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79" r:id="rId2"/>
    <p:sldId id="2147376270" r:id="rId3"/>
    <p:sldId id="2147376212" r:id="rId4"/>
    <p:sldId id="4644" r:id="rId5"/>
    <p:sldId id="758" r:id="rId6"/>
    <p:sldId id="765" r:id="rId7"/>
    <p:sldId id="397" r:id="rId8"/>
    <p:sldId id="398" r:id="rId9"/>
    <p:sldId id="399" r:id="rId10"/>
    <p:sldId id="2147376328" r:id="rId11"/>
    <p:sldId id="4648" r:id="rId12"/>
    <p:sldId id="2147377092" r:id="rId13"/>
    <p:sldId id="2147377093" r:id="rId14"/>
    <p:sldId id="2147377094" r:id="rId15"/>
    <p:sldId id="2147377095" r:id="rId16"/>
    <p:sldId id="3085" r:id="rId17"/>
    <p:sldId id="2147376098" r:id="rId18"/>
    <p:sldId id="2147376099" r:id="rId19"/>
    <p:sldId id="2147376104" r:id="rId20"/>
    <p:sldId id="2147376242" r:id="rId21"/>
    <p:sldId id="2147376958" r:id="rId22"/>
    <p:sldId id="4646" r:id="rId23"/>
    <p:sldId id="2147377061" r:id="rId24"/>
    <p:sldId id="214737709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8CD786-51D4-4CA0-96D3-B0B8BDE10D86}">
          <p14:sldIdLst>
            <p14:sldId id="379"/>
          </p14:sldIdLst>
        </p14:section>
        <p14:section name="Video Landscape" id="{9872EF57-27A5-4502-9040-50C3119A26CF}">
          <p14:sldIdLst>
            <p14:sldId id="2147376270"/>
            <p14:sldId id="2147376212"/>
            <p14:sldId id="4644"/>
            <p14:sldId id="758"/>
            <p14:sldId id="765"/>
            <p14:sldId id="397"/>
            <p14:sldId id="398"/>
            <p14:sldId id="399"/>
            <p14:sldId id="2147376328"/>
          </p14:sldIdLst>
        </p14:section>
        <p14:section name="BVOD" id="{077611F8-0FCD-4EDF-840F-6792AE4B5393}">
          <p14:sldIdLst>
            <p14:sldId id="4648"/>
            <p14:sldId id="2147377092"/>
            <p14:sldId id="2147377093"/>
            <p14:sldId id="2147377094"/>
            <p14:sldId id="2147377095"/>
            <p14:sldId id="3085"/>
            <p14:sldId id="2147376098"/>
            <p14:sldId id="2147376099"/>
            <p14:sldId id="2147376104"/>
          </p14:sldIdLst>
        </p14:section>
        <p14:section name="SVOD" id="{19FCF0C4-643F-4D45-B22F-4231A64E68D2}">
          <p14:sldIdLst>
            <p14:sldId id="2147376242"/>
            <p14:sldId id="2147376958"/>
            <p14:sldId id="4646"/>
            <p14:sldId id="2147377061"/>
            <p14:sldId id="21473770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6331" autoAdjust="0"/>
  </p:normalViewPr>
  <p:slideViewPr>
    <p:cSldViewPr snapToGrid="0">
      <p:cViewPr varScale="1">
        <p:scale>
          <a:sx n="65" d="100"/>
          <a:sy n="65" d="100"/>
        </p:scale>
        <p:origin x="524" y="22"/>
      </p:cViewPr>
      <p:guideLst/>
    </p:cSldViewPr>
  </p:slideViewPr>
  <p:notesTextViewPr>
    <p:cViewPr>
      <p:scale>
        <a:sx n="1" d="1"/>
        <a:sy n="1" d="1"/>
      </p:scale>
      <p:origin x="0" y="0"/>
    </p:cViewPr>
  </p:notesTextViewPr>
  <p:sorterViewPr>
    <p:cViewPr>
      <p:scale>
        <a:sx n="170" d="100"/>
        <a:sy n="170" d="100"/>
      </p:scale>
      <p:origin x="0" y="-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microsoft.com/office/2011/relationships/chartColorStyle" Target="colors16.xml"/><Relationship Id="rId1" Type="http://schemas.microsoft.com/office/2011/relationships/chartStyle" Target="style1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oleObject" Target="Book2" TargetMode="External"/><Relationship Id="rId4" Type="http://schemas.openxmlformats.org/officeDocument/2006/relationships/image" Target="../media/image33.png"/><Relationship Id="rId9" Type="http://schemas.openxmlformats.org/officeDocument/2006/relationships/image" Target="../media/image38.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33.345800411119889</c:v>
                </c:pt>
                <c:pt idx="1">
                  <c:v>95.221213789020453</c:v>
                </c:pt>
                <c:pt idx="2" formatCode="0.0">
                  <c:v>16.180641401216292</c:v>
                </c:pt>
                <c:pt idx="3" formatCode="0.0">
                  <c:v>9.7499759539672262</c:v>
                </c:pt>
                <c:pt idx="4" formatCode="0.0">
                  <c:v>1.639706536586016</c:v>
                </c:pt>
                <c:pt idx="5" formatCode="0.0">
                  <c:v>0.31666666666666665</c:v>
                </c:pt>
                <c:pt idx="6" formatCode="0.0">
                  <c:v>56.15539754556675</c:v>
                </c:pt>
                <c:pt idx="7" formatCode="0.0">
                  <c:v>58.947008928571421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13.621679402711834</c:v>
                </c:pt>
                <c:pt idx="1">
                  <c:v>63.210831037369282</c:v>
                </c:pt>
                <c:pt idx="2" formatCode="0.0">
                  <c:v>6.775314571115346</c:v>
                </c:pt>
                <c:pt idx="3" formatCode="0.0">
                  <c:v>5.1083333333333334</c:v>
                </c:pt>
                <c:pt idx="4" formatCode="0.0">
                  <c:v>0.86781524389813558</c:v>
                </c:pt>
                <c:pt idx="5" formatCode="0.0">
                  <c:v>0.98333333333333328</c:v>
                </c:pt>
                <c:pt idx="6" formatCode="0.0">
                  <c:v>40.713708238374423</c:v>
                </c:pt>
                <c:pt idx="7" formatCode="0.0">
                  <c:v>155.83892857142857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Lbls>
            <c:delete val="1"/>
          </c:dLbls>
          <c:cat>
            <c:strRef>
              <c:f>Sheet1!$A$2:$A$3</c:f>
              <c:strCache>
                <c:ptCount val="2"/>
                <c:pt idx="0">
                  <c:v>Live viewing</c:v>
                </c:pt>
                <c:pt idx="1">
                  <c:v>On-demand</c:v>
                </c:pt>
              </c:strCache>
            </c:strRef>
          </c:cat>
          <c:val>
            <c:numRef>
              <c:f>Sheet1!$B$2:$B$3</c:f>
              <c:numCache>
                <c:formatCode>_-* #,##0_-;\-* #,##0_-;_-* "-"??_-;_-@_-</c:formatCode>
                <c:ptCount val="2"/>
                <c:pt idx="0">
                  <c:v>6099539.1299999999</c:v>
                </c:pt>
                <c:pt idx="1">
                  <c:v>2908387.81</c:v>
                </c:pt>
              </c:numCache>
            </c:numRef>
          </c:val>
          <c:extLst>
            <c:ext xmlns:c16="http://schemas.microsoft.com/office/drawing/2014/chart" uri="{C3380CC4-5D6E-409C-BE32-E72D297353CC}">
              <c16:uniqueId val="{00000008-682B-4DC0-A98C-5AA9D0694AE8}"/>
            </c:ext>
          </c:extLst>
        </c:ser>
        <c:dLbls>
          <c:showLegendKey val="0"/>
          <c:showVal val="1"/>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69B4"/>
              </a:solidFill>
            </c:spPr>
            <c:extLst>
              <c:ext xmlns:c16="http://schemas.microsoft.com/office/drawing/2014/chart" uri="{C3380CC4-5D6E-409C-BE32-E72D297353CC}">
                <c16:uniqueId val="{00000001-682B-4DC0-A98C-5AA9D0694AE8}"/>
              </c:ext>
            </c:extLst>
          </c:dPt>
          <c:dPt>
            <c:idx val="1"/>
            <c:bubble3D val="0"/>
            <c:spPr>
              <a:solidFill>
                <a:srgbClr val="392F88"/>
              </a:solidFill>
            </c:spPr>
            <c:extLst>
              <c:ext xmlns:c16="http://schemas.microsoft.com/office/drawing/2014/chart" uri="{C3380CC4-5D6E-409C-BE32-E72D297353CC}">
                <c16:uniqueId val="{00000003-682B-4DC0-A98C-5AA9D0694AE8}"/>
              </c:ext>
            </c:extLst>
          </c:dPt>
          <c:cat>
            <c:strRef>
              <c:f>Sheet1!$A$2:$A$3</c:f>
              <c:strCache>
                <c:ptCount val="2"/>
                <c:pt idx="0">
                  <c:v>Live viewing</c:v>
                </c:pt>
                <c:pt idx="1">
                  <c:v>On-demand viewing</c:v>
                </c:pt>
              </c:strCache>
            </c:strRef>
          </c:cat>
          <c:val>
            <c:numRef>
              <c:f>Sheet1!$B$2:$B$3</c:f>
              <c:numCache>
                <c:formatCode>#,##0.00</c:formatCode>
                <c:ptCount val="2"/>
                <c:pt idx="0" formatCode="_-* #,##0_-;\-* #,##0_-;_-* &quot;-&quot;??_-;_-@_-">
                  <c:v>3022893.35</c:v>
                </c:pt>
                <c:pt idx="1">
                  <c:v>9840462.3100000005</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69B4"/>
              </a:solidFill>
            </c:spPr>
            <c:extLst>
              <c:ext xmlns:c16="http://schemas.microsoft.com/office/drawing/2014/chart" uri="{C3380CC4-5D6E-409C-BE32-E72D297353CC}">
                <c16:uniqueId val="{00000001-682B-4DC0-A98C-5AA9D0694AE8}"/>
              </c:ext>
            </c:extLst>
          </c:dPt>
          <c:dPt>
            <c:idx val="1"/>
            <c:bubble3D val="0"/>
            <c:spPr>
              <a:solidFill>
                <a:srgbClr val="392F88"/>
              </a:solidFill>
            </c:spPr>
            <c:extLst>
              <c:ext xmlns:c16="http://schemas.microsoft.com/office/drawing/2014/chart" uri="{C3380CC4-5D6E-409C-BE32-E72D297353CC}">
                <c16:uniqueId val="{00000003-682B-4DC0-A98C-5AA9D0694AE8}"/>
              </c:ext>
            </c:extLst>
          </c:dPt>
          <c:cat>
            <c:strRef>
              <c:f>Sheet1!$A$2:$A$3</c:f>
              <c:strCache>
                <c:ptCount val="2"/>
                <c:pt idx="0">
                  <c:v>Live viewing</c:v>
                </c:pt>
                <c:pt idx="1">
                  <c:v>On-demand viewing</c:v>
                </c:pt>
              </c:strCache>
            </c:strRef>
          </c:cat>
          <c:val>
            <c:numRef>
              <c:f>Sheet1!$B$2:$B$3</c:f>
              <c:numCache>
                <c:formatCode>_-* #,##0_-;\-* #,##0_-;_-* "-"??_-;_-@_-</c:formatCode>
                <c:ptCount val="2"/>
                <c:pt idx="0">
                  <c:v>1662049.75</c:v>
                </c:pt>
                <c:pt idx="1">
                  <c:v>3023067.01</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111692319344E-2"/>
          <c:y val="0.24934604403633856"/>
          <c:w val="0.91551103118824051"/>
          <c:h val="0.54812844763692981"/>
        </c:manualLayout>
      </c:layout>
      <c:barChart>
        <c:barDir val="col"/>
        <c:grouping val="percentStacked"/>
        <c:varyColors val="0"/>
        <c:ser>
          <c:idx val="0"/>
          <c:order val="0"/>
          <c:tx>
            <c:strRef>
              <c:f>Sheet1!$B$1</c:f>
              <c:strCache>
                <c:ptCount val="1"/>
                <c:pt idx="0">
                  <c:v>Pre-broadcast</c:v>
                </c:pt>
              </c:strCache>
            </c:strRef>
          </c:tx>
          <c:spPr>
            <a:solidFill>
              <a:schemeClr val="accent3"/>
            </a:solidFill>
            <a:ln>
              <a:noFill/>
            </a:ln>
            <a:effectLst/>
          </c:spPr>
          <c:invertIfNegative val="0"/>
          <c:dLbls>
            <c:dLbl>
              <c:idx val="4"/>
              <c:layout>
                <c:manualLayout>
                  <c:x val="0"/>
                  <c:y val="-1.1574240206951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B4-4A79-ADC2-0B98103FC7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Sweetpea, 
Sky Showcase (8 Nov)</c:v>
                </c:pt>
                <c:pt idx="1">
                  <c:v>The Tattooist Of Auschwitz, 
Sky Showcase (30 May)</c:v>
                </c:pt>
                <c:pt idx="2">
                  <c:v>The Day Of The Jackal, 
Sky Atlantic (26 Dec)</c:v>
                </c:pt>
                <c:pt idx="3">
                  <c:v>Red Eye, 
ITV1 (26 May)</c:v>
                </c:pt>
                <c:pt idx="4">
                  <c:v>The Gathering, 
Channel 4 (28 May)</c:v>
                </c:pt>
              </c:strCache>
            </c:strRef>
          </c:cat>
          <c:val>
            <c:numRef>
              <c:f>Sheet1!$B$2:$B$6</c:f>
              <c:numCache>
                <c:formatCode>0.0%</c:formatCode>
                <c:ptCount val="5"/>
                <c:pt idx="0">
                  <c:v>0.97299999999999998</c:v>
                </c:pt>
                <c:pt idx="1">
                  <c:v>0.87</c:v>
                </c:pt>
                <c:pt idx="2">
                  <c:v>0.57999999999999996</c:v>
                </c:pt>
                <c:pt idx="3">
                  <c:v>0.57899999999999996</c:v>
                </c:pt>
                <c:pt idx="4">
                  <c:v>0.54100000000000004</c:v>
                </c:pt>
              </c:numCache>
            </c:numRef>
          </c:val>
          <c:extLst>
            <c:ext xmlns:c16="http://schemas.microsoft.com/office/drawing/2014/chart" uri="{C3380CC4-5D6E-409C-BE32-E72D297353CC}">
              <c16:uniqueId val="{00000000-8E6C-4470-9054-67C8164CEBBB}"/>
            </c:ext>
          </c:extLst>
        </c:ser>
        <c:ser>
          <c:idx val="1"/>
          <c:order val="1"/>
          <c:tx>
            <c:strRef>
              <c:f>Sheet1!$C$1</c:f>
              <c:strCache>
                <c:ptCount val="1"/>
                <c:pt idx="0">
                  <c:v>Live</c:v>
                </c:pt>
              </c:strCache>
            </c:strRef>
          </c:tx>
          <c:spPr>
            <a:solidFill>
              <a:schemeClr val="accent4"/>
            </a:solidFill>
            <a:ln>
              <a:noFill/>
            </a:ln>
            <a:effectLst/>
          </c:spPr>
          <c:invertIfNegative val="0"/>
          <c:dLbls>
            <c:dLbl>
              <c:idx val="0"/>
              <c:layout>
                <c:manualLayout>
                  <c:x val="1.1204415563127309E-3"/>
                  <c:y val="5.78712010347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12-46D4-8C32-C74D4178860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Sweetpea, 
Sky Showcase (8 Nov)</c:v>
                </c:pt>
                <c:pt idx="1">
                  <c:v>The Tattooist Of Auschwitz, 
Sky Showcase (30 May)</c:v>
                </c:pt>
                <c:pt idx="2">
                  <c:v>The Day Of The Jackal, 
Sky Atlantic (26 Dec)</c:v>
                </c:pt>
                <c:pt idx="3">
                  <c:v>Red Eye, 
ITV1 (26 May)</c:v>
                </c:pt>
                <c:pt idx="4">
                  <c:v>The Gathering, 
Channel 4 (28 May)</c:v>
                </c:pt>
              </c:strCache>
            </c:strRef>
          </c:cat>
          <c:val>
            <c:numRef>
              <c:f>Sheet1!$C$2:$C$6</c:f>
              <c:numCache>
                <c:formatCode>0.0%</c:formatCode>
                <c:ptCount val="5"/>
                <c:pt idx="0">
                  <c:v>1E-3</c:v>
                </c:pt>
                <c:pt idx="1">
                  <c:v>1.2E-2</c:v>
                </c:pt>
                <c:pt idx="2">
                  <c:v>5.0000000000000001E-3</c:v>
                </c:pt>
                <c:pt idx="3">
                  <c:v>0.19900000000000001</c:v>
                </c:pt>
                <c:pt idx="4">
                  <c:v>8.8999999999999996E-2</c:v>
                </c:pt>
              </c:numCache>
            </c:numRef>
          </c:val>
          <c:extLst>
            <c:ext xmlns:c16="http://schemas.microsoft.com/office/drawing/2014/chart" uri="{C3380CC4-5D6E-409C-BE32-E72D297353CC}">
              <c16:uniqueId val="{00000001-8E6C-4470-9054-67C8164CEBBB}"/>
            </c:ext>
          </c:extLst>
        </c:ser>
        <c:ser>
          <c:idx val="2"/>
          <c:order val="2"/>
          <c:tx>
            <c:strRef>
              <c:f>Sheet1!$D$1</c:f>
              <c:strCache>
                <c:ptCount val="1"/>
                <c:pt idx="0">
                  <c:v>Time-shifted (1-28 days)</c:v>
                </c:pt>
              </c:strCache>
            </c:strRef>
          </c:tx>
          <c:spPr>
            <a:solidFill>
              <a:srgbClr val="FFCD00"/>
            </a:solidFill>
            <a:ln>
              <a:noFill/>
            </a:ln>
            <a:effectLst/>
          </c:spPr>
          <c:invertIfNegative val="0"/>
          <c:dLbls>
            <c:dLbl>
              <c:idx val="0"/>
              <c:layout>
                <c:manualLayout>
                  <c:x val="1.1204415563127309E-3"/>
                  <c:y val="2.0254920362164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12-46D4-8C32-C74D4178860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Sweetpea, 
Sky Showcase (8 Nov)</c:v>
                </c:pt>
                <c:pt idx="1">
                  <c:v>The Tattooist Of Auschwitz, 
Sky Showcase (30 May)</c:v>
                </c:pt>
                <c:pt idx="2">
                  <c:v>The Day Of The Jackal, 
Sky Atlantic (26 Dec)</c:v>
                </c:pt>
                <c:pt idx="3">
                  <c:v>Red Eye, 
ITV1 (26 May)</c:v>
                </c:pt>
                <c:pt idx="4">
                  <c:v>The Gathering, 
Channel 4 (28 May)</c:v>
                </c:pt>
              </c:strCache>
            </c:strRef>
          </c:cat>
          <c:val>
            <c:numRef>
              <c:f>Sheet1!$D$2:$D$6</c:f>
              <c:numCache>
                <c:formatCode>0.0%</c:formatCode>
                <c:ptCount val="5"/>
                <c:pt idx="0">
                  <c:v>2.5000000000000001E-2</c:v>
                </c:pt>
                <c:pt idx="1">
                  <c:v>0.11799999999999999</c:v>
                </c:pt>
                <c:pt idx="2">
                  <c:v>0.41499999999999998</c:v>
                </c:pt>
                <c:pt idx="3">
                  <c:v>0.223</c:v>
                </c:pt>
                <c:pt idx="4">
                  <c:v>0.37</c:v>
                </c:pt>
              </c:numCache>
            </c:numRef>
          </c:val>
          <c:extLst>
            <c:ext xmlns:c16="http://schemas.microsoft.com/office/drawing/2014/chart" uri="{C3380CC4-5D6E-409C-BE32-E72D297353CC}">
              <c16:uniqueId val="{00000001-D885-46C5-BC49-5A6927B98834}"/>
            </c:ext>
          </c:extLst>
        </c:ser>
        <c:dLbls>
          <c:showLegendKey val="0"/>
          <c:showVal val="0"/>
          <c:showCatName val="0"/>
          <c:showSerName val="0"/>
          <c:showPercent val="0"/>
          <c:showBubbleSize val="0"/>
        </c:dLbls>
        <c:gapWidth val="150"/>
        <c:overlap val="100"/>
        <c:axId val="1220490064"/>
        <c:axId val="1221272112"/>
      </c:barChart>
      <c:catAx>
        <c:axId val="12204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21272112"/>
        <c:crosses val="autoZero"/>
        <c:auto val="1"/>
        <c:lblAlgn val="ctr"/>
        <c:lblOffset val="100"/>
        <c:noMultiLvlLbl val="0"/>
      </c:catAx>
      <c:valAx>
        <c:axId val="1221272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PROPORTION OF VIEWING</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0490064"/>
        <c:crosses val="autoZero"/>
        <c:crossBetween val="between"/>
      </c:valAx>
      <c:spPr>
        <a:noFill/>
        <a:ln>
          <a:noFill/>
        </a:ln>
        <a:effectLst/>
      </c:spPr>
    </c:plotArea>
    <c:legend>
      <c:legendPos val="b"/>
      <c:layout>
        <c:manualLayout>
          <c:xMode val="edge"/>
          <c:yMode val="edge"/>
          <c:x val="0.29344664320562031"/>
          <c:y val="0.16235036364303315"/>
          <c:w val="0.41272152871987261"/>
          <c:h val="5.5775990150048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056269057983E-2"/>
          <c:y val="4.8213944287182543E-2"/>
          <c:w val="0.94841042238891082"/>
          <c:h val="0.83303341982162571"/>
        </c:manualLayout>
      </c:layout>
      <c:barChart>
        <c:barDir val="col"/>
        <c:grouping val="stacked"/>
        <c:varyColors val="0"/>
        <c:ser>
          <c:idx val="0"/>
          <c:order val="0"/>
          <c:tx>
            <c:strRef>
              <c:f>Sheet1!$B$1</c:f>
              <c:strCache>
                <c:ptCount val="1"/>
                <c:pt idx="0">
                  <c:v>Avg mins per day</c:v>
                </c:pt>
              </c:strCache>
            </c:strRef>
          </c:tx>
          <c:spPr>
            <a:solidFill>
              <a:srgbClr val="E30615"/>
            </a:solidFill>
            <a:ln>
              <a:noFill/>
            </a:ln>
            <a:effectLst/>
          </c:spPr>
          <c:invertIfNegative val="0"/>
          <c:cat>
            <c:strRef>
              <c:f>Sheet1!$A$2:$A$11</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Sheet1!$B$2:$B$11</c:f>
              <c:numCache>
                <c:formatCode>0.00</c:formatCode>
                <c:ptCount val="10"/>
                <c:pt idx="0">
                  <c:v>4</c:v>
                </c:pt>
                <c:pt idx="1">
                  <c:v>12</c:v>
                </c:pt>
                <c:pt idx="2">
                  <c:v>25</c:v>
                </c:pt>
                <c:pt idx="3">
                  <c:v>47</c:v>
                </c:pt>
                <c:pt idx="4">
                  <c:v>75</c:v>
                </c:pt>
                <c:pt idx="5">
                  <c:v>115</c:v>
                </c:pt>
                <c:pt idx="6">
                  <c:v>169</c:v>
                </c:pt>
                <c:pt idx="7">
                  <c:v>244</c:v>
                </c:pt>
                <c:pt idx="8">
                  <c:v>360</c:v>
                </c:pt>
                <c:pt idx="9">
                  <c:v>734</c:v>
                </c:pt>
              </c:numCache>
            </c:numRef>
          </c:val>
          <c:extLst>
            <c:ext xmlns:c16="http://schemas.microsoft.com/office/drawing/2014/chart" uri="{C3380CC4-5D6E-409C-BE32-E72D297353CC}">
              <c16:uniqueId val="{00000000-5552-4988-8CCE-8508C50033F6}"/>
            </c:ext>
          </c:extLst>
        </c:ser>
        <c:dLbls>
          <c:showLegendKey val="0"/>
          <c:showVal val="0"/>
          <c:showCatName val="0"/>
          <c:showSerName val="0"/>
          <c:showPercent val="0"/>
          <c:showBubbleSize val="0"/>
        </c:dLbls>
        <c:gapWidth val="100"/>
        <c:overlap val="100"/>
        <c:axId val="799944127"/>
        <c:axId val="799945375"/>
      </c:barChart>
      <c:catAx>
        <c:axId val="799944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9945375"/>
        <c:crosses val="autoZero"/>
        <c:auto val="1"/>
        <c:lblAlgn val="ctr"/>
        <c:lblOffset val="100"/>
        <c:noMultiLvlLbl val="0"/>
      </c:catAx>
      <c:valAx>
        <c:axId val="799945375"/>
        <c:scaling>
          <c:orientation val="minMax"/>
          <c:max val="8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99944127"/>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Sheet1!$A$2</c:f>
              <c:strCache>
                <c:ptCount val="1"/>
                <c:pt idx="0">
                  <c:v>0-10%</c:v>
                </c:pt>
              </c:strCache>
            </c:strRef>
          </c:tx>
          <c:spPr>
            <a:solidFill>
              <a:schemeClr val="accent1"/>
            </a:solidFill>
            <a:ln>
              <a:solidFill>
                <a:srgbClr val="D9D9D9"/>
              </a:solidFill>
            </a:ln>
            <a:effectLst/>
          </c:spPr>
          <c:invertIfNegative val="0"/>
          <c:cat>
            <c:strRef>
              <c:f>Sheet1!$B$1:$C$1</c:f>
              <c:strCache>
                <c:ptCount val="2"/>
                <c:pt idx="0">
                  <c:v>% of all BVOD viewership</c:v>
                </c:pt>
                <c:pt idx="1">
                  <c:v>% of all linear viewership</c:v>
                </c:pt>
              </c:strCache>
            </c:strRef>
          </c:cat>
          <c:val>
            <c:numRef>
              <c:f>Sheet1!$B$2:$C$2</c:f>
              <c:numCache>
                <c:formatCode>0%</c:formatCode>
                <c:ptCount val="2"/>
                <c:pt idx="0">
                  <c:v>0.03</c:v>
                </c:pt>
                <c:pt idx="1">
                  <c:v>0</c:v>
                </c:pt>
              </c:numCache>
            </c:numRef>
          </c:val>
          <c:extLst>
            <c:ext xmlns:c16="http://schemas.microsoft.com/office/drawing/2014/chart" uri="{C3380CC4-5D6E-409C-BE32-E72D297353CC}">
              <c16:uniqueId val="{00000000-CFAA-4032-8691-A8EF6EF91DE2}"/>
            </c:ext>
          </c:extLst>
        </c:ser>
        <c:ser>
          <c:idx val="1"/>
          <c:order val="1"/>
          <c:tx>
            <c:strRef>
              <c:f>Sheet1!$A$3</c:f>
              <c:strCache>
                <c:ptCount val="1"/>
                <c:pt idx="0">
                  <c:v>10-20%</c:v>
                </c:pt>
              </c:strCache>
            </c:strRef>
          </c:tx>
          <c:spPr>
            <a:solidFill>
              <a:schemeClr val="accent1"/>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Sheet1!$B$3:$C$3</c:f>
              <c:numCache>
                <c:formatCode>0%</c:formatCode>
                <c:ptCount val="2"/>
                <c:pt idx="0">
                  <c:v>0.06</c:v>
                </c:pt>
                <c:pt idx="1">
                  <c:v>0.01</c:v>
                </c:pt>
              </c:numCache>
            </c:numRef>
          </c:val>
          <c:extLst>
            <c:ext xmlns:c16="http://schemas.microsoft.com/office/drawing/2014/chart" uri="{C3380CC4-5D6E-409C-BE32-E72D297353CC}">
              <c16:uniqueId val="{00000001-CFAA-4032-8691-A8EF6EF91DE2}"/>
            </c:ext>
          </c:extLst>
        </c:ser>
        <c:ser>
          <c:idx val="2"/>
          <c:order val="2"/>
          <c:tx>
            <c:strRef>
              <c:f>Sheet1!$A$4</c:f>
              <c:strCache>
                <c:ptCount val="1"/>
                <c:pt idx="0">
                  <c:v>20-30%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Sheet1!$B$4:$C$4</c:f>
              <c:numCache>
                <c:formatCode>0%</c:formatCode>
                <c:ptCount val="2"/>
                <c:pt idx="0">
                  <c:v>7.0000000000000007E-2</c:v>
                </c:pt>
                <c:pt idx="1">
                  <c:v>0.01</c:v>
                </c:pt>
              </c:numCache>
            </c:numRef>
          </c:val>
          <c:extLst>
            <c:ext xmlns:c16="http://schemas.microsoft.com/office/drawing/2014/chart" uri="{C3380CC4-5D6E-409C-BE32-E72D297353CC}">
              <c16:uniqueId val="{00000002-CFAA-4032-8691-A8EF6EF91DE2}"/>
            </c:ext>
          </c:extLst>
        </c:ser>
        <c:ser>
          <c:idx val="3"/>
          <c:order val="3"/>
          <c:tx>
            <c:strRef>
              <c:f>Sheet1!$A$5</c:f>
              <c:strCache>
                <c:ptCount val="1"/>
                <c:pt idx="0">
                  <c:v>30-40%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Sheet1!$B$5:$C$5</c:f>
              <c:numCache>
                <c:formatCode>0%</c:formatCode>
                <c:ptCount val="2"/>
                <c:pt idx="0">
                  <c:v>0.1</c:v>
                </c:pt>
                <c:pt idx="1">
                  <c:v>0.02</c:v>
                </c:pt>
              </c:numCache>
            </c:numRef>
          </c:val>
          <c:extLst>
            <c:ext xmlns:c16="http://schemas.microsoft.com/office/drawing/2014/chart" uri="{C3380CC4-5D6E-409C-BE32-E72D297353CC}">
              <c16:uniqueId val="{00000003-CFAA-4032-8691-A8EF6EF91DE2}"/>
            </c:ext>
          </c:extLst>
        </c:ser>
        <c:ser>
          <c:idx val="4"/>
          <c:order val="4"/>
          <c:tx>
            <c:strRef>
              <c:f>Sheet1!$A$6</c:f>
              <c:strCache>
                <c:ptCount val="1"/>
                <c:pt idx="0">
                  <c:v>40-50%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Sheet1!$B$6:$C$6</c:f>
              <c:numCache>
                <c:formatCode>0%</c:formatCode>
                <c:ptCount val="2"/>
                <c:pt idx="0">
                  <c:v>0.11</c:v>
                </c:pt>
                <c:pt idx="1">
                  <c:v>0.04</c:v>
                </c:pt>
              </c:numCache>
            </c:numRef>
          </c:val>
          <c:extLst>
            <c:ext xmlns:c16="http://schemas.microsoft.com/office/drawing/2014/chart" uri="{C3380CC4-5D6E-409C-BE32-E72D297353CC}">
              <c16:uniqueId val="{00000004-CFAA-4032-8691-A8EF6EF91DE2}"/>
            </c:ext>
          </c:extLst>
        </c:ser>
        <c:ser>
          <c:idx val="5"/>
          <c:order val="5"/>
          <c:tx>
            <c:strRef>
              <c:f>Sheet1!$A$7</c:f>
              <c:strCache>
                <c:ptCount val="1"/>
                <c:pt idx="0">
                  <c:v>50-60%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Sheet1!$B$7:$C$7</c:f>
              <c:numCache>
                <c:formatCode>0%</c:formatCode>
                <c:ptCount val="2"/>
                <c:pt idx="0">
                  <c:v>0.11</c:v>
                </c:pt>
                <c:pt idx="1">
                  <c:v>0.06</c:v>
                </c:pt>
              </c:numCache>
            </c:numRef>
          </c:val>
          <c:extLst>
            <c:ext xmlns:c16="http://schemas.microsoft.com/office/drawing/2014/chart" uri="{C3380CC4-5D6E-409C-BE32-E72D297353CC}">
              <c16:uniqueId val="{00000005-CFAA-4032-8691-A8EF6EF91DE2}"/>
            </c:ext>
          </c:extLst>
        </c:ser>
        <c:ser>
          <c:idx val="6"/>
          <c:order val="6"/>
          <c:tx>
            <c:strRef>
              <c:f>Sheet1!$A$8</c:f>
              <c:strCache>
                <c:ptCount val="1"/>
                <c:pt idx="0">
                  <c:v>60-70%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Sheet1!$B$8:$C$8</c:f>
              <c:numCache>
                <c:formatCode>0%</c:formatCode>
                <c:ptCount val="2"/>
                <c:pt idx="0">
                  <c:v>0.12</c:v>
                </c:pt>
                <c:pt idx="1">
                  <c:v>0.09</c:v>
                </c:pt>
              </c:numCache>
            </c:numRef>
          </c:val>
          <c:extLst>
            <c:ext xmlns:c16="http://schemas.microsoft.com/office/drawing/2014/chart" uri="{C3380CC4-5D6E-409C-BE32-E72D297353CC}">
              <c16:uniqueId val="{00000006-CFAA-4032-8691-A8EF6EF91DE2}"/>
            </c:ext>
          </c:extLst>
        </c:ser>
        <c:ser>
          <c:idx val="7"/>
          <c:order val="7"/>
          <c:tx>
            <c:strRef>
              <c:f>Sheet1!$A$9</c:f>
              <c:strCache>
                <c:ptCount val="1"/>
                <c:pt idx="0">
                  <c:v>70-80%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Sheet1!$B$9:$C$9</c:f>
              <c:numCache>
                <c:formatCode>0%</c:formatCode>
                <c:ptCount val="2"/>
                <c:pt idx="0">
                  <c:v>0.13</c:v>
                </c:pt>
                <c:pt idx="1">
                  <c:v>0.14000000000000001</c:v>
                </c:pt>
              </c:numCache>
            </c:numRef>
          </c:val>
          <c:extLst>
            <c:ext xmlns:c16="http://schemas.microsoft.com/office/drawing/2014/chart" uri="{C3380CC4-5D6E-409C-BE32-E72D297353CC}">
              <c16:uniqueId val="{00000007-CFAA-4032-8691-A8EF6EF91DE2}"/>
            </c:ext>
          </c:extLst>
        </c:ser>
        <c:ser>
          <c:idx val="8"/>
          <c:order val="8"/>
          <c:tx>
            <c:strRef>
              <c:f>Sheet1!$A$10</c:f>
              <c:strCache>
                <c:ptCount val="1"/>
                <c:pt idx="0">
                  <c:v>80-90%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Sheet1!$B$10:$C$10</c:f>
              <c:numCache>
                <c:formatCode>0%</c:formatCode>
                <c:ptCount val="2"/>
                <c:pt idx="0">
                  <c:v>0.13</c:v>
                </c:pt>
                <c:pt idx="1">
                  <c:v>0.21</c:v>
                </c:pt>
              </c:numCache>
            </c:numRef>
          </c:val>
          <c:extLst>
            <c:ext xmlns:c16="http://schemas.microsoft.com/office/drawing/2014/chart" uri="{C3380CC4-5D6E-409C-BE32-E72D297353CC}">
              <c16:uniqueId val="{00000008-CFAA-4032-8691-A8EF6EF91DE2}"/>
            </c:ext>
          </c:extLst>
        </c:ser>
        <c:ser>
          <c:idx val="9"/>
          <c:order val="9"/>
          <c:tx>
            <c:strRef>
              <c:f>Sheet1!$A$11</c:f>
              <c:strCache>
                <c:ptCount val="1"/>
                <c:pt idx="0">
                  <c:v>90-100%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Sheet1!$B$11:$C$11</c:f>
              <c:numCache>
                <c:formatCode>0%</c:formatCode>
                <c:ptCount val="2"/>
                <c:pt idx="0">
                  <c:v>0.15</c:v>
                </c:pt>
                <c:pt idx="1">
                  <c:v>0.42</c:v>
                </c:pt>
              </c:numCache>
            </c:numRef>
          </c:val>
          <c:extLst>
            <c:ext xmlns:c16="http://schemas.microsoft.com/office/drawing/2014/chart" uri="{C3380CC4-5D6E-409C-BE32-E72D297353CC}">
              <c16:uniqueId val="{00000009-CFAA-4032-8691-A8EF6EF91DE2}"/>
            </c:ext>
          </c:extLst>
        </c:ser>
        <c:dLbls>
          <c:showLegendKey val="0"/>
          <c:showVal val="0"/>
          <c:showCatName val="0"/>
          <c:showSerName val="0"/>
          <c:showPercent val="0"/>
          <c:showBubbleSize val="0"/>
        </c:dLbls>
        <c:gapWidth val="80"/>
        <c:overlap val="100"/>
        <c:axId val="540237967"/>
        <c:axId val="540238383"/>
      </c:barChart>
      <c:catAx>
        <c:axId val="540237967"/>
        <c:scaling>
          <c:orientation val="minMax"/>
        </c:scaling>
        <c:delete val="1"/>
        <c:axPos val="l"/>
        <c:numFmt formatCode="General" sourceLinked="1"/>
        <c:majorTickMark val="none"/>
        <c:minorTickMark val="none"/>
        <c:tickLblPos val="nextTo"/>
        <c:crossAx val="540238383"/>
        <c:crosses val="autoZero"/>
        <c:auto val="1"/>
        <c:lblAlgn val="ctr"/>
        <c:lblOffset val="100"/>
        <c:noMultiLvlLbl val="0"/>
      </c:catAx>
      <c:valAx>
        <c:axId val="540238383"/>
        <c:scaling>
          <c:orientation val="minMax"/>
          <c:max val="1"/>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02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Light</c:v>
                </c:pt>
              </c:strCache>
            </c:strRef>
          </c:tx>
          <c:spPr>
            <a:solidFill>
              <a:schemeClr val="accent1"/>
            </a:solidFill>
            <a:ln w="76200">
              <a:solidFill>
                <a:schemeClr val="bg1"/>
              </a:solidFill>
            </a:ln>
            <a:effectLst/>
          </c:spPr>
          <c:invertIfNegative val="0"/>
          <c:dPt>
            <c:idx val="0"/>
            <c:invertIfNegative val="0"/>
            <c:bubble3D val="0"/>
            <c:spPr>
              <a:solidFill>
                <a:srgbClr val="75C5FF"/>
              </a:solidFill>
              <a:ln w="76200">
                <a:solidFill>
                  <a:schemeClr val="bg1"/>
                </a:solidFill>
              </a:ln>
              <a:effectLst/>
            </c:spPr>
            <c:extLst>
              <c:ext xmlns:c16="http://schemas.microsoft.com/office/drawing/2014/chart" uri="{C3380CC4-5D6E-409C-BE32-E72D297353CC}">
                <c16:uniqueId val="{00000003-2DC7-4D24-9C28-46501E78C27B}"/>
              </c:ext>
            </c:extLst>
          </c:dPt>
          <c:cat>
            <c:strRef>
              <c:f>Sheet1!$A$2:$A$5</c:f>
              <c:strCache>
                <c:ptCount val="1"/>
                <c:pt idx="0">
                  <c:v>Decile</c:v>
                </c:pt>
              </c:strCache>
            </c:strRef>
          </c:cat>
          <c:val>
            <c:numRef>
              <c:f>Sheet1!$B$2:$B$5</c:f>
              <c:numCache>
                <c:formatCode>General</c:formatCode>
                <c:ptCount val="4"/>
                <c:pt idx="0">
                  <c:v>20</c:v>
                </c:pt>
              </c:numCache>
            </c:numRef>
          </c:val>
          <c:extLst>
            <c:ext xmlns:c16="http://schemas.microsoft.com/office/drawing/2014/chart" uri="{C3380CC4-5D6E-409C-BE32-E72D297353CC}">
              <c16:uniqueId val="{00000000-2DC7-4D24-9C28-46501E78C27B}"/>
            </c:ext>
          </c:extLst>
        </c:ser>
        <c:ser>
          <c:idx val="1"/>
          <c:order val="1"/>
          <c:tx>
            <c:strRef>
              <c:f>Sheet1!$C$1</c:f>
              <c:strCache>
                <c:ptCount val="1"/>
                <c:pt idx="0">
                  <c:v>Medium</c:v>
                </c:pt>
              </c:strCache>
            </c:strRef>
          </c:tx>
          <c:spPr>
            <a:solidFill>
              <a:srgbClr val="99D7B1"/>
            </a:solidFill>
            <a:ln w="76200">
              <a:solidFill>
                <a:schemeClr val="bg1"/>
              </a:solidFill>
            </a:ln>
            <a:effectLst/>
          </c:spPr>
          <c:invertIfNegative val="0"/>
          <c:cat>
            <c:strRef>
              <c:f>Sheet1!$A$2:$A$5</c:f>
              <c:strCache>
                <c:ptCount val="1"/>
                <c:pt idx="0">
                  <c:v>Decile</c:v>
                </c:pt>
              </c:strCache>
            </c:strRef>
          </c:cat>
          <c:val>
            <c:numRef>
              <c:f>Sheet1!$C$2:$C$5</c:f>
              <c:numCache>
                <c:formatCode>General</c:formatCode>
                <c:ptCount val="4"/>
                <c:pt idx="0">
                  <c:v>30</c:v>
                </c:pt>
              </c:numCache>
            </c:numRef>
          </c:val>
          <c:extLst>
            <c:ext xmlns:c16="http://schemas.microsoft.com/office/drawing/2014/chart" uri="{C3380CC4-5D6E-409C-BE32-E72D297353CC}">
              <c16:uniqueId val="{00000001-2DC7-4D24-9C28-46501E78C27B}"/>
            </c:ext>
          </c:extLst>
        </c:ser>
        <c:ser>
          <c:idx val="2"/>
          <c:order val="2"/>
          <c:tx>
            <c:strRef>
              <c:f>Sheet1!$D$1</c:f>
              <c:strCache>
                <c:ptCount val="1"/>
                <c:pt idx="0">
                  <c:v>Heavy</c:v>
                </c:pt>
              </c:strCache>
            </c:strRef>
          </c:tx>
          <c:spPr>
            <a:solidFill>
              <a:srgbClr val="FD9199"/>
            </a:solidFill>
            <a:ln w="76200">
              <a:solidFill>
                <a:schemeClr val="bg1"/>
              </a:solidFill>
            </a:ln>
            <a:effectLst/>
          </c:spPr>
          <c:invertIfNegative val="0"/>
          <c:cat>
            <c:strRef>
              <c:f>Sheet1!$A$2:$A$5</c:f>
              <c:strCache>
                <c:ptCount val="1"/>
                <c:pt idx="0">
                  <c:v>Decile</c:v>
                </c:pt>
              </c:strCache>
            </c:strRef>
          </c:cat>
          <c:val>
            <c:numRef>
              <c:f>Sheet1!$D$2:$D$5</c:f>
              <c:numCache>
                <c:formatCode>General</c:formatCode>
                <c:ptCount val="4"/>
                <c:pt idx="0">
                  <c:v>50</c:v>
                </c:pt>
              </c:numCache>
            </c:numRef>
          </c:val>
          <c:extLst>
            <c:ext xmlns:c16="http://schemas.microsoft.com/office/drawing/2014/chart" uri="{C3380CC4-5D6E-409C-BE32-E72D297353CC}">
              <c16:uniqueId val="{00000002-2DC7-4D24-9C28-46501E78C27B}"/>
            </c:ext>
          </c:extLst>
        </c:ser>
        <c:dLbls>
          <c:showLegendKey val="0"/>
          <c:showVal val="0"/>
          <c:showCatName val="0"/>
          <c:showSerName val="0"/>
          <c:showPercent val="0"/>
          <c:showBubbleSize val="0"/>
        </c:dLbls>
        <c:gapWidth val="0"/>
        <c:overlap val="100"/>
        <c:axId val="1013382032"/>
        <c:axId val="1013385360"/>
      </c:barChart>
      <c:catAx>
        <c:axId val="1013382032"/>
        <c:scaling>
          <c:orientation val="minMax"/>
        </c:scaling>
        <c:delete val="1"/>
        <c:axPos val="l"/>
        <c:numFmt formatCode="General" sourceLinked="1"/>
        <c:majorTickMark val="none"/>
        <c:minorTickMark val="none"/>
        <c:tickLblPos val="nextTo"/>
        <c:crossAx val="1013385360"/>
        <c:crosses val="autoZero"/>
        <c:auto val="1"/>
        <c:lblAlgn val="ctr"/>
        <c:lblOffset val="100"/>
        <c:noMultiLvlLbl val="0"/>
      </c:catAx>
      <c:valAx>
        <c:axId val="1013385360"/>
        <c:scaling>
          <c:orientation val="minMax"/>
        </c:scaling>
        <c:delete val="1"/>
        <c:axPos val="b"/>
        <c:numFmt formatCode="0%" sourceLinked="1"/>
        <c:majorTickMark val="none"/>
        <c:minorTickMark val="none"/>
        <c:tickLblPos val="nextTo"/>
        <c:crossAx val="101338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22685185185195E-2"/>
          <c:y val="2.0410464293587581E-2"/>
          <c:w val="0.93407731481481482"/>
          <c:h val="0.84608611111111109"/>
        </c:manualLayout>
      </c:layout>
      <c:lineChart>
        <c:grouping val="standard"/>
        <c:varyColors val="0"/>
        <c:ser>
          <c:idx val="0"/>
          <c:order val="0"/>
          <c:tx>
            <c:strRef>
              <c:f>Sheet1!$A$2</c:f>
              <c:strCache>
                <c:ptCount val="1"/>
                <c:pt idx="0">
                  <c:v>All Inds</c:v>
                </c:pt>
              </c:strCache>
            </c:strRef>
          </c:tx>
          <c:spPr>
            <a:ln w="28575" cap="rnd">
              <a:solidFill>
                <a:schemeClr val="accent1"/>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Sheet1!$B$2:$K$2</c:f>
              <c:numCache>
                <c:formatCode>#,##0.0</c:formatCode>
                <c:ptCount val="10"/>
                <c:pt idx="0">
                  <c:v>29.3</c:v>
                </c:pt>
                <c:pt idx="1">
                  <c:v>37.4</c:v>
                </c:pt>
                <c:pt idx="2">
                  <c:v>44.2</c:v>
                </c:pt>
                <c:pt idx="3">
                  <c:v>51.4</c:v>
                </c:pt>
                <c:pt idx="4">
                  <c:v>60.1</c:v>
                </c:pt>
                <c:pt idx="5">
                  <c:v>68.900000000000006</c:v>
                </c:pt>
                <c:pt idx="6">
                  <c:v>74.900000000000006</c:v>
                </c:pt>
                <c:pt idx="7">
                  <c:v>75.2</c:v>
                </c:pt>
                <c:pt idx="8">
                  <c:v>72.3</c:v>
                </c:pt>
                <c:pt idx="9">
                  <c:v>75.400000000000006</c:v>
                </c:pt>
              </c:numCache>
            </c:numRef>
          </c:val>
          <c:smooth val="1"/>
          <c:extLst>
            <c:ext xmlns:c16="http://schemas.microsoft.com/office/drawing/2014/chart" uri="{C3380CC4-5D6E-409C-BE32-E72D297353CC}">
              <c16:uniqueId val="{00000000-1118-44DE-BEA9-43F63E100D13}"/>
            </c:ext>
          </c:extLst>
        </c:ser>
        <c:ser>
          <c:idx val="1"/>
          <c:order val="1"/>
          <c:tx>
            <c:strRef>
              <c:f>Sheet1!$A$3</c:f>
              <c:strCache>
                <c:ptCount val="1"/>
                <c:pt idx="0">
                  <c:v>Under 16</c:v>
                </c:pt>
              </c:strCache>
            </c:strRef>
          </c:tx>
          <c:spPr>
            <a:ln w="28575" cap="rnd">
              <a:solidFill>
                <a:srgbClr val="0070C0"/>
              </a:solidFill>
              <a:round/>
            </a:ln>
            <a:effectLst/>
          </c:spPr>
          <c:marker>
            <c:symbol val="none"/>
          </c:marker>
          <c:dLbls>
            <c:dLbl>
              <c:idx val="9"/>
              <c:layout>
                <c:manualLayout>
                  <c:x val="0"/>
                  <c:y val="-3.4037425623534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Sheet1!$B$3:$K$3</c:f>
              <c:numCache>
                <c:formatCode>General</c:formatCode>
                <c:ptCount val="10"/>
                <c:pt idx="0">
                  <c:v>37.1</c:v>
                </c:pt>
                <c:pt idx="1">
                  <c:v>47.8</c:v>
                </c:pt>
                <c:pt idx="2">
                  <c:v>54.8</c:v>
                </c:pt>
                <c:pt idx="3">
                  <c:v>63.5</c:v>
                </c:pt>
                <c:pt idx="4">
                  <c:v>73.400000000000006</c:v>
                </c:pt>
                <c:pt idx="5">
                  <c:v>80.599999999999994</c:v>
                </c:pt>
                <c:pt idx="6">
                  <c:v>88</c:v>
                </c:pt>
                <c:pt idx="7">
                  <c:v>86.6</c:v>
                </c:pt>
                <c:pt idx="8">
                  <c:v>82.1</c:v>
                </c:pt>
                <c:pt idx="9">
                  <c:v>85.6</c:v>
                </c:pt>
              </c:numCache>
            </c:numRef>
          </c:val>
          <c:smooth val="1"/>
          <c:extLst>
            <c:ext xmlns:c16="http://schemas.microsoft.com/office/drawing/2014/chart" uri="{C3380CC4-5D6E-409C-BE32-E72D297353CC}">
              <c16:uniqueId val="{00000001-1118-44DE-BEA9-43F63E100D13}"/>
            </c:ext>
          </c:extLst>
        </c:ser>
        <c:ser>
          <c:idx val="2"/>
          <c:order val="2"/>
          <c:tx>
            <c:strRef>
              <c:f>Sheet1!$A$4</c:f>
              <c:strCache>
                <c:ptCount val="1"/>
                <c:pt idx="0">
                  <c:v>16-34</c:v>
                </c:pt>
              </c:strCache>
            </c:strRef>
          </c:tx>
          <c:spPr>
            <a:ln w="28575" cap="rnd">
              <a:solidFill>
                <a:schemeClr val="accent3"/>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Sheet1!$B$4:$K$4</c:f>
              <c:numCache>
                <c:formatCode>#,##0.0</c:formatCode>
                <c:ptCount val="10"/>
                <c:pt idx="0">
                  <c:v>39.799999999999997</c:v>
                </c:pt>
                <c:pt idx="1">
                  <c:v>51.9</c:v>
                </c:pt>
                <c:pt idx="2">
                  <c:v>58.5</c:v>
                </c:pt>
                <c:pt idx="3">
                  <c:v>67.3</c:v>
                </c:pt>
                <c:pt idx="4">
                  <c:v>74.5</c:v>
                </c:pt>
                <c:pt idx="5">
                  <c:v>83.2</c:v>
                </c:pt>
                <c:pt idx="6">
                  <c:v>87.7</c:v>
                </c:pt>
                <c:pt idx="7">
                  <c:v>86.4</c:v>
                </c:pt>
                <c:pt idx="8">
                  <c:v>82.8</c:v>
                </c:pt>
                <c:pt idx="9">
                  <c:v>83.5</c:v>
                </c:pt>
              </c:numCache>
            </c:numRef>
          </c:val>
          <c:smooth val="1"/>
          <c:extLst>
            <c:ext xmlns:c16="http://schemas.microsoft.com/office/drawing/2014/chart" uri="{C3380CC4-5D6E-409C-BE32-E72D297353CC}">
              <c16:uniqueId val="{00000000-9C1F-4C9B-B1EB-2C047B23F034}"/>
            </c:ext>
          </c:extLst>
        </c:ser>
        <c:ser>
          <c:idx val="3"/>
          <c:order val="3"/>
          <c:tx>
            <c:strRef>
              <c:f>Sheet1!$A$5</c:f>
              <c:strCache>
                <c:ptCount val="1"/>
                <c:pt idx="0">
                  <c:v>35-64</c:v>
                </c:pt>
              </c:strCache>
            </c:strRef>
          </c:tx>
          <c:spPr>
            <a:ln w="28575" cap="rnd">
              <a:solidFill>
                <a:schemeClr val="accent4"/>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Sheet1!$B$5:$K$5</c:f>
              <c:numCache>
                <c:formatCode>#,##0.0</c:formatCode>
                <c:ptCount val="10"/>
                <c:pt idx="0">
                  <c:v>29.6</c:v>
                </c:pt>
                <c:pt idx="1">
                  <c:v>36.700000000000003</c:v>
                </c:pt>
                <c:pt idx="2">
                  <c:v>45.1</c:v>
                </c:pt>
                <c:pt idx="3">
                  <c:v>51.7</c:v>
                </c:pt>
                <c:pt idx="4">
                  <c:v>62.7</c:v>
                </c:pt>
                <c:pt idx="5">
                  <c:v>72.2</c:v>
                </c:pt>
                <c:pt idx="6">
                  <c:v>77.400000000000006</c:v>
                </c:pt>
                <c:pt idx="7">
                  <c:v>78.599999999999994</c:v>
                </c:pt>
                <c:pt idx="8">
                  <c:v>75.2</c:v>
                </c:pt>
                <c:pt idx="9">
                  <c:v>79.3</c:v>
                </c:pt>
              </c:numCache>
            </c:numRef>
          </c:val>
          <c:smooth val="1"/>
          <c:extLst>
            <c:ext xmlns:c16="http://schemas.microsoft.com/office/drawing/2014/chart" uri="{C3380CC4-5D6E-409C-BE32-E72D297353CC}">
              <c16:uniqueId val="{00000001-9C1F-4C9B-B1EB-2C047B23F034}"/>
            </c:ext>
          </c:extLst>
        </c:ser>
        <c:ser>
          <c:idx val="4"/>
          <c:order val="4"/>
          <c:tx>
            <c:strRef>
              <c:f>Sheet1!$A$6</c:f>
              <c:strCache>
                <c:ptCount val="1"/>
                <c:pt idx="0">
                  <c:v>65+</c:v>
                </c:pt>
              </c:strCache>
            </c:strRef>
          </c:tx>
          <c:spPr>
            <a:ln w="28575" cap="rnd">
              <a:solidFill>
                <a:schemeClr val="accent5"/>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Sheet1!$B$6:$K$6</c:f>
              <c:numCache>
                <c:formatCode>#,##0.0</c:formatCode>
                <c:ptCount val="10"/>
                <c:pt idx="0">
                  <c:v>5.6</c:v>
                </c:pt>
                <c:pt idx="1">
                  <c:v>8</c:v>
                </c:pt>
                <c:pt idx="2">
                  <c:v>12.1</c:v>
                </c:pt>
                <c:pt idx="3">
                  <c:v>17</c:v>
                </c:pt>
                <c:pt idx="4">
                  <c:v>22</c:v>
                </c:pt>
                <c:pt idx="5">
                  <c:v>31.3</c:v>
                </c:pt>
                <c:pt idx="6">
                  <c:v>39.9</c:v>
                </c:pt>
                <c:pt idx="7">
                  <c:v>42.8</c:v>
                </c:pt>
                <c:pt idx="8">
                  <c:v>43.5</c:v>
                </c:pt>
                <c:pt idx="9">
                  <c:v>47.5</c:v>
                </c:pt>
              </c:numCache>
            </c:numRef>
          </c:val>
          <c:smooth val="1"/>
          <c:extLst>
            <c:ext xmlns:c16="http://schemas.microsoft.com/office/drawing/2014/chart" uri="{C3380CC4-5D6E-409C-BE32-E72D297353CC}">
              <c16:uniqueId val="{00000000-5596-4469-B6AD-2A4A85FBFD97}"/>
            </c:ext>
          </c:extLst>
        </c:ser>
        <c:dLbls>
          <c:showLegendKey val="0"/>
          <c:showVal val="0"/>
          <c:showCatName val="0"/>
          <c:showSerName val="0"/>
          <c:showPercent val="0"/>
          <c:showBubbleSize val="0"/>
        </c:dLbls>
        <c:smooth val="0"/>
        <c:axId val="649824728"/>
        <c:axId val="649827024"/>
      </c:lineChart>
      <c:catAx>
        <c:axId val="64982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7024"/>
        <c:crossesAt val="0"/>
        <c:auto val="1"/>
        <c:lblAlgn val="ctr"/>
        <c:lblOffset val="100"/>
        <c:noMultiLvlLbl val="0"/>
      </c:catAx>
      <c:valAx>
        <c:axId val="6498270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a:t>% SVOD PENETRATION</a:t>
                </a:r>
              </a:p>
            </c:rich>
          </c:tx>
          <c:layout>
            <c:manualLayout>
              <c:xMode val="edge"/>
              <c:yMode val="edge"/>
              <c:x val="4.2062962962962974E-3"/>
              <c:y val="0.17162474747474749"/>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4728"/>
        <c:crosses val="autoZero"/>
        <c:crossBetween val="between"/>
      </c:valAx>
      <c:spPr>
        <a:noFill/>
        <a:ln w="25400">
          <a:noFill/>
        </a:ln>
        <a:effectLst/>
      </c:spPr>
    </c:plotArea>
    <c:legend>
      <c:legendPos val="b"/>
      <c:layout>
        <c:manualLayout>
          <c:xMode val="edge"/>
          <c:yMode val="edge"/>
          <c:x val="0.3378311262766559"/>
          <c:y val="2.9128800030660488E-2"/>
          <c:w val="0.40757336422670482"/>
          <c:h val="6.547567838331340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Amazon Prime</c:v>
                </c:pt>
              </c:strCache>
            </c:strRef>
          </c:tx>
          <c:spPr>
            <a:ln w="28575" cap="rnd">
              <a:solidFill>
                <a:schemeClr val="accent1"/>
              </a:solidFill>
              <a:round/>
            </a:ln>
            <a:effectLst/>
          </c:spPr>
          <c:marker>
            <c:symbol val="none"/>
          </c:marker>
          <c:cat>
            <c:strRef>
              <c:f>Sheet1!$B$1:$I$1</c:f>
              <c:strCache>
                <c:ptCount val="8"/>
                <c:pt idx="0">
                  <c:v>Q1 2023</c:v>
                </c:pt>
                <c:pt idx="1">
                  <c:v>Q2 2023</c:v>
                </c:pt>
                <c:pt idx="2">
                  <c:v>Q3 2023</c:v>
                </c:pt>
                <c:pt idx="3">
                  <c:v>Q4 2023</c:v>
                </c:pt>
                <c:pt idx="4">
                  <c:v>Q1 2024</c:v>
                </c:pt>
                <c:pt idx="5">
                  <c:v>Q2 2024</c:v>
                </c:pt>
                <c:pt idx="6">
                  <c:v>Q3 2024</c:v>
                </c:pt>
                <c:pt idx="7">
                  <c:v>Q4 2024</c:v>
                </c:pt>
              </c:strCache>
            </c:strRef>
          </c:cat>
          <c:val>
            <c:numRef>
              <c:f>Sheet1!$B$2:$I$2</c:f>
              <c:numCache>
                <c:formatCode>General</c:formatCode>
                <c:ptCount val="8"/>
                <c:pt idx="0">
                  <c:v>0</c:v>
                </c:pt>
                <c:pt idx="1">
                  <c:v>0</c:v>
                </c:pt>
                <c:pt idx="2">
                  <c:v>0</c:v>
                </c:pt>
                <c:pt idx="3">
                  <c:v>0</c:v>
                </c:pt>
                <c:pt idx="4">
                  <c:v>0</c:v>
                </c:pt>
                <c:pt idx="5">
                  <c:v>9.7200000000000006</c:v>
                </c:pt>
                <c:pt idx="6">
                  <c:v>10.17</c:v>
                </c:pt>
                <c:pt idx="7">
                  <c:v>10.29</c:v>
                </c:pt>
              </c:numCache>
            </c:numRef>
          </c:val>
          <c:smooth val="0"/>
          <c:extLst>
            <c:ext xmlns:c16="http://schemas.microsoft.com/office/drawing/2014/chart" uri="{C3380CC4-5D6E-409C-BE32-E72D297353CC}">
              <c16:uniqueId val="{00000000-0496-4785-A6C3-6B1D2D5F1508}"/>
            </c:ext>
          </c:extLst>
        </c:ser>
        <c:ser>
          <c:idx val="1"/>
          <c:order val="1"/>
          <c:tx>
            <c:strRef>
              <c:f>Sheet1!$A$3</c:f>
              <c:strCache>
                <c:ptCount val="1"/>
                <c:pt idx="0">
                  <c:v>Netflix</c:v>
                </c:pt>
              </c:strCache>
            </c:strRef>
          </c:tx>
          <c:spPr>
            <a:ln w="28575" cap="rnd">
              <a:solidFill>
                <a:schemeClr val="accent2"/>
              </a:solidFill>
              <a:round/>
            </a:ln>
            <a:effectLst/>
          </c:spPr>
          <c:marker>
            <c:symbol val="none"/>
          </c:marker>
          <c:cat>
            <c:strRef>
              <c:f>Sheet1!$B$1:$I$1</c:f>
              <c:strCache>
                <c:ptCount val="8"/>
                <c:pt idx="0">
                  <c:v>Q1 2023</c:v>
                </c:pt>
                <c:pt idx="1">
                  <c:v>Q2 2023</c:v>
                </c:pt>
                <c:pt idx="2">
                  <c:v>Q3 2023</c:v>
                </c:pt>
                <c:pt idx="3">
                  <c:v>Q4 2023</c:v>
                </c:pt>
                <c:pt idx="4">
                  <c:v>Q1 2024</c:v>
                </c:pt>
                <c:pt idx="5">
                  <c:v>Q2 2024</c:v>
                </c:pt>
                <c:pt idx="6">
                  <c:v>Q3 2024</c:v>
                </c:pt>
                <c:pt idx="7">
                  <c:v>Q4 2024</c:v>
                </c:pt>
              </c:strCache>
            </c:strRef>
          </c:cat>
          <c:val>
            <c:numRef>
              <c:f>Sheet1!$B$3:$I$3</c:f>
              <c:numCache>
                <c:formatCode>General</c:formatCode>
                <c:ptCount val="8"/>
                <c:pt idx="0">
                  <c:v>0</c:v>
                </c:pt>
                <c:pt idx="1">
                  <c:v>0</c:v>
                </c:pt>
                <c:pt idx="2">
                  <c:v>1.49</c:v>
                </c:pt>
                <c:pt idx="3">
                  <c:v>1.45</c:v>
                </c:pt>
                <c:pt idx="4">
                  <c:v>2.12</c:v>
                </c:pt>
                <c:pt idx="5">
                  <c:v>2.78</c:v>
                </c:pt>
                <c:pt idx="6">
                  <c:v>3.85</c:v>
                </c:pt>
                <c:pt idx="7">
                  <c:v>4.6900000000000004</c:v>
                </c:pt>
              </c:numCache>
            </c:numRef>
          </c:val>
          <c:smooth val="0"/>
          <c:extLst>
            <c:ext xmlns:c16="http://schemas.microsoft.com/office/drawing/2014/chart" uri="{C3380CC4-5D6E-409C-BE32-E72D297353CC}">
              <c16:uniqueId val="{00000001-0496-4785-A6C3-6B1D2D5F1508}"/>
            </c:ext>
          </c:extLst>
        </c:ser>
        <c:ser>
          <c:idx val="2"/>
          <c:order val="2"/>
          <c:tx>
            <c:strRef>
              <c:f>Sheet1!$A$4</c:f>
              <c:strCache>
                <c:ptCount val="1"/>
                <c:pt idx="0">
                  <c:v>Disney+</c:v>
                </c:pt>
              </c:strCache>
            </c:strRef>
          </c:tx>
          <c:spPr>
            <a:ln w="28575" cap="rnd">
              <a:solidFill>
                <a:schemeClr val="accent3"/>
              </a:solidFill>
              <a:round/>
            </a:ln>
            <a:effectLst/>
          </c:spPr>
          <c:marker>
            <c:symbol val="none"/>
          </c:marker>
          <c:cat>
            <c:strRef>
              <c:f>Sheet1!$B$1:$I$1</c:f>
              <c:strCache>
                <c:ptCount val="8"/>
                <c:pt idx="0">
                  <c:v>Q1 2023</c:v>
                </c:pt>
                <c:pt idx="1">
                  <c:v>Q2 2023</c:v>
                </c:pt>
                <c:pt idx="2">
                  <c:v>Q3 2023</c:v>
                </c:pt>
                <c:pt idx="3">
                  <c:v>Q4 2023</c:v>
                </c:pt>
                <c:pt idx="4">
                  <c:v>Q1 2024</c:v>
                </c:pt>
                <c:pt idx="5">
                  <c:v>Q2 2024</c:v>
                </c:pt>
                <c:pt idx="6">
                  <c:v>Q3 2024</c:v>
                </c:pt>
                <c:pt idx="7">
                  <c:v>Q4 2024</c:v>
                </c:pt>
              </c:strCache>
            </c:strRef>
          </c:cat>
          <c:val>
            <c:numRef>
              <c:f>Sheet1!$B$4:$I$4</c:f>
              <c:numCache>
                <c:formatCode>General</c:formatCode>
                <c:ptCount val="8"/>
                <c:pt idx="0">
                  <c:v>0</c:v>
                </c:pt>
                <c:pt idx="1">
                  <c:v>0</c:v>
                </c:pt>
                <c:pt idx="2">
                  <c:v>0</c:v>
                </c:pt>
                <c:pt idx="3">
                  <c:v>0</c:v>
                </c:pt>
                <c:pt idx="4">
                  <c:v>0.52</c:v>
                </c:pt>
                <c:pt idx="5">
                  <c:v>0.82</c:v>
                </c:pt>
                <c:pt idx="6">
                  <c:v>1.2</c:v>
                </c:pt>
                <c:pt idx="7">
                  <c:v>1.51</c:v>
                </c:pt>
              </c:numCache>
            </c:numRef>
          </c:val>
          <c:smooth val="0"/>
          <c:extLst>
            <c:ext xmlns:c16="http://schemas.microsoft.com/office/drawing/2014/chart" uri="{C3380CC4-5D6E-409C-BE32-E72D297353CC}">
              <c16:uniqueId val="{00000002-0496-4785-A6C3-6B1D2D5F1508}"/>
            </c:ext>
          </c:extLst>
        </c:ser>
        <c:dLbls>
          <c:showLegendKey val="0"/>
          <c:showVal val="0"/>
          <c:showCatName val="0"/>
          <c:showSerName val="0"/>
          <c:showPercent val="0"/>
          <c:showBubbleSize val="0"/>
        </c:dLbls>
        <c:smooth val="0"/>
        <c:axId val="385723232"/>
        <c:axId val="336187472"/>
      </c:lineChart>
      <c:catAx>
        <c:axId val="38572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187472"/>
        <c:crosses val="autoZero"/>
        <c:auto val="1"/>
        <c:lblAlgn val="ctr"/>
        <c:lblOffset val="100"/>
        <c:noMultiLvlLbl val="0"/>
      </c:catAx>
      <c:valAx>
        <c:axId val="33618747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Millions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723232"/>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9737786681718E-4"/>
          <c:y val="0.10948322991478282"/>
          <c:w val="0.65905725284877625"/>
          <c:h val="0.76724968622434109"/>
        </c:manualLayout>
      </c:layout>
      <c:doughnutChart>
        <c:varyColors val="1"/>
        <c:ser>
          <c:idx val="0"/>
          <c:order val="0"/>
          <c:tx>
            <c:strRef>
              <c:f>Sheet1!$B$1</c:f>
              <c:strCache>
                <c:ptCount val="1"/>
                <c:pt idx="0">
                  <c:v>Viewing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8A-40CF-95E4-17E923EEF5DB}"/>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98A-40CF-95E4-17E923EEF5DB}"/>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798A-40CF-95E4-17E923EEF5D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086-401E-9B32-FD0DD6AB03C8}"/>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218E-44E4-93BB-73837285DC5A}"/>
              </c:ext>
            </c:extLst>
          </c:dPt>
          <c:dLbls>
            <c:dLbl>
              <c:idx val="0"/>
              <c:delete val="1"/>
              <c:extLst>
                <c:ext xmlns:c15="http://schemas.microsoft.com/office/drawing/2012/chart" uri="{CE6537A1-D6FC-4f65-9D91-7224C49458BB}"/>
                <c:ext xmlns:c16="http://schemas.microsoft.com/office/drawing/2014/chart" uri="{C3380CC4-5D6E-409C-BE32-E72D297353CC}">
                  <c16:uniqueId val="{00000001-798A-40CF-95E4-17E923EEF5DB}"/>
                </c:ext>
              </c:extLst>
            </c:dLbl>
            <c:dLbl>
              <c:idx val="1"/>
              <c:layout>
                <c:manualLayout>
                  <c:x val="1.2000068976774433E-2"/>
                  <c:y val="-4.19100880111848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8A-40CF-95E4-17E923EEF5DB}"/>
                </c:ext>
              </c:extLst>
            </c:dLbl>
            <c:dLbl>
              <c:idx val="3"/>
              <c:layout>
                <c:manualLayout>
                  <c:x val="6.0000344883872165E-3"/>
                  <c:y val="-6.9850146685308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086-401E-9B32-FD0DD6AB0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c:v>
                </c:pt>
                <c:pt idx="4">
                  <c:v>Netflix</c:v>
                </c:pt>
              </c:strCache>
            </c:strRef>
          </c:cat>
          <c:val>
            <c:numRef>
              <c:f>Sheet1!$B$2:$B$6</c:f>
              <c:numCache>
                <c:formatCode>#,##0.0</c:formatCode>
                <c:ptCount val="5"/>
                <c:pt idx="0">
                  <c:v>0.26666666666666666</c:v>
                </c:pt>
                <c:pt idx="1">
                  <c:v>2.2000000000000002</c:v>
                </c:pt>
                <c:pt idx="2">
                  <c:v>14.7</c:v>
                </c:pt>
                <c:pt idx="3">
                  <c:v>8.4166666666666661</c:v>
                </c:pt>
                <c:pt idx="4">
                  <c:v>29.266666666666666</c:v>
                </c:pt>
              </c:numCache>
            </c:numRef>
          </c:val>
          <c:extLst>
            <c:ext xmlns:c16="http://schemas.microsoft.com/office/drawing/2014/chart" uri="{C3380CC4-5D6E-409C-BE32-E72D297353CC}">
              <c16:uniqueId val="{00000006-798A-40CF-95E4-17E923EEF5D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c:formatCode>
                <c:ptCount val="3"/>
                <c:pt idx="0">
                  <c:v>0.85050000000000003</c:v>
                </c:pt>
                <c:pt idx="1">
                  <c:v>0.82299999999999995</c:v>
                </c:pt>
                <c:pt idx="2">
                  <c:v>0.82279999999999998</c:v>
                </c:pt>
              </c:numCache>
            </c:numRef>
          </c:val>
          <c:extLst>
            <c:ext xmlns:c16="http://schemas.microsoft.com/office/drawing/2014/chart" uri="{C3380CC4-5D6E-409C-BE32-E72D297353CC}">
              <c16:uniqueId val="{00000000-94F9-4C06-BBAF-62304EEE443E}"/>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2022</c:v>
                </c:pt>
                <c:pt idx="1">
                  <c:v>2023</c:v>
                </c:pt>
                <c:pt idx="2">
                  <c:v>2024</c:v>
                </c:pt>
              </c:numCache>
            </c:numRef>
          </c:cat>
          <c:val>
            <c:numRef>
              <c:f>Sheet1!$C$2:$C$4</c:f>
              <c:numCache>
                <c:formatCode>0%</c:formatCode>
                <c:ptCount val="3"/>
                <c:pt idx="0">
                  <c:v>6.2E-2</c:v>
                </c:pt>
                <c:pt idx="1">
                  <c:v>6.5000000000000002E-2</c:v>
                </c:pt>
                <c:pt idx="2">
                  <c:v>8.0600000000000005E-2</c:v>
                </c:pt>
              </c:numCache>
            </c:numRef>
          </c:val>
          <c:extLst>
            <c:ext xmlns:c16="http://schemas.microsoft.com/office/drawing/2014/chart" uri="{C3380CC4-5D6E-409C-BE32-E72D297353CC}">
              <c16:uniqueId val="{00000001-94F9-4C06-BBAF-62304EEE443E}"/>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2022</c:v>
                </c:pt>
                <c:pt idx="1">
                  <c:v>2023</c:v>
                </c:pt>
                <c:pt idx="2">
                  <c:v>2024</c:v>
                </c:pt>
              </c:numCache>
            </c:numRef>
          </c:cat>
          <c:val>
            <c:numRef>
              <c:f>Sheet1!$D$2:$D$4</c:f>
              <c:numCache>
                <c:formatCode>0%</c:formatCode>
                <c:ptCount val="3"/>
                <c:pt idx="0">
                  <c:v>6.3500000000000001E-2</c:v>
                </c:pt>
                <c:pt idx="1">
                  <c:v>7.1999999999999995E-2</c:v>
                </c:pt>
                <c:pt idx="2">
                  <c:v>6.4299999999999899E-2</c:v>
                </c:pt>
              </c:numCache>
            </c:numRef>
          </c:val>
          <c:extLst>
            <c:ext xmlns:c16="http://schemas.microsoft.com/office/drawing/2014/chart" uri="{C3380CC4-5D6E-409C-BE32-E72D297353CC}">
              <c16:uniqueId val="{00000002-94F9-4C06-BBAF-62304EEE443E}"/>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462144055313458E-2"/>
          <c:w val="0.66205727009296989"/>
          <c:h val="0.79575932784332715"/>
        </c:manualLayout>
      </c:layout>
      <c:doughnutChart>
        <c:varyColors val="1"/>
        <c:ser>
          <c:idx val="0"/>
          <c:order val="0"/>
          <c:tx>
            <c:strRef>
              <c:f>Sheet1!$B$1</c:f>
              <c:strCache>
                <c:ptCount val="1"/>
                <c:pt idx="0">
                  <c:v>Viewing time</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E2F1-481A-A70D-C802720881EE}"/>
              </c:ext>
            </c:extLst>
          </c:dPt>
          <c:dPt>
            <c:idx val="1"/>
            <c:bubble3D val="0"/>
            <c:spPr>
              <a:solidFill>
                <a:schemeClr val="accent2">
                  <a:lumMod val="40000"/>
                  <a:lumOff val="60000"/>
                </a:schemeClr>
              </a:solidFill>
              <a:ln w="0">
                <a:solidFill>
                  <a:schemeClr val="lt1"/>
                </a:solidFill>
              </a:ln>
              <a:effectLst/>
            </c:spPr>
            <c:extLst>
              <c:ext xmlns:c16="http://schemas.microsoft.com/office/drawing/2014/chart" uri="{C3380CC4-5D6E-409C-BE32-E72D297353CC}">
                <c16:uniqueId val="{00000003-E2F1-481A-A70D-C802720881E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2F1-481A-A70D-C802720881E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5530-4F34-B8E4-16BFAA4E7B46}"/>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6B47-4740-A104-F922ACC8EF29}"/>
              </c:ext>
            </c:extLst>
          </c:dPt>
          <c:dLbls>
            <c:dLbl>
              <c:idx val="0"/>
              <c:delete val="1"/>
              <c:extLst>
                <c:ext xmlns:c15="http://schemas.microsoft.com/office/drawing/2012/chart" uri="{CE6537A1-D6FC-4f65-9D91-7224C49458BB}"/>
                <c:ext xmlns:c16="http://schemas.microsoft.com/office/drawing/2014/chart" uri="{C3380CC4-5D6E-409C-BE32-E72D297353CC}">
                  <c16:uniqueId val="{00000001-E2F1-481A-A70D-C802720881EE}"/>
                </c:ext>
              </c:extLst>
            </c:dLbl>
            <c:dLbl>
              <c:idx val="1"/>
              <c:layout>
                <c:manualLayout>
                  <c:x val="8.0300801321906666E-3"/>
                  <c:y val="-2.16352132686889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F1-481A-A70D-C802720881EE}"/>
                </c:ext>
              </c:extLst>
            </c:dLbl>
            <c:dLbl>
              <c:idx val="3"/>
              <c:layout>
                <c:manualLayout>
                  <c:x val="2.6766933773969053E-3"/>
                  <c:y val="2.16352132686888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30-4F34-B8E4-16BFAA4E7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 Video</c:v>
                </c:pt>
                <c:pt idx="4">
                  <c:v>Netflix</c:v>
                </c:pt>
              </c:strCache>
            </c:strRef>
          </c:cat>
          <c:val>
            <c:numRef>
              <c:f>Sheet1!$B$2:$B$6</c:f>
              <c:numCache>
                <c:formatCode>#,##0.0</c:formatCode>
                <c:ptCount val="5"/>
                <c:pt idx="0">
                  <c:v>0.28333333333333333</c:v>
                </c:pt>
                <c:pt idx="1">
                  <c:v>1.8666666666666667</c:v>
                </c:pt>
                <c:pt idx="2">
                  <c:v>8.5500000000000007</c:v>
                </c:pt>
                <c:pt idx="3">
                  <c:v>7.1000000000000005</c:v>
                </c:pt>
                <c:pt idx="4">
                  <c:v>22.216666666666665</c:v>
                </c:pt>
              </c:numCache>
            </c:numRef>
          </c:val>
          <c:extLst>
            <c:ext xmlns:c16="http://schemas.microsoft.com/office/drawing/2014/chart" uri="{C3380CC4-5D6E-409C-BE32-E72D297353CC}">
              <c16:uniqueId val="{00000006-E2F1-481A-A70D-C802720881E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4169782450165025"/>
          <c:y val="0.32023096867834405"/>
          <c:w val="0.35830217549834975"/>
          <c:h val="0.288115169748406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0740740740734E-2"/>
          <c:y val="3.5277777777777776E-2"/>
          <c:w val="0.89623796296296299"/>
          <c:h val="0.87631363636363635"/>
        </c:manualLayout>
      </c:layout>
      <c:bubbleChart>
        <c:varyColors val="0"/>
        <c:ser>
          <c:idx val="0"/>
          <c:order val="0"/>
          <c:tx>
            <c:strRef>
              <c:f>TABLE!$D$3</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D254-4F14-9E6D-39AB1138991D}"/>
              </c:ext>
            </c:extLst>
          </c:dPt>
          <c:dPt>
            <c:idx val="1"/>
            <c:invertIfNegative val="0"/>
            <c:bubble3D val="1"/>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D254-4F14-9E6D-39AB1138991D}"/>
              </c:ext>
            </c:extLst>
          </c:dPt>
          <c:dPt>
            <c:idx val="2"/>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D254-4F14-9E6D-39AB1138991D}"/>
              </c:ext>
            </c:extLst>
          </c:dPt>
          <c:dPt>
            <c:idx val="3"/>
            <c:invertIfNegative val="0"/>
            <c:bubble3D val="1"/>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D254-4F14-9E6D-39AB1138991D}"/>
              </c:ext>
            </c:extLst>
          </c:dPt>
          <c:dPt>
            <c:idx val="4"/>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D254-4F14-9E6D-39AB1138991D}"/>
              </c:ext>
            </c:extLst>
          </c:dPt>
          <c:dPt>
            <c:idx val="6"/>
            <c:invertIfNegative val="0"/>
            <c:bubble3D val="1"/>
            <c:spPr>
              <a:solidFill>
                <a:schemeClr val="accent6"/>
              </a:solidFill>
              <a:ln>
                <a:noFill/>
              </a:ln>
              <a:effectLst/>
            </c:spPr>
            <c:extLst>
              <c:ext xmlns:c16="http://schemas.microsoft.com/office/drawing/2014/chart" uri="{C3380CC4-5D6E-409C-BE32-E72D297353CC}">
                <c16:uniqueId val="{0000000F-D254-4F14-9E6D-39AB1138991D}"/>
              </c:ext>
            </c:extLst>
          </c:dPt>
          <c:dPt>
            <c:idx val="7"/>
            <c:invertIfNegative val="0"/>
            <c:bubble3D val="1"/>
            <c:spPr>
              <a:solidFill>
                <a:srgbClr val="00B0F0"/>
              </a:solidFill>
              <a:ln>
                <a:noFill/>
              </a:ln>
              <a:effectLst/>
            </c:spPr>
            <c:extLst>
              <c:ext xmlns:c16="http://schemas.microsoft.com/office/drawing/2014/chart" uri="{C3380CC4-5D6E-409C-BE32-E72D297353CC}">
                <c16:uniqueId val="{00000010-D254-4F14-9E6D-39AB1138991D}"/>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0B-D254-4F14-9E6D-39AB1138991D}"/>
              </c:ext>
            </c:extLst>
          </c:dPt>
          <c:dPt>
            <c:idx val="9"/>
            <c:invertIfNegative val="0"/>
            <c:bubble3D val="1"/>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0D-D254-4F14-9E6D-39AB1138991D}"/>
              </c:ext>
            </c:extLst>
          </c:dPt>
          <c:dPt>
            <c:idx val="10"/>
            <c:invertIfNegative val="0"/>
            <c:bubble3D val="1"/>
            <c:spPr>
              <a:solidFill>
                <a:srgbClr val="FFCD00"/>
              </a:solidFill>
              <a:ln>
                <a:noFill/>
              </a:ln>
              <a:effectLst/>
            </c:spPr>
            <c:extLst>
              <c:ext xmlns:c16="http://schemas.microsoft.com/office/drawing/2014/chart" uri="{C3380CC4-5D6E-409C-BE32-E72D297353CC}">
                <c16:uniqueId val="{00000011-D254-4F14-9E6D-39AB1138991D}"/>
              </c:ext>
            </c:extLst>
          </c:dPt>
          <c:xVal>
            <c:numRef>
              <c:f>TABLE!$C$4:$C$14</c:f>
              <c:numCache>
                <c:formatCode>[$-F400]h:mm:ss\ AM/PM</c:formatCode>
                <c:ptCount val="11"/>
                <c:pt idx="0">
                  <c:v>0.148557954525639</c:v>
                </c:pt>
                <c:pt idx="1">
                  <c:v>9.0877674189527413E-2</c:v>
                </c:pt>
                <c:pt idx="2">
                  <c:v>7.5203635304364219E-2</c:v>
                </c:pt>
                <c:pt idx="3">
                  <c:v>5.9426020889644361E-2</c:v>
                </c:pt>
                <c:pt idx="4">
                  <c:v>7.2498263830122298E-2</c:v>
                </c:pt>
                <c:pt idx="6">
                  <c:v>5.1682574120355616E-2</c:v>
                </c:pt>
                <c:pt idx="7">
                  <c:v>3.8269466542585402E-2</c:v>
                </c:pt>
                <c:pt idx="8">
                  <c:v>8.1778443026513353E-2</c:v>
                </c:pt>
                <c:pt idx="9">
                  <c:v>6.0376226751987207E-2</c:v>
                </c:pt>
                <c:pt idx="10">
                  <c:v>0.1317305313186001</c:v>
                </c:pt>
              </c:numCache>
            </c:numRef>
          </c:xVal>
          <c:yVal>
            <c:numRef>
              <c:f>TABLE!$D$4:$D$14</c:f>
              <c:numCache>
                <c:formatCode>_-* #,##0\ _k_r_-;\-* #,##0\ _k_r_-;_-* "-"??\ _k_r_-;_-@_-</c:formatCode>
                <c:ptCount val="11"/>
                <c:pt idx="0">
                  <c:v>29714.280628415301</c:v>
                </c:pt>
                <c:pt idx="1">
                  <c:v>24673.32587978142</c:v>
                </c:pt>
                <c:pt idx="2">
                  <c:v>13050.282838797813</c:v>
                </c:pt>
                <c:pt idx="3">
                  <c:v>5269.4418469945349</c:v>
                </c:pt>
                <c:pt idx="4">
                  <c:v>5214.2230573770485</c:v>
                </c:pt>
                <c:pt idx="6">
                  <c:v>1588.4085546448086</c:v>
                </c:pt>
                <c:pt idx="7">
                  <c:v>344.23054371584703</c:v>
                </c:pt>
                <c:pt idx="8">
                  <c:v>21060.27138797814</c:v>
                </c:pt>
                <c:pt idx="9">
                  <c:v>7612.5690874316942</c:v>
                </c:pt>
                <c:pt idx="10">
                  <c:v>521.60652732240442</c:v>
                </c:pt>
              </c:numCache>
            </c:numRef>
          </c:yVal>
          <c:bubbleSize>
            <c:numRef>
              <c:f>TABLE!$E$4:$E$14</c:f>
              <c:numCache>
                <c:formatCode>_-* #,##0\ _k_r_-;\-* #,##0\ _k_r_-;_-* "-"??\ _k_r_-;_-@_-</c:formatCode>
                <c:ptCount val="11"/>
                <c:pt idx="0">
                  <c:v>4423.2778688524586</c:v>
                </c:pt>
                <c:pt idx="1">
                  <c:v>2254.3404371584702</c:v>
                </c:pt>
                <c:pt idx="2">
                  <c:v>986.34316939890709</c:v>
                </c:pt>
                <c:pt idx="3">
                  <c:v>315.43770491803281</c:v>
                </c:pt>
                <c:pt idx="4">
                  <c:v>379.71612021857925</c:v>
                </c:pt>
                <c:pt idx="6">
                  <c:v>82.60928961748634</c:v>
                </c:pt>
                <c:pt idx="7">
                  <c:v>13.208196721311475</c:v>
                </c:pt>
                <c:pt idx="8">
                  <c:v>1721.1926229508199</c:v>
                </c:pt>
                <c:pt idx="9">
                  <c:v>459.5379781420765</c:v>
                </c:pt>
                <c:pt idx="10">
                  <c:v>68.940710382513657</c:v>
                </c:pt>
              </c:numCache>
            </c:numRef>
          </c:bubbleSize>
          <c:bubble3D val="1"/>
          <c:extLst>
            <c:ext xmlns:c16="http://schemas.microsoft.com/office/drawing/2014/chart" uri="{C3380CC4-5D6E-409C-BE32-E72D297353CC}">
              <c16:uniqueId val="{0000000E-D254-4F14-9E6D-39AB1138991D}"/>
            </c:ext>
          </c:extLst>
        </c:ser>
        <c:dLbls>
          <c:showLegendKey val="0"/>
          <c:showVal val="0"/>
          <c:showCatName val="0"/>
          <c:showSerName val="0"/>
          <c:showPercent val="0"/>
          <c:showBubbleSize val="0"/>
        </c:dLbls>
        <c:bubbleScale val="100"/>
        <c:showNegBubbles val="0"/>
        <c:axId val="72410208"/>
        <c:axId val="72410688"/>
      </c:bubbleChart>
      <c:valAx>
        <c:axId val="72410208"/>
        <c:scaling>
          <c:orientation val="minMax"/>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72410688"/>
        <c:crosses val="autoZero"/>
        <c:crossBetween val="midCat"/>
        <c:majorUnit val="2.0833000000000001E-2"/>
      </c:valAx>
      <c:valAx>
        <c:axId val="72410688"/>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724102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0">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Sheet1!$B$2:$F$2</c:f>
              <c:numCache>
                <c:formatCode>h:mm:ss</c:formatCode>
                <c:ptCount val="5"/>
                <c:pt idx="0">
                  <c:v>0.11517361111111112</c:v>
                </c:pt>
                <c:pt idx="1">
                  <c:v>1.6250000000000001E-2</c:v>
                </c:pt>
                <c:pt idx="2">
                  <c:v>4.9652777777777777E-3</c:v>
                </c:pt>
                <c:pt idx="3">
                  <c:v>6.9328703703703705E-3</c:v>
                </c:pt>
                <c:pt idx="4">
                  <c:v>1.736111111111111E-3</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Sheet1!$B$3:$F$3</c:f>
              <c:numCache>
                <c:formatCode>h:mm:ss</c:formatCode>
                <c:ptCount val="5"/>
                <c:pt idx="0">
                  <c:v>0.11065972222222223</c:v>
                </c:pt>
                <c:pt idx="1">
                  <c:v>1.4467592592592593E-2</c:v>
                </c:pt>
                <c:pt idx="2">
                  <c:v>4.6412037037037038E-3</c:v>
                </c:pt>
                <c:pt idx="3">
                  <c:v>6.7245370370370367E-3</c:v>
                </c:pt>
                <c:pt idx="4">
                  <c:v>1.6319444444444445E-3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Sheet1!$B$4:$F$4</c:f>
              <c:numCache>
                <c:formatCode>h:mm:ss</c:formatCode>
                <c:ptCount val="5"/>
                <c:pt idx="0">
                  <c:v>0.10761574074074073</c:v>
                </c:pt>
                <c:pt idx="1">
                  <c:v>1.5590277777777778E-2</c:v>
                </c:pt>
                <c:pt idx="2">
                  <c:v>4.1203703703703706E-3</c:v>
                </c:pt>
                <c:pt idx="3">
                  <c:v>6.4004629629629628E-3</c:v>
                </c:pt>
                <c:pt idx="4">
                  <c:v>1.6782407407407408E-3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Sheet1!$B$5:$F$5</c:f>
              <c:numCache>
                <c:formatCode>h:mm:ss</c:formatCode>
                <c:ptCount val="5"/>
                <c:pt idx="0">
                  <c:v>0.10498842592592593</c:v>
                </c:pt>
                <c:pt idx="1">
                  <c:v>1.5289351851851853E-2</c:v>
                </c:pt>
                <c:pt idx="2">
                  <c:v>4.5138888888888885E-3</c:v>
                </c:pt>
                <c:pt idx="3">
                  <c:v>6.7476851851851856E-3</c:v>
                </c:pt>
                <c:pt idx="4">
                  <c:v>1.4004629629629629E-3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Sheet1!$B$6:$F$6</c:f>
              <c:numCache>
                <c:formatCode>h:mm:ss</c:formatCode>
                <c:ptCount val="5"/>
                <c:pt idx="0">
                  <c:v>9.824074074074074E-2</c:v>
                </c:pt>
                <c:pt idx="1">
                  <c:v>1.4282407407407407E-2</c:v>
                </c:pt>
                <c:pt idx="2">
                  <c:v>4.9884259259259257E-3</c:v>
                </c:pt>
                <c:pt idx="3">
                  <c:v>5.9722222222222225E-3</c:v>
                </c:pt>
                <c:pt idx="4">
                  <c:v>1.2152777777777778E-3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Sheet1!$B$7:$F$7</c:f>
              <c:numCache>
                <c:formatCode>h:mm:ss</c:formatCode>
                <c:ptCount val="5"/>
                <c:pt idx="0">
                  <c:v>0.10149305555555556</c:v>
                </c:pt>
                <c:pt idx="1">
                  <c:v>1.4131944444444445E-2</c:v>
                </c:pt>
                <c:pt idx="2">
                  <c:v>4.3981481481481484E-3</c:v>
                </c:pt>
                <c:pt idx="3">
                  <c:v>5.6365740740740742E-3</c:v>
                </c:pt>
                <c:pt idx="4">
                  <c:v>1.1458333333333333E-3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Sheet1!$B$8:$F$8</c:f>
              <c:numCache>
                <c:formatCode>h:mm:ss</c:formatCode>
                <c:ptCount val="5"/>
                <c:pt idx="0">
                  <c:v>0.10369212962962963</c:v>
                </c:pt>
                <c:pt idx="1">
                  <c:v>1.4201388888888888E-2</c:v>
                </c:pt>
                <c:pt idx="2">
                  <c:v>4.9652777777777777E-3</c:v>
                </c:pt>
                <c:pt idx="3">
                  <c:v>5.5092592592592589E-3</c:v>
                </c:pt>
                <c:pt idx="4">
                  <c:v>1.2037037037037038E-3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Sheet1!$B$9:$F$9</c:f>
              <c:numCache>
                <c:formatCode>h:mm:ss</c:formatCode>
                <c:ptCount val="5"/>
                <c:pt idx="0">
                  <c:v>9.8217592592592592E-2</c:v>
                </c:pt>
                <c:pt idx="1">
                  <c:v>1.5578703703703704E-2</c:v>
                </c:pt>
                <c:pt idx="2">
                  <c:v>4.9189814814814816E-3</c:v>
                </c:pt>
                <c:pt idx="3">
                  <c:v>5.4861111111111109E-3</c:v>
                </c:pt>
                <c:pt idx="4">
                  <c:v>1.3773148148148147E-3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Sheet1!$B$10:$F$10</c:f>
              <c:numCache>
                <c:formatCode>h:mm:ss</c:formatCode>
                <c:ptCount val="5"/>
                <c:pt idx="0">
                  <c:v>9.6840277777777775E-2</c:v>
                </c:pt>
                <c:pt idx="1">
                  <c:v>1.5416666666666667E-2</c:v>
                </c:pt>
                <c:pt idx="2">
                  <c:v>5.347222222222222E-3</c:v>
                </c:pt>
                <c:pt idx="3">
                  <c:v>5.3935185185185188E-3</c:v>
                </c:pt>
                <c:pt idx="4">
                  <c:v>1.4236111111111112E-3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Sheet1!$B$11:$F$11</c:f>
              <c:numCache>
                <c:formatCode>h:mm:ss</c:formatCode>
                <c:ptCount val="5"/>
                <c:pt idx="0">
                  <c:v>0.10069444444444445</c:v>
                </c:pt>
                <c:pt idx="1">
                  <c:v>1.5787037037037037E-2</c:v>
                </c:pt>
                <c:pt idx="2">
                  <c:v>4.8726851851851848E-3</c:v>
                </c:pt>
                <c:pt idx="3">
                  <c:v>5.4050925925925924E-3</c:v>
                </c:pt>
                <c:pt idx="4">
                  <c:v>1.4814814814814814E-3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Sheet1!$B$12:$F$12</c:f>
              <c:numCache>
                <c:formatCode>h:mm:ss</c:formatCode>
                <c:ptCount val="5"/>
                <c:pt idx="0">
                  <c:v>0.10701388888888889</c:v>
                </c:pt>
                <c:pt idx="1">
                  <c:v>1.5972222222222221E-2</c:v>
                </c:pt>
                <c:pt idx="2">
                  <c:v>5.2314814814814811E-3</c:v>
                </c:pt>
                <c:pt idx="3">
                  <c:v>5.6597222222222222E-3</c:v>
                </c:pt>
                <c:pt idx="4">
                  <c:v>1.6898148148148148E-3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Sheet1!$B$13:$F$13</c:f>
              <c:numCache>
                <c:formatCode>h:mm:ss</c:formatCode>
                <c:ptCount val="5"/>
                <c:pt idx="0">
                  <c:v>0.10946759259259259</c:v>
                </c:pt>
                <c:pt idx="1">
                  <c:v>1.8124999999999999E-2</c:v>
                </c:pt>
                <c:pt idx="2">
                  <c:v>6.1921296296296299E-3</c:v>
                </c:pt>
                <c:pt idx="3">
                  <c:v>5.5208333333333333E-3</c:v>
                </c:pt>
                <c:pt idx="4">
                  <c:v>1.9907407407407408E-3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TV</c:v>
                </c:pt>
              </c:strCache>
            </c:strRef>
          </c:tx>
          <c:spPr>
            <a:solidFill>
              <a:schemeClr val="accent1"/>
            </a:solidFill>
            <a:ln>
              <a:noFill/>
            </a:ln>
            <a:effectLst/>
          </c:spPr>
          <c:invertIfNegative val="0"/>
          <c:cat>
            <c:numRef>
              <c:f>Sheet1!$A$2:$A$4</c:f>
              <c:numCache>
                <c:formatCode>General</c:formatCode>
                <c:ptCount val="3"/>
                <c:pt idx="0">
                  <c:v>2022</c:v>
                </c:pt>
                <c:pt idx="1">
                  <c:v>2023</c:v>
                </c:pt>
                <c:pt idx="2">
                  <c:v>2024</c:v>
                </c:pt>
              </c:numCache>
            </c:numRef>
          </c:cat>
          <c:val>
            <c:numRef>
              <c:f>Sheet1!$B$2:$B$4</c:f>
              <c:numCache>
                <c:formatCode>0.0%</c:formatCode>
                <c:ptCount val="3"/>
                <c:pt idx="0">
                  <c:v>0.6825</c:v>
                </c:pt>
                <c:pt idx="1">
                  <c:v>0.64300000000000002</c:v>
                </c:pt>
                <c:pt idx="2">
                  <c:v>0.68230000000000002</c:v>
                </c:pt>
              </c:numCache>
            </c:numRef>
          </c:val>
          <c:extLst>
            <c:ext xmlns:c16="http://schemas.microsoft.com/office/drawing/2014/chart" uri="{C3380CC4-5D6E-409C-BE32-E72D297353CC}">
              <c16:uniqueId val="{00000000-9B86-4BD4-8D0C-F5349E5A9FC4}"/>
            </c:ext>
          </c:extLst>
        </c:ser>
        <c:ser>
          <c:idx val="1"/>
          <c:order val="1"/>
          <c:tx>
            <c:strRef>
              <c:f>Sheet1!$C$1</c:f>
              <c:strCache>
                <c:ptCount val="1"/>
                <c:pt idx="0">
                  <c:v>TV + BVOD</c:v>
                </c:pt>
              </c:strCache>
            </c:strRef>
          </c:tx>
          <c:spPr>
            <a:solidFill>
              <a:schemeClr val="accent2"/>
            </a:solidFill>
            <a:ln>
              <a:noFill/>
            </a:ln>
            <a:effectLst/>
          </c:spPr>
          <c:invertIfNegative val="0"/>
          <c:cat>
            <c:numRef>
              <c:f>Sheet1!$A$2:$A$4</c:f>
              <c:numCache>
                <c:formatCode>General</c:formatCode>
                <c:ptCount val="3"/>
                <c:pt idx="0">
                  <c:v>2022</c:v>
                </c:pt>
                <c:pt idx="1">
                  <c:v>2023</c:v>
                </c:pt>
                <c:pt idx="2">
                  <c:v>2024</c:v>
                </c:pt>
              </c:numCache>
            </c:numRef>
          </c:cat>
          <c:val>
            <c:numRef>
              <c:f>Sheet1!$C$2:$C$4</c:f>
              <c:numCache>
                <c:formatCode>0.0%</c:formatCode>
                <c:ptCount val="3"/>
                <c:pt idx="0">
                  <c:v>0.11849999999999999</c:v>
                </c:pt>
                <c:pt idx="1">
                  <c:v>0.121</c:v>
                </c:pt>
                <c:pt idx="2">
                  <c:v>0.1246</c:v>
                </c:pt>
              </c:numCache>
            </c:numRef>
          </c:val>
          <c:extLst>
            <c:ext xmlns:c16="http://schemas.microsoft.com/office/drawing/2014/chart" uri="{C3380CC4-5D6E-409C-BE32-E72D297353CC}">
              <c16:uniqueId val="{00000001-9B86-4BD4-8D0C-F5349E5A9FC4}"/>
            </c:ext>
          </c:extLst>
        </c:ser>
        <c:ser>
          <c:idx val="2"/>
          <c:order val="2"/>
          <c:tx>
            <c:strRef>
              <c:f>Sheet1!$D$1</c:f>
              <c:strCache>
                <c:ptCount val="1"/>
                <c:pt idx="0">
                  <c:v>TV + BVOD + SVOD</c:v>
                </c:pt>
              </c:strCache>
            </c:strRef>
          </c:tx>
          <c:spPr>
            <a:solidFill>
              <a:schemeClr val="accent3"/>
            </a:solidFill>
            <a:ln>
              <a:noFill/>
            </a:ln>
            <a:effectLst/>
          </c:spPr>
          <c:invertIfNegative val="0"/>
          <c:cat>
            <c:numRef>
              <c:f>Sheet1!$A$2:$A$4</c:f>
              <c:numCache>
                <c:formatCode>General</c:formatCode>
                <c:ptCount val="3"/>
                <c:pt idx="0">
                  <c:v>2022</c:v>
                </c:pt>
                <c:pt idx="1">
                  <c:v>2023</c:v>
                </c:pt>
                <c:pt idx="2">
                  <c:v>2024</c:v>
                </c:pt>
              </c:numCache>
            </c:numRef>
          </c:cat>
          <c:val>
            <c:numRef>
              <c:f>Sheet1!$D$2:$D$4</c:f>
              <c:numCache>
                <c:formatCode>0.0%</c:formatCode>
                <c:ptCount val="3"/>
                <c:pt idx="0">
                  <c:v>0.1515</c:v>
                </c:pt>
                <c:pt idx="1">
                  <c:v>0.16700000000000001</c:v>
                </c:pt>
                <c:pt idx="2">
                  <c:v>0.13789999999999999</c:v>
                </c:pt>
              </c:numCache>
            </c:numRef>
          </c:val>
          <c:extLst>
            <c:ext xmlns:c16="http://schemas.microsoft.com/office/drawing/2014/chart" uri="{C3380CC4-5D6E-409C-BE32-E72D297353CC}">
              <c16:uniqueId val="{00000002-9B86-4BD4-8D0C-F5349E5A9FC4}"/>
            </c:ext>
          </c:extLst>
        </c:ser>
        <c:dLbls>
          <c:showLegendKey val="0"/>
          <c:showVal val="0"/>
          <c:showCatName val="0"/>
          <c:showSerName val="0"/>
          <c:showPercent val="0"/>
          <c:showBubbleSize val="0"/>
        </c:dLbls>
        <c:gapWidth val="50"/>
        <c:overlap val="100"/>
        <c:axId val="504543376"/>
        <c:axId val="504545456"/>
      </c:barChart>
      <c:catAx>
        <c:axId val="5045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5456"/>
        <c:crosses val="autoZero"/>
        <c:auto val="1"/>
        <c:lblAlgn val="ctr"/>
        <c:lblOffset val="100"/>
        <c:noMultiLvlLbl val="0"/>
      </c:catAx>
      <c:valAx>
        <c:axId val="504545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454337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6232213428062"/>
          <c:y val="0.10519604717883328"/>
          <c:w val="0.86405122935476153"/>
          <c:h val="0.82043428823867537"/>
        </c:manualLayout>
      </c:layout>
      <c:barChart>
        <c:barDir val="bar"/>
        <c:grouping val="stacked"/>
        <c:varyColors val="0"/>
        <c:ser>
          <c:idx val="0"/>
          <c:order val="0"/>
          <c:tx>
            <c:strRef>
              <c:f>Sheet1!$B$1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Sheet1!$B$2:$B$9</c:f>
              <c:numCache>
                <c:formatCode>0%</c:formatCode>
                <c:ptCount val="8"/>
                <c:pt idx="0">
                  <c:v>0.17</c:v>
                </c:pt>
                <c:pt idx="1">
                  <c:v>0.14000000000000001</c:v>
                </c:pt>
                <c:pt idx="2">
                  <c:v>0.12</c:v>
                </c:pt>
                <c:pt idx="3">
                  <c:v>0.1</c:v>
                </c:pt>
                <c:pt idx="4">
                  <c:v>0.1</c:v>
                </c:pt>
                <c:pt idx="5">
                  <c:v>0.1</c:v>
                </c:pt>
                <c:pt idx="6">
                  <c:v>0.05</c:v>
                </c:pt>
                <c:pt idx="7">
                  <c:v>0.04</c:v>
                </c:pt>
              </c:numCache>
            </c:numRef>
          </c:val>
          <c:extLst>
            <c:ext xmlns:c16="http://schemas.microsoft.com/office/drawing/2014/chart" uri="{C3380CC4-5D6E-409C-BE32-E72D297353CC}">
              <c16:uniqueId val="{00000000-FE76-412B-92AA-89EC840741B3}"/>
            </c:ext>
          </c:extLst>
        </c:ser>
        <c:ser>
          <c:idx val="1"/>
          <c:order val="1"/>
          <c:tx>
            <c:strRef>
              <c:f>Sheet1!$C$1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Sheet1!$C$2:$C$9</c:f>
              <c:numCache>
                <c:formatCode>0%</c:formatCode>
                <c:ptCount val="8"/>
                <c:pt idx="0">
                  <c:v>0.05</c:v>
                </c:pt>
                <c:pt idx="1">
                  <c:v>0.04</c:v>
                </c:pt>
                <c:pt idx="2">
                  <c:v>0.04</c:v>
                </c:pt>
                <c:pt idx="3">
                  <c:v>0.04</c:v>
                </c:pt>
                <c:pt idx="4">
                  <c:v>0.04</c:v>
                </c:pt>
                <c:pt idx="5">
                  <c:v>0.04</c:v>
                </c:pt>
                <c:pt idx="6">
                  <c:v>0.03</c:v>
                </c:pt>
                <c:pt idx="7">
                  <c:v>0.03</c:v>
                </c:pt>
              </c:numCache>
            </c:numRef>
          </c:val>
          <c:extLst>
            <c:ext xmlns:c16="http://schemas.microsoft.com/office/drawing/2014/chart" uri="{C3380CC4-5D6E-409C-BE32-E72D297353CC}">
              <c16:uniqueId val="{00000000-C346-4379-9000-9C8787DDC571}"/>
            </c:ext>
          </c:extLst>
        </c:ser>
        <c:ser>
          <c:idx val="2"/>
          <c:order val="2"/>
          <c:tx>
            <c:strRef>
              <c:f>Sheet1!$D$1</c:f>
              <c:strCache>
                <c:ptCount val="1"/>
                <c:pt idx="0">
                  <c:v>Subscription VOD</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Sheet1!$D$2:$D$9</c:f>
              <c:numCache>
                <c:formatCode>0%</c:formatCode>
                <c:ptCount val="8"/>
                <c:pt idx="0">
                  <c:v>0.1</c:v>
                </c:pt>
                <c:pt idx="1">
                  <c:v>0.08</c:v>
                </c:pt>
                <c:pt idx="2">
                  <c:v>0.08</c:v>
                </c:pt>
                <c:pt idx="3">
                  <c:v>0.08</c:v>
                </c:pt>
                <c:pt idx="4">
                  <c:v>0.05</c:v>
                </c:pt>
                <c:pt idx="5">
                  <c:v>0.04</c:v>
                </c:pt>
                <c:pt idx="6">
                  <c:v>0.02</c:v>
                </c:pt>
                <c:pt idx="7">
                  <c:v>0.03</c:v>
                </c:pt>
              </c:numCache>
            </c:numRef>
          </c:val>
          <c:extLst>
            <c:ext xmlns:c16="http://schemas.microsoft.com/office/drawing/2014/chart" uri="{C3380CC4-5D6E-409C-BE32-E72D297353CC}">
              <c16:uniqueId val="{00000001-C346-4379-9000-9C8787DDC571}"/>
            </c:ext>
          </c:extLst>
        </c:ser>
        <c:dLbls>
          <c:showLegendKey val="0"/>
          <c:showVal val="1"/>
          <c:showCatName val="0"/>
          <c:showSerName val="0"/>
          <c:showPercent val="0"/>
          <c:showBubbleSize val="0"/>
        </c:dLbls>
        <c:gapWidth val="46"/>
        <c:overlap val="100"/>
        <c:axId val="424857840"/>
        <c:axId val="424864728"/>
      </c:barChart>
      <c:catAx>
        <c:axId val="42485784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4864728"/>
        <c:crosses val="autoZero"/>
        <c:auto val="1"/>
        <c:lblAlgn val="ctr"/>
        <c:lblOffset val="100"/>
        <c:noMultiLvlLbl val="0"/>
      </c:catAx>
      <c:valAx>
        <c:axId val="4248647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857840"/>
        <c:crosses val="autoZero"/>
        <c:crossBetween val="between"/>
      </c:valAx>
      <c:spPr>
        <a:noFill/>
        <a:ln w="25400">
          <a:noFill/>
        </a:ln>
        <a:effectLst/>
      </c:spPr>
    </c:plotArea>
    <c:legend>
      <c:legendPos val="b"/>
      <c:layout>
        <c:manualLayout>
          <c:xMode val="edge"/>
          <c:yMode val="edge"/>
          <c:x val="4.7400224482671061E-2"/>
          <c:y val="3.9731023421243503E-2"/>
          <c:w val="0.92147454468664236"/>
          <c:h val="6.132093705054479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456460109949"/>
          <c:y val="0.23906481909394853"/>
          <c:w val="0.84232986585759695"/>
          <c:h val="0.68613055257056155"/>
        </c:manualLayout>
      </c:layout>
      <c:barChart>
        <c:barDir val="bar"/>
        <c:grouping val="percentStacked"/>
        <c:varyColors val="0"/>
        <c:ser>
          <c:idx val="0"/>
          <c:order val="0"/>
          <c:tx>
            <c:strRef>
              <c:f>Sheet1!$B$1</c:f>
              <c:strCache>
                <c:ptCount val="1"/>
                <c:pt idx="0">
                  <c:v>Live 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Sheet1!$B$2:$B$3</c:f>
              <c:numCache>
                <c:formatCode>0%</c:formatCode>
                <c:ptCount val="2"/>
                <c:pt idx="0">
                  <c:v>0.24</c:v>
                </c:pt>
                <c:pt idx="1">
                  <c:v>0.44</c:v>
                </c:pt>
              </c:numCache>
            </c:numRef>
          </c:val>
          <c:extLst>
            <c:ext xmlns:c16="http://schemas.microsoft.com/office/drawing/2014/chart" uri="{C3380CC4-5D6E-409C-BE32-E72D297353CC}">
              <c16:uniqueId val="{00000000-0E03-43C7-9D2C-A9EAA2D8031F}"/>
            </c:ext>
          </c:extLst>
        </c:ser>
        <c:ser>
          <c:idx val="1"/>
          <c:order val="1"/>
          <c:tx>
            <c:strRef>
              <c:f>Sheet1!$C$1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Sheet1!$C$2:$C$3</c:f>
              <c:numCache>
                <c:formatCode>0%</c:formatCode>
                <c:ptCount val="2"/>
                <c:pt idx="0">
                  <c:v>0.14000000000000001</c:v>
                </c:pt>
                <c:pt idx="1">
                  <c:v>0.17</c:v>
                </c:pt>
              </c:numCache>
            </c:numRef>
          </c:val>
          <c:extLst>
            <c:ext xmlns:c16="http://schemas.microsoft.com/office/drawing/2014/chart" uri="{C3380CC4-5D6E-409C-BE32-E72D297353CC}">
              <c16:uniqueId val="{00000001-0E03-43C7-9D2C-A9EAA2D8031F}"/>
            </c:ext>
          </c:extLst>
        </c:ser>
        <c:ser>
          <c:idx val="2"/>
          <c:order val="2"/>
          <c:tx>
            <c:strRef>
              <c:f>Sheet1!$D$1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Sheet1!$D$2:$D$3</c:f>
              <c:numCache>
                <c:formatCode>0%</c:formatCode>
                <c:ptCount val="2"/>
                <c:pt idx="0">
                  <c:v>0.06</c:v>
                </c:pt>
                <c:pt idx="1">
                  <c:v>0.05</c:v>
                </c:pt>
              </c:numCache>
            </c:numRef>
          </c:val>
          <c:extLst>
            <c:ext xmlns:c16="http://schemas.microsoft.com/office/drawing/2014/chart" uri="{C3380CC4-5D6E-409C-BE32-E72D297353CC}">
              <c16:uniqueId val="{00000002-0E03-43C7-9D2C-A9EAA2D8031F}"/>
            </c:ext>
          </c:extLst>
        </c:ser>
        <c:ser>
          <c:idx val="3"/>
          <c:order val="3"/>
          <c:tx>
            <c:strRef>
              <c:f>Sheet1!$E$1</c:f>
              <c:strCache>
                <c:ptCount val="1"/>
                <c:pt idx="0">
                  <c:v>Subscription VOD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Sheet1!$E$2:$E$3</c:f>
              <c:numCache>
                <c:formatCode>0%</c:formatCode>
                <c:ptCount val="2"/>
                <c:pt idx="0">
                  <c:v>0.22</c:v>
                </c:pt>
                <c:pt idx="1">
                  <c:v>0.1</c:v>
                </c:pt>
              </c:numCache>
            </c:numRef>
          </c:val>
          <c:extLst>
            <c:ext xmlns:c16="http://schemas.microsoft.com/office/drawing/2014/chart" uri="{C3380CC4-5D6E-409C-BE32-E72D297353CC}">
              <c16:uniqueId val="{00000003-0E03-43C7-9D2C-A9EAA2D8031F}"/>
            </c:ext>
          </c:extLst>
        </c:ser>
        <c:ser>
          <c:idx val="4"/>
          <c:order val="4"/>
          <c:tx>
            <c:strRef>
              <c:f>Sheet1!$F$1</c:f>
              <c:strCache>
                <c:ptCount val="1"/>
                <c:pt idx="0">
                  <c:v>DVD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Sheet1!$F$2:$F$3</c:f>
              <c:numCache>
                <c:formatCode>0%</c:formatCode>
                <c:ptCount val="2"/>
                <c:pt idx="0">
                  <c:v>0.03</c:v>
                </c:pt>
                <c:pt idx="1">
                  <c:v>7.0000000000000007E-2</c:v>
                </c:pt>
              </c:numCache>
            </c:numRef>
          </c:val>
          <c:extLst>
            <c:ext xmlns:c16="http://schemas.microsoft.com/office/drawing/2014/chart" uri="{C3380CC4-5D6E-409C-BE32-E72D297353CC}">
              <c16:uniqueId val="{00000004-0E03-43C7-9D2C-A9EAA2D8031F}"/>
            </c:ext>
          </c:extLst>
        </c:ser>
        <c:ser>
          <c:idx val="5"/>
          <c:order val="5"/>
          <c:tx>
            <c:strRef>
              <c:f>Sheet1!$G$1</c:f>
              <c:strCache>
                <c:ptCount val="1"/>
                <c:pt idx="0">
                  <c:v>Online video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Sheet1!$G$2:$G$3</c:f>
              <c:numCache>
                <c:formatCode>0%</c:formatCode>
                <c:ptCount val="2"/>
                <c:pt idx="0">
                  <c:v>0.31</c:v>
                </c:pt>
                <c:pt idx="1">
                  <c:v>0.16</c:v>
                </c:pt>
              </c:numCache>
            </c:numRef>
          </c:val>
          <c:extLst>
            <c:ext xmlns:c16="http://schemas.microsoft.com/office/drawing/2014/chart" uri="{C3380CC4-5D6E-409C-BE32-E72D297353CC}">
              <c16:uniqueId val="{00000005-0E03-43C7-9D2C-A9EAA2D8031F}"/>
            </c:ext>
          </c:extLst>
        </c:ser>
        <c:dLbls>
          <c:showLegendKey val="0"/>
          <c:showVal val="0"/>
          <c:showCatName val="0"/>
          <c:showSerName val="0"/>
          <c:showPercent val="0"/>
          <c:showBubbleSize val="0"/>
        </c:dLbls>
        <c:gapWidth val="53"/>
        <c:overlap val="100"/>
        <c:axId val="525457560"/>
        <c:axId val="525460184"/>
      </c:barChart>
      <c:catAx>
        <c:axId val="525457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25460184"/>
        <c:crosses val="autoZero"/>
        <c:auto val="1"/>
        <c:lblAlgn val="ctr"/>
        <c:lblOffset val="100"/>
        <c:noMultiLvlLbl val="0"/>
      </c:catAx>
      <c:valAx>
        <c:axId val="5254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5457560"/>
        <c:crosses val="autoZero"/>
        <c:crossBetween val="between"/>
      </c:valAx>
      <c:spPr>
        <a:noFill/>
        <a:ln>
          <a:noFill/>
        </a:ln>
        <a:effectLst/>
      </c:spPr>
    </c:plotArea>
    <c:legend>
      <c:legendPos val="b"/>
      <c:layout>
        <c:manualLayout>
          <c:xMode val="edge"/>
          <c:yMode val="edge"/>
          <c:x val="0"/>
          <c:y val="7.5611128492523941E-3"/>
          <c:w val="0.9973570681564834"/>
          <c:h val="0.3058461682761639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Sheet1!$B$2:$G$2</c:f>
              <c:numCache>
                <c:formatCode>h:mm:ss</c:formatCode>
                <c:ptCount val="6"/>
                <c:pt idx="0">
                  <c:v>0.11517361111111112</c:v>
                </c:pt>
                <c:pt idx="1">
                  <c:v>7.5509259259259262E-2</c:v>
                </c:pt>
                <c:pt idx="2">
                  <c:v>2.9675925925925925E-2</c:v>
                </c:pt>
                <c:pt idx="3">
                  <c:v>2.0833333333333335E-4</c:v>
                </c:pt>
                <c:pt idx="4">
                  <c:v>2.5243055555555557E-2</c:v>
                </c:pt>
                <c:pt idx="5">
                  <c:v>7.3032407407407404E-3</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Sheet1!$B$3:$G$3</c:f>
              <c:numCache>
                <c:formatCode>h:mm:ss</c:formatCode>
                <c:ptCount val="6"/>
                <c:pt idx="0">
                  <c:v>0.11065972222222223</c:v>
                </c:pt>
                <c:pt idx="1">
                  <c:v>7.3252314814814812E-2</c:v>
                </c:pt>
                <c:pt idx="2">
                  <c:v>2.7268518518518518E-2</c:v>
                </c:pt>
                <c:pt idx="3">
                  <c:v>1.8518518518518518E-4</c:v>
                </c:pt>
                <c:pt idx="4">
                  <c:v>2.6076388888888889E-2</c:v>
                </c:pt>
                <c:pt idx="5">
                  <c:v>7.1643518518518514E-3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Sheet1!$B$4:$G$4</c:f>
              <c:numCache>
                <c:formatCode>h:mm:ss</c:formatCode>
                <c:ptCount val="6"/>
                <c:pt idx="0">
                  <c:v>0.10761574074074073</c:v>
                </c:pt>
                <c:pt idx="1">
                  <c:v>7.3148148148148143E-2</c:v>
                </c:pt>
                <c:pt idx="2">
                  <c:v>2.7592592592592592E-2</c:v>
                </c:pt>
                <c:pt idx="3">
                  <c:v>1.9675925925925926E-4</c:v>
                </c:pt>
                <c:pt idx="4">
                  <c:v>2.6284722222222223E-2</c:v>
                </c:pt>
                <c:pt idx="5">
                  <c:v>7.3379629629629628E-3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Sheet1!$B$5:$G$5</c:f>
              <c:numCache>
                <c:formatCode>h:mm:ss</c:formatCode>
                <c:ptCount val="6"/>
                <c:pt idx="0">
                  <c:v>0.10498842592592593</c:v>
                </c:pt>
                <c:pt idx="1">
                  <c:v>7.0532407407407405E-2</c:v>
                </c:pt>
                <c:pt idx="2">
                  <c:v>2.7766203703703703E-2</c:v>
                </c:pt>
                <c:pt idx="3">
                  <c:v>1.8518518518518518E-4</c:v>
                </c:pt>
                <c:pt idx="4">
                  <c:v>2.7453703703703702E-2</c:v>
                </c:pt>
                <c:pt idx="5">
                  <c:v>7.2569444444444443E-3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Sheet1!$B$6:$G$6</c:f>
              <c:numCache>
                <c:formatCode>h:mm:ss</c:formatCode>
                <c:ptCount val="6"/>
                <c:pt idx="0">
                  <c:v>9.824074074074074E-2</c:v>
                </c:pt>
                <c:pt idx="1">
                  <c:v>6.5798611111111113E-2</c:v>
                </c:pt>
                <c:pt idx="2">
                  <c:v>2.6296296296296297E-2</c:v>
                </c:pt>
                <c:pt idx="3">
                  <c:v>1.6203703703703703E-4</c:v>
                </c:pt>
                <c:pt idx="4">
                  <c:v>2.675925925925926E-2</c:v>
                </c:pt>
                <c:pt idx="5">
                  <c:v>7.1527777777777779E-3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Sheet1!$B$7:$G$7</c:f>
              <c:numCache>
                <c:formatCode>h:mm:ss</c:formatCode>
                <c:ptCount val="6"/>
                <c:pt idx="0">
                  <c:v>0.10149305555555556</c:v>
                </c:pt>
                <c:pt idx="1">
                  <c:v>6.7928240740740747E-2</c:v>
                </c:pt>
                <c:pt idx="2">
                  <c:v>2.5104166666666667E-2</c:v>
                </c:pt>
                <c:pt idx="3">
                  <c:v>2.0833333333333335E-4</c:v>
                </c:pt>
                <c:pt idx="4">
                  <c:v>2.6481481481481481E-2</c:v>
                </c:pt>
                <c:pt idx="5">
                  <c:v>7.2222222222222219E-3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Sheet1!$B$8:$G$8</c:f>
              <c:numCache>
                <c:formatCode>h:mm:ss</c:formatCode>
                <c:ptCount val="6"/>
                <c:pt idx="0">
                  <c:v>0.10369212962962963</c:v>
                </c:pt>
                <c:pt idx="1">
                  <c:v>6.5162037037037032E-2</c:v>
                </c:pt>
                <c:pt idx="2">
                  <c:v>2.5648148148148149E-2</c:v>
                </c:pt>
                <c:pt idx="3">
                  <c:v>2.199074074074074E-4</c:v>
                </c:pt>
                <c:pt idx="4">
                  <c:v>2.6747685185185187E-2</c:v>
                </c:pt>
                <c:pt idx="5">
                  <c:v>7.2685185185185188E-3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Sheet1!$B$9:$G$9</c:f>
              <c:numCache>
                <c:formatCode>h:mm:ss</c:formatCode>
                <c:ptCount val="6"/>
                <c:pt idx="0">
                  <c:v>9.8217592592592592E-2</c:v>
                </c:pt>
                <c:pt idx="1">
                  <c:v>6.1215277777777778E-2</c:v>
                </c:pt>
                <c:pt idx="2">
                  <c:v>2.71875E-2</c:v>
                </c:pt>
                <c:pt idx="3">
                  <c:v>1.7361111111111112E-4</c:v>
                </c:pt>
                <c:pt idx="4">
                  <c:v>2.824074074074074E-2</c:v>
                </c:pt>
                <c:pt idx="5">
                  <c:v>7.3726851851851852E-3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Sheet1!$B$10:$G$10</c:f>
              <c:numCache>
                <c:formatCode>h:mm:ss</c:formatCode>
                <c:ptCount val="6"/>
                <c:pt idx="0">
                  <c:v>9.6840277777777775E-2</c:v>
                </c:pt>
                <c:pt idx="1">
                  <c:v>6.627314814814815E-2</c:v>
                </c:pt>
                <c:pt idx="2">
                  <c:v>2.7407407407407408E-2</c:v>
                </c:pt>
                <c:pt idx="3">
                  <c:v>1.7361111111111112E-4</c:v>
                </c:pt>
                <c:pt idx="4">
                  <c:v>2.7002314814814816E-2</c:v>
                </c:pt>
                <c:pt idx="5">
                  <c:v>6.9675925925925929E-3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Sheet1!$B$11:$G$11</c:f>
              <c:numCache>
                <c:formatCode>h:mm:ss</c:formatCode>
                <c:ptCount val="6"/>
                <c:pt idx="0">
                  <c:v>0.10069444444444445</c:v>
                </c:pt>
                <c:pt idx="1">
                  <c:v>6.822916666666666E-2</c:v>
                </c:pt>
                <c:pt idx="2">
                  <c:v>2.7349537037037037E-2</c:v>
                </c:pt>
                <c:pt idx="3">
                  <c:v>2.0833333333333335E-4</c:v>
                </c:pt>
                <c:pt idx="4">
                  <c:v>2.7546296296296298E-2</c:v>
                </c:pt>
                <c:pt idx="5">
                  <c:v>7.1412037037037034E-3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Sheet1!$B$12:$G$12</c:f>
              <c:numCache>
                <c:formatCode>h:mm:ss</c:formatCode>
                <c:ptCount val="6"/>
                <c:pt idx="0">
                  <c:v>0.10701388888888889</c:v>
                </c:pt>
                <c:pt idx="1">
                  <c:v>7.1585648148148148E-2</c:v>
                </c:pt>
                <c:pt idx="2">
                  <c:v>2.8298611111111111E-2</c:v>
                </c:pt>
                <c:pt idx="3">
                  <c:v>2.4305555555555555E-4</c:v>
                </c:pt>
                <c:pt idx="4">
                  <c:v>2.7962962962962964E-2</c:v>
                </c:pt>
                <c:pt idx="5">
                  <c:v>7.2222222222222219E-3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Sheet1!$B$13:$G$13</c:f>
              <c:numCache>
                <c:formatCode>h:mm:ss</c:formatCode>
                <c:ptCount val="6"/>
                <c:pt idx="0">
                  <c:v>0.10946759259259259</c:v>
                </c:pt>
                <c:pt idx="1">
                  <c:v>7.2233796296296296E-2</c:v>
                </c:pt>
                <c:pt idx="2">
                  <c:v>3.1539351851851853E-2</c:v>
                </c:pt>
                <c:pt idx="3">
                  <c:v>3.0092592592592595E-4</c:v>
                </c:pt>
                <c:pt idx="4">
                  <c:v>2.7384259259259261E-2</c:v>
                </c:pt>
                <c:pt idx="5">
                  <c:v>6.8865740740740745E-3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20.416666666666668</c:v>
                </c:pt>
                <c:pt idx="1">
                  <c:v>20.263467261904765</c:v>
                </c:pt>
                <c:pt idx="2">
                  <c:v>115.15879464285713</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17.05</c:v>
                </c:pt>
                <c:pt idx="1">
                  <c:v>9.1768601190476193</c:v>
                </c:pt>
                <c:pt idx="2">
                  <c:v>32.720148809523806</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Lbls>
            <c:delete val="1"/>
          </c:dLbls>
          <c:cat>
            <c:strRef>
              <c:f>Sheet1!$A$2:$A$3</c:f>
              <c:strCache>
                <c:ptCount val="2"/>
                <c:pt idx="0">
                  <c:v>Live viewing</c:v>
                </c:pt>
                <c:pt idx="1">
                  <c:v>On-demand</c:v>
                </c:pt>
              </c:strCache>
            </c:strRef>
          </c:cat>
          <c:val>
            <c:numRef>
              <c:f>Sheet1!$B$2:$B$3</c:f>
              <c:numCache>
                <c:formatCode>_-* #,##0_-;\-* #,##0_-;_-* "-"??_-;_-@_-</c:formatCode>
                <c:ptCount val="2"/>
                <c:pt idx="0">
                  <c:v>12949346.449999999</c:v>
                </c:pt>
                <c:pt idx="1">
                  <c:v>307976.62</c:v>
                </c:pt>
              </c:numCache>
            </c:numRef>
          </c:val>
          <c:extLst>
            <c:ext xmlns:c16="http://schemas.microsoft.com/office/drawing/2014/chart" uri="{C3380CC4-5D6E-409C-BE32-E72D297353CC}">
              <c16:uniqueId val="{00000008-682B-4DC0-A98C-5AA9D0694AE8}"/>
            </c:ext>
          </c:extLst>
        </c:ser>
        <c:dLbls>
          <c:showLegendKey val="0"/>
          <c:showVal val="1"/>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2">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2.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B47C0-FB9C-4209-A52A-2510081EA849}" type="datetimeFigureOut">
              <a:rPr lang="en-GB" smtClean="0"/>
              <a:t>27/05/2025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EF951-9DD0-46C5-90C4-250AF2D7B5E0}" type="slidenum">
              <a:rPr lang="en-GB" smtClean="0"/>
              <a:t>‹#›</a:t>
            </a:fld>
            <a:endParaRPr lang="en-GB"/>
          </a:p>
        </p:txBody>
      </p:sp>
    </p:spTree>
    <p:extLst>
      <p:ext uri="{BB962C8B-B14F-4D97-AF65-F5344CB8AC3E}">
        <p14:creationId xmlns:p14="http://schemas.microsoft.com/office/powerpoint/2010/main" val="53161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FE58-A45A-33C0-BFC2-E70133C5E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634EA-0DEF-91D8-BD1A-A099360FB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101E3-2EE2-9C22-9E5E-8FD6312CEC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Broadcaster viewing across 2024 highlights the impact of seasonal viewing, whilst viewing to SVOD platforms and video sharing services was broadly consistent.</a:t>
            </a:r>
          </a:p>
          <a:p>
            <a:endParaRPr lang="en-GB"/>
          </a:p>
        </p:txBody>
      </p:sp>
      <p:sp>
        <p:nvSpPr>
          <p:cNvPr id="4" name="Slide Number Placeholder 3">
            <a:extLst>
              <a:ext uri="{FF2B5EF4-FFF2-40B4-BE49-F238E27FC236}">
                <a16:creationId xmlns:a16="http://schemas.microsoft.com/office/drawing/2014/main" id="{E19D3A41-74AD-942D-F4F8-85AD66DB23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80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Founders Grotesk Bold"/>
              </a:rPr>
              <a:t>BVOD is vital to different audiences </a:t>
            </a:r>
            <a:endParaRPr lang="en-GB" sz="1800" b="0" i="0" u="none" strike="noStrike" baseline="0" dirty="0">
              <a:solidFill>
                <a:srgbClr val="000000"/>
              </a:solidFill>
              <a:latin typeface="Founders Grotesk Bold"/>
            </a:endParaRPr>
          </a:p>
          <a:p>
            <a:r>
              <a:rPr lang="en-GB" sz="1800" b="0" i="0" u="none" strike="noStrike" baseline="0" dirty="0">
                <a:solidFill>
                  <a:srgbClr val="000000"/>
                </a:solidFill>
                <a:latin typeface="Founders Grotesk Regular"/>
              </a:rPr>
              <a:t>Breaking down broadcaster TV into the different ways reveals the increasingly important role of BVOD for 16-34, now 29% of all broadcaster TV viewing. </a:t>
            </a:r>
          </a:p>
          <a:p>
            <a:endParaRPr lang="en-GB" sz="1800" b="0" i="0" u="none" strike="noStrike" baseline="0" dirty="0">
              <a:solidFill>
                <a:srgbClr val="000000"/>
              </a:solidFill>
              <a:latin typeface="Founders Grotesk Regular"/>
            </a:endParaRPr>
          </a:p>
          <a:p>
            <a:r>
              <a:rPr lang="en-GB" sz="1800" b="0" i="0" u="none" strike="noStrike" baseline="0" dirty="0">
                <a:solidFill>
                  <a:srgbClr val="000000"/>
                </a:solidFill>
                <a:latin typeface="Founders Grotesk Regular"/>
              </a:rPr>
              <a:t>This data uses both Barb data and includes an estimate of any unknown viewing that is thought to fall into Playback and Live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2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4C203-6305-D628-C059-EE8E18439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33538-DA09-7B54-E798-3E9D5F4FA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C0688-4BAF-7365-78F2-E048282BB336}"/>
              </a:ext>
            </a:extLst>
          </p:cNvPr>
          <p:cNvSpPr>
            <a:spLocks noGrp="1"/>
          </p:cNvSpPr>
          <p:nvPr>
            <p:ph type="body" idx="1"/>
          </p:nvPr>
        </p:nvSpPr>
        <p:spPr/>
        <p:txBody>
          <a:bodyPr/>
          <a:lstStyle/>
          <a:p>
            <a:r>
              <a:rPr lang="en-GB"/>
              <a:t>Sport tends to be watched live as it is time sensitive. </a:t>
            </a:r>
          </a:p>
          <a:p>
            <a:r>
              <a:rPr lang="en-GB"/>
              <a:t>For example, if you look at this Euro 2024 game between Netherlands and England on ITV1 - </a:t>
            </a:r>
            <a:r>
              <a:rPr lang="en-GB" b="1"/>
              <a:t>98% of the viewing was live </a:t>
            </a:r>
          </a:p>
          <a:p>
            <a:endParaRPr lang="en-GB" b="1"/>
          </a:p>
          <a:p>
            <a:r>
              <a:rPr lang="en-GB" b="1"/>
              <a:t>98% live</a:t>
            </a:r>
          </a:p>
          <a:p>
            <a:r>
              <a:rPr lang="en-GB" b="0"/>
              <a:t>2% on-demand</a:t>
            </a:r>
            <a:endParaRPr lang="en-GB"/>
          </a:p>
        </p:txBody>
      </p:sp>
      <p:sp>
        <p:nvSpPr>
          <p:cNvPr id="4" name="Slide Number Placeholder 3">
            <a:extLst>
              <a:ext uri="{FF2B5EF4-FFF2-40B4-BE49-F238E27FC236}">
                <a16:creationId xmlns:a16="http://schemas.microsoft.com/office/drawing/2014/main" id="{13E0400C-F070-056F-3E25-D438907E36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CF5C-78EE-0A5C-A793-AC38B0745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B45DD-30BE-D2B8-83DE-69C057D4E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7FA16-9135-9581-889B-A52E61856BC4}"/>
              </a:ext>
            </a:extLst>
          </p:cNvPr>
          <p:cNvSpPr>
            <a:spLocks noGrp="1"/>
          </p:cNvSpPr>
          <p:nvPr>
            <p:ph type="body" idx="1"/>
          </p:nvPr>
        </p:nvSpPr>
        <p:spPr/>
        <p:txBody>
          <a:bodyPr/>
          <a:lstStyle/>
          <a:p>
            <a:r>
              <a:rPr lang="en-GB"/>
              <a:t>Daily entertainment shows with broad appeal, have high levels of live viewing, as audiences try to keep up to date.</a:t>
            </a:r>
          </a:p>
          <a:p>
            <a:r>
              <a:rPr lang="en-GB"/>
              <a:t>An episode of I'm a Celebrity... Get Me Out of Here! on ITV1 had </a:t>
            </a:r>
            <a:r>
              <a:rPr lang="en-GB" b="1"/>
              <a:t>68% live viewing</a:t>
            </a:r>
            <a:r>
              <a:rPr lang="en-GB" b="0"/>
              <a:t>.</a:t>
            </a:r>
          </a:p>
          <a:p>
            <a:endParaRPr lang="en-GB" b="1"/>
          </a:p>
          <a:p>
            <a:r>
              <a:rPr lang="en-GB" b="1"/>
              <a:t>68% live </a:t>
            </a:r>
          </a:p>
          <a:p>
            <a:r>
              <a:rPr lang="en-GB" b="0"/>
              <a:t>32% on-demand</a:t>
            </a:r>
            <a:endParaRPr lang="en-GB"/>
          </a:p>
        </p:txBody>
      </p:sp>
      <p:sp>
        <p:nvSpPr>
          <p:cNvPr id="4" name="Slide Number Placeholder 3">
            <a:extLst>
              <a:ext uri="{FF2B5EF4-FFF2-40B4-BE49-F238E27FC236}">
                <a16:creationId xmlns:a16="http://schemas.microsoft.com/office/drawing/2014/main" id="{E6A747AE-0E61-E06D-5913-B45801FF98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81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944C3-533F-A4B8-CF3C-554847B43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D6AC6-AE3B-A15A-BA1A-54DB4B2D9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21927-F7FB-5938-821B-2A4E4EA31D82}"/>
              </a:ext>
            </a:extLst>
          </p:cNvPr>
          <p:cNvSpPr>
            <a:spLocks noGrp="1"/>
          </p:cNvSpPr>
          <p:nvPr>
            <p:ph type="body" idx="1"/>
          </p:nvPr>
        </p:nvSpPr>
        <p:spPr/>
        <p:txBody>
          <a:bodyPr/>
          <a:lstStyle/>
          <a:p>
            <a:r>
              <a:rPr lang="en-GB"/>
              <a:t>Prime time drama has high levels of on-demand viewing because it’s not time sensitive so people choose to watch it at a time that suits them.</a:t>
            </a:r>
          </a:p>
          <a:p>
            <a:r>
              <a:rPr lang="en-GB"/>
              <a:t>In this example, an episode of Mr Bates vs The Post Office on ITV1, 24% of viewing was live and </a:t>
            </a:r>
            <a:r>
              <a:rPr lang="en-GB" b="1"/>
              <a:t>76% on-demand</a:t>
            </a:r>
            <a:r>
              <a:rPr lang="en-GB" b="0"/>
              <a:t>.</a:t>
            </a:r>
          </a:p>
          <a:p>
            <a:endParaRPr lang="en-GB" b="1"/>
          </a:p>
          <a:p>
            <a:r>
              <a:rPr lang="en-GB"/>
              <a:t>24% live</a:t>
            </a:r>
          </a:p>
          <a:p>
            <a:r>
              <a:rPr lang="en-GB" b="1"/>
              <a:t>76% on-demand</a:t>
            </a:r>
          </a:p>
        </p:txBody>
      </p:sp>
      <p:sp>
        <p:nvSpPr>
          <p:cNvPr id="4" name="Slide Number Placeholder 3">
            <a:extLst>
              <a:ext uri="{FF2B5EF4-FFF2-40B4-BE49-F238E27FC236}">
                <a16:creationId xmlns:a16="http://schemas.microsoft.com/office/drawing/2014/main" id="{01807777-17FE-7684-93C8-A5DF482E59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26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F22A-578C-C727-4F5C-501DF8628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C450B-CA9C-8430-54EA-21E4F3BDA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C65F3-196C-1BF3-D0C0-05A008DA4EF5}"/>
              </a:ext>
            </a:extLst>
          </p:cNvPr>
          <p:cNvSpPr>
            <a:spLocks noGrp="1"/>
          </p:cNvSpPr>
          <p:nvPr>
            <p:ph type="body" idx="1"/>
          </p:nvPr>
        </p:nvSpPr>
        <p:spPr/>
        <p:txBody>
          <a:bodyPr/>
          <a:lstStyle/>
          <a:p>
            <a:r>
              <a:rPr lang="en-GB" sz="1200">
                <a:solidFill>
                  <a:schemeClr val="accent1"/>
                </a:solidFill>
              </a:rPr>
              <a:t>Primetime drama receives high levels of on-demand viewing. </a:t>
            </a:r>
          </a:p>
          <a:p>
            <a:r>
              <a:rPr lang="en-GB"/>
              <a:t>For example, if you look at this episode of Coma on Channel 5 - </a:t>
            </a:r>
            <a:r>
              <a:rPr lang="en-GB" b="1"/>
              <a:t>35% of the viewing was live</a:t>
            </a:r>
            <a:r>
              <a:rPr lang="en-GB" b="0"/>
              <a:t>.</a:t>
            </a:r>
            <a:endParaRPr lang="en-GB" b="1"/>
          </a:p>
          <a:p>
            <a:endParaRPr lang="en-GB" b="1"/>
          </a:p>
          <a:p>
            <a:r>
              <a:rPr lang="en-GB" b="1"/>
              <a:t>35% live</a:t>
            </a:r>
          </a:p>
          <a:p>
            <a:r>
              <a:rPr lang="en-GB" b="0"/>
              <a:t>65% on-demand</a:t>
            </a:r>
            <a:endParaRPr lang="en-GB"/>
          </a:p>
          <a:p>
            <a:endParaRPr lang="en-GB"/>
          </a:p>
          <a:p>
            <a:endParaRPr lang="en-GB"/>
          </a:p>
        </p:txBody>
      </p:sp>
      <p:sp>
        <p:nvSpPr>
          <p:cNvPr id="4" name="Slide Number Placeholder 3">
            <a:extLst>
              <a:ext uri="{FF2B5EF4-FFF2-40B4-BE49-F238E27FC236}">
                <a16:creationId xmlns:a16="http://schemas.microsoft.com/office/drawing/2014/main" id="{2514DE94-2CBF-6DA3-8F78-11B75AFC0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47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Top commercial programmes with largest proportion of pre-broadcast boxset BVOD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DCACC-26D3-42D4-985E-6852C54093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12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analysis by PwC (as reported in ‘BVOD Almighty: Reach and Return’) has identified a segment that are important drivers of why BVOD is delivering incremental reach.</a:t>
            </a:r>
          </a:p>
          <a:p>
            <a:endParaRPr lang="en-GB" dirty="0"/>
          </a:p>
          <a:p>
            <a:r>
              <a:rPr lang="en-GB" dirty="0"/>
              <a:t>This chart shows the viewing population split into ten equal groups (deciles) based upon amount of liner TV viewing per week.</a:t>
            </a:r>
          </a:p>
          <a:p>
            <a:endParaRPr lang="en-GB" dirty="0"/>
          </a:p>
          <a:p>
            <a:r>
              <a:rPr lang="en-GB" dirty="0"/>
              <a:t>The lightest decile averages 4-mins of linear viewing per day.  Up to the heaviest decile who view for 734-minutes (12-hours 14-minutes) per day.</a:t>
            </a:r>
          </a:p>
          <a:p>
            <a:endParaRPr lang="en-GB" dirty="0"/>
          </a:p>
          <a:p>
            <a:r>
              <a:rPr lang="en-GB" dirty="0"/>
              <a:t>The deciles have been split into three groups:</a:t>
            </a:r>
          </a:p>
          <a:p>
            <a:endParaRPr lang="en-GB" dirty="0"/>
          </a:p>
          <a:p>
            <a:pPr marL="171450" indent="-171450">
              <a:buFont typeface="Arial" panose="020B0604020202020204" pitchFamily="34" charset="0"/>
              <a:buChar char="•"/>
            </a:pPr>
            <a:r>
              <a:rPr lang="en-GB" dirty="0"/>
              <a:t>Lightest tier.  These are very hard to reach on TV (linear or BVOD) and are most likely to be targeted via platforms such as YouTube</a:t>
            </a:r>
          </a:p>
          <a:p>
            <a:pPr marL="171450" indent="-171450">
              <a:buFont typeface="Arial" panose="020B0604020202020204" pitchFamily="34" charset="0"/>
              <a:buChar char="•"/>
            </a:pPr>
            <a:r>
              <a:rPr lang="en-GB" dirty="0"/>
              <a:t>Middle tier.</a:t>
            </a:r>
          </a:p>
          <a:p>
            <a:pPr marL="171450" indent="-171450">
              <a:buFont typeface="Arial" panose="020B0604020202020204" pitchFamily="34" charset="0"/>
              <a:buChar char="•"/>
            </a:pPr>
            <a:r>
              <a:rPr lang="en-GB" dirty="0"/>
              <a:t>Heaviest tier.  These are quite east to reach via linear TV and, as a result, BVOD probably has little role to play.</a:t>
            </a:r>
          </a:p>
        </p:txBody>
      </p:sp>
      <p:sp>
        <p:nvSpPr>
          <p:cNvPr id="4" name="Slide Number Placeholder 3"/>
          <p:cNvSpPr>
            <a:spLocks noGrp="1"/>
          </p:cNvSpPr>
          <p:nvPr>
            <p:ph type="sldNum" sz="quarter" idx="5"/>
          </p:nvPr>
        </p:nvSpPr>
        <p:spPr/>
        <p:txBody>
          <a:bodyPr/>
          <a:lstStyle/>
          <a:p>
            <a:fld id="{81FBA66E-2E48-479D-BCB5-E0D11BE9259E}" type="slidenum">
              <a:rPr lang="en-GB" smtClean="0"/>
              <a:t>17</a:t>
            </a:fld>
            <a:endParaRPr lang="en-GB" dirty="0"/>
          </a:p>
        </p:txBody>
      </p:sp>
    </p:spTree>
    <p:extLst>
      <p:ext uri="{BB962C8B-B14F-4D97-AF65-F5344CB8AC3E}">
        <p14:creationId xmlns:p14="http://schemas.microsoft.com/office/powerpoint/2010/main" val="219372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for each of the three tiers (and the deciles within them) what proportion of linear and BVOD consumption they account for.</a:t>
            </a:r>
          </a:p>
          <a:p>
            <a:endParaRPr lang="en-GB" dirty="0"/>
          </a:p>
          <a:p>
            <a:r>
              <a:rPr lang="en-GB" dirty="0"/>
              <a:t>Key to note is that the middle tier (green) proportionally watch a lot of BVOD.  Whilst they account for 7% of linear TV viewing, they make up 28% of BVOD consumption.</a:t>
            </a:r>
          </a:p>
          <a:p>
            <a:endParaRPr lang="en-GB" dirty="0"/>
          </a:p>
          <a:p>
            <a:r>
              <a:rPr lang="en-GB" dirty="0"/>
              <a:t>This makes them the key audience for extending campaign via the use of BVOD – relatively they are easier to reach via BVOD then linear TV.</a:t>
            </a:r>
          </a:p>
        </p:txBody>
      </p:sp>
      <p:sp>
        <p:nvSpPr>
          <p:cNvPr id="4" name="Slide Number Placeholder 3"/>
          <p:cNvSpPr>
            <a:spLocks noGrp="1"/>
          </p:cNvSpPr>
          <p:nvPr>
            <p:ph type="sldNum" sz="quarter" idx="5"/>
          </p:nvPr>
        </p:nvSpPr>
        <p:spPr/>
        <p:txBody>
          <a:bodyPr/>
          <a:lstStyle/>
          <a:p>
            <a:fld id="{81FBA66E-2E48-479D-BCB5-E0D11BE9259E}" type="slidenum">
              <a:rPr lang="en-GB" smtClean="0"/>
              <a:t>18</a:t>
            </a:fld>
            <a:endParaRPr lang="en-GB" dirty="0"/>
          </a:p>
        </p:txBody>
      </p:sp>
    </p:spTree>
    <p:extLst>
      <p:ext uri="{BB962C8B-B14F-4D97-AF65-F5344CB8AC3E}">
        <p14:creationId xmlns:p14="http://schemas.microsoft.com/office/powerpoint/2010/main" val="254740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or to put it another way, for every 14 impressions you buy on linear one person falls into the middle tier group (assuming natural delivery)</a:t>
            </a:r>
          </a:p>
          <a:p>
            <a:endParaRPr lang="en-GB" dirty="0"/>
          </a:p>
          <a:p>
            <a:r>
              <a:rPr lang="en-GB" dirty="0"/>
              <a:t>But on BVOD, it only takes four impressions to, on average, reach somebody in the middle tier.  As such, on average, using BVOD is three and a half more efficient than linear at reaching the middle tier of viewers.</a:t>
            </a:r>
          </a:p>
          <a:p>
            <a:endParaRPr lang="en-GB" dirty="0"/>
          </a:p>
          <a:p>
            <a:r>
              <a:rPr lang="en-GB" dirty="0"/>
              <a:t>The middle tier are very attractive audiences for many advertisers (proportionally younger and upscale) and BVOD enables them to be reached in an efficient way.</a:t>
            </a:r>
          </a:p>
        </p:txBody>
      </p:sp>
      <p:sp>
        <p:nvSpPr>
          <p:cNvPr id="4" name="Slide Number Placeholder 3"/>
          <p:cNvSpPr>
            <a:spLocks noGrp="1"/>
          </p:cNvSpPr>
          <p:nvPr>
            <p:ph type="sldNum" sz="quarter" idx="5"/>
          </p:nvPr>
        </p:nvSpPr>
        <p:spPr/>
        <p:txBody>
          <a:bodyPr/>
          <a:lstStyle/>
          <a:p>
            <a:fld id="{81FBA66E-2E48-479D-BCB5-E0D11BE9259E}" type="slidenum">
              <a:rPr lang="en-GB" smtClean="0"/>
              <a:t>19</a:t>
            </a:fld>
            <a:endParaRPr lang="en-GB" dirty="0"/>
          </a:p>
        </p:txBody>
      </p:sp>
    </p:spTree>
    <p:extLst>
      <p:ext uri="{BB962C8B-B14F-4D97-AF65-F5344CB8AC3E}">
        <p14:creationId xmlns:p14="http://schemas.microsoft.com/office/powerpoint/2010/main" val="87806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54.3% of video viewing for all individuals and 21.7%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r>
              <a:rPr lang="en-GB" sz="1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800" i="0" u="sng" dirty="0">
                <a:solidFill>
                  <a:srgbClr val="0563C1"/>
                </a:solidFill>
                <a:effectLst/>
                <a:latin typeface="Calibri" panose="020F0502020204030204" pitchFamily="34" charset="0"/>
                <a:ea typeface="Aptos" panose="020B0004020202020204" pitchFamily="34" charset="0"/>
                <a:hlinkClick r:id="rId3"/>
              </a:rPr>
              <a:t>here</a:t>
            </a:r>
            <a:r>
              <a:rPr lang="en-GB" sz="1800" i="0" dirty="0">
                <a:effectLst/>
                <a:latin typeface="Calibri" panose="020F0502020204030204" pitchFamily="34" charset="0"/>
                <a:ea typeface="Aptos" panose="020B0004020202020204" pitchFamily="34" charset="0"/>
              </a:rPr>
              <a:t>.</a:t>
            </a:r>
            <a:endParaRPr lang="en-US" sz="1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Almost three quarters of individuals now have access to a SVOD service (Amazon Prime Video, Apple TV +, </a:t>
            </a:r>
            <a:r>
              <a:rPr lang="en-GB" dirty="0" err="1"/>
              <a:t>Britbox</a:t>
            </a:r>
            <a:r>
              <a:rPr lang="en-GB" dirty="0"/>
              <a:t>, Disney +, Hayu, </a:t>
            </a:r>
            <a:r>
              <a:rPr lang="en-GB" dirty="0" err="1"/>
              <a:t>NowTV</a:t>
            </a:r>
            <a:r>
              <a:rPr lang="en-GB" dirty="0"/>
              <a:t>, Paramount+, Discovery and Netflix.)</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of SVOD ad-tiers is expanding high quality TV inventory. Amazon Prime introduced ads by default for all users, requiring an additional fee to opt out, while Netflix and Disney+ launched more affordable, ad-supported alternatives alongside their existing ad-free plans.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00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Founders Grotesk Bold"/>
              </a:rPr>
              <a:t>How the SVOD / other AVOD market breaks down </a:t>
            </a:r>
            <a:endParaRPr lang="en-GB" sz="1800" b="0" i="0" u="none" strike="noStrike" baseline="0" dirty="0">
              <a:solidFill>
                <a:srgbClr val="000000"/>
              </a:solidFill>
              <a:latin typeface="Founders Grotesk Bold"/>
            </a:endParaRPr>
          </a:p>
          <a:p>
            <a:r>
              <a:rPr lang="en-GB" sz="1800" b="0" i="0" u="none" strike="noStrike" baseline="0" dirty="0">
                <a:solidFill>
                  <a:srgbClr val="000000"/>
                </a:solidFill>
                <a:latin typeface="Founders Grotesk Regular"/>
              </a:rPr>
              <a:t>As the streaming wars continue to hot up, we now have several major players competing for eyeballs. As it currently stands, Netflix takes the lion’s share of viewing time. </a:t>
            </a:r>
          </a:p>
          <a:p>
            <a:endParaRPr lang="en-GB" sz="1800" b="1" i="0" u="none" strike="noStrike" baseline="0" dirty="0">
              <a:solidFill>
                <a:srgbClr val="000000"/>
              </a:solidFill>
              <a:latin typeface="Founders Grotesk Bold"/>
            </a:endParaRPr>
          </a:p>
          <a:p>
            <a:endParaRPr lang="en-GB" sz="1800" b="1" i="0" u="none" strike="noStrike" baseline="0" dirty="0">
              <a:solidFill>
                <a:srgbClr val="000000"/>
              </a:solidFill>
              <a:latin typeface="Founders Grotesk Bol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0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6B37-2908-0492-3DC9-96A4006AB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A3E77-D8F4-4D24-A2FF-DD4F51272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1AE5B-3403-A256-ADD6-F9A97B17A85E}"/>
              </a:ext>
            </a:extLst>
          </p:cNvPr>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2024 shows that the commercial broadcasters (linear and on demand) collectively reach 30 million viewers every day, with each of those viewers watching for an average of 3hrs, 34 mins a day. The combined portfolio of BBC channels (linear and on demand) attracts the second largest volume of viewing, with 25 million daily reach and an average view time of 2 hours, 11 mins a day.  YouTube is next, with a daily reach of 21 million and a view time of 1hr 58 mins (Barb only measure in-home viewing, we estimate that YouTube would be larger in viewing time if out of home viewing was included).</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SVOD services such as Netflix has a daily reach of 13 million people and a view time of 1hr 48 mins. </a:t>
            </a:r>
            <a:endParaRPr lang="en-GB" dirty="0"/>
          </a:p>
        </p:txBody>
      </p:sp>
      <p:sp>
        <p:nvSpPr>
          <p:cNvPr id="4" name="Slide Number Placeholder 3">
            <a:extLst>
              <a:ext uri="{FF2B5EF4-FFF2-40B4-BE49-F238E27FC236}">
                <a16:creationId xmlns:a16="http://schemas.microsoft.com/office/drawing/2014/main" id="{47D0B8D1-5E00-896A-BEC0-F2572F1310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385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Broadcaster viewing across 2024 highlights the impact of seasonal viewing, whilst viewing to SVOD platforms was broadly consistent.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92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F8D767-3125-4DFA-A434-73AA46D80F90}" type="slidenum">
              <a:rPr lang="en-GB" smtClean="0"/>
              <a:t>4</a:t>
            </a:fld>
            <a:endParaRPr lang="en-GB"/>
          </a:p>
        </p:txBody>
      </p:sp>
    </p:spTree>
    <p:extLst>
      <p:ext uri="{BB962C8B-B14F-4D97-AF65-F5344CB8AC3E}">
        <p14:creationId xmlns:p14="http://schemas.microsoft.com/office/powerpoint/2010/main" val="307449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Age of Television study conducted by MTM, on behalf of Thinkbox, observed there are eight need states which define our video viewing habits:</a:t>
            </a: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ESCAPE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EXPERIENCE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TOUCH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COMFORT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UNWIND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DISTRACT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INDULGE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study sized these eight need states in terms of the time audiences spend meeting each one with video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We</a:t>
            </a:r>
            <a:r>
              <a:rPr lang="en-GB" baseline="0" dirty="0">
                <a:solidFill>
                  <a:schemeClr val="bg1">
                    <a:lumMod val="50000"/>
                  </a:schemeClr>
                </a:solidFill>
              </a:rPr>
              <a:t> found that the largest proportion of time spent watching videos is to satisfy the need to unwind, the need for a distraction and the need for comfort.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role</a:t>
            </a:r>
            <a:r>
              <a:rPr lang="en-GB" baseline="0" dirty="0">
                <a:solidFill>
                  <a:schemeClr val="bg1">
                    <a:lumMod val="50000"/>
                  </a:schemeClr>
                </a:solidFill>
              </a:rPr>
              <a:t> of content and context differ across each need state, with content is particularly important for escape and experience.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contrast, the need to unwind is far more likely to be driven by context – such as the need to wind down after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The need states also differ in terms of being personally or socially driven. For example, the need for comfort is driven by a desire to spend time with others, while the need for a distraction is more personal.</a:t>
            </a: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a:defRPr/>
            </a:pPr>
            <a:fld id="{8AB36D6F-1076-4222-B747-884388E501AC}" type="slidenum">
              <a:rPr lang="en-GB" smtClean="0"/>
              <a:pPr>
                <a:defRPr/>
              </a:pPr>
              <a:t>5</a:t>
            </a:fld>
            <a:endParaRPr lang="en-GB" dirty="0"/>
          </a:p>
        </p:txBody>
      </p:sp>
    </p:spTree>
    <p:extLst>
      <p:ext uri="{BB962C8B-B14F-4D97-AF65-F5344CB8AC3E}">
        <p14:creationId xmlns:p14="http://schemas.microsoft.com/office/powerpoint/2010/main" val="317063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On</a:t>
            </a:r>
            <a:r>
              <a:rPr lang="en-GB" sz="1200" kern="1200" baseline="0" dirty="0">
                <a:solidFill>
                  <a:schemeClr val="tx1"/>
                </a:solidFill>
                <a:effectLst/>
                <a:latin typeface="+mn-lt"/>
                <a:ea typeface="+mn-ea"/>
                <a:cs typeface="+mn-cs"/>
              </a:rPr>
              <a:t>-demand video – from subscription services and British broadcasters – plays a significant role when it comes to helping audiences escape by immersing themselves in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mn-ea"/>
                <a:cs typeface="+mn-cs"/>
              </a:rPr>
              <a:t>Collectively, around a third of time spent in the escape need state is with playback TV, broadcaster or subscription on demand.</a:t>
            </a: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6</a:t>
            </a:fld>
            <a:endParaRPr lang="en-GB"/>
          </a:p>
        </p:txBody>
      </p:sp>
    </p:spTree>
    <p:extLst>
      <p:ext uri="{BB962C8B-B14F-4D97-AF65-F5344CB8AC3E}">
        <p14:creationId xmlns:p14="http://schemas.microsoft.com/office/powerpoint/2010/main" val="399617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Escape - 7% of total video viewing.</a:t>
            </a:r>
          </a:p>
          <a:p>
            <a:endParaRPr lang="en-GB" dirty="0"/>
          </a:p>
          <a:p>
            <a:r>
              <a:rPr lang="en-GB" sz="1200" kern="1200" dirty="0">
                <a:solidFill>
                  <a:schemeClr val="tx1"/>
                </a:solidFill>
                <a:effectLst/>
                <a:latin typeface="+mn-lt"/>
                <a:ea typeface="+mn-ea"/>
                <a:cs typeface="+mn-cs"/>
              </a:rPr>
              <a:t>The escape need state is when audiences are most engaged and are looking to lose themselves in content – there’s a sense anticipation and excitement about the viewing experience.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7</a:t>
            </a:fld>
            <a:endParaRPr lang="en-GB"/>
          </a:p>
        </p:txBody>
      </p:sp>
    </p:spTree>
    <p:extLst>
      <p:ext uri="{BB962C8B-B14F-4D97-AF65-F5344CB8AC3E}">
        <p14:creationId xmlns:p14="http://schemas.microsoft.com/office/powerpoint/2010/main" val="149384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Broadcaster video on demand is serving this need across ages. Audiences value the trusted ‘gatekeeper’ role of these broadcaster services.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Subscription on demand services,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particularly Netflix,</a:t>
            </a:r>
            <a:r>
              <a:rPr lang="en-GB" sz="1200" kern="1200" baseline="0" dirty="0">
                <a:solidFill>
                  <a:schemeClr val="tx1"/>
                </a:solidFill>
                <a:effectLst/>
                <a:latin typeface="+mn-lt"/>
                <a:ea typeface="+mn-ea"/>
                <a:cs typeface="+mn-cs"/>
              </a:rPr>
              <a:t> deliver strongly against this </a:t>
            </a:r>
            <a:r>
              <a:rPr lang="en-GB" sz="1200" kern="1200" dirty="0">
                <a:solidFill>
                  <a:schemeClr val="tx1"/>
                </a:solidFill>
                <a:effectLst/>
                <a:latin typeface="+mn-lt"/>
                <a:ea typeface="+mn-ea"/>
                <a:cs typeface="+mn-cs"/>
              </a:rPr>
              <a:t>need state. These services enable viewers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seek out whole series to binge on and provide appealing, relevant content, particularly for younger audiences,</a:t>
            </a:r>
            <a:r>
              <a:rPr lang="en-GB" sz="1200" kern="1200" baseline="0" dirty="0">
                <a:solidFill>
                  <a:schemeClr val="tx1"/>
                </a:solidFill>
                <a:effectLst/>
                <a:latin typeface="+mn-lt"/>
                <a:ea typeface="+mn-ea"/>
                <a:cs typeface="+mn-cs"/>
              </a:rPr>
              <a:t> such as </a:t>
            </a:r>
            <a:r>
              <a:rPr lang="en-GB" sz="1200" kern="1200" dirty="0">
                <a:solidFill>
                  <a:schemeClr val="tx1"/>
                </a:solidFill>
                <a:effectLst/>
                <a:latin typeface="+mn-lt"/>
                <a:ea typeface="+mn-ea"/>
                <a:cs typeface="+mn-cs"/>
              </a:rPr>
              <a:t>Riverdale</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Orange Is the New Black.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Specific platform choice is determined by the availability of content,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which can push certain services to top of choice hierarchy until a series is completed. This means that engagement with services like Netflix can by erratic or cyclical - becoming first choice when viewers are into a series, but then falling back down the hierarchy when they’ve finished.</a:t>
            </a: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8</a:t>
            </a:fld>
            <a:endParaRPr lang="en-GB"/>
          </a:p>
        </p:txBody>
      </p:sp>
    </p:spTree>
    <p:extLst>
      <p:ext uri="{BB962C8B-B14F-4D97-AF65-F5344CB8AC3E}">
        <p14:creationId xmlns:p14="http://schemas.microsoft.com/office/powerpoint/2010/main" val="324930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Content is heavily focused on drama, but can</a:t>
            </a:r>
            <a:r>
              <a:rPr lang="en-GB" sz="1200" kern="1200" baseline="0" dirty="0">
                <a:solidFill>
                  <a:schemeClr val="tx1"/>
                </a:solidFill>
                <a:effectLst/>
                <a:latin typeface="+mn-lt"/>
                <a:ea typeface="+mn-ea"/>
                <a:cs typeface="+mn-cs"/>
              </a:rPr>
              <a:t> also include </a:t>
            </a:r>
            <a:r>
              <a:rPr lang="en-GB" sz="1200" kern="1200" dirty="0">
                <a:solidFill>
                  <a:schemeClr val="tx1"/>
                </a:solidFill>
                <a:effectLst/>
                <a:latin typeface="+mn-lt"/>
                <a:ea typeface="+mn-ea"/>
                <a:cs typeface="+mn-cs"/>
              </a:rPr>
              <a:t>films and documentaries, and is characterised by high production values, high proﬁle talent and involving storylines.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can be newer or older series – being of the moment is less of a factor here, it’s more about personal engagement and appeal. The volume of content and the flexibility of viewing are also important,</a:t>
            </a:r>
            <a:r>
              <a:rPr lang="en-GB" sz="1200" kern="1200" baseline="0" dirty="0">
                <a:solidFill>
                  <a:schemeClr val="tx1"/>
                </a:solidFill>
                <a:effectLst/>
                <a:latin typeface="+mn-lt"/>
                <a:ea typeface="+mn-ea"/>
                <a:cs typeface="+mn-cs"/>
              </a:rPr>
              <a:t> which is where boxsets come into play.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9</a:t>
            </a:fld>
            <a:endParaRPr lang="en-GB"/>
          </a:p>
        </p:txBody>
      </p:sp>
    </p:spTree>
    <p:extLst>
      <p:ext uri="{BB962C8B-B14F-4D97-AF65-F5344CB8AC3E}">
        <p14:creationId xmlns:p14="http://schemas.microsoft.com/office/powerpoint/2010/main" val="193543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0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7351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072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866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3216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063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160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802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0964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423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740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37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593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652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7041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708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712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1680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741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458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2388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195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06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1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68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296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740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6030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27/05/2025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22703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4508F-BBFF-8BCE-44B3-4993E8DBE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VOD Viewing</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189958" y="4027307"/>
            <a:ext cx="3576436" cy="246221"/>
          </a:xfrm>
          <a:prstGeom prst="rect">
            <a:avLst/>
          </a:prstGeom>
          <a:noFill/>
        </p:spPr>
        <p:txBody>
          <a:bodyPr wrap="square" rtlCol="0">
            <a:spAutoFit/>
          </a:bodyPr>
          <a:lstStyle/>
          <a:p>
            <a:pPr algn="l"/>
            <a:r>
              <a:rPr lang="en-GB" sz="1000" dirty="0">
                <a:solidFill>
                  <a:schemeClr val="bg1"/>
                </a:solidFill>
              </a:rPr>
              <a:t>Goodfella's - </a:t>
            </a:r>
            <a:r>
              <a:rPr lang="en-GB" sz="1000" dirty="0" err="1">
                <a:solidFill>
                  <a:schemeClr val="bg1"/>
                </a:solidFill>
              </a:rPr>
              <a:t>Goooood</a:t>
            </a:r>
            <a:endParaRPr lang="en-GB" sz="1000" dirty="0">
              <a:solidFill>
                <a:schemeClr val="bg1"/>
              </a:solidFill>
            </a:endParaRP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5433-15F3-3D78-8DE8-2A4D7D96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BECD2-FDEE-AC39-1173-6B7566F49186}"/>
              </a:ext>
            </a:extLst>
          </p:cNvPr>
          <p:cNvSpPr>
            <a:spLocks noGrp="1"/>
          </p:cNvSpPr>
          <p:nvPr>
            <p:ph type="title"/>
          </p:nvPr>
        </p:nvSpPr>
        <p:spPr>
          <a:xfrm>
            <a:off x="371475" y="359944"/>
            <a:ext cx="11547623" cy="1021181"/>
          </a:xfrm>
        </p:spPr>
        <p:txBody>
          <a:bodyPr>
            <a:normAutofit/>
          </a:bodyPr>
          <a:lstStyle/>
          <a:p>
            <a:r>
              <a:rPr lang="en-US"/>
              <a:t>SVOD &amp; video-sharing seasonal viewing consistent across 24</a:t>
            </a:r>
            <a:endParaRPr lang="en-GB"/>
          </a:p>
        </p:txBody>
      </p:sp>
      <p:sp>
        <p:nvSpPr>
          <p:cNvPr id="3" name="Text Placeholder 2">
            <a:extLst>
              <a:ext uri="{FF2B5EF4-FFF2-40B4-BE49-F238E27FC236}">
                <a16:creationId xmlns:a16="http://schemas.microsoft.com/office/drawing/2014/main" id="{8588379C-5025-70FD-B194-9E727AF34C67}"/>
              </a:ext>
            </a:extLst>
          </p:cNvPr>
          <p:cNvSpPr>
            <a:spLocks noGrp="1"/>
          </p:cNvSpPr>
          <p:nvPr>
            <p:ph type="body" sz="quarter" idx="15"/>
          </p:nvPr>
        </p:nvSpPr>
        <p:spPr>
          <a:xfrm>
            <a:off x="378000" y="5364000"/>
            <a:ext cx="11334817" cy="304800"/>
          </a:xfrm>
        </p:spPr>
        <p:txBody>
          <a:bodyPr/>
          <a:lstStyle/>
          <a:p>
            <a:r>
              <a:rPr lang="en-US" dirty="0"/>
              <a:t>Source: Barb, 2024, Online Multiple Screens Network, Individuals, All devices</a:t>
            </a:r>
          </a:p>
        </p:txBody>
      </p:sp>
      <p:graphicFrame>
        <p:nvGraphicFramePr>
          <p:cNvPr id="6" name="Chart 5">
            <a:extLst>
              <a:ext uri="{FF2B5EF4-FFF2-40B4-BE49-F238E27FC236}">
                <a16:creationId xmlns:a16="http://schemas.microsoft.com/office/drawing/2014/main" id="{BE1E86BA-8C21-9C8E-E903-35B54BBE7A2E}"/>
              </a:ext>
            </a:extLst>
          </p:cNvPr>
          <p:cNvGraphicFramePr/>
          <p:nvPr/>
        </p:nvGraphicFramePr>
        <p:xfrm>
          <a:off x="645408" y="1392562"/>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210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51B-D6A4-405C-BF03-95FDE4D34981}"/>
              </a:ext>
            </a:extLst>
          </p:cNvPr>
          <p:cNvSpPr>
            <a:spLocks noGrp="1"/>
          </p:cNvSpPr>
          <p:nvPr>
            <p:ph type="title"/>
          </p:nvPr>
        </p:nvSpPr>
        <p:spPr/>
        <p:txBody>
          <a:bodyPr/>
          <a:lstStyle/>
          <a:p>
            <a:r>
              <a:rPr lang="en-US" dirty="0"/>
              <a:t>BVOD accounts for 29% of 16-34s broadcaster TV viewing</a:t>
            </a:r>
            <a:endParaRPr lang="en-GB" dirty="0"/>
          </a:p>
        </p:txBody>
      </p:sp>
      <p:sp>
        <p:nvSpPr>
          <p:cNvPr id="3" name="Text Placeholder 2">
            <a:extLst>
              <a:ext uri="{FF2B5EF4-FFF2-40B4-BE49-F238E27FC236}">
                <a16:creationId xmlns:a16="http://schemas.microsoft.com/office/drawing/2014/main" id="{A91BE4F6-25A2-464F-8E48-88F285575764}"/>
              </a:ext>
            </a:extLst>
          </p:cNvPr>
          <p:cNvSpPr>
            <a:spLocks noGrp="1"/>
          </p:cNvSpPr>
          <p:nvPr>
            <p:ph type="body" sz="quarter" idx="15"/>
          </p:nvPr>
        </p:nvSpPr>
        <p:spPr>
          <a:xfrm>
            <a:off x="378000" y="5364000"/>
            <a:ext cx="11334817" cy="304800"/>
          </a:xfrm>
        </p:spPr>
        <p:txBody>
          <a:bodyPr/>
          <a:lstStyle/>
          <a:p>
            <a:r>
              <a:rPr lang="en-GB"/>
              <a:t>Source: 2024, Barb</a:t>
            </a:r>
          </a:p>
          <a:p>
            <a:endParaRPr lang="en-GB"/>
          </a:p>
        </p:txBody>
      </p:sp>
      <p:grpSp>
        <p:nvGrpSpPr>
          <p:cNvPr id="31" name="Group 30">
            <a:extLst>
              <a:ext uri="{FF2B5EF4-FFF2-40B4-BE49-F238E27FC236}">
                <a16:creationId xmlns:a16="http://schemas.microsoft.com/office/drawing/2014/main" id="{9854DA8F-AC57-4A16-ADF6-24764564B795}"/>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26C28FE3-1E95-46FA-96D9-CA4ACEC1A075}"/>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3C89EA00-401F-46A5-B68C-2B136544E1FE}"/>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9EC1653-A99A-4CE8-9174-3810924690B0}"/>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2 hrs 36 mins</a:t>
              </a:r>
            </a:p>
          </p:txBody>
        </p:sp>
        <p:sp>
          <p:nvSpPr>
            <p:cNvPr id="28" name="TextBox 27">
              <a:extLst>
                <a:ext uri="{FF2B5EF4-FFF2-40B4-BE49-F238E27FC236}">
                  <a16:creationId xmlns:a16="http://schemas.microsoft.com/office/drawing/2014/main" id="{E873AF99-EC2A-4A0B-A7FC-1AD1F3BE64FB}"/>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59 mins</a:t>
              </a:r>
            </a:p>
          </p:txBody>
        </p:sp>
        <p:sp>
          <p:nvSpPr>
            <p:cNvPr id="29" name="TextBox 28">
              <a:extLst>
                <a:ext uri="{FF2B5EF4-FFF2-40B4-BE49-F238E27FC236}">
                  <a16:creationId xmlns:a16="http://schemas.microsoft.com/office/drawing/2014/main" id="{65ED99D4-CDE6-4C25-A898-381CB37D81F5}"/>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Inds</a:t>
              </a:r>
            </a:p>
          </p:txBody>
        </p:sp>
        <p:sp>
          <p:nvSpPr>
            <p:cNvPr id="30" name="TextBox 29">
              <a:extLst>
                <a:ext uri="{FF2B5EF4-FFF2-40B4-BE49-F238E27FC236}">
                  <a16:creationId xmlns:a16="http://schemas.microsoft.com/office/drawing/2014/main" id="{D6207C1F-99D3-4F02-B0FA-B2B81ECDFB12}"/>
                </a:ext>
              </a:extLst>
            </p:cNvPr>
            <p:cNvSpPr txBox="1"/>
            <p:nvPr/>
          </p:nvSpPr>
          <p:spPr>
            <a:xfrm>
              <a:off x="6122024" y="2673799"/>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248015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4866-E77C-D3DC-2DA0-E244FCD06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77228-7B3F-DBDE-E9F7-B0137A97EB6F}"/>
              </a:ext>
            </a:extLst>
          </p:cNvPr>
          <p:cNvSpPr>
            <a:spLocks noGrp="1"/>
          </p:cNvSpPr>
          <p:nvPr>
            <p:ph type="title"/>
          </p:nvPr>
        </p:nvSpPr>
        <p:spPr/>
        <p:txBody>
          <a:bodyPr>
            <a:noAutofit/>
          </a:bodyPr>
          <a:lstStyle/>
          <a:p>
            <a:r>
              <a:rPr lang="en-GB" sz="2900"/>
              <a:t>Sports is time-sensitive so has high levels of live viewing</a:t>
            </a:r>
          </a:p>
        </p:txBody>
      </p:sp>
      <p:sp>
        <p:nvSpPr>
          <p:cNvPr id="5" name="Text Placeholder 4">
            <a:extLst>
              <a:ext uri="{FF2B5EF4-FFF2-40B4-BE49-F238E27FC236}">
                <a16:creationId xmlns:a16="http://schemas.microsoft.com/office/drawing/2014/main" id="{F684CCD3-E046-9DB3-9C1E-008E7328A264}"/>
              </a:ext>
            </a:extLst>
          </p:cNvPr>
          <p:cNvSpPr>
            <a:spLocks noGrp="1"/>
          </p:cNvSpPr>
          <p:nvPr>
            <p:ph type="body" sz="quarter" idx="15"/>
          </p:nvPr>
        </p:nvSpPr>
        <p:spPr>
          <a:xfrm>
            <a:off x="377758" y="5365115"/>
            <a:ext cx="5239271" cy="327546"/>
          </a:xfrm>
        </p:spPr>
        <p:txBody>
          <a:bodyPr/>
          <a:lstStyle/>
          <a:p>
            <a:r>
              <a:rPr lang="en-GB"/>
              <a:t>Source: Barb 2024. Individuals, Live +3min. UEFA European Football Championship: NED V ENG, ITV1. 10</a:t>
            </a:r>
            <a:r>
              <a:rPr lang="en-GB" baseline="30000"/>
              <a:t>th</a:t>
            </a:r>
            <a:r>
              <a:rPr lang="en-GB"/>
              <a:t> July. Device and time-shifted viewing within 28 days of broadcast.</a:t>
            </a:r>
          </a:p>
        </p:txBody>
      </p:sp>
      <p:graphicFrame>
        <p:nvGraphicFramePr>
          <p:cNvPr id="6" name="Content Placeholder 4">
            <a:extLst>
              <a:ext uri="{FF2B5EF4-FFF2-40B4-BE49-F238E27FC236}">
                <a16:creationId xmlns:a16="http://schemas.microsoft.com/office/drawing/2014/main" id="{5566C56A-2E5F-2C1F-E08D-4834FEB6319C}"/>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9A83F740-6B0D-8D03-1342-492F2207B8C9}"/>
              </a:ext>
            </a:extLst>
          </p:cNvPr>
          <p:cNvSpPr/>
          <p:nvPr/>
        </p:nvSpPr>
        <p:spPr>
          <a:xfrm>
            <a:off x="2392789" y="3059792"/>
            <a:ext cx="1431738" cy="923330"/>
          </a:xfrm>
          <a:prstGeom prst="rect">
            <a:avLst/>
          </a:prstGeom>
        </p:spPr>
        <p:txBody>
          <a:bodyPr wrap="square">
            <a:spAutoFit/>
          </a:bodyPr>
          <a:lstStyle/>
          <a:p>
            <a:pPr algn="ctr" defTabSz="685800">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13.26 </a:t>
            </a: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4" name="Straight Connector 3">
            <a:extLst>
              <a:ext uri="{FF2B5EF4-FFF2-40B4-BE49-F238E27FC236}">
                <a16:creationId xmlns:a16="http://schemas.microsoft.com/office/drawing/2014/main" id="{E4E52B4B-5804-048C-6D1F-F085AF86F1B1}"/>
              </a:ext>
            </a:extLst>
          </p:cNvPr>
          <p:cNvCxnSpPr>
            <a:cxnSpLocks/>
          </p:cNvCxnSpPr>
          <p:nvPr/>
        </p:nvCxnSpPr>
        <p:spPr>
          <a:xfrm>
            <a:off x="3897431" y="2292103"/>
            <a:ext cx="621559"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9AE67E7-D1C0-6063-8BCE-D8E886787101}"/>
              </a:ext>
            </a:extLst>
          </p:cNvPr>
          <p:cNvSpPr/>
          <p:nvPr/>
        </p:nvSpPr>
        <p:spPr>
          <a:xfrm>
            <a:off x="4484038" y="2188293"/>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98% Live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(any device)</a:t>
            </a:r>
          </a:p>
        </p:txBody>
      </p:sp>
      <p:sp>
        <p:nvSpPr>
          <p:cNvPr id="17" name="Rectangle 16">
            <a:extLst>
              <a:ext uri="{FF2B5EF4-FFF2-40B4-BE49-F238E27FC236}">
                <a16:creationId xmlns:a16="http://schemas.microsoft.com/office/drawing/2014/main" id="{D0789CB8-F71E-F2D8-00E0-4C8B9DB556AD}"/>
              </a:ext>
            </a:extLst>
          </p:cNvPr>
          <p:cNvSpPr/>
          <p:nvPr/>
        </p:nvSpPr>
        <p:spPr>
          <a:xfrm>
            <a:off x="4428525" y="1945396"/>
            <a:ext cx="1418978"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12.95 million</a:t>
            </a:r>
          </a:p>
        </p:txBody>
      </p:sp>
      <p:cxnSp>
        <p:nvCxnSpPr>
          <p:cNvPr id="18" name="Connector: Elbow 17">
            <a:extLst>
              <a:ext uri="{FF2B5EF4-FFF2-40B4-BE49-F238E27FC236}">
                <a16:creationId xmlns:a16="http://schemas.microsoft.com/office/drawing/2014/main" id="{B6AA0694-4B34-E653-F962-1D370E8D6B52}"/>
              </a:ext>
            </a:extLst>
          </p:cNvPr>
          <p:cNvCxnSpPr>
            <a:cxnSpLocks/>
          </p:cNvCxnSpPr>
          <p:nvPr/>
        </p:nvCxnSpPr>
        <p:spPr>
          <a:xfrm>
            <a:off x="894207" y="3319654"/>
            <a:ext cx="851699" cy="98"/>
          </a:xfrm>
          <a:prstGeom prst="bentConnector3">
            <a:avLst>
              <a:gd name="adj1" fmla="val 50000"/>
            </a:avLst>
          </a:prstGeom>
          <a:ln w="15875">
            <a:solidFill>
              <a:srgbClr val="372D8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ED86A37-B9E3-02A9-6518-1CD381E51B75}"/>
              </a:ext>
            </a:extLst>
          </p:cNvPr>
          <p:cNvSpPr/>
          <p:nvPr/>
        </p:nvSpPr>
        <p:spPr>
          <a:xfrm>
            <a:off x="190954" y="3397348"/>
            <a:ext cx="1554952"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2%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23" name="Rectangle 22">
            <a:extLst>
              <a:ext uri="{FF2B5EF4-FFF2-40B4-BE49-F238E27FC236}">
                <a16:creationId xmlns:a16="http://schemas.microsoft.com/office/drawing/2014/main" id="{C3001215-B98C-04C9-51E4-506D3F18C55D}"/>
              </a:ext>
            </a:extLst>
          </p:cNvPr>
          <p:cNvSpPr/>
          <p:nvPr/>
        </p:nvSpPr>
        <p:spPr>
          <a:xfrm>
            <a:off x="198364" y="3139753"/>
            <a:ext cx="639919"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308k</a:t>
            </a:r>
          </a:p>
        </p:txBody>
      </p:sp>
      <p:pic>
        <p:nvPicPr>
          <p:cNvPr id="9218" name="Picture 2" descr="ITV's Live Euro Plans Revealed | ITV Football">
            <a:extLst>
              <a:ext uri="{FF2B5EF4-FFF2-40B4-BE49-F238E27FC236}">
                <a16:creationId xmlns:a16="http://schemas.microsoft.com/office/drawing/2014/main" id="{76A10387-B3D4-F092-E9E6-07C193F2C5A6}"/>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8504" r="185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61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FAF8-D9C3-8148-8FBC-BC5977A38257}"/>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6CFE8AB4-989E-1D4F-3AE9-3AE9BDAD52F8}"/>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8B394B0-D8A2-C131-9AB7-45305E9BB0E3}"/>
              </a:ext>
            </a:extLst>
          </p:cNvPr>
          <p:cNvSpPr>
            <a:spLocks noGrp="1"/>
          </p:cNvSpPr>
          <p:nvPr>
            <p:ph type="title"/>
          </p:nvPr>
        </p:nvSpPr>
        <p:spPr/>
        <p:txBody>
          <a:bodyPr>
            <a:noAutofit/>
          </a:bodyPr>
          <a:lstStyle/>
          <a:p>
            <a:r>
              <a:rPr lang="en-GB" sz="2800">
                <a:solidFill>
                  <a:schemeClr val="accent1"/>
                </a:solidFill>
              </a:rPr>
              <a:t>Daily shows generate a ‘drive to live’ </a:t>
            </a:r>
            <a:endParaRPr lang="en-GB" sz="2900"/>
          </a:p>
        </p:txBody>
      </p:sp>
      <p:sp>
        <p:nvSpPr>
          <p:cNvPr id="5" name="Text Placeholder 4">
            <a:extLst>
              <a:ext uri="{FF2B5EF4-FFF2-40B4-BE49-F238E27FC236}">
                <a16:creationId xmlns:a16="http://schemas.microsoft.com/office/drawing/2014/main" id="{F46194EE-C03D-790C-6C31-E187395F362B}"/>
              </a:ext>
            </a:extLst>
          </p:cNvPr>
          <p:cNvSpPr>
            <a:spLocks noGrp="1"/>
          </p:cNvSpPr>
          <p:nvPr>
            <p:ph type="body" sz="quarter" idx="15"/>
          </p:nvPr>
        </p:nvSpPr>
        <p:spPr>
          <a:xfrm>
            <a:off x="377758" y="5365115"/>
            <a:ext cx="5239271" cy="327546"/>
          </a:xfrm>
        </p:spPr>
        <p:txBody>
          <a:bodyPr/>
          <a:lstStyle/>
          <a:p>
            <a:r>
              <a:rPr lang="en-GB"/>
              <a:t>Source: Barb 2024. Individuals, Live +3min. I’m a Celebrity Get Me Out of Here, ITV1. 8</a:t>
            </a:r>
            <a:r>
              <a:rPr lang="en-GB" baseline="30000"/>
              <a:t>th</a:t>
            </a:r>
            <a:r>
              <a:rPr lang="en-GB"/>
              <a:t> Dec. Device and time-shifted viewing within 28 days of broadcast.</a:t>
            </a:r>
          </a:p>
        </p:txBody>
      </p:sp>
      <p:sp>
        <p:nvSpPr>
          <p:cNvPr id="15" name="Rectangle 14">
            <a:extLst>
              <a:ext uri="{FF2B5EF4-FFF2-40B4-BE49-F238E27FC236}">
                <a16:creationId xmlns:a16="http://schemas.microsoft.com/office/drawing/2014/main" id="{86554944-10E9-BC47-54F9-770589B259DD}"/>
              </a:ext>
            </a:extLst>
          </p:cNvPr>
          <p:cNvSpPr/>
          <p:nvPr/>
        </p:nvSpPr>
        <p:spPr>
          <a:xfrm>
            <a:off x="2392789" y="3059792"/>
            <a:ext cx="1431738" cy="923330"/>
          </a:xfrm>
          <a:prstGeom prst="rect">
            <a:avLst/>
          </a:prstGeom>
        </p:spPr>
        <p:txBody>
          <a:bodyPr wrap="square">
            <a:spAutoFit/>
          </a:bodyPr>
          <a:lstStyle/>
          <a:p>
            <a:pPr algn="ctr" defTabSz="685800">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9.01 </a:t>
            </a:r>
          </a:p>
          <a:p>
            <a:pPr algn="ctr" defTabSz="685800">
              <a:defRPr/>
            </a:pP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4" name="Straight Connector 3">
            <a:extLst>
              <a:ext uri="{FF2B5EF4-FFF2-40B4-BE49-F238E27FC236}">
                <a16:creationId xmlns:a16="http://schemas.microsoft.com/office/drawing/2014/main" id="{88A4820B-D13A-F2CB-D3E6-BB909B739A71}"/>
              </a:ext>
            </a:extLst>
          </p:cNvPr>
          <p:cNvCxnSpPr>
            <a:cxnSpLocks/>
          </p:cNvCxnSpPr>
          <p:nvPr/>
        </p:nvCxnSpPr>
        <p:spPr>
          <a:xfrm>
            <a:off x="3386667" y="2114673"/>
            <a:ext cx="1155671" cy="6103"/>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5EE43A-3464-1378-999A-217E64896152}"/>
              </a:ext>
            </a:extLst>
          </p:cNvPr>
          <p:cNvSpPr/>
          <p:nvPr/>
        </p:nvSpPr>
        <p:spPr>
          <a:xfrm>
            <a:off x="4484038" y="2188293"/>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68% Live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(any device)</a:t>
            </a:r>
          </a:p>
        </p:txBody>
      </p:sp>
      <p:sp>
        <p:nvSpPr>
          <p:cNvPr id="17" name="Rectangle 16">
            <a:extLst>
              <a:ext uri="{FF2B5EF4-FFF2-40B4-BE49-F238E27FC236}">
                <a16:creationId xmlns:a16="http://schemas.microsoft.com/office/drawing/2014/main" id="{E56647FF-1EFF-2C17-F0C6-72584DF48D70}"/>
              </a:ext>
            </a:extLst>
          </p:cNvPr>
          <p:cNvSpPr/>
          <p:nvPr/>
        </p:nvSpPr>
        <p:spPr>
          <a:xfrm>
            <a:off x="4542338" y="1945396"/>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6.10 million</a:t>
            </a:r>
          </a:p>
        </p:txBody>
      </p:sp>
      <p:cxnSp>
        <p:nvCxnSpPr>
          <p:cNvPr id="18" name="Connector: Elbow 17">
            <a:extLst>
              <a:ext uri="{FF2B5EF4-FFF2-40B4-BE49-F238E27FC236}">
                <a16:creationId xmlns:a16="http://schemas.microsoft.com/office/drawing/2014/main" id="{A8BC5F2B-E0AC-56B4-A0DE-121B22EDC71F}"/>
              </a:ext>
            </a:extLst>
          </p:cNvPr>
          <p:cNvCxnSpPr>
            <a:cxnSpLocks/>
          </p:cNvCxnSpPr>
          <p:nvPr/>
        </p:nvCxnSpPr>
        <p:spPr>
          <a:xfrm flipV="1">
            <a:off x="1435100" y="4092575"/>
            <a:ext cx="793750" cy="28343"/>
          </a:xfrm>
          <a:prstGeom prst="bentConnector3">
            <a:avLst>
              <a:gd name="adj1" fmla="val 50000"/>
            </a:avLst>
          </a:prstGeom>
          <a:ln w="15875">
            <a:solidFill>
              <a:srgbClr val="372D8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72A29E-6E98-7425-B7EC-133455856C82}"/>
              </a:ext>
            </a:extLst>
          </p:cNvPr>
          <p:cNvSpPr/>
          <p:nvPr/>
        </p:nvSpPr>
        <p:spPr>
          <a:xfrm>
            <a:off x="193868" y="4200579"/>
            <a:ext cx="1685732"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32%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23" name="Rectangle 22">
            <a:extLst>
              <a:ext uri="{FF2B5EF4-FFF2-40B4-BE49-F238E27FC236}">
                <a16:creationId xmlns:a16="http://schemas.microsoft.com/office/drawing/2014/main" id="{F9A5F6CF-A52C-8117-28A0-C93C52009C0D}"/>
              </a:ext>
            </a:extLst>
          </p:cNvPr>
          <p:cNvSpPr/>
          <p:nvPr/>
        </p:nvSpPr>
        <p:spPr>
          <a:xfrm>
            <a:off x="201278" y="3942984"/>
            <a:ext cx="1431738"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2.91 million</a:t>
            </a:r>
          </a:p>
        </p:txBody>
      </p:sp>
      <p:pic>
        <p:nvPicPr>
          <p:cNvPr id="2050" name="Picture 2" descr="I'm a Celebrity official 2024 line-up: Meet the confirmed contestants |  Radio Times">
            <a:extLst>
              <a:ext uri="{FF2B5EF4-FFF2-40B4-BE49-F238E27FC236}">
                <a16:creationId xmlns:a16="http://schemas.microsoft.com/office/drawing/2014/main" id="{84A0413B-6141-DB40-A3F8-0193132F4CA3}"/>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5354" r="15354"/>
          <a:stretch>
            <a:fillRect/>
          </a:stretch>
        </p:blipFill>
        <p:spPr bwMode="auto">
          <a:xfrm>
            <a:off x="6008688" y="-9525"/>
            <a:ext cx="6183312" cy="594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15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25602-83CA-ED53-D3CE-6E165D9E3898}"/>
            </a:ext>
          </a:extLst>
        </p:cNvPr>
        <p:cNvGrpSpPr/>
        <p:nvPr/>
      </p:nvGrpSpPr>
      <p:grpSpPr>
        <a:xfrm>
          <a:off x="0" y="0"/>
          <a:ext cx="0" cy="0"/>
          <a:chOff x="0" y="0"/>
          <a:chExt cx="0" cy="0"/>
        </a:xfrm>
      </p:grpSpPr>
      <p:pic>
        <p:nvPicPr>
          <p:cNvPr id="2052" name="Picture 4" descr="Mr Bates vs The Post Office | Episode 4 | Masterpiece | PBS">
            <a:extLst>
              <a:ext uri="{FF2B5EF4-FFF2-40B4-BE49-F238E27FC236}">
                <a16:creationId xmlns:a16="http://schemas.microsoft.com/office/drawing/2014/main" id="{2EE2D9DB-A071-C403-7B8D-C92B0E17043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764" r="207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9E86230A-D47B-2DE8-8D10-3DB1094C832B}"/>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724A293A-3C45-11E4-804B-A2033E1AD62A}"/>
              </a:ext>
            </a:extLst>
          </p:cNvPr>
          <p:cNvSpPr>
            <a:spLocks noGrp="1"/>
          </p:cNvSpPr>
          <p:nvPr>
            <p:ph type="title"/>
          </p:nvPr>
        </p:nvSpPr>
        <p:spPr/>
        <p:txBody>
          <a:bodyPr>
            <a:noAutofit/>
          </a:bodyPr>
          <a:lstStyle/>
          <a:p>
            <a:r>
              <a:rPr lang="en-GB" sz="2700">
                <a:solidFill>
                  <a:schemeClr val="accent1"/>
                </a:solidFill>
              </a:rPr>
              <a:t>Primetime drama has high levels of on-demand viewing</a:t>
            </a:r>
            <a:endParaRPr lang="en-GB" sz="2700"/>
          </a:p>
        </p:txBody>
      </p:sp>
      <p:sp>
        <p:nvSpPr>
          <p:cNvPr id="5" name="Text Placeholder 4">
            <a:extLst>
              <a:ext uri="{FF2B5EF4-FFF2-40B4-BE49-F238E27FC236}">
                <a16:creationId xmlns:a16="http://schemas.microsoft.com/office/drawing/2014/main" id="{61880496-F566-AE17-DC76-2EC08B2E7CE2}"/>
              </a:ext>
            </a:extLst>
          </p:cNvPr>
          <p:cNvSpPr>
            <a:spLocks noGrp="1"/>
          </p:cNvSpPr>
          <p:nvPr>
            <p:ph type="body" sz="quarter" idx="15"/>
          </p:nvPr>
        </p:nvSpPr>
        <p:spPr>
          <a:xfrm>
            <a:off x="377758" y="5365115"/>
            <a:ext cx="5442018" cy="327546"/>
          </a:xfrm>
        </p:spPr>
        <p:txBody>
          <a:bodyPr/>
          <a:lstStyle/>
          <a:p>
            <a:r>
              <a:rPr lang="en-GB"/>
              <a:t>Source: Barb 2024. Individuals, Live +3min. Mr Bates vs The Post Office, ITV1, 4</a:t>
            </a:r>
            <a:r>
              <a:rPr lang="en-GB" baseline="30000"/>
              <a:t>th</a:t>
            </a:r>
            <a:r>
              <a:rPr lang="en-GB"/>
              <a:t> Jan, Device and time-shifted viewing within 28 days of broadcast.</a:t>
            </a:r>
          </a:p>
        </p:txBody>
      </p:sp>
      <p:sp>
        <p:nvSpPr>
          <p:cNvPr id="15" name="Rectangle 14">
            <a:extLst>
              <a:ext uri="{FF2B5EF4-FFF2-40B4-BE49-F238E27FC236}">
                <a16:creationId xmlns:a16="http://schemas.microsoft.com/office/drawing/2014/main" id="{B7433B71-68BE-14ED-EF09-2C38F579EFC8}"/>
              </a:ext>
            </a:extLst>
          </p:cNvPr>
          <p:cNvSpPr/>
          <p:nvPr/>
        </p:nvSpPr>
        <p:spPr>
          <a:xfrm>
            <a:off x="2392789" y="3059792"/>
            <a:ext cx="1431738" cy="923330"/>
          </a:xfrm>
          <a:prstGeom prst="rect">
            <a:avLst/>
          </a:prstGeom>
        </p:spPr>
        <p:txBody>
          <a:bodyPr wrap="square">
            <a:spAutoFit/>
          </a:bodyPr>
          <a:lstStyle/>
          <a:p>
            <a:pPr algn="ctr" defTabSz="685800">
              <a:defRPr/>
            </a:pPr>
            <a:r>
              <a:rPr kumimoji="0" lang="en-GB" sz="1800" b="1" i="0" u="none" strike="noStrike" kern="1200" cap="none" spc="0" normalizeH="0" baseline="0" noProof="0">
                <a:ln>
                  <a:noFill/>
                </a:ln>
                <a:solidFill>
                  <a:srgbClr val="808080"/>
                </a:solidFill>
                <a:effectLst/>
                <a:uLnTx/>
                <a:uFillTx/>
                <a:latin typeface="Arial"/>
                <a:ea typeface="+mn-ea"/>
                <a:cs typeface="+mn-cs"/>
              </a:rPr>
              <a:t>12.86 </a:t>
            </a: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7" name="Straight Connector 6">
            <a:extLst>
              <a:ext uri="{FF2B5EF4-FFF2-40B4-BE49-F238E27FC236}">
                <a16:creationId xmlns:a16="http://schemas.microsoft.com/office/drawing/2014/main" id="{2DECEB86-BA73-74E3-A322-D271E67322B4}"/>
              </a:ext>
            </a:extLst>
          </p:cNvPr>
          <p:cNvCxnSpPr>
            <a:cxnSpLocks/>
          </p:cNvCxnSpPr>
          <p:nvPr/>
        </p:nvCxnSpPr>
        <p:spPr>
          <a:xfrm>
            <a:off x="1571625" y="2191280"/>
            <a:ext cx="949510"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43BC82-698E-8F64-529B-E766661801A0}"/>
              </a:ext>
            </a:extLst>
          </p:cNvPr>
          <p:cNvSpPr/>
          <p:nvPr/>
        </p:nvSpPr>
        <p:spPr>
          <a:xfrm>
            <a:off x="724138" y="2282723"/>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24% Live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2" name="Rectangle 11">
            <a:extLst>
              <a:ext uri="{FF2B5EF4-FFF2-40B4-BE49-F238E27FC236}">
                <a16:creationId xmlns:a16="http://schemas.microsoft.com/office/drawing/2014/main" id="{212B2F6E-9A10-0415-1564-085AE751C28C}"/>
              </a:ext>
            </a:extLst>
          </p:cNvPr>
          <p:cNvSpPr/>
          <p:nvPr/>
        </p:nvSpPr>
        <p:spPr>
          <a:xfrm>
            <a:off x="262200" y="3515026"/>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9.84 million</a:t>
            </a:r>
          </a:p>
        </p:txBody>
      </p:sp>
      <p:sp>
        <p:nvSpPr>
          <p:cNvPr id="13" name="Rectangle 12">
            <a:extLst>
              <a:ext uri="{FF2B5EF4-FFF2-40B4-BE49-F238E27FC236}">
                <a16:creationId xmlns:a16="http://schemas.microsoft.com/office/drawing/2014/main" id="{8813DB87-F847-E137-2AE8-B47A69F4E89B}"/>
              </a:ext>
            </a:extLst>
          </p:cNvPr>
          <p:cNvSpPr/>
          <p:nvPr/>
        </p:nvSpPr>
        <p:spPr>
          <a:xfrm>
            <a:off x="263445" y="3942249"/>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76%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4" name="Rectangle 13">
            <a:extLst>
              <a:ext uri="{FF2B5EF4-FFF2-40B4-BE49-F238E27FC236}">
                <a16:creationId xmlns:a16="http://schemas.microsoft.com/office/drawing/2014/main" id="{1B86291A-284E-469F-137C-CFF35FE71BA8}"/>
              </a:ext>
            </a:extLst>
          </p:cNvPr>
          <p:cNvSpPr/>
          <p:nvPr/>
        </p:nvSpPr>
        <p:spPr>
          <a:xfrm>
            <a:off x="262200" y="1995709"/>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3.02 million</a:t>
            </a:r>
          </a:p>
        </p:txBody>
      </p:sp>
      <p:cxnSp>
        <p:nvCxnSpPr>
          <p:cNvPr id="17" name="Straight Connector 16">
            <a:extLst>
              <a:ext uri="{FF2B5EF4-FFF2-40B4-BE49-F238E27FC236}">
                <a16:creationId xmlns:a16="http://schemas.microsoft.com/office/drawing/2014/main" id="{353FF4FF-BB5C-0692-1C0F-5B7AEFB00070}"/>
              </a:ext>
            </a:extLst>
          </p:cNvPr>
          <p:cNvCxnSpPr>
            <a:cxnSpLocks/>
          </p:cNvCxnSpPr>
          <p:nvPr/>
        </p:nvCxnSpPr>
        <p:spPr>
          <a:xfrm>
            <a:off x="1049599" y="3858696"/>
            <a:ext cx="848382" cy="0"/>
          </a:xfrm>
          <a:prstGeom prst="line">
            <a:avLst/>
          </a:prstGeom>
          <a:ln w="15875">
            <a:solidFill>
              <a:srgbClr val="392F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1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7CDC3-4919-F01D-BFAD-2F910901740A}"/>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CF8161A2-F4DC-EF95-592F-E0C8495A06F3}"/>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8986FB7-21C6-1762-5FAE-AA04523AD0B5}"/>
              </a:ext>
            </a:extLst>
          </p:cNvPr>
          <p:cNvSpPr>
            <a:spLocks noGrp="1"/>
          </p:cNvSpPr>
          <p:nvPr>
            <p:ph type="title"/>
          </p:nvPr>
        </p:nvSpPr>
        <p:spPr/>
        <p:txBody>
          <a:bodyPr>
            <a:noAutofit/>
          </a:bodyPr>
          <a:lstStyle/>
          <a:p>
            <a:r>
              <a:rPr lang="en-GB" sz="2700">
                <a:solidFill>
                  <a:schemeClr val="accent1"/>
                </a:solidFill>
              </a:rPr>
              <a:t>Primetime drama has high levels of on-demand viewing</a:t>
            </a:r>
            <a:endParaRPr lang="en-GB" sz="2700"/>
          </a:p>
        </p:txBody>
      </p:sp>
      <p:sp>
        <p:nvSpPr>
          <p:cNvPr id="5" name="Text Placeholder 4">
            <a:extLst>
              <a:ext uri="{FF2B5EF4-FFF2-40B4-BE49-F238E27FC236}">
                <a16:creationId xmlns:a16="http://schemas.microsoft.com/office/drawing/2014/main" id="{AD290A84-3017-22FE-9C70-2FCC20807AF2}"/>
              </a:ext>
            </a:extLst>
          </p:cNvPr>
          <p:cNvSpPr>
            <a:spLocks noGrp="1"/>
          </p:cNvSpPr>
          <p:nvPr>
            <p:ph type="body" sz="quarter" idx="15"/>
          </p:nvPr>
        </p:nvSpPr>
        <p:spPr>
          <a:xfrm>
            <a:off x="377758" y="5365115"/>
            <a:ext cx="5442018" cy="327546"/>
          </a:xfrm>
        </p:spPr>
        <p:txBody>
          <a:bodyPr/>
          <a:lstStyle/>
          <a:p>
            <a:r>
              <a:rPr lang="en-GB"/>
              <a:t>Source: Barb 2024. Individuals, Live +3min. Coma, Channel 5, 18 Mar, Device and time-shifted viewing within 28 days of broadcast.</a:t>
            </a:r>
          </a:p>
        </p:txBody>
      </p:sp>
      <p:sp>
        <p:nvSpPr>
          <p:cNvPr id="15" name="Rectangle 14">
            <a:extLst>
              <a:ext uri="{FF2B5EF4-FFF2-40B4-BE49-F238E27FC236}">
                <a16:creationId xmlns:a16="http://schemas.microsoft.com/office/drawing/2014/main" id="{DE810473-E8FC-1519-EC8E-9965ED579F5E}"/>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4.69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7" name="Straight Connector 6">
            <a:extLst>
              <a:ext uri="{FF2B5EF4-FFF2-40B4-BE49-F238E27FC236}">
                <a16:creationId xmlns:a16="http://schemas.microsoft.com/office/drawing/2014/main" id="{DAC86101-4475-2E36-11B5-C5E9385FF74B}"/>
              </a:ext>
            </a:extLst>
          </p:cNvPr>
          <p:cNvCxnSpPr>
            <a:cxnSpLocks/>
          </p:cNvCxnSpPr>
          <p:nvPr/>
        </p:nvCxnSpPr>
        <p:spPr>
          <a:xfrm>
            <a:off x="1571625" y="2191280"/>
            <a:ext cx="949510"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9B67D7C-6E61-083D-82B9-295497FEA9B9}"/>
              </a:ext>
            </a:extLst>
          </p:cNvPr>
          <p:cNvSpPr/>
          <p:nvPr/>
        </p:nvSpPr>
        <p:spPr>
          <a:xfrm>
            <a:off x="710451" y="2286055"/>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35% Live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2" name="Rectangle 11">
            <a:extLst>
              <a:ext uri="{FF2B5EF4-FFF2-40B4-BE49-F238E27FC236}">
                <a16:creationId xmlns:a16="http://schemas.microsoft.com/office/drawing/2014/main" id="{B94571BC-905B-29B8-08F9-2DA1D921E01A}"/>
              </a:ext>
            </a:extLst>
          </p:cNvPr>
          <p:cNvSpPr/>
          <p:nvPr/>
        </p:nvSpPr>
        <p:spPr>
          <a:xfrm>
            <a:off x="273955" y="3484915"/>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3.02 million</a:t>
            </a:r>
          </a:p>
        </p:txBody>
      </p:sp>
      <p:sp>
        <p:nvSpPr>
          <p:cNvPr id="13" name="Rectangle 12">
            <a:extLst>
              <a:ext uri="{FF2B5EF4-FFF2-40B4-BE49-F238E27FC236}">
                <a16:creationId xmlns:a16="http://schemas.microsoft.com/office/drawing/2014/main" id="{068C3FFD-C48A-F7B8-78EC-3747CBC32B19}"/>
              </a:ext>
            </a:extLst>
          </p:cNvPr>
          <p:cNvSpPr/>
          <p:nvPr/>
        </p:nvSpPr>
        <p:spPr>
          <a:xfrm>
            <a:off x="273955" y="3963269"/>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65%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4" name="Rectangle 13">
            <a:extLst>
              <a:ext uri="{FF2B5EF4-FFF2-40B4-BE49-F238E27FC236}">
                <a16:creationId xmlns:a16="http://schemas.microsoft.com/office/drawing/2014/main" id="{C1A6EA3E-4257-8987-288B-14B4CB8796B0}"/>
              </a:ext>
            </a:extLst>
          </p:cNvPr>
          <p:cNvSpPr/>
          <p:nvPr/>
        </p:nvSpPr>
        <p:spPr>
          <a:xfrm>
            <a:off x="168625" y="2022828"/>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1.66 million</a:t>
            </a:r>
          </a:p>
        </p:txBody>
      </p:sp>
      <p:cxnSp>
        <p:nvCxnSpPr>
          <p:cNvPr id="17" name="Straight Connector 16">
            <a:extLst>
              <a:ext uri="{FF2B5EF4-FFF2-40B4-BE49-F238E27FC236}">
                <a16:creationId xmlns:a16="http://schemas.microsoft.com/office/drawing/2014/main" id="{863AD565-2A58-8B74-EE04-4EB1F300688E}"/>
              </a:ext>
            </a:extLst>
          </p:cNvPr>
          <p:cNvCxnSpPr>
            <a:cxnSpLocks/>
          </p:cNvCxnSpPr>
          <p:nvPr/>
        </p:nvCxnSpPr>
        <p:spPr>
          <a:xfrm>
            <a:off x="1049599" y="3858696"/>
            <a:ext cx="848382" cy="0"/>
          </a:xfrm>
          <a:prstGeom prst="line">
            <a:avLst/>
          </a:prstGeom>
          <a:ln w="15875">
            <a:solidFill>
              <a:srgbClr val="392F88"/>
            </a:solidFill>
          </a:ln>
        </p:spPr>
        <p:style>
          <a:lnRef idx="1">
            <a:schemeClr val="accent1"/>
          </a:lnRef>
          <a:fillRef idx="0">
            <a:schemeClr val="accent1"/>
          </a:fillRef>
          <a:effectRef idx="0">
            <a:schemeClr val="accent1"/>
          </a:effectRef>
          <a:fontRef idx="minor">
            <a:schemeClr val="tx1"/>
          </a:fontRef>
        </p:style>
      </p:cxnSp>
      <p:pic>
        <p:nvPicPr>
          <p:cNvPr id="2050" name="Picture 2" descr="My5 - Coma - Season 1 - Episode 1 / Episode 1">
            <a:extLst>
              <a:ext uri="{FF2B5EF4-FFF2-40B4-BE49-F238E27FC236}">
                <a16:creationId xmlns:a16="http://schemas.microsoft.com/office/drawing/2014/main" id="{1BB25B2E-A49C-3FE6-D1B6-DB5CFBA9F310}"/>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20764" r="207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5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C51340-18B9-4548-80F1-621B62B653AC}"/>
              </a:ext>
            </a:extLst>
          </p:cNvPr>
          <p:cNvSpPr/>
          <p:nvPr/>
        </p:nvSpPr>
        <p:spPr>
          <a:xfrm>
            <a:off x="428591" y="1517130"/>
            <a:ext cx="11283983" cy="307777"/>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Chart 3">
            <a:extLst>
              <a:ext uri="{FF2B5EF4-FFF2-40B4-BE49-F238E27FC236}">
                <a16:creationId xmlns:a16="http://schemas.microsoft.com/office/drawing/2014/main" id="{3CC54967-6E82-4F41-81FD-EE68E297C82F}"/>
              </a:ext>
            </a:extLst>
          </p:cNvPr>
          <p:cNvGraphicFramePr/>
          <p:nvPr/>
        </p:nvGraphicFramePr>
        <p:xfrm>
          <a:off x="428591" y="1240077"/>
          <a:ext cx="11334817" cy="4389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a:t>Top commercial programmes with largest proportion of pre-broadcast boxset BVOD viewing</a:t>
            </a:r>
            <a:endParaRPr lang="en-GB">
              <a:solidFill>
                <a:schemeClr val="accent1"/>
              </a:solidFill>
            </a:endParaRPr>
          </a:p>
        </p:txBody>
      </p:sp>
      <p:sp>
        <p:nvSpPr>
          <p:cNvPr id="14" name="TextBox 1">
            <a:extLst>
              <a:ext uri="{FF2B5EF4-FFF2-40B4-BE49-F238E27FC236}">
                <a16:creationId xmlns:a16="http://schemas.microsoft.com/office/drawing/2014/main" id="{FF1052AC-0246-42FD-8877-382B5FB2F00B}"/>
              </a:ext>
            </a:extLst>
          </p:cNvPr>
          <p:cNvSpPr txBox="1"/>
          <p:nvPr/>
        </p:nvSpPr>
        <p:spPr>
          <a:xfrm>
            <a:off x="1865887" y="1545691"/>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1.26m</a:t>
            </a: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15" name="TextBox 1">
            <a:extLst>
              <a:ext uri="{FF2B5EF4-FFF2-40B4-BE49-F238E27FC236}">
                <a16:creationId xmlns:a16="http://schemas.microsoft.com/office/drawing/2014/main" id="{D95F3DC6-74AA-45E4-ADAF-D0A3304B7B30}"/>
              </a:ext>
            </a:extLst>
          </p:cNvPr>
          <p:cNvSpPr txBox="1"/>
          <p:nvPr/>
        </p:nvSpPr>
        <p:spPr>
          <a:xfrm>
            <a:off x="5938684" y="1545691"/>
            <a:ext cx="1002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en-GB" sz="1200" b="1">
                <a:solidFill>
                  <a:prstClr val="black"/>
                </a:solidFill>
              </a:rPr>
              <a:t>1.03m</a:t>
            </a: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16" name="TextBox 1">
            <a:extLst>
              <a:ext uri="{FF2B5EF4-FFF2-40B4-BE49-F238E27FC236}">
                <a16:creationId xmlns:a16="http://schemas.microsoft.com/office/drawing/2014/main" id="{F0024A00-DAA1-4621-9A92-C5861C72F1EE}"/>
              </a:ext>
            </a:extLst>
          </p:cNvPr>
          <p:cNvSpPr txBox="1"/>
          <p:nvPr/>
        </p:nvSpPr>
        <p:spPr>
          <a:xfrm>
            <a:off x="8110897" y="1545691"/>
            <a:ext cx="86690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1200" b="1">
                <a:solidFill>
                  <a:prstClr val="black"/>
                </a:solidFill>
                <a:latin typeface="Arial"/>
              </a:rPr>
              <a:t>7.31m</a:t>
            </a:r>
            <a:endParaRPr kumimoji="0" lang="en-GB" sz="1200" b="1" i="0" u="none" strike="noStrike" kern="1200" cap="none" spc="0" normalizeH="0" baseline="0" noProof="0">
              <a:ln>
                <a:noFill/>
              </a:ln>
              <a:solidFill>
                <a:prstClr val="black"/>
              </a:solidFill>
              <a:effectLst/>
              <a:uLnTx/>
              <a:uFillTx/>
              <a:latin typeface="Arial"/>
              <a:ea typeface="+mn-ea"/>
              <a:cs typeface="+mn-cs"/>
            </a:endParaRPr>
          </a:p>
          <a:p>
            <a:pPr lvl="0" algn="ctr">
              <a:defRPr/>
            </a:pP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7A41C181-7330-4155-B9D1-5D4E9F0AFF10}"/>
              </a:ext>
            </a:extLst>
          </p:cNvPr>
          <p:cNvSpPr txBox="1"/>
          <p:nvPr/>
        </p:nvSpPr>
        <p:spPr>
          <a:xfrm>
            <a:off x="150312" y="1517130"/>
            <a:ext cx="164449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Total audience</a:t>
            </a:r>
          </a:p>
        </p:txBody>
      </p:sp>
      <p:sp>
        <p:nvSpPr>
          <p:cNvPr id="10" name="TextBox 1">
            <a:extLst>
              <a:ext uri="{FF2B5EF4-FFF2-40B4-BE49-F238E27FC236}">
                <a16:creationId xmlns:a16="http://schemas.microsoft.com/office/drawing/2014/main" id="{CF8ED8B7-CBC4-46C0-A796-0B77FE3478F2}"/>
              </a:ext>
            </a:extLst>
          </p:cNvPr>
          <p:cNvSpPr txBox="1"/>
          <p:nvPr/>
        </p:nvSpPr>
        <p:spPr>
          <a:xfrm>
            <a:off x="10147295" y="1545691"/>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2.39m</a:t>
            </a:r>
          </a:p>
        </p:txBody>
      </p:sp>
      <p:sp>
        <p:nvSpPr>
          <p:cNvPr id="5" name="TextBox 1">
            <a:extLst>
              <a:ext uri="{FF2B5EF4-FFF2-40B4-BE49-F238E27FC236}">
                <a16:creationId xmlns:a16="http://schemas.microsoft.com/office/drawing/2014/main" id="{4777DB55-AD4D-92ED-A3E5-3167FE4D7AB6}"/>
              </a:ext>
            </a:extLst>
          </p:cNvPr>
          <p:cNvSpPr txBox="1"/>
          <p:nvPr/>
        </p:nvSpPr>
        <p:spPr>
          <a:xfrm>
            <a:off x="3902286" y="1545691"/>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a:t>1.34m</a:t>
            </a:r>
          </a:p>
        </p:txBody>
      </p:sp>
      <p:sp>
        <p:nvSpPr>
          <p:cNvPr id="9" name="Text Placeholder 2">
            <a:extLst>
              <a:ext uri="{FF2B5EF4-FFF2-40B4-BE49-F238E27FC236}">
                <a16:creationId xmlns:a16="http://schemas.microsoft.com/office/drawing/2014/main" id="{CDED194D-5AAC-5ED3-3E58-F9ECA62CD92F}"/>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Source: Barb, 2024, Individuals, Average audience figures, TV set and devices viewing up to 28 days post-broadcast. Based on programmes with 1 million+ total TV viewers. Live +3 mins.</a:t>
            </a:r>
          </a:p>
        </p:txBody>
      </p:sp>
    </p:spTree>
    <p:extLst>
      <p:ext uri="{BB962C8B-B14F-4D97-AF65-F5344CB8AC3E}">
        <p14:creationId xmlns:p14="http://schemas.microsoft.com/office/powerpoint/2010/main" val="333508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D1D56B8-2C0E-B839-3904-71DFCBAD3684}"/>
              </a:ext>
            </a:extLst>
          </p:cNvPr>
          <p:cNvSpPr/>
          <p:nvPr/>
        </p:nvSpPr>
        <p:spPr>
          <a:xfrm>
            <a:off x="6522614" y="4450940"/>
            <a:ext cx="5166000" cy="615600"/>
          </a:xfrm>
          <a:prstGeom prst="rect">
            <a:avLst/>
          </a:prstGeom>
          <a:solidFill>
            <a:schemeClr val="accent3">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Heaviest tier 50-100%</a:t>
            </a:r>
            <a:endParaRPr lang="en-GB" sz="1200" b="1" i="1" dirty="0">
              <a:solidFill>
                <a:schemeClr val="bg2"/>
              </a:solidFill>
            </a:endParaRPr>
          </a:p>
        </p:txBody>
      </p:sp>
      <p:sp>
        <p:nvSpPr>
          <p:cNvPr id="29" name="Rectangle 28">
            <a:extLst>
              <a:ext uri="{FF2B5EF4-FFF2-40B4-BE49-F238E27FC236}">
                <a16:creationId xmlns:a16="http://schemas.microsoft.com/office/drawing/2014/main" id="{62F26046-FC50-80D1-1F01-51CE1FAE753D}"/>
              </a:ext>
            </a:extLst>
          </p:cNvPr>
          <p:cNvSpPr/>
          <p:nvPr/>
        </p:nvSpPr>
        <p:spPr>
          <a:xfrm>
            <a:off x="3268338" y="4452088"/>
            <a:ext cx="3196800" cy="615600"/>
          </a:xfrm>
          <a:prstGeom prst="rect">
            <a:avLst/>
          </a:prstGeom>
          <a:solidFill>
            <a:schemeClr val="accent5">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Middle tier 20-49%</a:t>
            </a:r>
            <a:endParaRPr lang="en-GB" sz="1200" b="1" i="1" dirty="0">
              <a:solidFill>
                <a:schemeClr val="bg2"/>
              </a:solidFill>
            </a:endParaRPr>
          </a:p>
        </p:txBody>
      </p:sp>
      <p:sp>
        <p:nvSpPr>
          <p:cNvPr id="7" name="Rectangle 6">
            <a:extLst>
              <a:ext uri="{FF2B5EF4-FFF2-40B4-BE49-F238E27FC236}">
                <a16:creationId xmlns:a16="http://schemas.microsoft.com/office/drawing/2014/main" id="{358243E8-D475-7232-D41F-90792B99945E}"/>
              </a:ext>
            </a:extLst>
          </p:cNvPr>
          <p:cNvSpPr/>
          <p:nvPr/>
        </p:nvSpPr>
        <p:spPr>
          <a:xfrm>
            <a:off x="1210239" y="4450940"/>
            <a:ext cx="2005200" cy="615600"/>
          </a:xfrm>
          <a:prstGeom prst="rect">
            <a:avLst/>
          </a:prstGeom>
          <a:solidFill>
            <a:schemeClr val="accent2">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Lightest tier 0-19%</a:t>
            </a:r>
            <a:endParaRPr lang="en-GB" sz="1200" b="1" i="1" dirty="0">
              <a:solidFill>
                <a:schemeClr val="bg2"/>
              </a:solidFill>
            </a:endParaRPr>
          </a:p>
        </p:txBody>
      </p:sp>
      <p:sp>
        <p:nvSpPr>
          <p:cNvPr id="17" name="Title 16">
            <a:extLst>
              <a:ext uri="{FF2B5EF4-FFF2-40B4-BE49-F238E27FC236}">
                <a16:creationId xmlns:a16="http://schemas.microsoft.com/office/drawing/2014/main" id="{B0DF17F9-071B-D8BF-A5B6-7289FA430E85}"/>
              </a:ext>
            </a:extLst>
          </p:cNvPr>
          <p:cNvSpPr>
            <a:spLocks noGrp="1"/>
          </p:cNvSpPr>
          <p:nvPr>
            <p:ph type="title"/>
          </p:nvPr>
        </p:nvSpPr>
        <p:spPr/>
        <p:txBody>
          <a:bodyPr/>
          <a:lstStyle/>
          <a:p>
            <a:r>
              <a:rPr lang="en-GB" dirty="0"/>
              <a:t>Weight of viewing is a key factor in incremental reach</a:t>
            </a:r>
          </a:p>
        </p:txBody>
      </p:sp>
      <p:sp>
        <p:nvSpPr>
          <p:cNvPr id="4" name="Text Placeholder 3">
            <a:extLst>
              <a:ext uri="{FF2B5EF4-FFF2-40B4-BE49-F238E27FC236}">
                <a16:creationId xmlns:a16="http://schemas.microsoft.com/office/drawing/2014/main" id="{AF85F358-57E2-EB2C-F7F4-12D26ABB6F84}"/>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18" name="Rectangle 17">
            <a:extLst>
              <a:ext uri="{FF2B5EF4-FFF2-40B4-BE49-F238E27FC236}">
                <a16:creationId xmlns:a16="http://schemas.microsoft.com/office/drawing/2014/main" id="{90EC29ED-662D-C373-FCEA-74E8468C6320}"/>
              </a:ext>
            </a:extLst>
          </p:cNvPr>
          <p:cNvSpPr/>
          <p:nvPr/>
        </p:nvSpPr>
        <p:spPr>
          <a:xfrm>
            <a:off x="1234366" y="1707400"/>
            <a:ext cx="2060220"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DC4DC91C-8CF7-130F-6061-44923916D03E}"/>
              </a:ext>
            </a:extLst>
          </p:cNvPr>
          <p:cNvSpPr/>
          <p:nvPr/>
        </p:nvSpPr>
        <p:spPr>
          <a:xfrm>
            <a:off x="6447388" y="1707400"/>
            <a:ext cx="5213022"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28A4E6A-5131-8297-58F0-9F44F5633288}"/>
              </a:ext>
            </a:extLst>
          </p:cNvPr>
          <p:cNvSpPr/>
          <p:nvPr/>
        </p:nvSpPr>
        <p:spPr>
          <a:xfrm>
            <a:off x="3294586" y="1707399"/>
            <a:ext cx="3152802" cy="2750559"/>
          </a:xfrm>
          <a:prstGeom prst="rect">
            <a:avLst/>
          </a:prstGeom>
          <a:solidFill>
            <a:schemeClr val="accent5">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56" name="Chart 2055">
            <a:extLst>
              <a:ext uri="{FF2B5EF4-FFF2-40B4-BE49-F238E27FC236}">
                <a16:creationId xmlns:a16="http://schemas.microsoft.com/office/drawing/2014/main" id="{DF06147C-FD21-B455-2682-7E8E717A9EDF}"/>
              </a:ext>
            </a:extLst>
          </p:cNvPr>
          <p:cNvGraphicFramePr/>
          <p:nvPr/>
        </p:nvGraphicFramePr>
        <p:xfrm>
          <a:off x="714558" y="1562865"/>
          <a:ext cx="10998016" cy="2897502"/>
        </p:xfrm>
        <a:graphic>
          <a:graphicData uri="http://schemas.openxmlformats.org/drawingml/2006/chart">
            <c:chart xmlns:c="http://schemas.openxmlformats.org/drawingml/2006/chart" xmlns:r="http://schemas.openxmlformats.org/officeDocument/2006/relationships" r:id="rId3"/>
          </a:graphicData>
        </a:graphic>
      </p:graphicFrame>
      <p:sp>
        <p:nvSpPr>
          <p:cNvPr id="2058" name="TextBox 2057">
            <a:extLst>
              <a:ext uri="{FF2B5EF4-FFF2-40B4-BE49-F238E27FC236}">
                <a16:creationId xmlns:a16="http://schemas.microsoft.com/office/drawing/2014/main" id="{20D183ED-5D49-E342-7346-2E70F9AA6CBF}"/>
              </a:ext>
            </a:extLst>
          </p:cNvPr>
          <p:cNvSpPr txBox="1"/>
          <p:nvPr/>
        </p:nvSpPr>
        <p:spPr>
          <a:xfrm rot="16200000">
            <a:off x="-621642" y="2712203"/>
            <a:ext cx="256807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Average mins per day of linear TV</a:t>
            </a:r>
          </a:p>
        </p:txBody>
      </p:sp>
      <p:sp>
        <p:nvSpPr>
          <p:cNvPr id="2061" name="Rectangle 2060">
            <a:extLst>
              <a:ext uri="{FF2B5EF4-FFF2-40B4-BE49-F238E27FC236}">
                <a16:creationId xmlns:a16="http://schemas.microsoft.com/office/drawing/2014/main" id="{7DBB574B-7B82-B179-0196-8802C8B606EA}"/>
              </a:ext>
            </a:extLst>
          </p:cNvPr>
          <p:cNvSpPr/>
          <p:nvPr/>
        </p:nvSpPr>
        <p:spPr>
          <a:xfrm>
            <a:off x="1222902" y="1279932"/>
            <a:ext cx="10437508" cy="281905"/>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D1A457D3-B77D-26B0-413F-02CD88CA209A}"/>
              </a:ext>
            </a:extLst>
          </p:cNvPr>
          <p:cNvSpPr txBox="1"/>
          <p:nvPr/>
        </p:nvSpPr>
        <p:spPr>
          <a:xfrm>
            <a:off x="10906316"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734</a:t>
            </a:r>
          </a:p>
        </p:txBody>
      </p:sp>
      <p:sp>
        <p:nvSpPr>
          <p:cNvPr id="6" name="TextBox 5">
            <a:extLst>
              <a:ext uri="{FF2B5EF4-FFF2-40B4-BE49-F238E27FC236}">
                <a16:creationId xmlns:a16="http://schemas.microsoft.com/office/drawing/2014/main" id="{ED4A2DAC-CB04-6E0E-D9B4-1A53E8E02847}"/>
              </a:ext>
            </a:extLst>
          </p:cNvPr>
          <p:cNvSpPr txBox="1"/>
          <p:nvPr/>
        </p:nvSpPr>
        <p:spPr>
          <a:xfrm>
            <a:off x="9873350"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360</a:t>
            </a:r>
          </a:p>
        </p:txBody>
      </p:sp>
      <p:sp>
        <p:nvSpPr>
          <p:cNvPr id="8" name="TextBox 7">
            <a:extLst>
              <a:ext uri="{FF2B5EF4-FFF2-40B4-BE49-F238E27FC236}">
                <a16:creationId xmlns:a16="http://schemas.microsoft.com/office/drawing/2014/main" id="{51F48BF4-9986-9C67-7E5E-229969489DB2}"/>
              </a:ext>
            </a:extLst>
          </p:cNvPr>
          <p:cNvSpPr txBox="1"/>
          <p:nvPr/>
        </p:nvSpPr>
        <p:spPr>
          <a:xfrm>
            <a:off x="8840384"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244</a:t>
            </a:r>
          </a:p>
        </p:txBody>
      </p:sp>
      <p:sp>
        <p:nvSpPr>
          <p:cNvPr id="9" name="TextBox 8">
            <a:extLst>
              <a:ext uri="{FF2B5EF4-FFF2-40B4-BE49-F238E27FC236}">
                <a16:creationId xmlns:a16="http://schemas.microsoft.com/office/drawing/2014/main" id="{639F93CD-3B58-5810-17DC-702E3C07DD02}"/>
              </a:ext>
            </a:extLst>
          </p:cNvPr>
          <p:cNvSpPr txBox="1"/>
          <p:nvPr/>
        </p:nvSpPr>
        <p:spPr>
          <a:xfrm>
            <a:off x="778145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169</a:t>
            </a:r>
          </a:p>
        </p:txBody>
      </p:sp>
      <p:sp>
        <p:nvSpPr>
          <p:cNvPr id="10" name="TextBox 9">
            <a:extLst>
              <a:ext uri="{FF2B5EF4-FFF2-40B4-BE49-F238E27FC236}">
                <a16:creationId xmlns:a16="http://schemas.microsoft.com/office/drawing/2014/main" id="{B28673F6-A5AB-F0B3-5117-FBA0B8D5C3C0}"/>
              </a:ext>
            </a:extLst>
          </p:cNvPr>
          <p:cNvSpPr txBox="1"/>
          <p:nvPr/>
        </p:nvSpPr>
        <p:spPr>
          <a:xfrm>
            <a:off x="670383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115</a:t>
            </a:r>
          </a:p>
        </p:txBody>
      </p:sp>
      <p:sp>
        <p:nvSpPr>
          <p:cNvPr id="11" name="TextBox 10">
            <a:extLst>
              <a:ext uri="{FF2B5EF4-FFF2-40B4-BE49-F238E27FC236}">
                <a16:creationId xmlns:a16="http://schemas.microsoft.com/office/drawing/2014/main" id="{C59D8AB6-609B-C8D9-4D4C-D56DCB9906DB}"/>
              </a:ext>
            </a:extLst>
          </p:cNvPr>
          <p:cNvSpPr txBox="1"/>
          <p:nvPr/>
        </p:nvSpPr>
        <p:spPr>
          <a:xfrm>
            <a:off x="5727464"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75</a:t>
            </a:r>
          </a:p>
        </p:txBody>
      </p:sp>
      <p:sp>
        <p:nvSpPr>
          <p:cNvPr id="12" name="TextBox 11">
            <a:extLst>
              <a:ext uri="{FF2B5EF4-FFF2-40B4-BE49-F238E27FC236}">
                <a16:creationId xmlns:a16="http://schemas.microsoft.com/office/drawing/2014/main" id="{2C8785F7-2363-118F-BC97-D7E4F785BA15}"/>
              </a:ext>
            </a:extLst>
          </p:cNvPr>
          <p:cNvSpPr txBox="1"/>
          <p:nvPr/>
        </p:nvSpPr>
        <p:spPr>
          <a:xfrm>
            <a:off x="4698847"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47</a:t>
            </a:r>
          </a:p>
        </p:txBody>
      </p:sp>
      <p:sp>
        <p:nvSpPr>
          <p:cNvPr id="13" name="TextBox 12">
            <a:extLst>
              <a:ext uri="{FF2B5EF4-FFF2-40B4-BE49-F238E27FC236}">
                <a16:creationId xmlns:a16="http://schemas.microsoft.com/office/drawing/2014/main" id="{BFCA190C-EC3E-73E4-29CF-E9F9FA33E622}"/>
              </a:ext>
            </a:extLst>
          </p:cNvPr>
          <p:cNvSpPr txBox="1"/>
          <p:nvPr/>
        </p:nvSpPr>
        <p:spPr>
          <a:xfrm>
            <a:off x="3669465"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25</a:t>
            </a:r>
          </a:p>
        </p:txBody>
      </p:sp>
      <p:sp>
        <p:nvSpPr>
          <p:cNvPr id="14" name="TextBox 13">
            <a:extLst>
              <a:ext uri="{FF2B5EF4-FFF2-40B4-BE49-F238E27FC236}">
                <a16:creationId xmlns:a16="http://schemas.microsoft.com/office/drawing/2014/main" id="{7D110CC1-C158-5B9C-78F2-08B9693F4009}"/>
              </a:ext>
            </a:extLst>
          </p:cNvPr>
          <p:cNvSpPr txBox="1"/>
          <p:nvPr/>
        </p:nvSpPr>
        <p:spPr>
          <a:xfrm>
            <a:off x="2624170"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12</a:t>
            </a:r>
          </a:p>
        </p:txBody>
      </p:sp>
      <p:sp>
        <p:nvSpPr>
          <p:cNvPr id="15" name="TextBox 14">
            <a:extLst>
              <a:ext uri="{FF2B5EF4-FFF2-40B4-BE49-F238E27FC236}">
                <a16:creationId xmlns:a16="http://schemas.microsoft.com/office/drawing/2014/main" id="{4517FF60-430B-A759-2238-C4F7BF29B1B3}"/>
              </a:ext>
            </a:extLst>
          </p:cNvPr>
          <p:cNvSpPr txBox="1"/>
          <p:nvPr/>
        </p:nvSpPr>
        <p:spPr>
          <a:xfrm>
            <a:off x="1624591" y="1297361"/>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a:t>
            </a:r>
          </a:p>
        </p:txBody>
      </p:sp>
      <p:sp>
        <p:nvSpPr>
          <p:cNvPr id="37" name="Rectangle 36">
            <a:extLst>
              <a:ext uri="{FF2B5EF4-FFF2-40B4-BE49-F238E27FC236}">
                <a16:creationId xmlns:a16="http://schemas.microsoft.com/office/drawing/2014/main" id="{974AC554-CC15-E023-A6E7-57F4DF01AD5A}"/>
              </a:ext>
            </a:extLst>
          </p:cNvPr>
          <p:cNvSpPr/>
          <p:nvPr/>
        </p:nvSpPr>
        <p:spPr>
          <a:xfrm>
            <a:off x="3281862" y="1263730"/>
            <a:ext cx="3163009" cy="3776499"/>
          </a:xfrm>
          <a:prstGeom prst="rect">
            <a:avLst/>
          </a:prstGeom>
          <a:noFill/>
          <a:ln w="28575">
            <a:solidFill>
              <a:srgbClr val="99D7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038178EA-CAD2-A739-0A13-2DE3551E8156}"/>
              </a:ext>
            </a:extLst>
          </p:cNvPr>
          <p:cNvSpPr/>
          <p:nvPr/>
        </p:nvSpPr>
        <p:spPr>
          <a:xfrm>
            <a:off x="6534078" y="1260682"/>
            <a:ext cx="5137796" cy="3773117"/>
          </a:xfrm>
          <a:prstGeom prst="rect">
            <a:avLst/>
          </a:prstGeom>
          <a:noFill/>
          <a:ln w="28575">
            <a:solidFill>
              <a:schemeClr val="accent3">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369895F-FC7E-602B-A4B3-A42E3867EB3E}"/>
              </a:ext>
            </a:extLst>
          </p:cNvPr>
          <p:cNvSpPr/>
          <p:nvPr/>
        </p:nvSpPr>
        <p:spPr>
          <a:xfrm>
            <a:off x="1222902" y="1257300"/>
            <a:ext cx="1974080" cy="3776499"/>
          </a:xfrm>
          <a:prstGeom prst="rect">
            <a:avLst/>
          </a:prstGeom>
          <a:noFill/>
          <a:ln w="28575">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 name="Picture 1" descr="Logo">
            <a:extLst>
              <a:ext uri="{FF2B5EF4-FFF2-40B4-BE49-F238E27FC236}">
                <a16:creationId xmlns:a16="http://schemas.microsoft.com/office/drawing/2014/main" id="{6BABBF26-13FC-4A00-4246-C237F3B98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592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7464433E-A68E-C0FE-0598-32460295887C}"/>
              </a:ext>
            </a:extLst>
          </p:cNvPr>
          <p:cNvCxnSpPr>
            <a:cxnSpLocks/>
          </p:cNvCxnSpPr>
          <p:nvPr/>
        </p:nvCxnSpPr>
        <p:spPr>
          <a:xfrm flipV="1">
            <a:off x="1443674" y="2171700"/>
            <a:ext cx="0" cy="127220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183B50-AD0A-8137-31B3-938CFD3766AC}"/>
              </a:ext>
            </a:extLst>
          </p:cNvPr>
          <p:cNvCxnSpPr>
            <a:cxnSpLocks/>
          </p:cNvCxnSpPr>
          <p:nvPr/>
        </p:nvCxnSpPr>
        <p:spPr>
          <a:xfrm flipV="1">
            <a:off x="11625828" y="2483052"/>
            <a:ext cx="0" cy="96085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54AB309-1BCB-2006-AA57-A6E7656EF5DC}"/>
              </a:ext>
            </a:extLst>
          </p:cNvPr>
          <p:cNvGrpSpPr/>
          <p:nvPr/>
        </p:nvGrpSpPr>
        <p:grpSpPr>
          <a:xfrm>
            <a:off x="377757" y="1379514"/>
            <a:ext cx="11605049" cy="3533573"/>
            <a:chOff x="73010" y="2705853"/>
            <a:chExt cx="11605049" cy="2968174"/>
          </a:xfrm>
        </p:grpSpPr>
        <p:cxnSp>
          <p:nvCxnSpPr>
            <p:cNvPr id="23" name="Straight Connector 22">
              <a:extLst>
                <a:ext uri="{FF2B5EF4-FFF2-40B4-BE49-F238E27FC236}">
                  <a16:creationId xmlns:a16="http://schemas.microsoft.com/office/drawing/2014/main" id="{CF17E602-A71F-9317-0891-8650301B91A0}"/>
                </a:ext>
              </a:extLst>
            </p:cNvPr>
            <p:cNvCxnSpPr>
              <a:cxnSpLocks/>
            </p:cNvCxnSpPr>
            <p:nvPr/>
          </p:nvCxnSpPr>
          <p:spPr>
            <a:xfrm flipH="1" flipV="1">
              <a:off x="1610905" y="3664010"/>
              <a:ext cx="3627898" cy="6294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43A09A-DFDF-7F4F-3290-9D36D041C133}"/>
                </a:ext>
              </a:extLst>
            </p:cNvPr>
            <p:cNvCxnSpPr>
              <a:cxnSpLocks/>
            </p:cNvCxnSpPr>
            <p:nvPr/>
          </p:nvCxnSpPr>
          <p:spPr>
            <a:xfrm flipH="1" flipV="1">
              <a:off x="1138927" y="3703674"/>
              <a:ext cx="1261426" cy="7149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D6EA74B-662E-34CD-211F-B14C4F875F5A}"/>
                </a:ext>
              </a:extLst>
            </p:cNvPr>
            <p:cNvSpPr txBox="1"/>
            <p:nvPr/>
          </p:nvSpPr>
          <p:spPr>
            <a:xfrm>
              <a:off x="4939967" y="5412417"/>
              <a:ext cx="1976611" cy="261610"/>
            </a:xfrm>
            <a:prstGeom prst="rect">
              <a:avLst/>
            </a:prstGeom>
            <a:noFill/>
          </p:spPr>
          <p:txBody>
            <a:bodyPr wrap="square" rtlCol="0">
              <a:spAutoFit/>
            </a:bodyPr>
            <a:lstStyle/>
            <a:p>
              <a:pPr algn="l"/>
              <a:r>
                <a:rPr lang="en-GB" sz="1100" b="1" dirty="0">
                  <a:solidFill>
                    <a:schemeClr val="bg2"/>
                  </a:solidFill>
                </a:rPr>
                <a:t>% contribution to viewing</a:t>
              </a:r>
            </a:p>
          </p:txBody>
        </p:sp>
        <p:sp>
          <p:nvSpPr>
            <p:cNvPr id="39" name="TextBox 38">
              <a:extLst>
                <a:ext uri="{FF2B5EF4-FFF2-40B4-BE49-F238E27FC236}">
                  <a16:creationId xmlns:a16="http://schemas.microsoft.com/office/drawing/2014/main" id="{02DBFB33-9680-245A-BC9A-E4DAA56A7BE1}"/>
                </a:ext>
              </a:extLst>
            </p:cNvPr>
            <p:cNvSpPr txBox="1"/>
            <p:nvPr/>
          </p:nvSpPr>
          <p:spPr>
            <a:xfrm>
              <a:off x="3283599" y="2752725"/>
              <a:ext cx="5657982" cy="276999"/>
            </a:xfrm>
            <a:prstGeom prst="rect">
              <a:avLst/>
            </a:prstGeom>
            <a:noFill/>
          </p:spPr>
          <p:txBody>
            <a:bodyPr wrap="square" rtlCol="0">
              <a:spAutoFit/>
            </a:bodyPr>
            <a:lstStyle/>
            <a:p>
              <a:pPr algn="ctr"/>
              <a:r>
                <a:rPr lang="en-GB" sz="1200" b="1" dirty="0">
                  <a:solidFill>
                    <a:schemeClr val="bg2"/>
                  </a:solidFill>
                </a:rPr>
                <a:t>All viewers split into tenths based on their weight of linear TV viewing</a:t>
              </a:r>
            </a:p>
          </p:txBody>
        </p:sp>
        <p:sp>
          <p:nvSpPr>
            <p:cNvPr id="41" name="TextBox 40">
              <a:extLst>
                <a:ext uri="{FF2B5EF4-FFF2-40B4-BE49-F238E27FC236}">
                  <a16:creationId xmlns:a16="http://schemas.microsoft.com/office/drawing/2014/main" id="{67E2861D-4D86-5A30-2B3E-15C76F75B370}"/>
                </a:ext>
              </a:extLst>
            </p:cNvPr>
            <p:cNvSpPr txBox="1"/>
            <p:nvPr/>
          </p:nvSpPr>
          <p:spPr>
            <a:xfrm>
              <a:off x="133987" y="4420181"/>
              <a:ext cx="1207143" cy="369332"/>
            </a:xfrm>
            <a:prstGeom prst="rect">
              <a:avLst/>
            </a:prstGeom>
            <a:noFill/>
          </p:spPr>
          <p:txBody>
            <a:bodyPr wrap="square" rtlCol="0">
              <a:spAutoFit/>
            </a:bodyPr>
            <a:lstStyle/>
            <a:p>
              <a:pPr algn="l"/>
              <a:r>
                <a:rPr lang="en-GB" b="1" dirty="0">
                  <a:solidFill>
                    <a:schemeClr val="bg2"/>
                  </a:solidFill>
                </a:rPr>
                <a:t>BVOD</a:t>
              </a:r>
            </a:p>
          </p:txBody>
        </p:sp>
        <p:sp>
          <p:nvSpPr>
            <p:cNvPr id="42" name="TextBox 41">
              <a:extLst>
                <a:ext uri="{FF2B5EF4-FFF2-40B4-BE49-F238E27FC236}">
                  <a16:creationId xmlns:a16="http://schemas.microsoft.com/office/drawing/2014/main" id="{F1249E6C-EF7D-7158-BF8E-0C3C245B1EEF}"/>
                </a:ext>
              </a:extLst>
            </p:cNvPr>
            <p:cNvSpPr txBox="1"/>
            <p:nvPr/>
          </p:nvSpPr>
          <p:spPr>
            <a:xfrm>
              <a:off x="73010" y="3232706"/>
              <a:ext cx="1207143" cy="400110"/>
            </a:xfrm>
            <a:prstGeom prst="rect">
              <a:avLst/>
            </a:prstGeom>
            <a:noFill/>
          </p:spPr>
          <p:txBody>
            <a:bodyPr wrap="square" rtlCol="0">
              <a:spAutoFit/>
            </a:bodyPr>
            <a:lstStyle/>
            <a:p>
              <a:pPr algn="l"/>
              <a:r>
                <a:rPr lang="en-GB" sz="2000" b="1" dirty="0">
                  <a:solidFill>
                    <a:schemeClr val="bg2"/>
                  </a:solidFill>
                </a:rPr>
                <a:t>Linear</a:t>
              </a:r>
            </a:p>
          </p:txBody>
        </p:sp>
        <p:graphicFrame>
          <p:nvGraphicFramePr>
            <p:cNvPr id="4" name="Chart 3">
              <a:extLst>
                <a:ext uri="{FF2B5EF4-FFF2-40B4-BE49-F238E27FC236}">
                  <a16:creationId xmlns:a16="http://schemas.microsoft.com/office/drawing/2014/main" id="{FCFC98EB-B143-7897-9DD0-E0172EA2D90A}"/>
                </a:ext>
              </a:extLst>
            </p:cNvPr>
            <p:cNvGraphicFramePr/>
            <p:nvPr/>
          </p:nvGraphicFramePr>
          <p:xfrm>
            <a:off x="869152" y="2705853"/>
            <a:ext cx="10808907" cy="2713588"/>
          </p:xfrm>
          <a:graphic>
            <a:graphicData uri="http://schemas.openxmlformats.org/drawingml/2006/chart">
              <c:chart xmlns:c="http://schemas.openxmlformats.org/drawingml/2006/chart" xmlns:r="http://schemas.openxmlformats.org/officeDocument/2006/relationships" r:id="rId3"/>
            </a:graphicData>
          </a:graphic>
        </p:graphicFrame>
      </p:grpSp>
      <p:sp>
        <p:nvSpPr>
          <p:cNvPr id="43" name="Title 16">
            <a:extLst>
              <a:ext uri="{FF2B5EF4-FFF2-40B4-BE49-F238E27FC236}">
                <a16:creationId xmlns:a16="http://schemas.microsoft.com/office/drawing/2014/main" id="{E8052DC5-C43A-7B43-DA1F-73573362CF74}"/>
              </a:ext>
            </a:extLst>
          </p:cNvPr>
          <p:cNvSpPr>
            <a:spLocks noGrp="1"/>
          </p:cNvSpPr>
          <p:nvPr>
            <p:ph type="title"/>
          </p:nvPr>
        </p:nvSpPr>
        <p:spPr/>
        <p:txBody>
          <a:bodyPr/>
          <a:lstStyle/>
          <a:p>
            <a:r>
              <a:rPr lang="en-GB" dirty="0"/>
              <a:t>‘Middle tier’ of viewers are key to BVOD’s incremental reach</a:t>
            </a:r>
          </a:p>
        </p:txBody>
      </p:sp>
      <p:sp>
        <p:nvSpPr>
          <p:cNvPr id="6" name="Text Placeholder 3">
            <a:extLst>
              <a:ext uri="{FF2B5EF4-FFF2-40B4-BE49-F238E27FC236}">
                <a16:creationId xmlns:a16="http://schemas.microsoft.com/office/drawing/2014/main" id="{92280014-7DA6-A700-DAF4-D31A9EF3509F}"/>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34" name="TextBox 33">
            <a:extLst>
              <a:ext uri="{FF2B5EF4-FFF2-40B4-BE49-F238E27FC236}">
                <a16:creationId xmlns:a16="http://schemas.microsoft.com/office/drawing/2014/main" id="{4EC454DD-18D4-42A1-55F6-08D99069E2E1}"/>
              </a:ext>
            </a:extLst>
          </p:cNvPr>
          <p:cNvSpPr txBox="1"/>
          <p:nvPr/>
        </p:nvSpPr>
        <p:spPr>
          <a:xfrm>
            <a:off x="7995541" y="2952529"/>
            <a:ext cx="4257040" cy="230832"/>
          </a:xfrm>
          <a:prstGeom prst="rect">
            <a:avLst/>
          </a:prstGeom>
          <a:noFill/>
        </p:spPr>
        <p:txBody>
          <a:bodyPr wrap="square" rtlCol="0">
            <a:spAutoFit/>
          </a:bodyPr>
          <a:lstStyle/>
          <a:p>
            <a:pPr algn="l"/>
            <a:r>
              <a:rPr lang="en-GB" sz="900" b="1" dirty="0">
                <a:solidFill>
                  <a:schemeClr val="accent3"/>
                </a:solidFill>
              </a:rPr>
              <a:t>Heaviest tier 50-100%</a:t>
            </a:r>
          </a:p>
        </p:txBody>
      </p:sp>
      <p:sp>
        <p:nvSpPr>
          <p:cNvPr id="35" name="TextBox 34">
            <a:extLst>
              <a:ext uri="{FF2B5EF4-FFF2-40B4-BE49-F238E27FC236}">
                <a16:creationId xmlns:a16="http://schemas.microsoft.com/office/drawing/2014/main" id="{B3BE66B6-3E8E-9DCF-193D-7D5E881614B4}"/>
              </a:ext>
            </a:extLst>
          </p:cNvPr>
          <p:cNvSpPr txBox="1"/>
          <p:nvPr/>
        </p:nvSpPr>
        <p:spPr>
          <a:xfrm>
            <a:off x="2585423" y="2963479"/>
            <a:ext cx="1538902" cy="230832"/>
          </a:xfrm>
          <a:prstGeom prst="rect">
            <a:avLst/>
          </a:prstGeom>
          <a:noFill/>
        </p:spPr>
        <p:txBody>
          <a:bodyPr wrap="square" rtlCol="0">
            <a:spAutoFit/>
          </a:bodyPr>
          <a:lstStyle/>
          <a:p>
            <a:r>
              <a:rPr lang="en-GB" sz="900" b="1" dirty="0">
                <a:solidFill>
                  <a:schemeClr val="accent5"/>
                </a:solidFill>
              </a:rPr>
              <a:t>Middle tier 20-49%</a:t>
            </a:r>
          </a:p>
        </p:txBody>
      </p:sp>
      <p:sp>
        <p:nvSpPr>
          <p:cNvPr id="36" name="TextBox 35">
            <a:extLst>
              <a:ext uri="{FF2B5EF4-FFF2-40B4-BE49-F238E27FC236}">
                <a16:creationId xmlns:a16="http://schemas.microsoft.com/office/drawing/2014/main" id="{59D647E0-11F5-2377-9DA3-35C5D341F15E}"/>
              </a:ext>
            </a:extLst>
          </p:cNvPr>
          <p:cNvSpPr txBox="1"/>
          <p:nvPr/>
        </p:nvSpPr>
        <p:spPr>
          <a:xfrm>
            <a:off x="1443673" y="2894874"/>
            <a:ext cx="786111" cy="338554"/>
          </a:xfrm>
          <a:prstGeom prst="rect">
            <a:avLst/>
          </a:prstGeom>
          <a:noFill/>
        </p:spPr>
        <p:txBody>
          <a:bodyPr wrap="square" rtlCol="0">
            <a:spAutoFit/>
          </a:bodyPr>
          <a:lstStyle/>
          <a:p>
            <a:pPr algn="l"/>
            <a:r>
              <a:rPr lang="en-GB" sz="800" b="1" dirty="0">
                <a:solidFill>
                  <a:schemeClr val="tx2"/>
                </a:solidFill>
              </a:rPr>
              <a:t>0-19%</a:t>
            </a:r>
          </a:p>
          <a:p>
            <a:pPr algn="l"/>
            <a:r>
              <a:rPr lang="en-GB" sz="800" b="1" dirty="0">
                <a:solidFill>
                  <a:schemeClr val="tx2"/>
                </a:solidFill>
              </a:rPr>
              <a:t>Lightest tier</a:t>
            </a:r>
          </a:p>
        </p:txBody>
      </p:sp>
      <p:pic>
        <p:nvPicPr>
          <p:cNvPr id="2" name="Picture 1" descr="Logo">
            <a:extLst>
              <a:ext uri="{FF2B5EF4-FFF2-40B4-BE49-F238E27FC236}">
                <a16:creationId xmlns:a16="http://schemas.microsoft.com/office/drawing/2014/main" id="{D214A932-484B-6DBB-0E95-DA8D43D71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42701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A23B-96E7-4C3D-8E7E-F2F708769270}"/>
              </a:ext>
            </a:extLst>
          </p:cNvPr>
          <p:cNvSpPr/>
          <p:nvPr/>
        </p:nvSpPr>
        <p:spPr>
          <a:xfrm>
            <a:off x="210368" y="3881464"/>
            <a:ext cx="11334817" cy="263697"/>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2" name="Title 1">
            <a:extLst>
              <a:ext uri="{FF2B5EF4-FFF2-40B4-BE49-F238E27FC236}">
                <a16:creationId xmlns:a16="http://schemas.microsoft.com/office/drawing/2014/main" id="{7AB70B69-FC6D-ABB5-5B89-8DAB46BC6BA9}"/>
              </a:ext>
            </a:extLst>
          </p:cNvPr>
          <p:cNvSpPr>
            <a:spLocks noGrp="1"/>
          </p:cNvSpPr>
          <p:nvPr>
            <p:ph type="title"/>
          </p:nvPr>
        </p:nvSpPr>
        <p:spPr/>
        <p:txBody>
          <a:bodyPr/>
          <a:lstStyle/>
          <a:p>
            <a:r>
              <a:rPr lang="en-GB" dirty="0"/>
              <a:t>BVOD provides good odds of reaching an attractive audience</a:t>
            </a:r>
          </a:p>
        </p:txBody>
      </p:sp>
      <p:graphicFrame>
        <p:nvGraphicFramePr>
          <p:cNvPr id="20" name="Chart 19">
            <a:extLst>
              <a:ext uri="{FF2B5EF4-FFF2-40B4-BE49-F238E27FC236}">
                <a16:creationId xmlns:a16="http://schemas.microsoft.com/office/drawing/2014/main" id="{E815E820-853C-9450-D450-A7FB1830A630}"/>
              </a:ext>
            </a:extLst>
          </p:cNvPr>
          <p:cNvGraphicFramePr/>
          <p:nvPr/>
        </p:nvGraphicFramePr>
        <p:xfrm>
          <a:off x="1176654" y="713507"/>
          <a:ext cx="10535920" cy="314919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29B33314-929D-E453-FB41-D56A8BE57CBE}"/>
              </a:ext>
            </a:extLst>
          </p:cNvPr>
          <p:cNvSpPr txBox="1"/>
          <p:nvPr/>
        </p:nvSpPr>
        <p:spPr>
          <a:xfrm>
            <a:off x="192037" y="3842672"/>
            <a:ext cx="1081116" cy="338554"/>
          </a:xfrm>
          <a:prstGeom prst="rect">
            <a:avLst/>
          </a:prstGeom>
          <a:noFill/>
        </p:spPr>
        <p:txBody>
          <a:bodyPr wrap="square">
            <a:spAutoFit/>
          </a:bodyPr>
          <a:lstStyle/>
          <a:p>
            <a:pPr algn="ctr"/>
            <a:r>
              <a:rPr lang="en-GB" sz="800" b="1" dirty="0"/>
              <a:t>Average linear TV viewing per day</a:t>
            </a:r>
          </a:p>
        </p:txBody>
      </p:sp>
      <p:sp>
        <p:nvSpPr>
          <p:cNvPr id="23" name="TextBox 22">
            <a:extLst>
              <a:ext uri="{FF2B5EF4-FFF2-40B4-BE49-F238E27FC236}">
                <a16:creationId xmlns:a16="http://schemas.microsoft.com/office/drawing/2014/main" id="{2D7AB090-D2DD-733F-2F6C-15BC744D7108}"/>
              </a:ext>
            </a:extLst>
          </p:cNvPr>
          <p:cNvSpPr txBox="1"/>
          <p:nvPr/>
        </p:nvSpPr>
        <p:spPr>
          <a:xfrm>
            <a:off x="1939525" y="3906675"/>
            <a:ext cx="807630" cy="230832"/>
          </a:xfrm>
          <a:prstGeom prst="rect">
            <a:avLst/>
          </a:prstGeom>
          <a:noFill/>
        </p:spPr>
        <p:txBody>
          <a:bodyPr wrap="square">
            <a:spAutoFit/>
          </a:bodyPr>
          <a:lstStyle/>
          <a:p>
            <a:pPr algn="ctr"/>
            <a:r>
              <a:rPr lang="en-GB" sz="900" b="1" dirty="0"/>
              <a:t>8 minutes</a:t>
            </a:r>
          </a:p>
        </p:txBody>
      </p:sp>
      <p:sp>
        <p:nvSpPr>
          <p:cNvPr id="24" name="TextBox 23">
            <a:extLst>
              <a:ext uri="{FF2B5EF4-FFF2-40B4-BE49-F238E27FC236}">
                <a16:creationId xmlns:a16="http://schemas.microsoft.com/office/drawing/2014/main" id="{F6338379-F73B-4DE5-42CD-B5C0B908E91F}"/>
              </a:ext>
            </a:extLst>
          </p:cNvPr>
          <p:cNvSpPr txBox="1"/>
          <p:nvPr/>
        </p:nvSpPr>
        <p:spPr>
          <a:xfrm>
            <a:off x="4493411" y="3906675"/>
            <a:ext cx="807630" cy="230832"/>
          </a:xfrm>
          <a:prstGeom prst="rect">
            <a:avLst/>
          </a:prstGeom>
          <a:noFill/>
        </p:spPr>
        <p:txBody>
          <a:bodyPr wrap="square">
            <a:spAutoFit/>
          </a:bodyPr>
          <a:lstStyle/>
          <a:p>
            <a:pPr algn="ctr"/>
            <a:r>
              <a:rPr lang="en-GB" sz="900" b="1" dirty="0"/>
              <a:t>49 minutes</a:t>
            </a:r>
          </a:p>
        </p:txBody>
      </p:sp>
      <p:sp>
        <p:nvSpPr>
          <p:cNvPr id="25" name="TextBox 24">
            <a:extLst>
              <a:ext uri="{FF2B5EF4-FFF2-40B4-BE49-F238E27FC236}">
                <a16:creationId xmlns:a16="http://schemas.microsoft.com/office/drawing/2014/main" id="{FF04C55F-D2CB-5089-7763-BAFF3634944E}"/>
              </a:ext>
            </a:extLst>
          </p:cNvPr>
          <p:cNvSpPr txBox="1"/>
          <p:nvPr/>
        </p:nvSpPr>
        <p:spPr>
          <a:xfrm>
            <a:off x="7971563" y="3896533"/>
            <a:ext cx="1788972" cy="230832"/>
          </a:xfrm>
          <a:prstGeom prst="rect">
            <a:avLst/>
          </a:prstGeom>
          <a:noFill/>
        </p:spPr>
        <p:txBody>
          <a:bodyPr wrap="square">
            <a:spAutoFit/>
          </a:bodyPr>
          <a:lstStyle/>
          <a:p>
            <a:pPr algn="ctr"/>
            <a:r>
              <a:rPr lang="en-GB" sz="900" b="1" dirty="0"/>
              <a:t>5 hours and 24 minutes</a:t>
            </a:r>
          </a:p>
        </p:txBody>
      </p:sp>
      <p:sp>
        <p:nvSpPr>
          <p:cNvPr id="26" name="TextBox 25">
            <a:extLst>
              <a:ext uri="{FF2B5EF4-FFF2-40B4-BE49-F238E27FC236}">
                <a16:creationId xmlns:a16="http://schemas.microsoft.com/office/drawing/2014/main" id="{66A0F832-DB28-67AA-2266-14F2E4419209}"/>
              </a:ext>
            </a:extLst>
          </p:cNvPr>
          <p:cNvSpPr txBox="1"/>
          <p:nvPr/>
        </p:nvSpPr>
        <p:spPr>
          <a:xfrm>
            <a:off x="1582514" y="3080122"/>
            <a:ext cx="1521652" cy="276999"/>
          </a:xfrm>
          <a:prstGeom prst="rect">
            <a:avLst/>
          </a:prstGeom>
          <a:noFill/>
        </p:spPr>
        <p:txBody>
          <a:bodyPr wrap="square" rtlCol="0">
            <a:spAutoFit/>
          </a:bodyPr>
          <a:lstStyle/>
          <a:p>
            <a:pPr algn="ctr"/>
            <a:r>
              <a:rPr lang="en-GB" sz="1200" b="1" dirty="0">
                <a:solidFill>
                  <a:schemeClr val="bg1"/>
                </a:solidFill>
              </a:rPr>
              <a:t>Linear: 1 in 185</a:t>
            </a:r>
          </a:p>
        </p:txBody>
      </p:sp>
      <p:sp>
        <p:nvSpPr>
          <p:cNvPr id="27" name="TextBox 26">
            <a:extLst>
              <a:ext uri="{FF2B5EF4-FFF2-40B4-BE49-F238E27FC236}">
                <a16:creationId xmlns:a16="http://schemas.microsoft.com/office/drawing/2014/main" id="{28E82FC8-E1A2-D98B-BB54-319C25E3966C}"/>
              </a:ext>
            </a:extLst>
          </p:cNvPr>
          <p:cNvSpPr txBox="1"/>
          <p:nvPr/>
        </p:nvSpPr>
        <p:spPr>
          <a:xfrm>
            <a:off x="1711151" y="3374141"/>
            <a:ext cx="1202573" cy="276999"/>
          </a:xfrm>
          <a:prstGeom prst="rect">
            <a:avLst/>
          </a:prstGeom>
          <a:noFill/>
        </p:spPr>
        <p:txBody>
          <a:bodyPr wrap="none" rtlCol="0">
            <a:spAutoFit/>
          </a:bodyPr>
          <a:lstStyle/>
          <a:p>
            <a:pPr algn="ctr"/>
            <a:r>
              <a:rPr lang="en-GB" sz="1200" b="1" dirty="0">
                <a:solidFill>
                  <a:schemeClr val="bg1"/>
                </a:solidFill>
              </a:rPr>
              <a:t>BVOD: 1 in 12</a:t>
            </a:r>
          </a:p>
        </p:txBody>
      </p:sp>
      <p:sp>
        <p:nvSpPr>
          <p:cNvPr id="28" name="TextBox 27">
            <a:extLst>
              <a:ext uri="{FF2B5EF4-FFF2-40B4-BE49-F238E27FC236}">
                <a16:creationId xmlns:a16="http://schemas.microsoft.com/office/drawing/2014/main" id="{BF1ADC11-1DCE-3DBD-242F-0923301AC897}"/>
              </a:ext>
            </a:extLst>
          </p:cNvPr>
          <p:cNvSpPr txBox="1"/>
          <p:nvPr/>
        </p:nvSpPr>
        <p:spPr>
          <a:xfrm>
            <a:off x="4154553" y="3069951"/>
            <a:ext cx="1521652" cy="276999"/>
          </a:xfrm>
          <a:prstGeom prst="rect">
            <a:avLst/>
          </a:prstGeom>
          <a:noFill/>
        </p:spPr>
        <p:txBody>
          <a:bodyPr wrap="square" rtlCol="0">
            <a:spAutoFit/>
          </a:bodyPr>
          <a:lstStyle/>
          <a:p>
            <a:pPr algn="ctr"/>
            <a:r>
              <a:rPr lang="en-GB" sz="1200" b="1" dirty="0">
                <a:solidFill>
                  <a:schemeClr val="bg1"/>
                </a:solidFill>
              </a:rPr>
              <a:t>Linear: 1 in 14</a:t>
            </a:r>
          </a:p>
        </p:txBody>
      </p:sp>
      <p:sp>
        <p:nvSpPr>
          <p:cNvPr id="29" name="TextBox 28">
            <a:extLst>
              <a:ext uri="{FF2B5EF4-FFF2-40B4-BE49-F238E27FC236}">
                <a16:creationId xmlns:a16="http://schemas.microsoft.com/office/drawing/2014/main" id="{A60A077D-E6A8-4D01-B26C-8D57513AFEA0}"/>
              </a:ext>
            </a:extLst>
          </p:cNvPr>
          <p:cNvSpPr txBox="1"/>
          <p:nvPr/>
        </p:nvSpPr>
        <p:spPr>
          <a:xfrm>
            <a:off x="4356571" y="3378944"/>
            <a:ext cx="1117614" cy="276999"/>
          </a:xfrm>
          <a:prstGeom prst="rect">
            <a:avLst/>
          </a:prstGeom>
          <a:noFill/>
        </p:spPr>
        <p:txBody>
          <a:bodyPr wrap="none" rtlCol="0">
            <a:spAutoFit/>
          </a:bodyPr>
          <a:lstStyle/>
          <a:p>
            <a:pPr algn="ctr"/>
            <a:r>
              <a:rPr lang="en-GB" sz="1200" b="1" dirty="0">
                <a:solidFill>
                  <a:schemeClr val="bg1"/>
                </a:solidFill>
              </a:rPr>
              <a:t>BVOD: 1 in 4</a:t>
            </a:r>
          </a:p>
        </p:txBody>
      </p:sp>
      <p:sp>
        <p:nvSpPr>
          <p:cNvPr id="30" name="TextBox 29">
            <a:extLst>
              <a:ext uri="{FF2B5EF4-FFF2-40B4-BE49-F238E27FC236}">
                <a16:creationId xmlns:a16="http://schemas.microsoft.com/office/drawing/2014/main" id="{A58B2C37-5056-6AF8-C78C-4EACE1A2D1FC}"/>
              </a:ext>
            </a:extLst>
          </p:cNvPr>
          <p:cNvSpPr txBox="1"/>
          <p:nvPr/>
        </p:nvSpPr>
        <p:spPr>
          <a:xfrm>
            <a:off x="8105224" y="3106311"/>
            <a:ext cx="1521652" cy="276999"/>
          </a:xfrm>
          <a:prstGeom prst="rect">
            <a:avLst/>
          </a:prstGeom>
          <a:noFill/>
        </p:spPr>
        <p:txBody>
          <a:bodyPr wrap="square" rtlCol="0">
            <a:spAutoFit/>
          </a:bodyPr>
          <a:lstStyle/>
          <a:p>
            <a:pPr algn="ctr"/>
            <a:r>
              <a:rPr lang="en-GB" sz="1200" b="1" dirty="0">
                <a:solidFill>
                  <a:schemeClr val="bg1"/>
                </a:solidFill>
              </a:rPr>
              <a:t>Linear: 1 in 1.1</a:t>
            </a:r>
          </a:p>
        </p:txBody>
      </p:sp>
      <p:sp>
        <p:nvSpPr>
          <p:cNvPr id="31" name="TextBox 30">
            <a:extLst>
              <a:ext uri="{FF2B5EF4-FFF2-40B4-BE49-F238E27FC236}">
                <a16:creationId xmlns:a16="http://schemas.microsoft.com/office/drawing/2014/main" id="{59AA2B71-D1B7-A153-7E04-F0527C0B3C2E}"/>
              </a:ext>
            </a:extLst>
          </p:cNvPr>
          <p:cNvSpPr txBox="1"/>
          <p:nvPr/>
        </p:nvSpPr>
        <p:spPr>
          <a:xfrm>
            <a:off x="8307243" y="3374141"/>
            <a:ext cx="1117614" cy="276999"/>
          </a:xfrm>
          <a:prstGeom prst="rect">
            <a:avLst/>
          </a:prstGeom>
          <a:noFill/>
        </p:spPr>
        <p:txBody>
          <a:bodyPr wrap="none" rtlCol="0">
            <a:spAutoFit/>
          </a:bodyPr>
          <a:lstStyle/>
          <a:p>
            <a:pPr algn="ctr"/>
            <a:r>
              <a:rPr lang="en-GB" sz="1200" b="1" dirty="0">
                <a:solidFill>
                  <a:schemeClr val="bg1"/>
                </a:solidFill>
              </a:rPr>
              <a:t>BVOD: 1 in 2</a:t>
            </a:r>
          </a:p>
        </p:txBody>
      </p:sp>
      <p:sp>
        <p:nvSpPr>
          <p:cNvPr id="35" name="TextBox 34">
            <a:extLst>
              <a:ext uri="{FF2B5EF4-FFF2-40B4-BE49-F238E27FC236}">
                <a16:creationId xmlns:a16="http://schemas.microsoft.com/office/drawing/2014/main" id="{E35567D0-DDFF-71DA-070A-57B7B65AC9C6}"/>
              </a:ext>
            </a:extLst>
          </p:cNvPr>
          <p:cNvSpPr txBox="1"/>
          <p:nvPr/>
        </p:nvSpPr>
        <p:spPr>
          <a:xfrm>
            <a:off x="3269099" y="4145161"/>
            <a:ext cx="3292555"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skews towards: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 ABC1 adults (71%) and 16-34 adults (42%)</a:t>
            </a:r>
          </a:p>
        </p:txBody>
      </p:sp>
      <p:sp>
        <p:nvSpPr>
          <p:cNvPr id="37" name="Rectangle 36">
            <a:extLst>
              <a:ext uri="{FF2B5EF4-FFF2-40B4-BE49-F238E27FC236}">
                <a16:creationId xmlns:a16="http://schemas.microsoft.com/office/drawing/2014/main" id="{69CA01CD-9E5D-AC9A-961F-8259FF002A6E}"/>
              </a:ext>
            </a:extLst>
          </p:cNvPr>
          <p:cNvSpPr/>
          <p:nvPr/>
        </p:nvSpPr>
        <p:spPr>
          <a:xfrm>
            <a:off x="6505759" y="2323831"/>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Easily reachable via linear TV</a:t>
            </a:r>
          </a:p>
        </p:txBody>
      </p:sp>
      <p:sp>
        <p:nvSpPr>
          <p:cNvPr id="38" name="Rectangle 37">
            <a:extLst>
              <a:ext uri="{FF2B5EF4-FFF2-40B4-BE49-F238E27FC236}">
                <a16:creationId xmlns:a16="http://schemas.microsoft.com/office/drawing/2014/main" id="{68501023-C566-F3F7-55EA-37E23B3D4D6C}"/>
              </a:ext>
            </a:extLst>
          </p:cNvPr>
          <p:cNvSpPr/>
          <p:nvPr/>
        </p:nvSpPr>
        <p:spPr>
          <a:xfrm>
            <a:off x="3408578" y="2325817"/>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TV reach extenders</a:t>
            </a:r>
          </a:p>
        </p:txBody>
      </p:sp>
      <p:sp>
        <p:nvSpPr>
          <p:cNvPr id="39" name="Rectangle 38">
            <a:extLst>
              <a:ext uri="{FF2B5EF4-FFF2-40B4-BE49-F238E27FC236}">
                <a16:creationId xmlns:a16="http://schemas.microsoft.com/office/drawing/2014/main" id="{6A71AE7A-85BE-3FD1-AA44-91414E41173B}"/>
              </a:ext>
            </a:extLst>
          </p:cNvPr>
          <p:cNvSpPr/>
          <p:nvPr/>
        </p:nvSpPr>
        <p:spPr>
          <a:xfrm>
            <a:off x="1368984" y="2342595"/>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Hard to reach via TV</a:t>
            </a:r>
          </a:p>
        </p:txBody>
      </p:sp>
      <p:sp>
        <p:nvSpPr>
          <p:cNvPr id="40" name="Rectangle 39">
            <a:extLst>
              <a:ext uri="{FF2B5EF4-FFF2-40B4-BE49-F238E27FC236}">
                <a16:creationId xmlns:a16="http://schemas.microsoft.com/office/drawing/2014/main" id="{8B035DC8-E4C7-18A9-D934-A34F961B5AE3}"/>
              </a:ext>
            </a:extLst>
          </p:cNvPr>
          <p:cNvSpPr/>
          <p:nvPr/>
        </p:nvSpPr>
        <p:spPr>
          <a:xfrm>
            <a:off x="3391168" y="1561830"/>
            <a:ext cx="3012116" cy="3114850"/>
          </a:xfrm>
          <a:prstGeom prst="rect">
            <a:avLst/>
          </a:prstGeom>
          <a:noFill/>
          <a:ln w="28575">
            <a:solidFill>
              <a:srgbClr val="009B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4DD3BCD0-A927-7996-7B9F-1AAA060492A3}"/>
              </a:ext>
            </a:extLst>
          </p:cNvPr>
          <p:cNvSpPr txBox="1"/>
          <p:nvPr/>
        </p:nvSpPr>
        <p:spPr>
          <a:xfrm>
            <a:off x="51784" y="3106311"/>
            <a:ext cx="1287281" cy="530915"/>
          </a:xfrm>
          <a:prstGeom prst="rect">
            <a:avLst/>
          </a:prstGeom>
          <a:noFill/>
        </p:spPr>
        <p:txBody>
          <a:bodyPr wrap="square">
            <a:spAutoFit/>
          </a:bodyPr>
          <a:lstStyle/>
          <a:p>
            <a:pPr algn="ctr"/>
            <a:r>
              <a:rPr lang="en-GB" sz="950" b="1" dirty="0"/>
              <a:t>Average odds of reaching segment per exposure</a:t>
            </a:r>
          </a:p>
        </p:txBody>
      </p:sp>
      <p:pic>
        <p:nvPicPr>
          <p:cNvPr id="6" name="Picture 5" descr="Logo">
            <a:extLst>
              <a:ext uri="{FF2B5EF4-FFF2-40B4-BE49-F238E27FC236}">
                <a16:creationId xmlns:a16="http://schemas.microsoft.com/office/drawing/2014/main" id="{AE14AF9E-3AB2-698D-B583-7B423D36A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
        <p:nvSpPr>
          <p:cNvPr id="11" name="Text Placeholder 3">
            <a:extLst>
              <a:ext uri="{FF2B5EF4-FFF2-40B4-BE49-F238E27FC236}">
                <a16:creationId xmlns:a16="http://schemas.microsoft.com/office/drawing/2014/main" id="{C1C0E1BF-9A41-2D17-F7A0-7776FAE77F68}"/>
              </a:ext>
            </a:extLst>
          </p:cNvPr>
          <p:cNvSpPr>
            <a:spLocks noGrp="1"/>
          </p:cNvSpPr>
          <p:nvPr>
            <p:ph type="body" sz="quarter" idx="15"/>
          </p:nvPr>
        </p:nvSpPr>
        <p:spPr>
          <a:xfrm>
            <a:off x="377825" y="5424473"/>
            <a:ext cx="11334750" cy="304800"/>
          </a:xfrm>
        </p:spPr>
        <p:txBody>
          <a:bodyPr/>
          <a:lstStyle/>
          <a:p>
            <a:r>
              <a:rPr lang="en-GB" dirty="0"/>
              <a:t>Source: PwC UK, Barb, all viewers split into tenths based upon their weight of linear TV viewing </a:t>
            </a:r>
          </a:p>
        </p:txBody>
      </p:sp>
      <p:sp>
        <p:nvSpPr>
          <p:cNvPr id="3" name="Rectangle 2">
            <a:extLst>
              <a:ext uri="{FF2B5EF4-FFF2-40B4-BE49-F238E27FC236}">
                <a16:creationId xmlns:a16="http://schemas.microsoft.com/office/drawing/2014/main" id="{3ACDF5CF-DA51-4095-61E6-29E75C36633D}"/>
              </a:ext>
            </a:extLst>
          </p:cNvPr>
          <p:cNvSpPr/>
          <p:nvPr/>
        </p:nvSpPr>
        <p:spPr>
          <a:xfrm>
            <a:off x="6507157" y="1561830"/>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Heaviest tier </a:t>
            </a:r>
          </a:p>
          <a:p>
            <a:pPr algn="ctr"/>
            <a:r>
              <a:rPr lang="en-GB" sz="1400" b="1" dirty="0">
                <a:solidFill>
                  <a:schemeClr val="bg1"/>
                </a:solidFill>
              </a:rPr>
              <a:t>50-100%</a:t>
            </a:r>
            <a:endParaRPr lang="en-GB" sz="1400" b="1" i="1" dirty="0">
              <a:solidFill>
                <a:schemeClr val="bg1"/>
              </a:solidFill>
            </a:endParaRPr>
          </a:p>
        </p:txBody>
      </p:sp>
      <p:sp>
        <p:nvSpPr>
          <p:cNvPr id="7" name="Rectangle 6">
            <a:extLst>
              <a:ext uri="{FF2B5EF4-FFF2-40B4-BE49-F238E27FC236}">
                <a16:creationId xmlns:a16="http://schemas.microsoft.com/office/drawing/2014/main" id="{44BCD8D8-7B09-BC5B-78FE-4AECB035A21E}"/>
              </a:ext>
            </a:extLst>
          </p:cNvPr>
          <p:cNvSpPr/>
          <p:nvPr/>
        </p:nvSpPr>
        <p:spPr>
          <a:xfrm>
            <a:off x="3409976" y="1580594"/>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Middle tier </a:t>
            </a:r>
          </a:p>
          <a:p>
            <a:pPr algn="ctr"/>
            <a:r>
              <a:rPr lang="en-GB" sz="1400" b="1" dirty="0">
                <a:solidFill>
                  <a:schemeClr val="bg1"/>
                </a:solidFill>
              </a:rPr>
              <a:t>20-49%</a:t>
            </a:r>
            <a:endParaRPr lang="en-GB" sz="1400" b="1" i="1" dirty="0">
              <a:solidFill>
                <a:schemeClr val="bg1"/>
              </a:solidFill>
            </a:endParaRPr>
          </a:p>
        </p:txBody>
      </p:sp>
      <p:sp>
        <p:nvSpPr>
          <p:cNvPr id="8" name="Rectangle 7">
            <a:extLst>
              <a:ext uri="{FF2B5EF4-FFF2-40B4-BE49-F238E27FC236}">
                <a16:creationId xmlns:a16="http://schemas.microsoft.com/office/drawing/2014/main" id="{BB4ABC3F-E686-9F76-2CFD-04A423F56191}"/>
              </a:ext>
            </a:extLst>
          </p:cNvPr>
          <p:cNvSpPr/>
          <p:nvPr/>
        </p:nvSpPr>
        <p:spPr>
          <a:xfrm>
            <a:off x="1370382" y="1580594"/>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Lightest tier </a:t>
            </a:r>
          </a:p>
          <a:p>
            <a:pPr algn="ctr"/>
            <a:r>
              <a:rPr lang="en-GB" sz="1400" b="1" dirty="0">
                <a:solidFill>
                  <a:schemeClr val="bg1"/>
                </a:solidFill>
              </a:rPr>
              <a:t>0-19%</a:t>
            </a:r>
            <a:endParaRPr lang="en-GB" sz="1400" b="1" i="1" dirty="0">
              <a:solidFill>
                <a:schemeClr val="bg1"/>
              </a:solidFill>
            </a:endParaRPr>
          </a:p>
        </p:txBody>
      </p:sp>
    </p:spTree>
    <p:extLst>
      <p:ext uri="{BB962C8B-B14F-4D97-AF65-F5344CB8AC3E}">
        <p14:creationId xmlns:p14="http://schemas.microsoft.com/office/powerpoint/2010/main" val="29200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hrs, 32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279106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a:solidFill>
                  <a:schemeClr val="accent1"/>
                </a:solidFill>
              </a:rPr>
              <a:t>Three quarters of individuals now have access to a SVOD service</a:t>
            </a:r>
          </a:p>
        </p:txBody>
      </p:sp>
      <p:graphicFrame>
        <p:nvGraphicFramePr>
          <p:cNvPr id="6" name="Chart 5">
            <a:extLst>
              <a:ext uri="{FF2B5EF4-FFF2-40B4-BE49-F238E27FC236}">
                <a16:creationId xmlns:a16="http://schemas.microsoft.com/office/drawing/2014/main" id="{AEF80668-3540-43BD-B291-C791C05ED128}"/>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3BFF073-1EDB-E38E-DAB2-E59E4982132A}"/>
              </a:ext>
            </a:extLst>
          </p:cNvPr>
          <p:cNvSpPr>
            <a:spLocks noGrp="1"/>
          </p:cNvSpPr>
          <p:nvPr>
            <p:ph type="body" sz="quarter" idx="15"/>
          </p:nvPr>
        </p:nvSpPr>
        <p:spPr/>
        <p:txBody>
          <a:bodyPr/>
          <a:lstStyle/>
          <a:p>
            <a:pPr>
              <a:spcBef>
                <a:spcPts val="0"/>
              </a:spcBef>
            </a:pPr>
            <a:r>
              <a:rPr lang="en-GB" sz="1000" dirty="0">
                <a:solidFill>
                  <a:schemeClr val="tx1">
                    <a:lumMod val="65000"/>
                    <a:lumOff val="35000"/>
                  </a:schemeClr>
                </a:solidFill>
              </a:rPr>
              <a:t>Source: Barb Establishment </a:t>
            </a:r>
            <a:r>
              <a:rPr lang="en-GB" dirty="0">
                <a:solidFill>
                  <a:schemeClr val="tx1">
                    <a:lumMod val="65000"/>
                    <a:lumOff val="35000"/>
                  </a:schemeClr>
                </a:solidFill>
              </a:rPr>
              <a:t>S</a:t>
            </a:r>
            <a:r>
              <a:rPr lang="en-GB" sz="1000" dirty="0">
                <a:solidFill>
                  <a:schemeClr val="tx1">
                    <a:lumMod val="65000"/>
                    <a:lumOff val="35000"/>
                  </a:schemeClr>
                </a:solidFill>
              </a:rPr>
              <a:t>urvey, % of population</a:t>
            </a:r>
          </a:p>
          <a:p>
            <a:pPr>
              <a:spcBef>
                <a:spcPts val="0"/>
              </a:spcBef>
            </a:pPr>
            <a:r>
              <a:rPr lang="en-US" sz="1000" dirty="0">
                <a:solidFill>
                  <a:schemeClr val="tx1">
                    <a:lumMod val="65000"/>
                    <a:lumOff val="35000"/>
                  </a:schemeClr>
                </a:solidFill>
              </a:rPr>
              <a:t>* = Due to the COVID-19 pandemic and the suspension of face-to-face interviewing, quarterly BARB Establishment Survey data were not produced for Q4 2020, as a result, 2020 Q3 data is used</a:t>
            </a:r>
            <a:endParaRPr lang="en-GB" sz="1000" dirty="0">
              <a:solidFill>
                <a:schemeClr val="tx1">
                  <a:lumMod val="65000"/>
                  <a:lumOff val="35000"/>
                </a:schemeClr>
              </a:solidFill>
            </a:endParaRPr>
          </a:p>
          <a:p>
            <a:pPr>
              <a:spcBef>
                <a:spcPts val="0"/>
              </a:spcBef>
            </a:pPr>
            <a:endParaRPr lang="en-GB" sz="10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B85F-171D-7FBE-75E9-20D925C9D45E}"/>
              </a:ext>
            </a:extLst>
          </p:cNvPr>
          <p:cNvSpPr>
            <a:spLocks noGrp="1"/>
          </p:cNvSpPr>
          <p:nvPr>
            <p:ph type="title"/>
          </p:nvPr>
        </p:nvSpPr>
        <p:spPr/>
        <p:txBody>
          <a:bodyPr/>
          <a:lstStyle/>
          <a:p>
            <a:r>
              <a:rPr lang="en-GB" dirty="0"/>
              <a:t>SVOD ad-tier growth increasing high quality TV inventory</a:t>
            </a:r>
          </a:p>
        </p:txBody>
      </p:sp>
      <p:graphicFrame>
        <p:nvGraphicFramePr>
          <p:cNvPr id="7" name="Content Placeholder 6">
            <a:extLst>
              <a:ext uri="{FF2B5EF4-FFF2-40B4-BE49-F238E27FC236}">
                <a16:creationId xmlns:a16="http://schemas.microsoft.com/office/drawing/2014/main" id="{A7DBD33A-1EC5-8E91-B02A-DB84A6246474}"/>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8D6102C-ACB5-FD3E-223D-ABBAC199B0DE}"/>
              </a:ext>
            </a:extLst>
          </p:cNvPr>
          <p:cNvSpPr>
            <a:spLocks noGrp="1"/>
          </p:cNvSpPr>
          <p:nvPr>
            <p:ph type="body" sz="quarter" idx="15"/>
          </p:nvPr>
        </p:nvSpPr>
        <p:spPr/>
        <p:txBody>
          <a:bodyPr/>
          <a:lstStyle/>
          <a:p>
            <a:r>
              <a:rPr lang="en-GB"/>
              <a:t>Source: Barb Establishment Survey, subscription to ad-tier service</a:t>
            </a:r>
          </a:p>
        </p:txBody>
      </p:sp>
    </p:spTree>
    <p:extLst>
      <p:ext uri="{BB962C8B-B14F-4D97-AF65-F5344CB8AC3E}">
        <p14:creationId xmlns:p14="http://schemas.microsoft.com/office/powerpoint/2010/main" val="162460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34A4E462-AE28-476B-B097-5E4BEA185BAD}"/>
              </a:ext>
            </a:extLst>
          </p:cNvPr>
          <p:cNvGraphicFramePr/>
          <p:nvPr/>
        </p:nvGraphicFramePr>
        <p:xfrm>
          <a:off x="6950820" y="1402531"/>
          <a:ext cx="4233309" cy="363635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0209895E-0E97-4AA6-B7A8-B0D1A9985B7B}"/>
              </a:ext>
            </a:extLst>
          </p:cNvPr>
          <p:cNvGrpSpPr/>
          <p:nvPr/>
        </p:nvGrpSpPr>
        <p:grpSpPr>
          <a:xfrm>
            <a:off x="2099624" y="1516851"/>
            <a:ext cx="6801002" cy="3522036"/>
            <a:chOff x="714375" y="1028701"/>
            <a:chExt cx="6448650" cy="3522036"/>
          </a:xfrm>
        </p:grpSpPr>
        <p:graphicFrame>
          <p:nvGraphicFramePr>
            <p:cNvPr id="5" name="Chart 4">
              <a:extLst>
                <a:ext uri="{FF2B5EF4-FFF2-40B4-BE49-F238E27FC236}">
                  <a16:creationId xmlns:a16="http://schemas.microsoft.com/office/drawing/2014/main" id="{70B6AFD2-5720-45DC-A562-F5B15C135C79}"/>
                </a:ext>
              </a:extLst>
            </p:cNvPr>
            <p:cNvGraphicFramePr/>
            <p:nvPr/>
          </p:nvGraphicFramePr>
          <p:xfrm>
            <a:off x="714375" y="1028701"/>
            <a:ext cx="449884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61E8C1B-1F92-40F0-A154-67E322E4FC51}"/>
                </a:ext>
              </a:extLst>
            </p:cNvPr>
            <p:cNvSpPr txBox="1"/>
            <p:nvPr/>
          </p:nvSpPr>
          <p:spPr>
            <a:xfrm>
              <a:off x="1707887" y="2713901"/>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40 mins </a:t>
              </a:r>
            </a:p>
          </p:txBody>
        </p:sp>
        <p:sp>
          <p:nvSpPr>
            <p:cNvPr id="8" name="TextBox 7">
              <a:extLst>
                <a:ext uri="{FF2B5EF4-FFF2-40B4-BE49-F238E27FC236}">
                  <a16:creationId xmlns:a16="http://schemas.microsoft.com/office/drawing/2014/main" id="{B3DAF2F8-2C62-4574-B440-DC4F0904D955}"/>
                </a:ext>
              </a:extLst>
            </p:cNvPr>
            <p:cNvSpPr txBox="1"/>
            <p:nvPr/>
          </p:nvSpPr>
          <p:spPr>
            <a:xfrm>
              <a:off x="6126053" y="2665773"/>
              <a:ext cx="10369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55 mins</a:t>
              </a:r>
            </a:p>
          </p:txBody>
        </p:sp>
        <p:sp>
          <p:nvSpPr>
            <p:cNvPr id="9" name="TextBox 8">
              <a:extLst>
                <a:ext uri="{FF2B5EF4-FFF2-40B4-BE49-F238E27FC236}">
                  <a16:creationId xmlns:a16="http://schemas.microsoft.com/office/drawing/2014/main" id="{AB98B383-02C2-4520-8B69-04B32348D658}"/>
                </a:ext>
              </a:extLst>
            </p:cNvPr>
            <p:cNvSpPr txBox="1"/>
            <p:nvPr/>
          </p:nvSpPr>
          <p:spPr>
            <a:xfrm>
              <a:off x="1707887" y="2417315"/>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Inds</a:t>
              </a:r>
            </a:p>
          </p:txBody>
        </p:sp>
        <p:sp>
          <p:nvSpPr>
            <p:cNvPr id="10" name="TextBox 9">
              <a:extLst>
                <a:ext uri="{FF2B5EF4-FFF2-40B4-BE49-F238E27FC236}">
                  <a16:creationId xmlns:a16="http://schemas.microsoft.com/office/drawing/2014/main" id="{E9A3187E-9B99-48A7-8A87-7CA590BDF84A}"/>
                </a:ext>
              </a:extLst>
            </p:cNvPr>
            <p:cNvSpPr txBox="1"/>
            <p:nvPr/>
          </p:nvSpPr>
          <p:spPr>
            <a:xfrm>
              <a:off x="6215913" y="2374453"/>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
        <p:nvSpPr>
          <p:cNvPr id="2" name="Title 1">
            <a:extLst>
              <a:ext uri="{FF2B5EF4-FFF2-40B4-BE49-F238E27FC236}">
                <a16:creationId xmlns:a16="http://schemas.microsoft.com/office/drawing/2014/main" id="{5AF24E3A-20E1-4030-ADA5-277258AAFEBC}"/>
              </a:ext>
            </a:extLst>
          </p:cNvPr>
          <p:cNvSpPr>
            <a:spLocks noGrp="1"/>
          </p:cNvSpPr>
          <p:nvPr>
            <p:ph type="title"/>
          </p:nvPr>
        </p:nvSpPr>
        <p:spPr/>
        <p:txBody>
          <a:bodyPr/>
          <a:lstStyle/>
          <a:p>
            <a:r>
              <a:rPr lang="en-GB"/>
              <a:t>How the SVOD / other AVOD market breaks down – 16-34</a:t>
            </a:r>
          </a:p>
        </p:txBody>
      </p:sp>
      <p:sp>
        <p:nvSpPr>
          <p:cNvPr id="3" name="Text Placeholder 2">
            <a:extLst>
              <a:ext uri="{FF2B5EF4-FFF2-40B4-BE49-F238E27FC236}">
                <a16:creationId xmlns:a16="http://schemas.microsoft.com/office/drawing/2014/main" id="{E1C9921C-C2EE-458D-ADFD-CBD88551CD07}"/>
              </a:ext>
            </a:extLst>
          </p:cNvPr>
          <p:cNvSpPr>
            <a:spLocks noGrp="1"/>
          </p:cNvSpPr>
          <p:nvPr>
            <p:ph type="body" sz="quarter" idx="15"/>
          </p:nvPr>
        </p:nvSpPr>
        <p:spPr>
          <a:xfrm>
            <a:off x="378000" y="5364000"/>
            <a:ext cx="11334817" cy="304800"/>
          </a:xfrm>
        </p:spPr>
        <p:txBody>
          <a:bodyPr/>
          <a:lstStyle/>
          <a:p>
            <a:r>
              <a:rPr lang="en-GB"/>
              <a:t>Source: Barb, In-home viewing, All devices excluding Blu-ray/DVD, 2024, Online Multiple Screens Network</a:t>
            </a:r>
          </a:p>
        </p:txBody>
      </p:sp>
    </p:spTree>
    <p:extLst>
      <p:ext uri="{BB962C8B-B14F-4D97-AF65-F5344CB8AC3E}">
        <p14:creationId xmlns:p14="http://schemas.microsoft.com/office/powerpoint/2010/main" val="232700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3C78-D4E2-6047-0DBD-F17638AA31A3}"/>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B1C5E7B-F11C-6F7C-7165-CEF501ACA83E}"/>
              </a:ext>
            </a:extLst>
          </p:cNvPr>
          <p:cNvGraphicFramePr>
            <a:graphicFrameLocks/>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6828BE6-420C-D263-CFA6-E201009CCB5A}"/>
              </a:ext>
            </a:extLst>
          </p:cNvPr>
          <p:cNvSpPr>
            <a:spLocks noGrp="1"/>
          </p:cNvSpPr>
          <p:nvPr>
            <p:ph type="title"/>
          </p:nvPr>
        </p:nvSpPr>
        <p:spPr/>
        <p:txBody>
          <a:bodyPr/>
          <a:lstStyle/>
          <a:p>
            <a:r>
              <a:rPr lang="en-GB"/>
              <a:t>Commercial broadcasters are unrivalled for scale</a:t>
            </a:r>
          </a:p>
        </p:txBody>
      </p:sp>
      <p:sp>
        <p:nvSpPr>
          <p:cNvPr id="3" name="Text Placeholder 2">
            <a:extLst>
              <a:ext uri="{FF2B5EF4-FFF2-40B4-BE49-F238E27FC236}">
                <a16:creationId xmlns:a16="http://schemas.microsoft.com/office/drawing/2014/main" id="{7164D166-C75D-F64A-A10A-0662A983D9F4}"/>
              </a:ext>
            </a:extLst>
          </p:cNvPr>
          <p:cNvSpPr>
            <a:spLocks noGrp="1"/>
          </p:cNvSpPr>
          <p:nvPr>
            <p:ph type="body" sz="quarter" idx="15"/>
          </p:nvPr>
        </p:nvSpPr>
        <p:spPr/>
        <p:txBody>
          <a:bodyPr/>
          <a:lstStyle/>
          <a:p>
            <a:r>
              <a:rPr lang="en-GB"/>
              <a:t>Source: Barb / Individuals, all devices – 2024</a:t>
            </a:r>
          </a:p>
        </p:txBody>
      </p:sp>
      <p:sp>
        <p:nvSpPr>
          <p:cNvPr id="6" name="TextBox 5">
            <a:extLst>
              <a:ext uri="{FF2B5EF4-FFF2-40B4-BE49-F238E27FC236}">
                <a16:creationId xmlns:a16="http://schemas.microsoft.com/office/drawing/2014/main" id="{9E1B6394-FCC2-15B4-5DF9-C8153754BB22}"/>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7" name="TextBox 6">
            <a:extLst>
              <a:ext uri="{FF2B5EF4-FFF2-40B4-BE49-F238E27FC236}">
                <a16:creationId xmlns:a16="http://schemas.microsoft.com/office/drawing/2014/main" id="{3605F244-8615-3121-C766-8F18B3EE445B}"/>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AVERAGE DAILY REACH (000s)</a:t>
            </a:r>
          </a:p>
        </p:txBody>
      </p:sp>
      <p:sp>
        <p:nvSpPr>
          <p:cNvPr id="8" name="TextBox 2">
            <a:extLst>
              <a:ext uri="{FF2B5EF4-FFF2-40B4-BE49-F238E27FC236}">
                <a16:creationId xmlns:a16="http://schemas.microsoft.com/office/drawing/2014/main" id="{1FD94807-7F8D-DF68-985A-4C65DCBAFBCC}"/>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Individuals – All devices</a:t>
            </a:r>
          </a:p>
        </p:txBody>
      </p:sp>
      <p:sp>
        <p:nvSpPr>
          <p:cNvPr id="10" name="TextBox 1">
            <a:extLst>
              <a:ext uri="{FF2B5EF4-FFF2-40B4-BE49-F238E27FC236}">
                <a16:creationId xmlns:a16="http://schemas.microsoft.com/office/drawing/2014/main" id="{20C55F47-EA90-23DA-9ACF-0E1DC30322EF}"/>
              </a:ext>
            </a:extLst>
          </p:cNvPr>
          <p:cNvSpPr txBox="1"/>
          <p:nvPr/>
        </p:nvSpPr>
        <p:spPr>
          <a:xfrm>
            <a:off x="3098296" y="450565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SVOD</a:t>
            </a:r>
          </a:p>
        </p:txBody>
      </p:sp>
      <p:sp>
        <p:nvSpPr>
          <p:cNvPr id="11" name="TextBox 1">
            <a:extLst>
              <a:ext uri="{FF2B5EF4-FFF2-40B4-BE49-F238E27FC236}">
                <a16:creationId xmlns:a16="http://schemas.microsoft.com/office/drawing/2014/main" id="{B83C2ED4-8D81-75B5-7B86-8C8C67318772}"/>
              </a:ext>
            </a:extLst>
          </p:cNvPr>
          <p:cNvSpPr txBox="1"/>
          <p:nvPr/>
        </p:nvSpPr>
        <p:spPr>
          <a:xfrm>
            <a:off x="2481807" y="4680595"/>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Other AVOD</a:t>
            </a:r>
          </a:p>
        </p:txBody>
      </p:sp>
      <p:sp>
        <p:nvSpPr>
          <p:cNvPr id="13" name="TextBox 1">
            <a:extLst>
              <a:ext uri="{FF2B5EF4-FFF2-40B4-BE49-F238E27FC236}">
                <a16:creationId xmlns:a16="http://schemas.microsoft.com/office/drawing/2014/main" id="{EF33180C-02F4-FD4E-A944-BE2CEB9D965D}"/>
              </a:ext>
            </a:extLst>
          </p:cNvPr>
          <p:cNvSpPr txBox="1"/>
          <p:nvPr/>
        </p:nvSpPr>
        <p:spPr>
          <a:xfrm>
            <a:off x="8388376" y="4691770"/>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Twitch</a:t>
            </a:r>
          </a:p>
        </p:txBody>
      </p:sp>
      <p:cxnSp>
        <p:nvCxnSpPr>
          <p:cNvPr id="14" name="Straight Arrow Connector 13">
            <a:extLst>
              <a:ext uri="{FF2B5EF4-FFF2-40B4-BE49-F238E27FC236}">
                <a16:creationId xmlns:a16="http://schemas.microsoft.com/office/drawing/2014/main" id="{5FD0A569-739A-1629-9E62-F56A39D1E188}"/>
              </a:ext>
            </a:extLst>
          </p:cNvPr>
          <p:cNvCxnSpPr/>
          <p:nvPr/>
        </p:nvCxnSpPr>
        <p:spPr>
          <a:xfrm flipH="1">
            <a:off x="8301308" y="4864765"/>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FF07F3F-DAD1-1CB9-20B7-0D928F96B2F0}"/>
              </a:ext>
            </a:extLst>
          </p:cNvPr>
          <p:cNvCxnSpPr>
            <a:cxnSpLocks/>
          </p:cNvCxnSpPr>
          <p:nvPr/>
        </p:nvCxnSpPr>
        <p:spPr>
          <a:xfrm>
            <a:off x="3808234" y="4766460"/>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EB4450B-C008-FDAE-C303-CCAD6466128D}"/>
              </a:ext>
            </a:extLst>
          </p:cNvPr>
          <p:cNvCxnSpPr>
            <a:cxnSpLocks/>
          </p:cNvCxnSpPr>
          <p:nvPr/>
        </p:nvCxnSpPr>
        <p:spPr>
          <a:xfrm>
            <a:off x="3178645" y="4898736"/>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1">
            <a:extLst>
              <a:ext uri="{FF2B5EF4-FFF2-40B4-BE49-F238E27FC236}">
                <a16:creationId xmlns:a16="http://schemas.microsoft.com/office/drawing/2014/main" id="{DDCD0651-62C0-4E9E-FF70-E897206C1B39}"/>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Bubble area represents total volume of daily viewing </a:t>
            </a:r>
          </a:p>
        </p:txBody>
      </p:sp>
    </p:spTree>
    <p:extLst>
      <p:ext uri="{BB962C8B-B14F-4D97-AF65-F5344CB8AC3E}">
        <p14:creationId xmlns:p14="http://schemas.microsoft.com/office/powerpoint/2010/main" val="1265737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B1A-EEEC-2D37-F440-5F81917FB033}"/>
              </a:ext>
            </a:extLst>
          </p:cNvPr>
          <p:cNvSpPr>
            <a:spLocks noGrp="1"/>
          </p:cNvSpPr>
          <p:nvPr>
            <p:ph type="title"/>
          </p:nvPr>
        </p:nvSpPr>
        <p:spPr/>
        <p:txBody>
          <a:bodyPr/>
          <a:lstStyle/>
          <a:p>
            <a:r>
              <a:rPr lang="en-GB"/>
              <a:t>SVOD viewing broadly consistent across 2024</a:t>
            </a:r>
          </a:p>
        </p:txBody>
      </p:sp>
      <p:sp>
        <p:nvSpPr>
          <p:cNvPr id="3" name="Text Placeholder 2">
            <a:extLst>
              <a:ext uri="{FF2B5EF4-FFF2-40B4-BE49-F238E27FC236}">
                <a16:creationId xmlns:a16="http://schemas.microsoft.com/office/drawing/2014/main" id="{D4AD63A2-4DA5-82D7-6EB7-7C7018D2CCF1}"/>
              </a:ext>
            </a:extLst>
          </p:cNvPr>
          <p:cNvSpPr>
            <a:spLocks noGrp="1"/>
          </p:cNvSpPr>
          <p:nvPr>
            <p:ph type="body" sz="quarter" idx="15"/>
          </p:nvPr>
        </p:nvSpPr>
        <p:spPr>
          <a:xfrm>
            <a:off x="378000" y="5364000"/>
            <a:ext cx="11334817" cy="304800"/>
          </a:xfrm>
        </p:spPr>
        <p:txBody>
          <a:bodyPr/>
          <a:lstStyle/>
          <a:p>
            <a:r>
              <a:rPr lang="en-GB"/>
              <a:t>Source: Barb, 2024, Online Multiple Screens Network, Individuals, All devices</a:t>
            </a:r>
          </a:p>
        </p:txBody>
      </p:sp>
      <p:graphicFrame>
        <p:nvGraphicFramePr>
          <p:cNvPr id="6" name="Chart 5">
            <a:extLst>
              <a:ext uri="{FF2B5EF4-FFF2-40B4-BE49-F238E27FC236}">
                <a16:creationId xmlns:a16="http://schemas.microsoft.com/office/drawing/2014/main" id="{FAEC5EB9-290E-A282-9A9E-BBD00D1CD6F8}"/>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09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US" dirty="0"/>
              <a:t>Viewing to TV content is mainly on the larger screen</a:t>
            </a:r>
            <a:endParaRPr lang="en-GB" dirty="0"/>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2024, live +3 mins, *</a:t>
            </a:r>
            <a:r>
              <a:rPr lang="fr-FR" dirty="0" err="1"/>
              <a:t>taken</a:t>
            </a:r>
            <a:r>
              <a:rPr lang="fr-FR" dirty="0"/>
              <a:t> </a:t>
            </a:r>
            <a:r>
              <a:rPr lang="fr-FR" dirty="0" err="1"/>
              <a:t>from</a:t>
            </a:r>
            <a:r>
              <a:rPr lang="fr-FR" dirty="0"/>
              <a:t> </a:t>
            </a:r>
            <a:r>
              <a:rPr lang="fr-FR" dirty="0" err="1"/>
              <a:t>Thinkbox’s</a:t>
            </a:r>
            <a:r>
              <a:rPr lang="fr-FR" dirty="0"/>
              <a:t> 2024 </a:t>
            </a:r>
            <a:r>
              <a:rPr lang="fr-FR" dirty="0" err="1"/>
              <a:t>video</a:t>
            </a:r>
            <a:r>
              <a:rPr lang="fr-FR" dirty="0"/>
              <a:t> </a:t>
            </a:r>
            <a:r>
              <a:rPr lang="fr-FR" dirty="0" err="1"/>
              <a:t>viewing</a:t>
            </a:r>
            <a:r>
              <a:rPr lang="fr-FR" dirty="0"/>
              <a:t> </a:t>
            </a:r>
            <a:r>
              <a:rPr lang="fr-FR" dirty="0" err="1"/>
              <a:t>day</a:t>
            </a:r>
            <a:r>
              <a:rPr lang="fr-FR" dirty="0"/>
              <a:t>. </a:t>
            </a:r>
            <a:r>
              <a:rPr lang="fr-FR" dirty="0" err="1"/>
              <a:t>Adults</a:t>
            </a:r>
            <a:r>
              <a:rPr lang="fr-FR" dirty="0"/>
              <a:t>.</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43.4%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14.9%</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13.6%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19.0%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99.3%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94.7%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87.4%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38.9%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84.0%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16.3%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51.4%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3.8%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2.7%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0.2%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34.0%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93.3%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40.4%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1" i="0" u="none" strike="noStrike" dirty="0">
                          <a:solidFill>
                            <a:srgbClr val="372D87"/>
                          </a:solidFill>
                          <a:effectLst/>
                          <a:latin typeface="Arial" panose="020B0604020202020204" pitchFamily="34" charset="0"/>
                        </a:rPr>
                        <a:t>9.5%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28080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A8624486-D0FA-1EC7-7941-CE0C8260742B}"/>
              </a:ext>
            </a:extLst>
          </p:cNvPr>
          <p:cNvGraphicFramePr/>
          <p:nvPr/>
        </p:nvGraphicFramePr>
        <p:xfrm>
          <a:off x="1165578" y="1304545"/>
          <a:ext cx="4636800" cy="370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EA96C5D-DEAC-A443-8CE6-814F95CD93B4}"/>
              </a:ext>
            </a:extLst>
          </p:cNvPr>
          <p:cNvGraphicFramePr/>
          <p:nvPr/>
        </p:nvGraphicFramePr>
        <p:xfrm>
          <a:off x="6372490" y="1304545"/>
          <a:ext cx="4636800" cy="3704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91B7E8F-B31C-4C9C-844C-E7D3E3BB1F3E}"/>
              </a:ext>
            </a:extLst>
          </p:cNvPr>
          <p:cNvSpPr>
            <a:spLocks noGrp="1"/>
          </p:cNvSpPr>
          <p:nvPr>
            <p:ph type="title"/>
          </p:nvPr>
        </p:nvSpPr>
        <p:spPr/>
        <p:txBody>
          <a:bodyPr/>
          <a:lstStyle/>
          <a:p>
            <a:r>
              <a:rPr lang="en-GB" dirty="0">
                <a:solidFill>
                  <a:schemeClr val="accent1"/>
                </a:solidFill>
              </a:rPr>
              <a:t>Incremental reach achieved by TV + VOD</a:t>
            </a:r>
            <a:endParaRPr lang="en-GB" dirty="0"/>
          </a:p>
        </p:txBody>
      </p:sp>
      <p:sp>
        <p:nvSpPr>
          <p:cNvPr id="3" name="Text Placeholder 2">
            <a:extLst>
              <a:ext uri="{FF2B5EF4-FFF2-40B4-BE49-F238E27FC236}">
                <a16:creationId xmlns:a16="http://schemas.microsoft.com/office/drawing/2014/main" id="{D2A7F1CF-3C46-4BDD-964F-FA3E3A1EB1C2}"/>
              </a:ext>
            </a:extLst>
          </p:cNvPr>
          <p:cNvSpPr>
            <a:spLocks noGrp="1"/>
          </p:cNvSpPr>
          <p:nvPr>
            <p:ph type="body" sz="quarter" idx="15"/>
          </p:nvPr>
        </p:nvSpPr>
        <p:spPr>
          <a:xfrm>
            <a:off x="360000" y="5580000"/>
            <a:ext cx="11108911" cy="304800"/>
          </a:xfrm>
        </p:spPr>
        <p:txBody>
          <a:bodyPr/>
          <a:lstStyle/>
          <a:p>
            <a:r>
              <a:rPr lang="en-GB" dirty="0"/>
              <a:t>Source: </a:t>
            </a:r>
            <a:r>
              <a:rPr lang="fr-FR" dirty="0"/>
              <a:t>2022 (</a:t>
            </a:r>
            <a:r>
              <a:rPr lang="fr-FR" dirty="0" err="1"/>
              <a:t>average</a:t>
            </a:r>
            <a:r>
              <a:rPr lang="fr-FR" dirty="0"/>
              <a:t> of </a:t>
            </a:r>
            <a:r>
              <a:rPr lang="fr-FR" dirty="0" err="1"/>
              <a:t>both</a:t>
            </a:r>
            <a:r>
              <a:rPr lang="fr-FR" dirty="0"/>
              <a:t> waves), 2023</a:t>
            </a:r>
            <a:r>
              <a:rPr lang="en-GB" dirty="0"/>
              <a:t>, </a:t>
            </a:r>
            <a:r>
              <a:rPr lang="fr-FR" dirty="0"/>
              <a:t>2024</a:t>
            </a:r>
            <a:r>
              <a:rPr lang="en-GB" dirty="0"/>
              <a:t> </a:t>
            </a:r>
            <a:r>
              <a:rPr lang="en-GB" dirty="0" err="1"/>
              <a:t>SuperHub</a:t>
            </a:r>
            <a:r>
              <a:rPr lang="en-GB" dirty="0"/>
              <a:t> (W2 2023 + W1 2024), Fieldwork Dates: 20</a:t>
            </a:r>
            <a:r>
              <a:rPr lang="en-GB" baseline="30000" dirty="0"/>
              <a:t>th</a:t>
            </a:r>
            <a:r>
              <a:rPr lang="en-GB" dirty="0"/>
              <a:t> Sep 2023 – 3</a:t>
            </a:r>
            <a:r>
              <a:rPr lang="en-GB" baseline="30000" dirty="0"/>
              <a:t>rd</a:t>
            </a:r>
            <a:r>
              <a:rPr lang="en-GB" dirty="0"/>
              <a:t> Dec 2023, 16</a:t>
            </a:r>
            <a:r>
              <a:rPr lang="en-GB" baseline="30000" dirty="0"/>
              <a:t>th</a:t>
            </a:r>
            <a:r>
              <a:rPr lang="en-GB" dirty="0"/>
              <a:t> Jan 2024 – 12</a:t>
            </a:r>
            <a:r>
              <a:rPr lang="en-GB" baseline="30000" dirty="0"/>
              <a:t>th</a:t>
            </a:r>
            <a:r>
              <a:rPr lang="en-GB" dirty="0"/>
              <a:t> Apr 2024. Adults 15+, 15-34.</a:t>
            </a:r>
          </a:p>
          <a:p>
            <a:endParaRPr lang="en-GB" dirty="0"/>
          </a:p>
        </p:txBody>
      </p:sp>
      <p:sp>
        <p:nvSpPr>
          <p:cNvPr id="7" name="TextBox 6">
            <a:extLst>
              <a:ext uri="{FF2B5EF4-FFF2-40B4-BE49-F238E27FC236}">
                <a16:creationId xmlns:a16="http://schemas.microsoft.com/office/drawing/2014/main" id="{FF887547-8990-4AF9-9AAC-C5E31BB68856}"/>
              </a:ext>
            </a:extLst>
          </p:cNvPr>
          <p:cNvSpPr txBox="1"/>
          <p:nvPr/>
        </p:nvSpPr>
        <p:spPr>
          <a:xfrm rot="16200000">
            <a:off x="-818320" y="2956038"/>
            <a:ext cx="281148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mn-cs"/>
              </a:rPr>
              <a:t>WEEKLY REACH%</a:t>
            </a:r>
          </a:p>
        </p:txBody>
      </p:sp>
      <p:sp>
        <p:nvSpPr>
          <p:cNvPr id="4" name="TextBox 3">
            <a:extLst>
              <a:ext uri="{FF2B5EF4-FFF2-40B4-BE49-F238E27FC236}">
                <a16:creationId xmlns:a16="http://schemas.microsoft.com/office/drawing/2014/main" id="{8C310E59-EADA-44E4-8D26-8753CD8C248B}"/>
              </a:ext>
            </a:extLst>
          </p:cNvPr>
          <p:cNvSpPr txBox="1"/>
          <p:nvPr/>
        </p:nvSpPr>
        <p:spPr>
          <a:xfrm>
            <a:off x="3124561" y="879308"/>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ADULTS</a:t>
            </a:r>
          </a:p>
        </p:txBody>
      </p:sp>
      <p:sp>
        <p:nvSpPr>
          <p:cNvPr id="10" name="TextBox 9">
            <a:extLst>
              <a:ext uri="{FF2B5EF4-FFF2-40B4-BE49-F238E27FC236}">
                <a16:creationId xmlns:a16="http://schemas.microsoft.com/office/drawing/2014/main" id="{65B0E3A2-9837-4721-B977-7E5ACCB2B06E}"/>
              </a:ext>
            </a:extLst>
          </p:cNvPr>
          <p:cNvSpPr txBox="1"/>
          <p:nvPr/>
        </p:nvSpPr>
        <p:spPr>
          <a:xfrm>
            <a:off x="8324057" y="866051"/>
            <a:ext cx="1168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15-34s</a:t>
            </a:r>
          </a:p>
        </p:txBody>
      </p:sp>
      <p:pic>
        <p:nvPicPr>
          <p:cNvPr id="6" name="Picture 5">
            <a:extLst>
              <a:ext uri="{FF2B5EF4-FFF2-40B4-BE49-F238E27FC236}">
                <a16:creationId xmlns:a16="http://schemas.microsoft.com/office/drawing/2014/main" id="{81CD389B-F7B2-4B50-B4AD-73F0D73B6E9D}"/>
              </a:ext>
            </a:extLst>
          </p:cNvPr>
          <p:cNvPicPr>
            <a:picLocks noChangeAspect="1"/>
          </p:cNvPicPr>
          <p:nvPr/>
        </p:nvPicPr>
        <p:blipFill>
          <a:blip r:embed="rId5"/>
          <a:stretch>
            <a:fillRect/>
          </a:stretch>
        </p:blipFill>
        <p:spPr>
          <a:xfrm>
            <a:off x="4317521" y="5012690"/>
            <a:ext cx="3486150" cy="352425"/>
          </a:xfrm>
          <a:prstGeom prst="rect">
            <a:avLst/>
          </a:prstGeom>
        </p:spPr>
      </p:pic>
      <p:sp>
        <p:nvSpPr>
          <p:cNvPr id="11" name="TextBox 10">
            <a:extLst>
              <a:ext uri="{FF2B5EF4-FFF2-40B4-BE49-F238E27FC236}">
                <a16:creationId xmlns:a16="http://schemas.microsoft.com/office/drawing/2014/main" id="{8FB1DAE0-8C33-49CC-98A8-6CF7F7F79513}"/>
              </a:ext>
            </a:extLst>
          </p:cNvPr>
          <p:cNvSpPr txBox="1"/>
          <p:nvPr/>
        </p:nvSpPr>
        <p:spPr>
          <a:xfrm>
            <a:off x="2130773" y="1255516"/>
            <a:ext cx="583814" cy="261610"/>
          </a:xfrm>
          <a:prstGeom prst="rect">
            <a:avLst/>
          </a:prstGeom>
          <a:noFill/>
        </p:spPr>
        <p:txBody>
          <a:bodyPr wrap="none" rtlCol="0">
            <a:spAutoFit/>
          </a:bodyPr>
          <a:lstStyle/>
          <a:p>
            <a:pPr algn="l"/>
            <a:r>
              <a:rPr lang="en-GB" sz="1100" b="1" dirty="0"/>
              <a:t>97.6%</a:t>
            </a:r>
          </a:p>
        </p:txBody>
      </p:sp>
      <p:sp>
        <p:nvSpPr>
          <p:cNvPr id="12" name="TextBox 11">
            <a:extLst>
              <a:ext uri="{FF2B5EF4-FFF2-40B4-BE49-F238E27FC236}">
                <a16:creationId xmlns:a16="http://schemas.microsoft.com/office/drawing/2014/main" id="{481514E5-9C23-4D32-9433-AA7C5B8BD622}"/>
              </a:ext>
            </a:extLst>
          </p:cNvPr>
          <p:cNvSpPr txBox="1"/>
          <p:nvPr/>
        </p:nvSpPr>
        <p:spPr>
          <a:xfrm>
            <a:off x="3427401" y="1347757"/>
            <a:ext cx="583814" cy="261610"/>
          </a:xfrm>
          <a:prstGeom prst="rect">
            <a:avLst/>
          </a:prstGeom>
          <a:noFill/>
        </p:spPr>
        <p:txBody>
          <a:bodyPr wrap="none" rtlCol="0">
            <a:spAutoFit/>
          </a:bodyPr>
          <a:lstStyle/>
          <a:p>
            <a:pPr algn="l"/>
            <a:r>
              <a:rPr lang="en-GB" sz="1100" b="1" dirty="0"/>
              <a:t>96.0%</a:t>
            </a:r>
          </a:p>
        </p:txBody>
      </p:sp>
      <p:sp>
        <p:nvSpPr>
          <p:cNvPr id="15" name="TextBox 14">
            <a:extLst>
              <a:ext uri="{FF2B5EF4-FFF2-40B4-BE49-F238E27FC236}">
                <a16:creationId xmlns:a16="http://schemas.microsoft.com/office/drawing/2014/main" id="{196A4B04-96F2-4486-B3EA-57A85AD6393E}"/>
              </a:ext>
            </a:extLst>
          </p:cNvPr>
          <p:cNvSpPr txBox="1"/>
          <p:nvPr/>
        </p:nvSpPr>
        <p:spPr>
          <a:xfrm>
            <a:off x="4712842" y="1269902"/>
            <a:ext cx="583814" cy="261610"/>
          </a:xfrm>
          <a:prstGeom prst="rect">
            <a:avLst/>
          </a:prstGeom>
          <a:noFill/>
        </p:spPr>
        <p:txBody>
          <a:bodyPr wrap="none" rtlCol="0">
            <a:spAutoFit/>
          </a:bodyPr>
          <a:lstStyle/>
          <a:p>
            <a:pPr algn="l"/>
            <a:r>
              <a:rPr lang="en-GB" sz="1100" b="1" dirty="0"/>
              <a:t>96.8%</a:t>
            </a:r>
          </a:p>
        </p:txBody>
      </p:sp>
      <p:sp>
        <p:nvSpPr>
          <p:cNvPr id="16" name="TextBox 15">
            <a:extLst>
              <a:ext uri="{FF2B5EF4-FFF2-40B4-BE49-F238E27FC236}">
                <a16:creationId xmlns:a16="http://schemas.microsoft.com/office/drawing/2014/main" id="{C74F2ADF-DB6E-49C8-9239-A669A67822B8}"/>
              </a:ext>
            </a:extLst>
          </p:cNvPr>
          <p:cNvSpPr txBox="1"/>
          <p:nvPr/>
        </p:nvSpPr>
        <p:spPr>
          <a:xfrm>
            <a:off x="7320340" y="1310164"/>
            <a:ext cx="583814" cy="261610"/>
          </a:xfrm>
          <a:prstGeom prst="rect">
            <a:avLst/>
          </a:prstGeom>
          <a:noFill/>
        </p:spPr>
        <p:txBody>
          <a:bodyPr wrap="none" rtlCol="0">
            <a:spAutoFit/>
          </a:bodyPr>
          <a:lstStyle/>
          <a:p>
            <a:pPr algn="l"/>
            <a:r>
              <a:rPr lang="en-GB" sz="1100" b="1" dirty="0"/>
              <a:t>95.3%</a:t>
            </a:r>
          </a:p>
        </p:txBody>
      </p:sp>
      <p:sp>
        <p:nvSpPr>
          <p:cNvPr id="17" name="TextBox 16">
            <a:extLst>
              <a:ext uri="{FF2B5EF4-FFF2-40B4-BE49-F238E27FC236}">
                <a16:creationId xmlns:a16="http://schemas.microsoft.com/office/drawing/2014/main" id="{56F209A4-E3F2-49E4-B5B4-9204AE9D3BFD}"/>
              </a:ext>
            </a:extLst>
          </p:cNvPr>
          <p:cNvSpPr txBox="1"/>
          <p:nvPr/>
        </p:nvSpPr>
        <p:spPr>
          <a:xfrm>
            <a:off x="8658169" y="1400707"/>
            <a:ext cx="583814" cy="261610"/>
          </a:xfrm>
          <a:prstGeom prst="rect">
            <a:avLst/>
          </a:prstGeom>
          <a:noFill/>
        </p:spPr>
        <p:txBody>
          <a:bodyPr wrap="none" rtlCol="0">
            <a:spAutoFit/>
          </a:bodyPr>
          <a:lstStyle/>
          <a:p>
            <a:pPr algn="l"/>
            <a:r>
              <a:rPr lang="en-GB" sz="1100" b="1" dirty="0"/>
              <a:t>93.1%</a:t>
            </a:r>
          </a:p>
        </p:txBody>
      </p:sp>
      <p:sp>
        <p:nvSpPr>
          <p:cNvPr id="18" name="TextBox 17">
            <a:extLst>
              <a:ext uri="{FF2B5EF4-FFF2-40B4-BE49-F238E27FC236}">
                <a16:creationId xmlns:a16="http://schemas.microsoft.com/office/drawing/2014/main" id="{6372F061-3013-4C30-A1B0-9F85B23D945B}"/>
              </a:ext>
            </a:extLst>
          </p:cNvPr>
          <p:cNvSpPr txBox="1"/>
          <p:nvPr/>
        </p:nvSpPr>
        <p:spPr>
          <a:xfrm>
            <a:off x="9995998" y="1379280"/>
            <a:ext cx="583814" cy="261610"/>
          </a:xfrm>
          <a:prstGeom prst="rect">
            <a:avLst/>
          </a:prstGeom>
          <a:noFill/>
        </p:spPr>
        <p:txBody>
          <a:bodyPr wrap="none" rtlCol="0">
            <a:spAutoFit/>
          </a:bodyPr>
          <a:lstStyle/>
          <a:p>
            <a:pPr algn="l"/>
            <a:r>
              <a:rPr lang="en-GB" sz="1100" b="1" dirty="0"/>
              <a:t>94.5%</a:t>
            </a:r>
          </a:p>
        </p:txBody>
      </p:sp>
    </p:spTree>
    <p:extLst>
      <p:ext uri="{BB962C8B-B14F-4D97-AF65-F5344CB8AC3E}">
        <p14:creationId xmlns:p14="http://schemas.microsoft.com/office/powerpoint/2010/main" val="383841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are 8 need states which drive video viewing</a:t>
            </a:r>
          </a:p>
        </p:txBody>
      </p:sp>
      <p:grpSp>
        <p:nvGrpSpPr>
          <p:cNvPr id="3" name="Group 2">
            <a:extLst>
              <a:ext uri="{FF2B5EF4-FFF2-40B4-BE49-F238E27FC236}">
                <a16:creationId xmlns:a16="http://schemas.microsoft.com/office/drawing/2014/main" id="{63386479-D803-4E16-8CA5-1513DC30076D}"/>
              </a:ext>
            </a:extLst>
          </p:cNvPr>
          <p:cNvGrpSpPr/>
          <p:nvPr/>
        </p:nvGrpSpPr>
        <p:grpSpPr>
          <a:xfrm>
            <a:off x="3199907" y="1277020"/>
            <a:ext cx="5368387" cy="3704140"/>
            <a:chOff x="3264393" y="1905842"/>
            <a:chExt cx="5733612" cy="4003371"/>
          </a:xfrm>
        </p:grpSpPr>
        <p:grpSp>
          <p:nvGrpSpPr>
            <p:cNvPr id="12" name="Group 11"/>
            <p:cNvGrpSpPr/>
            <p:nvPr/>
          </p:nvGrpSpPr>
          <p:grpSpPr>
            <a:xfrm>
              <a:off x="4121051" y="1905842"/>
              <a:ext cx="3922001" cy="3922001"/>
              <a:chOff x="3484607" y="2063372"/>
              <a:chExt cx="3922001" cy="3922001"/>
            </a:xfrm>
          </p:grpSpPr>
          <p:sp>
            <p:nvSpPr>
              <p:cNvPr id="31" name="Pie 30"/>
              <p:cNvSpPr>
                <a:spLocks noChangeAspect="1"/>
              </p:cNvSpPr>
              <p:nvPr/>
            </p:nvSpPr>
            <p:spPr>
              <a:xfrm rot="6765127">
                <a:off x="3906767" y="2485532"/>
                <a:ext cx="3077680" cy="3077680"/>
              </a:xfrm>
              <a:prstGeom prst="pie">
                <a:avLst>
                  <a:gd name="adj1" fmla="val 13499731"/>
                  <a:gd name="adj2" fmla="val 16200000"/>
                </a:avLst>
              </a:prstGeom>
              <a:solidFill>
                <a:srgbClr val="E105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Pie 31"/>
              <p:cNvSpPr>
                <a:spLocks noChangeAspect="1"/>
              </p:cNvSpPr>
              <p:nvPr/>
            </p:nvSpPr>
            <p:spPr>
              <a:xfrm rot="15765240">
                <a:off x="3811440" y="2390205"/>
                <a:ext cx="3268334" cy="3268334"/>
              </a:xfrm>
              <a:prstGeom prst="pie">
                <a:avLst>
                  <a:gd name="adj1" fmla="val 13499731"/>
                  <a:gd name="adj2" fmla="val 16200000"/>
                </a:avLst>
              </a:prstGeom>
              <a:solidFill>
                <a:srgbClr val="3C2D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Pie 33"/>
              <p:cNvSpPr>
                <a:spLocks noChangeAspect="1"/>
              </p:cNvSpPr>
              <p:nvPr/>
            </p:nvSpPr>
            <p:spPr>
              <a:xfrm rot="17506674">
                <a:off x="4900885" y="3479650"/>
                <a:ext cx="1089444" cy="1089444"/>
              </a:xfrm>
              <a:prstGeom prst="pie">
                <a:avLst>
                  <a:gd name="adj1" fmla="val 13499731"/>
                  <a:gd name="adj2" fmla="val 16200000"/>
                </a:avLst>
              </a:prstGeom>
              <a:solidFill>
                <a:srgbClr val="0069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Pie 34"/>
              <p:cNvSpPr>
                <a:spLocks noChangeAspect="1"/>
              </p:cNvSpPr>
              <p:nvPr/>
            </p:nvSpPr>
            <p:spPr>
              <a:xfrm rot="13494486">
                <a:off x="3484607" y="2063372"/>
                <a:ext cx="3922001" cy="3922001"/>
              </a:xfrm>
              <a:prstGeom prst="pie">
                <a:avLst>
                  <a:gd name="adj1" fmla="val 13499731"/>
                  <a:gd name="adj2" fmla="val 16200000"/>
                </a:avLst>
              </a:prstGeom>
              <a:solidFill>
                <a:srgbClr val="F073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ie 36"/>
              <p:cNvSpPr>
                <a:spLocks noChangeAspect="1"/>
              </p:cNvSpPr>
              <p:nvPr/>
            </p:nvSpPr>
            <p:spPr>
              <a:xfrm rot="19841772">
                <a:off x="4288072" y="2866837"/>
                <a:ext cx="2315070" cy="2315070"/>
              </a:xfrm>
              <a:prstGeom prst="pie">
                <a:avLst>
                  <a:gd name="adj1" fmla="val 13499731"/>
                  <a:gd name="adj2" fmla="val 16200000"/>
                </a:avLst>
              </a:prstGeom>
              <a:solidFill>
                <a:srgbClr val="00A0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Pie 35"/>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Pie 37"/>
              <p:cNvSpPr>
                <a:spLocks noChangeAspect="1"/>
              </p:cNvSpPr>
              <p:nvPr/>
            </p:nvSpPr>
            <p:spPr>
              <a:xfrm rot="4780936">
                <a:off x="4111037" y="2689802"/>
                <a:ext cx="2669140" cy="2669140"/>
              </a:xfrm>
              <a:prstGeom prst="pie">
                <a:avLst>
                  <a:gd name="adj1" fmla="val 13499731"/>
                  <a:gd name="adj2" fmla="val 16200000"/>
                </a:avLst>
              </a:prstGeom>
              <a:solidFill>
                <a:srgbClr val="87BE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Pie 32"/>
              <p:cNvSpPr>
                <a:spLocks noChangeAspect="1"/>
              </p:cNvSpPr>
              <p:nvPr/>
            </p:nvSpPr>
            <p:spPr>
              <a:xfrm rot="2699023">
                <a:off x="4233600" y="2812365"/>
                <a:ext cx="2424015" cy="2424015"/>
              </a:xfrm>
              <a:prstGeom prst="pie">
                <a:avLst>
                  <a:gd name="adj1" fmla="val 13499731"/>
                  <a:gd name="adj2" fmla="val 16200000"/>
                </a:avLst>
              </a:prstGeom>
              <a:solidFill>
                <a:srgbClr val="FFC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1" name="TextBox 10"/>
            <p:cNvSpPr txBox="1"/>
            <p:nvPr/>
          </p:nvSpPr>
          <p:spPr>
            <a:xfrm>
              <a:off x="7528183" y="3679232"/>
              <a:ext cx="1469822" cy="221018"/>
            </a:xfrm>
            <a:prstGeom prst="rect">
              <a:avLst/>
            </a:prstGeom>
            <a:noFill/>
          </p:spPr>
          <p:txBody>
            <a:bodyPr wrap="square" lIns="18000" tIns="18000" rIns="18000" bIns="18000" rtlCol="0">
              <a:spAutoFit/>
            </a:bodyPr>
            <a:lstStyle/>
            <a:p>
              <a:pPr algn="ctr"/>
              <a:r>
                <a:rPr lang="en-GB" sz="1200" b="1" dirty="0">
                  <a:solidFill>
                    <a:srgbClr val="E10514"/>
                  </a:solidFill>
                  <a:latin typeface="+mj-lt"/>
                </a:rPr>
                <a:t>16% COMFORT</a:t>
              </a:r>
            </a:p>
          </p:txBody>
        </p:sp>
        <p:sp>
          <p:nvSpPr>
            <p:cNvPr id="47" name="TextBox 46"/>
            <p:cNvSpPr txBox="1"/>
            <p:nvPr/>
          </p:nvSpPr>
          <p:spPr>
            <a:xfrm>
              <a:off x="6445680" y="2405219"/>
              <a:ext cx="1399332" cy="221018"/>
            </a:xfrm>
            <a:prstGeom prst="rect">
              <a:avLst/>
            </a:prstGeom>
            <a:noFill/>
          </p:spPr>
          <p:txBody>
            <a:bodyPr wrap="square" lIns="18000" tIns="18000" rIns="18000" bIns="18000" rtlCol="0">
              <a:spAutoFit/>
            </a:bodyPr>
            <a:lstStyle/>
            <a:p>
              <a:pPr algn="ctr"/>
              <a:r>
                <a:rPr lang="en-GB" sz="1200" b="1" dirty="0">
                  <a:solidFill>
                    <a:srgbClr val="FFCD00"/>
                  </a:solidFill>
                  <a:latin typeface="+mj-lt"/>
                </a:rPr>
                <a:t>10% EXPERIENCE</a:t>
              </a:r>
            </a:p>
          </p:txBody>
        </p:sp>
        <p:sp>
          <p:nvSpPr>
            <p:cNvPr id="48" name="TextBox 47"/>
            <p:cNvSpPr txBox="1"/>
            <p:nvPr/>
          </p:nvSpPr>
          <p:spPr>
            <a:xfrm>
              <a:off x="4094031" y="5657418"/>
              <a:ext cx="1399332" cy="251795"/>
            </a:xfrm>
            <a:prstGeom prst="rect">
              <a:avLst/>
            </a:prstGeom>
            <a:noFill/>
          </p:spPr>
          <p:txBody>
            <a:bodyPr wrap="square" lIns="18000" tIns="18000" rIns="18000" bIns="18000" rtlCol="0">
              <a:spAutoFit/>
            </a:bodyPr>
            <a:lstStyle/>
            <a:p>
              <a:pPr algn="ctr"/>
              <a:r>
                <a:rPr lang="en-GB" sz="1400" b="1" dirty="0">
                  <a:solidFill>
                    <a:srgbClr val="F07305"/>
                  </a:solidFill>
                  <a:latin typeface="+mj-lt"/>
                </a:rPr>
                <a:t>26% </a:t>
              </a:r>
              <a:r>
                <a:rPr lang="en-GB" sz="1200" b="1" dirty="0">
                  <a:solidFill>
                    <a:srgbClr val="F07305"/>
                  </a:solidFill>
                  <a:latin typeface="+mj-lt"/>
                </a:rPr>
                <a:t>UNWIND</a:t>
              </a:r>
              <a:endParaRPr lang="en-GB" sz="1400" b="1" dirty="0">
                <a:solidFill>
                  <a:srgbClr val="F07305"/>
                </a:solidFill>
                <a:latin typeface="+mj-lt"/>
              </a:endParaRPr>
            </a:p>
          </p:txBody>
        </p:sp>
        <p:sp>
          <p:nvSpPr>
            <p:cNvPr id="49" name="TextBox 48"/>
            <p:cNvSpPr txBox="1"/>
            <p:nvPr/>
          </p:nvSpPr>
          <p:spPr>
            <a:xfrm>
              <a:off x="4371182" y="3725255"/>
              <a:ext cx="1399332" cy="221018"/>
            </a:xfrm>
            <a:prstGeom prst="rect">
              <a:avLst/>
            </a:prstGeom>
            <a:noFill/>
          </p:spPr>
          <p:txBody>
            <a:bodyPr wrap="square" lIns="18000" tIns="18000" rIns="18000" bIns="18000" rtlCol="0">
              <a:spAutoFit/>
            </a:bodyPr>
            <a:lstStyle/>
            <a:p>
              <a:pPr algn="ctr"/>
              <a:r>
                <a:rPr lang="en-GB" sz="1200" b="1" dirty="0">
                  <a:solidFill>
                    <a:srgbClr val="0069B4"/>
                  </a:solidFill>
                  <a:latin typeface="+mj-lt"/>
                </a:rPr>
                <a:t>2% DO</a:t>
              </a:r>
            </a:p>
          </p:txBody>
        </p:sp>
        <p:sp>
          <p:nvSpPr>
            <p:cNvPr id="50" name="TextBox 49"/>
            <p:cNvSpPr txBox="1"/>
            <p:nvPr/>
          </p:nvSpPr>
          <p:spPr>
            <a:xfrm>
              <a:off x="3264393" y="4581905"/>
              <a:ext cx="1399332" cy="221018"/>
            </a:xfrm>
            <a:prstGeom prst="rect">
              <a:avLst/>
            </a:prstGeom>
            <a:noFill/>
          </p:spPr>
          <p:txBody>
            <a:bodyPr wrap="square" lIns="18000" tIns="18000" rIns="18000" bIns="18000" rtlCol="0">
              <a:spAutoFit/>
            </a:bodyPr>
            <a:lstStyle/>
            <a:p>
              <a:pPr algn="ctr"/>
              <a:r>
                <a:rPr lang="en-GB" sz="1200" b="1" dirty="0">
                  <a:solidFill>
                    <a:srgbClr val="3C2D87"/>
                  </a:solidFill>
                  <a:latin typeface="+mj-lt"/>
                </a:rPr>
                <a:t>18% DISTRACT</a:t>
              </a:r>
            </a:p>
          </p:txBody>
        </p:sp>
        <p:sp>
          <p:nvSpPr>
            <p:cNvPr id="51" name="TextBox 50"/>
            <p:cNvSpPr txBox="1"/>
            <p:nvPr/>
          </p:nvSpPr>
          <p:spPr>
            <a:xfrm>
              <a:off x="3833591" y="2942045"/>
              <a:ext cx="1399332" cy="221018"/>
            </a:xfrm>
            <a:prstGeom prst="rect">
              <a:avLst/>
            </a:prstGeom>
            <a:noFill/>
          </p:spPr>
          <p:txBody>
            <a:bodyPr wrap="square" lIns="18000" tIns="18000" rIns="18000" bIns="18000" rtlCol="0">
              <a:spAutoFit/>
            </a:bodyPr>
            <a:lstStyle/>
            <a:p>
              <a:pPr algn="ctr"/>
              <a:r>
                <a:rPr lang="en-GB" sz="1200" b="1" dirty="0">
                  <a:solidFill>
                    <a:srgbClr val="00A03C"/>
                  </a:solidFill>
                  <a:latin typeface="+mj-lt"/>
                </a:rPr>
                <a:t>9% INDULGE</a:t>
              </a:r>
            </a:p>
          </p:txBody>
        </p:sp>
        <p:sp>
          <p:nvSpPr>
            <p:cNvPr id="52" name="TextBox 51"/>
            <p:cNvSpPr txBox="1"/>
            <p:nvPr/>
          </p:nvSpPr>
          <p:spPr>
            <a:xfrm>
              <a:off x="4663633" y="2439931"/>
              <a:ext cx="1399332" cy="221018"/>
            </a:xfrm>
            <a:prstGeom prst="rect">
              <a:avLst/>
            </a:prstGeom>
            <a:noFill/>
          </p:spPr>
          <p:txBody>
            <a:bodyPr wrap="square" lIns="18000" tIns="18000" rIns="18000" bIns="18000" rtlCol="0">
              <a:spAutoFit/>
            </a:bodyPr>
            <a:lstStyle/>
            <a:p>
              <a:pPr algn="ctr"/>
              <a:r>
                <a:rPr lang="en-GB" sz="1200" b="1" dirty="0">
                  <a:solidFill>
                    <a:srgbClr val="00A5D7"/>
                  </a:solidFill>
                  <a:latin typeface="+mj-lt"/>
                </a:rPr>
                <a:t>7% ESCAPE</a:t>
              </a:r>
            </a:p>
          </p:txBody>
        </p:sp>
        <p:sp>
          <p:nvSpPr>
            <p:cNvPr id="53" name="TextBox 52"/>
            <p:cNvSpPr txBox="1"/>
            <p:nvPr/>
          </p:nvSpPr>
          <p:spPr>
            <a:xfrm>
              <a:off x="7132700" y="2929722"/>
              <a:ext cx="1399332" cy="221018"/>
            </a:xfrm>
            <a:prstGeom prst="rect">
              <a:avLst/>
            </a:prstGeom>
            <a:noFill/>
          </p:spPr>
          <p:txBody>
            <a:bodyPr wrap="square" lIns="18000" tIns="18000" rIns="18000" bIns="18000" rtlCol="0">
              <a:spAutoFit/>
            </a:bodyPr>
            <a:lstStyle/>
            <a:p>
              <a:pPr algn="ctr"/>
              <a:r>
                <a:rPr lang="en-GB" sz="1200" b="1" dirty="0">
                  <a:solidFill>
                    <a:srgbClr val="87BE23"/>
                  </a:solidFill>
                  <a:latin typeface="+mj-lt"/>
                </a:rPr>
                <a:t>12% IN TOUCH</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376" y="5141674"/>
              <a:ext cx="405659" cy="36000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836" y="4278965"/>
              <a:ext cx="381073" cy="36000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1224" y="3724800"/>
              <a:ext cx="522000" cy="36000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1756" y="2872715"/>
              <a:ext cx="439303" cy="335033"/>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024" y="3208616"/>
              <a:ext cx="361525" cy="36000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7402" y="3178780"/>
              <a:ext cx="292987" cy="360000"/>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0551" y="2992868"/>
              <a:ext cx="421663" cy="276817"/>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0506" y="3785277"/>
              <a:ext cx="262882" cy="216413"/>
            </a:xfrm>
            <a:prstGeom prst="rect">
              <a:avLst/>
            </a:prstGeom>
          </p:spPr>
        </p:pic>
      </p:grpSp>
      <p:grpSp>
        <p:nvGrpSpPr>
          <p:cNvPr id="13" name="Group 12">
            <a:extLst>
              <a:ext uri="{FF2B5EF4-FFF2-40B4-BE49-F238E27FC236}">
                <a16:creationId xmlns:a16="http://schemas.microsoft.com/office/drawing/2014/main" id="{0E05FF0C-D2C6-4382-9918-5E4CE3EB5F25}"/>
              </a:ext>
            </a:extLst>
          </p:cNvPr>
          <p:cNvGrpSpPr/>
          <p:nvPr/>
        </p:nvGrpSpPr>
        <p:grpSpPr>
          <a:xfrm rot="16200000">
            <a:off x="5502206" y="1211612"/>
            <a:ext cx="854492" cy="460227"/>
            <a:chOff x="9513597" y="1946237"/>
            <a:chExt cx="1094877" cy="473743"/>
          </a:xfrm>
        </p:grpSpPr>
        <p:sp>
          <p:nvSpPr>
            <p:cNvPr id="5" name="Arrow: Right 4">
              <a:extLst>
                <a:ext uri="{FF2B5EF4-FFF2-40B4-BE49-F238E27FC236}">
                  <a16:creationId xmlns:a16="http://schemas.microsoft.com/office/drawing/2014/main" id="{5D7F0D47-96D3-467A-873D-3DB76D8DB89D}"/>
                </a:ext>
              </a:extLst>
            </p:cNvPr>
            <p:cNvSpPr/>
            <p:nvPr/>
          </p:nvSpPr>
          <p:spPr>
            <a:xfrm>
              <a:off x="9554787" y="1946237"/>
              <a:ext cx="97564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0A239F2-98D7-4C31-958E-FD32E07D0F46}"/>
                </a:ext>
              </a:extLst>
            </p:cNvPr>
            <p:cNvSpPr txBox="1"/>
            <p:nvPr/>
          </p:nvSpPr>
          <p:spPr>
            <a:xfrm>
              <a:off x="9513597" y="2028155"/>
              <a:ext cx="1094877" cy="276999"/>
            </a:xfrm>
            <a:prstGeom prst="rect">
              <a:avLst/>
            </a:prstGeom>
            <a:noFill/>
          </p:spPr>
          <p:txBody>
            <a:bodyPr wrap="square" rtlCol="0">
              <a:spAutoFit/>
            </a:bodyPr>
            <a:lstStyle/>
            <a:p>
              <a:pPr algn="l"/>
              <a:r>
                <a:rPr lang="en-GB" sz="1200" dirty="0">
                  <a:solidFill>
                    <a:schemeClr val="accent1"/>
                  </a:solidFill>
                </a:rPr>
                <a:t>content</a:t>
              </a:r>
            </a:p>
          </p:txBody>
        </p:sp>
      </p:grpSp>
      <p:grpSp>
        <p:nvGrpSpPr>
          <p:cNvPr id="9" name="Group 8">
            <a:extLst>
              <a:ext uri="{FF2B5EF4-FFF2-40B4-BE49-F238E27FC236}">
                <a16:creationId xmlns:a16="http://schemas.microsoft.com/office/drawing/2014/main" id="{169573F5-F89F-47DB-9633-30F485AC6E32}"/>
              </a:ext>
            </a:extLst>
          </p:cNvPr>
          <p:cNvGrpSpPr/>
          <p:nvPr/>
        </p:nvGrpSpPr>
        <p:grpSpPr>
          <a:xfrm rot="5400000">
            <a:off x="5573973" y="5077808"/>
            <a:ext cx="889673" cy="473744"/>
            <a:chOff x="9486921" y="1160810"/>
            <a:chExt cx="1102862" cy="473743"/>
          </a:xfrm>
        </p:grpSpPr>
        <p:sp>
          <p:nvSpPr>
            <p:cNvPr id="55" name="Arrow: Right 54">
              <a:extLst>
                <a:ext uri="{FF2B5EF4-FFF2-40B4-BE49-F238E27FC236}">
                  <a16:creationId xmlns:a16="http://schemas.microsoft.com/office/drawing/2014/main" id="{BBDF98F1-35EF-4077-AAB9-F3D7FDDC3EE2}"/>
                </a:ext>
              </a:extLst>
            </p:cNvPr>
            <p:cNvSpPr/>
            <p:nvPr/>
          </p:nvSpPr>
          <p:spPr>
            <a:xfrm>
              <a:off x="9546803" y="1160810"/>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6" name="TextBox 55">
              <a:extLst>
                <a:ext uri="{FF2B5EF4-FFF2-40B4-BE49-F238E27FC236}">
                  <a16:creationId xmlns:a16="http://schemas.microsoft.com/office/drawing/2014/main" id="{7C85C57C-FC1A-4437-BE3C-9EC3CB66DCAF}"/>
                </a:ext>
              </a:extLst>
            </p:cNvPr>
            <p:cNvSpPr txBox="1"/>
            <p:nvPr/>
          </p:nvSpPr>
          <p:spPr>
            <a:xfrm>
              <a:off x="9486921" y="1260040"/>
              <a:ext cx="1102862" cy="276999"/>
            </a:xfrm>
            <a:prstGeom prst="rect">
              <a:avLst/>
            </a:prstGeom>
            <a:noFill/>
          </p:spPr>
          <p:txBody>
            <a:bodyPr wrap="square" rtlCol="0">
              <a:spAutoFit/>
            </a:bodyPr>
            <a:lstStyle/>
            <a:p>
              <a:pPr algn="l"/>
              <a:r>
                <a:rPr lang="en-GB" sz="1200" dirty="0">
                  <a:solidFill>
                    <a:schemeClr val="accent1"/>
                  </a:solidFill>
                </a:rPr>
                <a:t>context</a:t>
              </a:r>
            </a:p>
          </p:txBody>
        </p:sp>
      </p:grpSp>
      <p:grpSp>
        <p:nvGrpSpPr>
          <p:cNvPr id="14" name="Group 13">
            <a:extLst>
              <a:ext uri="{FF2B5EF4-FFF2-40B4-BE49-F238E27FC236}">
                <a16:creationId xmlns:a16="http://schemas.microsoft.com/office/drawing/2014/main" id="{D0446AB1-5B8F-4188-9735-651951836A72}"/>
              </a:ext>
            </a:extLst>
          </p:cNvPr>
          <p:cNvGrpSpPr/>
          <p:nvPr/>
        </p:nvGrpSpPr>
        <p:grpSpPr>
          <a:xfrm>
            <a:off x="7746542" y="3166786"/>
            <a:ext cx="889673" cy="473744"/>
            <a:chOff x="9514971" y="1525898"/>
            <a:chExt cx="1102861" cy="473743"/>
          </a:xfrm>
        </p:grpSpPr>
        <p:sp>
          <p:nvSpPr>
            <p:cNvPr id="60" name="Arrow: Right 59">
              <a:extLst>
                <a:ext uri="{FF2B5EF4-FFF2-40B4-BE49-F238E27FC236}">
                  <a16:creationId xmlns:a16="http://schemas.microsoft.com/office/drawing/2014/main" id="{B60C3534-3690-404D-9188-578EA60E3623}"/>
                </a:ext>
              </a:extLst>
            </p:cNvPr>
            <p:cNvSpPr/>
            <p:nvPr/>
          </p:nvSpPr>
          <p:spPr>
            <a:xfrm>
              <a:off x="9546803" y="1525898"/>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1" name="TextBox 60">
              <a:extLst>
                <a:ext uri="{FF2B5EF4-FFF2-40B4-BE49-F238E27FC236}">
                  <a16:creationId xmlns:a16="http://schemas.microsoft.com/office/drawing/2014/main" id="{58E14E83-C398-4A2E-9078-25D9DCAF329E}"/>
                </a:ext>
              </a:extLst>
            </p:cNvPr>
            <p:cNvSpPr txBox="1"/>
            <p:nvPr/>
          </p:nvSpPr>
          <p:spPr>
            <a:xfrm>
              <a:off x="9514971" y="1623332"/>
              <a:ext cx="1102861" cy="276999"/>
            </a:xfrm>
            <a:prstGeom prst="rect">
              <a:avLst/>
            </a:prstGeom>
            <a:noFill/>
          </p:spPr>
          <p:txBody>
            <a:bodyPr wrap="square" rtlCol="0">
              <a:spAutoFit/>
            </a:bodyPr>
            <a:lstStyle/>
            <a:p>
              <a:pPr algn="l"/>
              <a:r>
                <a:rPr lang="en-GB" sz="1200" dirty="0">
                  <a:solidFill>
                    <a:schemeClr val="accent1"/>
                  </a:solidFill>
                </a:rPr>
                <a:t>social</a:t>
              </a:r>
            </a:p>
          </p:txBody>
        </p:sp>
      </p:grpSp>
      <p:grpSp>
        <p:nvGrpSpPr>
          <p:cNvPr id="15" name="Group 14">
            <a:extLst>
              <a:ext uri="{FF2B5EF4-FFF2-40B4-BE49-F238E27FC236}">
                <a16:creationId xmlns:a16="http://schemas.microsoft.com/office/drawing/2014/main" id="{CFE489FA-7D7E-429E-A113-4FC35E36DFF3}"/>
              </a:ext>
            </a:extLst>
          </p:cNvPr>
          <p:cNvGrpSpPr/>
          <p:nvPr/>
        </p:nvGrpSpPr>
        <p:grpSpPr>
          <a:xfrm>
            <a:off x="3196792" y="3156990"/>
            <a:ext cx="810352" cy="473743"/>
            <a:chOff x="2804303" y="2818711"/>
            <a:chExt cx="810352" cy="473743"/>
          </a:xfrm>
        </p:grpSpPr>
        <p:sp>
          <p:nvSpPr>
            <p:cNvPr id="63" name="Arrow: Right 62">
              <a:extLst>
                <a:ext uri="{FF2B5EF4-FFF2-40B4-BE49-F238E27FC236}">
                  <a16:creationId xmlns:a16="http://schemas.microsoft.com/office/drawing/2014/main" id="{9AF83683-8191-4681-9FDF-866F56E4E2A9}"/>
                </a:ext>
              </a:extLst>
            </p:cNvPr>
            <p:cNvSpPr/>
            <p:nvPr/>
          </p:nvSpPr>
          <p:spPr>
            <a:xfrm rot="10800000">
              <a:off x="2804303" y="2818711"/>
              <a:ext cx="77850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D5073DE2-365C-41C8-A078-5004C016F070}"/>
                </a:ext>
              </a:extLst>
            </p:cNvPr>
            <p:cNvSpPr txBox="1"/>
            <p:nvPr/>
          </p:nvSpPr>
          <p:spPr>
            <a:xfrm>
              <a:off x="2836148" y="2914281"/>
              <a:ext cx="778507" cy="276999"/>
            </a:xfrm>
            <a:prstGeom prst="rect">
              <a:avLst/>
            </a:prstGeom>
            <a:noFill/>
          </p:spPr>
          <p:txBody>
            <a:bodyPr wrap="square" rtlCol="0">
              <a:spAutoFit/>
            </a:bodyPr>
            <a:lstStyle/>
            <a:p>
              <a:pPr algn="l"/>
              <a:r>
                <a:rPr lang="en-GB" sz="1200" dirty="0">
                  <a:solidFill>
                    <a:schemeClr val="accent1"/>
                  </a:solidFill>
                </a:rPr>
                <a:t>personal</a:t>
              </a:r>
            </a:p>
          </p:txBody>
        </p:sp>
      </p:grpSp>
      <p:sp>
        <p:nvSpPr>
          <p:cNvPr id="54" name="Text Placeholder 2">
            <a:extLst>
              <a:ext uri="{FF2B5EF4-FFF2-40B4-BE49-F238E27FC236}">
                <a16:creationId xmlns:a16="http://schemas.microsoft.com/office/drawing/2014/main" id="{E8BA9447-4709-436F-8307-78FEB1ADDFBD}"/>
              </a:ext>
            </a:extLst>
          </p:cNvPr>
          <p:cNvSpPr>
            <a:spLocks noGrp="1"/>
          </p:cNvSpPr>
          <p:nvPr>
            <p:ph type="body" sz="quarter" idx="15"/>
          </p:nvPr>
        </p:nvSpPr>
        <p:spPr>
          <a:xfrm>
            <a:off x="360000" y="5580000"/>
            <a:ext cx="11334817" cy="304800"/>
          </a:xfrm>
        </p:spPr>
        <p:txBody>
          <a:bodyPr/>
          <a:lstStyle/>
          <a:p>
            <a:r>
              <a:rPr lang="en-GB" dirty="0"/>
              <a:t>Source: The Age of Television, 2018, MTM/Thinkbox. </a:t>
            </a:r>
          </a:p>
        </p:txBody>
      </p:sp>
    </p:spTree>
    <p:extLst>
      <p:ext uri="{BB962C8B-B14F-4D97-AF65-F5344CB8AC3E}">
        <p14:creationId xmlns:p14="http://schemas.microsoft.com/office/powerpoint/2010/main" val="7196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B047-4FD9-48A2-AECE-02CB0649C997}"/>
              </a:ext>
            </a:extLst>
          </p:cNvPr>
          <p:cNvSpPr>
            <a:spLocks noGrp="1"/>
          </p:cNvSpPr>
          <p:nvPr>
            <p:ph type="title"/>
          </p:nvPr>
        </p:nvSpPr>
        <p:spPr/>
        <p:txBody>
          <a:bodyPr/>
          <a:lstStyle/>
          <a:p>
            <a:r>
              <a:rPr lang="en-GB" dirty="0"/>
              <a:t>The need to immerse ourselves in content to ‘escape’ drives on-demand viewing</a:t>
            </a:r>
          </a:p>
        </p:txBody>
      </p:sp>
      <p:sp>
        <p:nvSpPr>
          <p:cNvPr id="3" name="Text Placeholder 2">
            <a:extLst>
              <a:ext uri="{FF2B5EF4-FFF2-40B4-BE49-F238E27FC236}">
                <a16:creationId xmlns:a16="http://schemas.microsoft.com/office/drawing/2014/main" id="{3CA76DB5-CEA7-445E-9F3A-AA92214F84B2}"/>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(53 – 1,531)</a:t>
            </a:r>
          </a:p>
        </p:txBody>
      </p:sp>
      <p:graphicFrame>
        <p:nvGraphicFramePr>
          <p:cNvPr id="6" name="Chart 5">
            <a:extLst>
              <a:ext uri="{FF2B5EF4-FFF2-40B4-BE49-F238E27FC236}">
                <a16:creationId xmlns:a16="http://schemas.microsoft.com/office/drawing/2014/main" id="{23ABC739-EA0D-4A96-8A0C-F038B4394C6A}"/>
              </a:ext>
            </a:extLst>
          </p:cNvPr>
          <p:cNvGraphicFramePr/>
          <p:nvPr/>
        </p:nvGraphicFramePr>
        <p:xfrm>
          <a:off x="601579" y="1503947"/>
          <a:ext cx="10924674" cy="3705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97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6033C2-D621-452A-A154-8B290C782250}"/>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p>
        </p:txBody>
      </p:sp>
      <p:sp>
        <p:nvSpPr>
          <p:cNvPr id="24" name="Text Placeholder 23">
            <a:extLst>
              <a:ext uri="{FF2B5EF4-FFF2-40B4-BE49-F238E27FC236}">
                <a16:creationId xmlns:a16="http://schemas.microsoft.com/office/drawing/2014/main" id="{E233877E-20AD-49C2-8F57-2D1D18C34BAD}"/>
              </a:ext>
            </a:extLst>
          </p:cNvPr>
          <p:cNvSpPr>
            <a:spLocks noGrp="1"/>
          </p:cNvSpPr>
          <p:nvPr>
            <p:ph type="body" sz="quarter" idx="13"/>
          </p:nvPr>
        </p:nvSpPr>
        <p:spPr>
          <a:xfrm>
            <a:off x="377758" y="1532319"/>
            <a:ext cx="4368867" cy="4055708"/>
          </a:xfrm>
        </p:spPr>
        <p:txBody>
          <a:bodyPr>
            <a:normAutofit/>
          </a:bodyPr>
          <a:lstStyle/>
          <a:p>
            <a:pPr>
              <a:spcBef>
                <a:spcPts val="1800"/>
              </a:spcBef>
              <a:spcAft>
                <a:spcPts val="1200"/>
              </a:spcAft>
            </a:pPr>
            <a:r>
              <a:rPr lang="en-GB" b="1" dirty="0"/>
              <a:t>The need to lose yourself in another world and become fully immersed in highly involving and engaging content</a:t>
            </a:r>
          </a:p>
          <a:p>
            <a:pPr marL="285750" lvl="0" indent="-285750">
              <a:buClr>
                <a:schemeClr val="accent2"/>
              </a:buClr>
              <a:buFont typeface="Arial" panose="020B0604020202020204" pitchFamily="34" charset="0"/>
              <a:buChar char="—"/>
            </a:pPr>
            <a:r>
              <a:rPr lang="en-GB" dirty="0"/>
              <a:t>Viewers wanting to ‘</a:t>
            </a:r>
            <a:r>
              <a:rPr lang="en-GB" dirty="0">
                <a:solidFill>
                  <a:srgbClr val="00A5D7"/>
                </a:solidFill>
              </a:rPr>
              <a:t>lose themselves</a:t>
            </a:r>
            <a:r>
              <a:rPr lang="en-GB" dirty="0"/>
              <a:t>’ in content</a:t>
            </a:r>
          </a:p>
          <a:p>
            <a:pPr marL="285750" lvl="0" indent="-285750">
              <a:buClr>
                <a:schemeClr val="accent2"/>
              </a:buClr>
              <a:buFont typeface="Arial" panose="020B0604020202020204" pitchFamily="34" charset="0"/>
              <a:buChar char="—"/>
            </a:pPr>
            <a:r>
              <a:rPr lang="en-GB" dirty="0"/>
              <a:t>Content has </a:t>
            </a:r>
            <a:r>
              <a:rPr lang="en-GB" dirty="0">
                <a:solidFill>
                  <a:srgbClr val="00A5D7"/>
                </a:solidFill>
              </a:rPr>
              <a:t>high production values</a:t>
            </a:r>
          </a:p>
          <a:p>
            <a:pPr marL="285750" lvl="0" indent="-285750">
              <a:buClr>
                <a:schemeClr val="accent2"/>
              </a:buClr>
              <a:buFont typeface="Arial" panose="020B0604020202020204" pitchFamily="34" charset="0"/>
              <a:buChar char="—"/>
            </a:pPr>
            <a:r>
              <a:rPr lang="en-GB" dirty="0"/>
              <a:t>Platform choice is driven by </a:t>
            </a:r>
            <a:r>
              <a:rPr lang="en-GB" dirty="0">
                <a:solidFill>
                  <a:srgbClr val="00A5D7"/>
                </a:solidFill>
              </a:rPr>
              <a:t>where content available</a:t>
            </a:r>
          </a:p>
          <a:p>
            <a:pPr marL="285750" lvl="0" indent="-285750">
              <a:buClr>
                <a:schemeClr val="accent2"/>
              </a:buClr>
              <a:buFont typeface="Arial" panose="020B0604020202020204" pitchFamily="34" charset="0"/>
              <a:buChar char="—"/>
            </a:pPr>
            <a:r>
              <a:rPr lang="en-GB" dirty="0">
                <a:solidFill>
                  <a:srgbClr val="00A5D7"/>
                </a:solidFill>
              </a:rPr>
              <a:t>Volume</a:t>
            </a:r>
            <a:r>
              <a:rPr lang="en-GB" dirty="0"/>
              <a:t> of content and </a:t>
            </a:r>
            <a:r>
              <a:rPr lang="en-GB" dirty="0">
                <a:solidFill>
                  <a:srgbClr val="00A5D7"/>
                </a:solidFill>
              </a:rPr>
              <a:t>flexibility</a:t>
            </a:r>
            <a:r>
              <a:rPr lang="en-GB" dirty="0"/>
              <a:t> of viewing is important</a:t>
            </a:r>
          </a:p>
          <a:p>
            <a:pPr marL="285750" lvl="0" indent="-285750">
              <a:buClr>
                <a:schemeClr val="accent2"/>
              </a:buClr>
              <a:buFont typeface="Arial" panose="020B0604020202020204" pitchFamily="34" charset="0"/>
              <a:buChar char="—"/>
            </a:pPr>
            <a:r>
              <a:rPr lang="en-GB" dirty="0">
                <a:solidFill>
                  <a:srgbClr val="00A5D7"/>
                </a:solidFill>
              </a:rPr>
              <a:t>British</a:t>
            </a:r>
            <a:r>
              <a:rPr lang="en-GB" dirty="0"/>
              <a:t> or </a:t>
            </a:r>
            <a:r>
              <a:rPr lang="en-GB" dirty="0">
                <a:solidFill>
                  <a:srgbClr val="00A5D7"/>
                </a:solidFill>
              </a:rPr>
              <a:t>American</a:t>
            </a:r>
            <a:r>
              <a:rPr lang="en-GB" dirty="0"/>
              <a:t> content</a:t>
            </a:r>
          </a:p>
          <a:p>
            <a:endParaRPr lang="en-GB" dirty="0"/>
          </a:p>
        </p:txBody>
      </p:sp>
      <p:sp>
        <p:nvSpPr>
          <p:cNvPr id="25" name="Text Placeholder 24">
            <a:extLst>
              <a:ext uri="{FF2B5EF4-FFF2-40B4-BE49-F238E27FC236}">
                <a16:creationId xmlns:a16="http://schemas.microsoft.com/office/drawing/2014/main" id="{EB7CFB4A-AE95-410A-BC56-6B2DCE9506E9}"/>
              </a:ext>
            </a:extLst>
          </p:cNvPr>
          <p:cNvSpPr>
            <a:spLocks noGrp="1"/>
          </p:cNvSpPr>
          <p:nvPr>
            <p:ph type="body" sz="quarter" idx="16"/>
          </p:nvPr>
        </p:nvSpPr>
        <p:spPr>
          <a:xfrm>
            <a:off x="360000" y="5580000"/>
            <a:ext cx="4799884" cy="304800"/>
          </a:xfrm>
        </p:spPr>
        <p:txBody>
          <a:bodyPr/>
          <a:lstStyle/>
          <a:p>
            <a:r>
              <a:rPr lang="en-GB" dirty="0"/>
              <a:t>Source: The Age of Television, 2018, MTM/Thinkbox. Base: all adults (375)</a:t>
            </a:r>
          </a:p>
        </p:txBody>
      </p:sp>
      <p:pic>
        <p:nvPicPr>
          <p:cNvPr id="20" name="Picture 19">
            <a:extLst>
              <a:ext uri="{FF2B5EF4-FFF2-40B4-BE49-F238E27FC236}">
                <a16:creationId xmlns:a16="http://schemas.microsoft.com/office/drawing/2014/main" id="{9FA8C8B8-D71B-4EC1-9CE8-5BEBA866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82" y="2404145"/>
            <a:ext cx="522000" cy="360000"/>
          </a:xfrm>
          <a:prstGeom prst="rect">
            <a:avLst/>
          </a:prstGeom>
        </p:spPr>
      </p:pic>
      <p:pic>
        <p:nvPicPr>
          <p:cNvPr id="32" name="Picture 31">
            <a:extLst>
              <a:ext uri="{FF2B5EF4-FFF2-40B4-BE49-F238E27FC236}">
                <a16:creationId xmlns:a16="http://schemas.microsoft.com/office/drawing/2014/main" id="{7A46425D-4AAB-46D7-914D-147C398FE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702" y="4038976"/>
            <a:ext cx="405659" cy="360000"/>
          </a:xfrm>
          <a:prstGeom prst="rect">
            <a:avLst/>
          </a:prstGeom>
        </p:spPr>
      </p:pic>
      <p:grpSp>
        <p:nvGrpSpPr>
          <p:cNvPr id="21" name="Group 20">
            <a:extLst>
              <a:ext uri="{FF2B5EF4-FFF2-40B4-BE49-F238E27FC236}">
                <a16:creationId xmlns:a16="http://schemas.microsoft.com/office/drawing/2014/main" id="{A9C829CE-002F-4E3C-8AA8-154348CB24E3}"/>
              </a:ext>
            </a:extLst>
          </p:cNvPr>
          <p:cNvGrpSpPr/>
          <p:nvPr/>
        </p:nvGrpSpPr>
        <p:grpSpPr>
          <a:xfrm>
            <a:off x="7303638" y="932065"/>
            <a:ext cx="3922001" cy="3922001"/>
            <a:chOff x="3484607" y="2063372"/>
            <a:chExt cx="3922001" cy="3922001"/>
          </a:xfrm>
        </p:grpSpPr>
        <p:sp>
          <p:nvSpPr>
            <p:cNvPr id="22" name="Pie 58">
              <a:extLst>
                <a:ext uri="{FF2B5EF4-FFF2-40B4-BE49-F238E27FC236}">
                  <a16:creationId xmlns:a16="http://schemas.microsoft.com/office/drawing/2014/main" id="{5F2FE7A3-C155-40E3-9E4B-81B7479F80C3}"/>
                </a:ext>
              </a:extLst>
            </p:cNvPr>
            <p:cNvSpPr>
              <a:spLocks noChangeAspect="1"/>
            </p:cNvSpPr>
            <p:nvPr/>
          </p:nvSpPr>
          <p:spPr>
            <a:xfrm rot="6765127">
              <a:off x="3906767" y="2485532"/>
              <a:ext cx="3077680" cy="3077680"/>
            </a:xfrm>
            <a:prstGeom prst="pie">
              <a:avLst>
                <a:gd name="adj1" fmla="val 13499731"/>
                <a:gd name="adj2" fmla="val 16200000"/>
              </a:avLst>
            </a:prstGeom>
            <a:noFill/>
            <a:ln>
              <a:solidFill>
                <a:srgbClr val="E1051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Pie 61">
              <a:extLst>
                <a:ext uri="{FF2B5EF4-FFF2-40B4-BE49-F238E27FC236}">
                  <a16:creationId xmlns:a16="http://schemas.microsoft.com/office/drawing/2014/main" id="{5FDA4FB6-8EEA-4D69-A6D9-7BA184C691A8}"/>
                </a:ext>
              </a:extLst>
            </p:cNvPr>
            <p:cNvSpPr>
              <a:spLocks noChangeAspect="1"/>
            </p:cNvSpPr>
            <p:nvPr/>
          </p:nvSpPr>
          <p:spPr>
            <a:xfrm rot="15765240">
              <a:off x="3811440" y="2390205"/>
              <a:ext cx="3268334" cy="3268334"/>
            </a:xfrm>
            <a:prstGeom prst="pie">
              <a:avLst>
                <a:gd name="adj1" fmla="val 13499731"/>
                <a:gd name="adj2" fmla="val 16200000"/>
              </a:avLst>
            </a:prstGeom>
            <a:noFill/>
            <a:ln>
              <a:solidFill>
                <a:srgbClr val="3C2D8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Pie 65">
              <a:extLst>
                <a:ext uri="{FF2B5EF4-FFF2-40B4-BE49-F238E27FC236}">
                  <a16:creationId xmlns:a16="http://schemas.microsoft.com/office/drawing/2014/main" id="{817015F0-6EB4-4FF6-B6EB-7EAD13BB5A87}"/>
                </a:ext>
              </a:extLst>
            </p:cNvPr>
            <p:cNvSpPr>
              <a:spLocks noChangeAspect="1"/>
            </p:cNvSpPr>
            <p:nvPr/>
          </p:nvSpPr>
          <p:spPr>
            <a:xfrm rot="17506674">
              <a:off x="4900885" y="3479650"/>
              <a:ext cx="1089444" cy="1089444"/>
            </a:xfrm>
            <a:prstGeom prst="pie">
              <a:avLst>
                <a:gd name="adj1" fmla="val 13499731"/>
                <a:gd name="adj2" fmla="val 16200000"/>
              </a:avLst>
            </a:prstGeom>
            <a:noFill/>
            <a:ln>
              <a:solidFill>
                <a:srgbClr val="0069B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Pie 67">
              <a:extLst>
                <a:ext uri="{FF2B5EF4-FFF2-40B4-BE49-F238E27FC236}">
                  <a16:creationId xmlns:a16="http://schemas.microsoft.com/office/drawing/2014/main" id="{BC242639-040F-4374-92EE-3CA2231468C5}"/>
                </a:ext>
              </a:extLst>
            </p:cNvPr>
            <p:cNvSpPr>
              <a:spLocks noChangeAspect="1"/>
            </p:cNvSpPr>
            <p:nvPr/>
          </p:nvSpPr>
          <p:spPr>
            <a:xfrm rot="13494486">
              <a:off x="3484607" y="2063372"/>
              <a:ext cx="3922001" cy="3922001"/>
            </a:xfrm>
            <a:prstGeom prst="pie">
              <a:avLst>
                <a:gd name="adj1" fmla="val 13499731"/>
                <a:gd name="adj2" fmla="val 16200000"/>
              </a:avLst>
            </a:prstGeom>
            <a:noFill/>
            <a:ln>
              <a:solidFill>
                <a:srgbClr val="F0730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Pie 68">
              <a:extLst>
                <a:ext uri="{FF2B5EF4-FFF2-40B4-BE49-F238E27FC236}">
                  <a16:creationId xmlns:a16="http://schemas.microsoft.com/office/drawing/2014/main" id="{56737E67-4C2A-4963-95D6-6C69A229C62D}"/>
                </a:ext>
              </a:extLst>
            </p:cNvPr>
            <p:cNvSpPr>
              <a:spLocks noChangeAspect="1"/>
            </p:cNvSpPr>
            <p:nvPr/>
          </p:nvSpPr>
          <p:spPr>
            <a:xfrm rot="19841772">
              <a:off x="4288072" y="2866837"/>
              <a:ext cx="2315070" cy="2315070"/>
            </a:xfrm>
            <a:prstGeom prst="pie">
              <a:avLst>
                <a:gd name="adj1" fmla="val 13499731"/>
                <a:gd name="adj2" fmla="val 16200000"/>
              </a:avLst>
            </a:prstGeom>
            <a:noFill/>
            <a:ln>
              <a:solidFill>
                <a:srgbClr val="00A03C">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Pie 69">
              <a:extLst>
                <a:ext uri="{FF2B5EF4-FFF2-40B4-BE49-F238E27FC236}">
                  <a16:creationId xmlns:a16="http://schemas.microsoft.com/office/drawing/2014/main" id="{C4D0BF75-21EC-48DC-9E0A-39397DBB23B3}"/>
                </a:ext>
              </a:extLst>
            </p:cNvPr>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Pie 70">
              <a:extLst>
                <a:ext uri="{FF2B5EF4-FFF2-40B4-BE49-F238E27FC236}">
                  <a16:creationId xmlns:a16="http://schemas.microsoft.com/office/drawing/2014/main" id="{B8BA0B5A-2859-43AE-91A2-42C88EDC10C9}"/>
                </a:ext>
              </a:extLst>
            </p:cNvPr>
            <p:cNvSpPr>
              <a:spLocks noChangeAspect="1"/>
            </p:cNvSpPr>
            <p:nvPr/>
          </p:nvSpPr>
          <p:spPr>
            <a:xfrm rot="4780936">
              <a:off x="4111037" y="2689802"/>
              <a:ext cx="2669140" cy="2669140"/>
            </a:xfrm>
            <a:prstGeom prst="pie">
              <a:avLst>
                <a:gd name="adj1" fmla="val 13499731"/>
                <a:gd name="adj2" fmla="val 16200000"/>
              </a:avLst>
            </a:prstGeom>
            <a:noFill/>
            <a:ln>
              <a:solidFill>
                <a:srgbClr val="87BE2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Pie 71">
              <a:extLst>
                <a:ext uri="{FF2B5EF4-FFF2-40B4-BE49-F238E27FC236}">
                  <a16:creationId xmlns:a16="http://schemas.microsoft.com/office/drawing/2014/main" id="{508573F2-00A8-4D60-9D75-4E85CB36A29F}"/>
                </a:ext>
              </a:extLst>
            </p:cNvPr>
            <p:cNvSpPr>
              <a:spLocks noChangeAspect="1"/>
            </p:cNvSpPr>
            <p:nvPr/>
          </p:nvSpPr>
          <p:spPr>
            <a:xfrm rot="2699023">
              <a:off x="4233600" y="2812365"/>
              <a:ext cx="2424015" cy="2424015"/>
            </a:xfrm>
            <a:prstGeom prst="pie">
              <a:avLst>
                <a:gd name="adj1" fmla="val 13499731"/>
                <a:gd name="adj2" fmla="val 16200000"/>
              </a:avLst>
            </a:prstGeom>
            <a:noFill/>
            <a:ln>
              <a:solidFill>
                <a:srgbClr val="FFCD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39" name="Picture 38">
            <a:extLst>
              <a:ext uri="{FF2B5EF4-FFF2-40B4-BE49-F238E27FC236}">
                <a16:creationId xmlns:a16="http://schemas.microsoft.com/office/drawing/2014/main" id="{DB8D2A75-7FB9-45C4-9CC2-02B47A227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3138" y="2019091"/>
            <a:ext cx="421663" cy="276817"/>
          </a:xfrm>
          <a:prstGeom prst="rect">
            <a:avLst/>
          </a:prstGeom>
        </p:spPr>
      </p:pic>
    </p:spTree>
    <p:extLst>
      <p:ext uri="{BB962C8B-B14F-4D97-AF65-F5344CB8AC3E}">
        <p14:creationId xmlns:p14="http://schemas.microsoft.com/office/powerpoint/2010/main" val="29812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p>
        </p:txBody>
      </p:sp>
      <p:sp>
        <p:nvSpPr>
          <p:cNvPr id="7" name="Text Placeholder 6">
            <a:extLst>
              <a:ext uri="{FF2B5EF4-FFF2-40B4-BE49-F238E27FC236}">
                <a16:creationId xmlns:a16="http://schemas.microsoft.com/office/drawing/2014/main" id="{A35191CA-0C7C-4D7A-8219-2169D3C5AC9A}"/>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16-34 (118)</a:t>
            </a:r>
          </a:p>
        </p:txBody>
      </p:sp>
      <p:graphicFrame>
        <p:nvGraphicFramePr>
          <p:cNvPr id="8" name="Chart 7">
            <a:extLst>
              <a:ext uri="{FF2B5EF4-FFF2-40B4-BE49-F238E27FC236}">
                <a16:creationId xmlns:a16="http://schemas.microsoft.com/office/drawing/2014/main" id="{9E717097-1F59-47B6-9430-EEFC6F9010FA}"/>
              </a:ext>
            </a:extLst>
          </p:cNvPr>
          <p:cNvGraphicFramePr/>
          <p:nvPr/>
        </p:nvGraphicFramePr>
        <p:xfrm>
          <a:off x="469232" y="1637731"/>
          <a:ext cx="11172008" cy="3283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82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2916D-4DCF-4381-88BB-B83FFEE1F654}"/>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solidFill>
                <a:schemeClr val="accent3"/>
              </a:solidFill>
            </a:endParaRPr>
          </a:p>
        </p:txBody>
      </p:sp>
      <p:sp>
        <p:nvSpPr>
          <p:cNvPr id="7" name="Text Placeholder 6">
            <a:extLst>
              <a:ext uri="{FF2B5EF4-FFF2-40B4-BE49-F238E27FC236}">
                <a16:creationId xmlns:a16="http://schemas.microsoft.com/office/drawing/2014/main" id="{86A1B1F1-992D-4BE4-B1B5-4A6778C8E737}"/>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a:t>
            </a:r>
          </a:p>
        </p:txBody>
      </p:sp>
      <p:sp>
        <p:nvSpPr>
          <p:cNvPr id="4" name="Oval 3">
            <a:extLst>
              <a:ext uri="{FF2B5EF4-FFF2-40B4-BE49-F238E27FC236}">
                <a16:creationId xmlns:a16="http://schemas.microsoft.com/office/drawing/2014/main" id="{64DEA637-5EA0-4387-BC8C-AED402C98A9C}"/>
              </a:ext>
            </a:extLst>
          </p:cNvPr>
          <p:cNvSpPr/>
          <p:nvPr/>
        </p:nvSpPr>
        <p:spPr>
          <a:xfrm>
            <a:off x="6573338"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5" name="TextBox 4">
            <a:extLst>
              <a:ext uri="{FF2B5EF4-FFF2-40B4-BE49-F238E27FC236}">
                <a16:creationId xmlns:a16="http://schemas.microsoft.com/office/drawing/2014/main" id="{3C11FF1E-6B1F-4C12-99CC-ACB6BCC6584C}"/>
              </a:ext>
            </a:extLst>
          </p:cNvPr>
          <p:cNvSpPr txBox="1"/>
          <p:nvPr/>
        </p:nvSpPr>
        <p:spPr>
          <a:xfrm>
            <a:off x="6608676" y="1584669"/>
            <a:ext cx="1095153" cy="646331"/>
          </a:xfrm>
          <a:prstGeom prst="rect">
            <a:avLst/>
          </a:prstGeom>
          <a:noFill/>
        </p:spPr>
        <p:txBody>
          <a:bodyPr wrap="square" rtlCol="0">
            <a:spAutoFit/>
          </a:bodyPr>
          <a:lstStyle/>
          <a:p>
            <a:pPr algn="ctr"/>
            <a:r>
              <a:rPr lang="en-GB" dirty="0">
                <a:solidFill>
                  <a:srgbClr val="00A5D7"/>
                </a:solidFill>
              </a:rPr>
              <a:t>32% </a:t>
            </a:r>
            <a:r>
              <a:rPr lang="en-GB" dirty="0">
                <a:solidFill>
                  <a:schemeClr val="bg2"/>
                </a:solidFill>
              </a:rPr>
              <a:t>On-demand</a:t>
            </a:r>
          </a:p>
        </p:txBody>
      </p:sp>
      <p:sp>
        <p:nvSpPr>
          <p:cNvPr id="15" name="Oval 14">
            <a:extLst>
              <a:ext uri="{FF2B5EF4-FFF2-40B4-BE49-F238E27FC236}">
                <a16:creationId xmlns:a16="http://schemas.microsoft.com/office/drawing/2014/main" id="{67B21E86-D989-453A-AC6C-DF495AA87F25}"/>
              </a:ext>
            </a:extLst>
          </p:cNvPr>
          <p:cNvSpPr/>
          <p:nvPr/>
        </p:nvSpPr>
        <p:spPr>
          <a:xfrm>
            <a:off x="8610886" y="450892"/>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16" name="TextBox 15">
            <a:extLst>
              <a:ext uri="{FF2B5EF4-FFF2-40B4-BE49-F238E27FC236}">
                <a16:creationId xmlns:a16="http://schemas.microsoft.com/office/drawing/2014/main" id="{877FEA3D-7C1C-4FEA-9622-B4F30A99864D}"/>
              </a:ext>
            </a:extLst>
          </p:cNvPr>
          <p:cNvSpPr txBox="1"/>
          <p:nvPr/>
        </p:nvSpPr>
        <p:spPr>
          <a:xfrm>
            <a:off x="8421774" y="1584669"/>
            <a:ext cx="1430676" cy="369332"/>
          </a:xfrm>
          <a:prstGeom prst="rect">
            <a:avLst/>
          </a:prstGeom>
          <a:noFill/>
        </p:spPr>
        <p:txBody>
          <a:bodyPr wrap="square" rtlCol="0">
            <a:spAutoFit/>
          </a:bodyPr>
          <a:lstStyle/>
          <a:p>
            <a:pPr algn="ctr"/>
            <a:r>
              <a:rPr lang="en-GB" dirty="0">
                <a:solidFill>
                  <a:srgbClr val="00A5D7"/>
                </a:solidFill>
              </a:rPr>
              <a:t>38% </a:t>
            </a:r>
            <a:r>
              <a:rPr lang="en-GB" dirty="0">
                <a:solidFill>
                  <a:schemeClr val="bg2"/>
                </a:solidFill>
              </a:rPr>
              <a:t>Drama</a:t>
            </a:r>
          </a:p>
        </p:txBody>
      </p:sp>
      <p:sp>
        <p:nvSpPr>
          <p:cNvPr id="17" name="Oval 16">
            <a:extLst>
              <a:ext uri="{FF2B5EF4-FFF2-40B4-BE49-F238E27FC236}">
                <a16:creationId xmlns:a16="http://schemas.microsoft.com/office/drawing/2014/main" id="{2236716C-FA13-4BF4-9150-DA1AF1842DC7}"/>
              </a:ext>
            </a:extLst>
          </p:cNvPr>
          <p:cNvSpPr/>
          <p:nvPr/>
        </p:nvSpPr>
        <p:spPr>
          <a:xfrm>
            <a:off x="10646710"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21" name="TextBox 20">
            <a:extLst>
              <a:ext uri="{FF2B5EF4-FFF2-40B4-BE49-F238E27FC236}">
                <a16:creationId xmlns:a16="http://schemas.microsoft.com/office/drawing/2014/main" id="{0154FDEF-920F-490D-9D85-57660563BA1E}"/>
              </a:ext>
            </a:extLst>
          </p:cNvPr>
          <p:cNvSpPr txBox="1"/>
          <p:nvPr/>
        </p:nvSpPr>
        <p:spPr>
          <a:xfrm>
            <a:off x="10368708" y="1584669"/>
            <a:ext cx="1611940" cy="646331"/>
          </a:xfrm>
          <a:prstGeom prst="rect">
            <a:avLst/>
          </a:prstGeom>
          <a:noFill/>
        </p:spPr>
        <p:txBody>
          <a:bodyPr wrap="square" rtlCol="0">
            <a:spAutoFit/>
          </a:bodyPr>
          <a:lstStyle/>
          <a:p>
            <a:pPr algn="ctr"/>
            <a:r>
              <a:rPr lang="en-GB" dirty="0">
                <a:solidFill>
                  <a:srgbClr val="00A5D7"/>
                </a:solidFill>
              </a:rPr>
              <a:t>68% </a:t>
            </a:r>
            <a:r>
              <a:rPr lang="en-GB" dirty="0">
                <a:solidFill>
                  <a:schemeClr val="bg2"/>
                </a:solidFill>
              </a:rPr>
              <a:t>evening viewing</a:t>
            </a:r>
          </a:p>
        </p:txBody>
      </p:sp>
      <p:sp>
        <p:nvSpPr>
          <p:cNvPr id="22" name="Rectangle 21">
            <a:extLst>
              <a:ext uri="{FF2B5EF4-FFF2-40B4-BE49-F238E27FC236}">
                <a16:creationId xmlns:a16="http://schemas.microsoft.com/office/drawing/2014/main" id="{B720F442-D10C-4E30-B94C-6500AB865D97}"/>
              </a:ext>
            </a:extLst>
          </p:cNvPr>
          <p:cNvSpPr/>
          <p:nvPr/>
        </p:nvSpPr>
        <p:spPr>
          <a:xfrm>
            <a:off x="820149" y="2163073"/>
            <a:ext cx="4630159" cy="2677656"/>
          </a:xfrm>
          <a:prstGeom prst="rect">
            <a:avLst/>
          </a:prstGeom>
        </p:spPr>
        <p:txBody>
          <a:bodyPr wrap="square">
            <a:spAutoFit/>
          </a:bodyPr>
          <a:lstStyle/>
          <a:p>
            <a:pPr lvl="0" fontAlgn="base">
              <a:spcBef>
                <a:spcPts val="600"/>
              </a:spcBef>
              <a:defRPr/>
            </a:pPr>
            <a:r>
              <a:rPr lang="en-GB" sz="2400" dirty="0">
                <a:solidFill>
                  <a:schemeClr val="bg2"/>
                </a:solidFill>
                <a:cs typeface="Times New Roman" panose="02020603050405020304" pitchFamily="18" charset="0"/>
              </a:rPr>
              <a:t>With The Sinner I was just gripped from start to finish, watching one after another. I was going to bed at 1am and then 3am the next night. There were so many twists and turns, it really had me!</a:t>
            </a:r>
          </a:p>
        </p:txBody>
      </p:sp>
      <p:sp>
        <p:nvSpPr>
          <p:cNvPr id="23" name="TextBox 22">
            <a:extLst>
              <a:ext uri="{FF2B5EF4-FFF2-40B4-BE49-F238E27FC236}">
                <a16:creationId xmlns:a16="http://schemas.microsoft.com/office/drawing/2014/main" id="{A1E1B6B5-E601-40EB-9651-C29628DD5670}"/>
              </a:ext>
            </a:extLst>
          </p:cNvPr>
          <p:cNvSpPr txBox="1"/>
          <p:nvPr/>
        </p:nvSpPr>
        <p:spPr>
          <a:xfrm>
            <a:off x="176796" y="1704167"/>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4" name="TextBox 23">
            <a:extLst>
              <a:ext uri="{FF2B5EF4-FFF2-40B4-BE49-F238E27FC236}">
                <a16:creationId xmlns:a16="http://schemas.microsoft.com/office/drawing/2014/main" id="{29755F32-86B0-47DE-B5D2-CDFCDB2581A4}"/>
              </a:ext>
            </a:extLst>
          </p:cNvPr>
          <p:cNvSpPr txBox="1"/>
          <p:nvPr/>
        </p:nvSpPr>
        <p:spPr>
          <a:xfrm rot="10800000">
            <a:off x="2813552" y="3149124"/>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5" name="TextBox 24">
            <a:extLst>
              <a:ext uri="{FF2B5EF4-FFF2-40B4-BE49-F238E27FC236}">
                <a16:creationId xmlns:a16="http://schemas.microsoft.com/office/drawing/2014/main" id="{2FB1C4F4-DA7F-4B30-A904-72004F6AD3CA}"/>
              </a:ext>
            </a:extLst>
          </p:cNvPr>
          <p:cNvSpPr txBox="1"/>
          <p:nvPr/>
        </p:nvSpPr>
        <p:spPr>
          <a:xfrm>
            <a:off x="6430692" y="2865289"/>
            <a:ext cx="3946357" cy="338554"/>
          </a:xfrm>
          <a:prstGeom prst="rect">
            <a:avLst/>
          </a:prstGeom>
          <a:noFill/>
        </p:spPr>
        <p:txBody>
          <a:bodyPr wrap="square" rtlCol="0">
            <a:spAutoFit/>
          </a:bodyPr>
          <a:lstStyle/>
          <a:p>
            <a:pPr algn="l"/>
            <a:r>
              <a:rPr lang="en-GB" sz="1600" dirty="0">
                <a:solidFill>
                  <a:schemeClr val="bg2"/>
                </a:solidFill>
              </a:rPr>
              <a:t>Served by high quality drama: </a:t>
            </a:r>
          </a:p>
        </p:txBody>
      </p:sp>
      <p:sp>
        <p:nvSpPr>
          <p:cNvPr id="26" name="Rectangle 25">
            <a:extLst>
              <a:ext uri="{FF2B5EF4-FFF2-40B4-BE49-F238E27FC236}">
                <a16:creationId xmlns:a16="http://schemas.microsoft.com/office/drawing/2014/main" id="{9BD32F99-B9A9-4D65-8516-0ABAAF333E61}"/>
              </a:ext>
            </a:extLst>
          </p:cNvPr>
          <p:cNvSpPr/>
          <p:nvPr/>
        </p:nvSpPr>
        <p:spPr>
          <a:xfrm>
            <a:off x="6573338" y="3358047"/>
            <a:ext cx="1474053" cy="926432"/>
          </a:xfrm>
          <a:prstGeom prst="rect">
            <a:avLst/>
          </a:prstGeom>
          <a:blipFill>
            <a:blip r:embed="rId3"/>
            <a:stretch>
              <a:fillRect l="-4679" r="-4675"/>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31B44BB-7F5D-4E32-90AD-7A02D7256C65}"/>
              </a:ext>
            </a:extLst>
          </p:cNvPr>
          <p:cNvSpPr/>
          <p:nvPr/>
        </p:nvSpPr>
        <p:spPr>
          <a:xfrm>
            <a:off x="8471023" y="3358047"/>
            <a:ext cx="1474053" cy="926432"/>
          </a:xfrm>
          <a:prstGeom prst="rect">
            <a:avLst/>
          </a:prstGeom>
          <a:blipFill>
            <a:blip r:embed="rId4"/>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313BE18-625B-4E82-BC71-427E5385E9D2}"/>
              </a:ext>
            </a:extLst>
          </p:cNvPr>
          <p:cNvSpPr/>
          <p:nvPr/>
        </p:nvSpPr>
        <p:spPr>
          <a:xfrm>
            <a:off x="10368708" y="3358047"/>
            <a:ext cx="1474053" cy="926432"/>
          </a:xfrm>
          <a:prstGeom prst="rect">
            <a:avLst/>
          </a:prstGeom>
          <a:blipFill>
            <a:blip r:embed="rId5"/>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72E92EF-045A-41DA-A092-551B507FFAA8}"/>
              </a:ext>
            </a:extLst>
          </p:cNvPr>
          <p:cNvSpPr/>
          <p:nvPr/>
        </p:nvSpPr>
        <p:spPr>
          <a:xfrm>
            <a:off x="6569322" y="4545160"/>
            <a:ext cx="1474053" cy="926432"/>
          </a:xfrm>
          <a:prstGeom prst="rect">
            <a:avLst/>
          </a:prstGeom>
          <a:blipFill>
            <a:blip r:embed="rId6"/>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E20529F-A4EC-431B-AD74-50F318713263}"/>
              </a:ext>
            </a:extLst>
          </p:cNvPr>
          <p:cNvSpPr/>
          <p:nvPr/>
        </p:nvSpPr>
        <p:spPr>
          <a:xfrm>
            <a:off x="8467007" y="4545160"/>
            <a:ext cx="1474053" cy="926432"/>
          </a:xfrm>
          <a:prstGeom prst="rect">
            <a:avLst/>
          </a:prstGeom>
          <a:blipFill>
            <a:blip r:embed="rId7"/>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0CA9338-8C96-45D3-9218-FC46B22FDB92}"/>
              </a:ext>
            </a:extLst>
          </p:cNvPr>
          <p:cNvSpPr/>
          <p:nvPr/>
        </p:nvSpPr>
        <p:spPr>
          <a:xfrm>
            <a:off x="10400270" y="4545160"/>
            <a:ext cx="1474053" cy="926432"/>
          </a:xfrm>
          <a:prstGeom prst="rect">
            <a:avLst/>
          </a:prstGeom>
          <a:blipFill>
            <a:blip r:embed="rId8"/>
            <a:stretch>
              <a:fillRect l="-1" r="-17766"/>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818FA17-A4E9-43DB-B34E-26EAAA123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831" y="557283"/>
            <a:ext cx="902386" cy="900944"/>
          </a:xfrm>
          <a:prstGeom prst="rect">
            <a:avLst/>
          </a:prstGeom>
        </p:spPr>
      </p:pic>
      <p:pic>
        <p:nvPicPr>
          <p:cNvPr id="13" name="Picture 12">
            <a:extLst>
              <a:ext uri="{FF2B5EF4-FFF2-40B4-BE49-F238E27FC236}">
                <a16:creationId xmlns:a16="http://schemas.microsoft.com/office/drawing/2014/main" id="{CB3B0D4F-291A-4D5E-8B02-5283808AC9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4169" y="388808"/>
            <a:ext cx="1204168" cy="1204168"/>
          </a:xfrm>
          <a:prstGeom prst="rect">
            <a:avLst/>
          </a:prstGeom>
        </p:spPr>
      </p:pic>
      <p:pic>
        <p:nvPicPr>
          <p:cNvPr id="19" name="Picture 18">
            <a:extLst>
              <a:ext uri="{FF2B5EF4-FFF2-40B4-BE49-F238E27FC236}">
                <a16:creationId xmlns:a16="http://schemas.microsoft.com/office/drawing/2014/main" id="{33DAF194-1E6D-41ED-88E4-07A58D0367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4613" y="371774"/>
            <a:ext cx="1220130" cy="1222082"/>
          </a:xfrm>
          <a:prstGeom prst="rect">
            <a:avLst/>
          </a:prstGeom>
        </p:spPr>
      </p:pic>
      <p:pic>
        <p:nvPicPr>
          <p:cNvPr id="1026" name="Picture 2" descr="Image result for amazon logo">
            <a:extLst>
              <a:ext uri="{FF2B5EF4-FFF2-40B4-BE49-F238E27FC236}">
                <a16:creationId xmlns:a16="http://schemas.microsoft.com/office/drawing/2014/main" id="{11110412-C86A-434B-BD1B-20120F8C8B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33930" y="3411819"/>
            <a:ext cx="250813" cy="25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7BBD8E92-AC61-4FC9-88F1-8B8E6F8EEB6B"/>
  <p:tag name="ISPRINGONLINEFOLDERID" val="0"/>
  <p:tag name="ISPRINGONLINEFOLDERPATH" val="Content List"/>
  <p:tag name="ISPRINGCLOUDFOLDERID" val="24"/>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CLOUDFOLDERDOMAIN" val="https://thinkbox.ispringcloud.eu"/>
  <p:tag name="ISPRING_PRESENTATION_TITLE" val="VOD viewing"/>
  <p:tag name="ISPRINGCLOUDFOLDERPATH" val="Repository/Nickable Charts/CTV/"/>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3258</Words>
  <Application>Microsoft Office PowerPoint</Application>
  <PresentationFormat>Widescreen</PresentationFormat>
  <Paragraphs>362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Founders Grotesk Bold</vt:lpstr>
      <vt:lpstr>Founders Grotesk Regular</vt:lpstr>
      <vt:lpstr>proxima-nova</vt:lpstr>
      <vt:lpstr>Times New Roman</vt:lpstr>
      <vt:lpstr>Thinkbox</vt:lpstr>
      <vt:lpstr>VOD Viewing</vt:lpstr>
      <vt:lpstr>2024 video viewing – 16-34</vt:lpstr>
      <vt:lpstr>Viewing to TV content is mainly on the larger screen</vt:lpstr>
      <vt:lpstr>Incremental reach achieved by TV + VOD</vt:lpstr>
      <vt:lpstr>There are 8 need states which drive video viewing</vt:lpstr>
      <vt:lpstr>The need to immerse ourselves in content to ‘escape’ drives on-demand viewing</vt:lpstr>
      <vt:lpstr>Escape  7% of viewing time</vt:lpstr>
      <vt:lpstr>Escape  7% of viewing time</vt:lpstr>
      <vt:lpstr>Escape  7% of viewing time</vt:lpstr>
      <vt:lpstr>SVOD &amp; video-sharing seasonal viewing consistent across 24</vt:lpstr>
      <vt:lpstr>BVOD accounts for 29% of 16-34s broadcaster TV viewing</vt:lpstr>
      <vt:lpstr>Sports is time-sensitive so has high levels of live viewing</vt:lpstr>
      <vt:lpstr>Daily shows generate a ‘drive to live’ </vt:lpstr>
      <vt:lpstr>Primetime drama has high levels of on-demand viewing</vt:lpstr>
      <vt:lpstr>Primetime drama has high levels of on-demand viewing</vt:lpstr>
      <vt:lpstr>Top commercial programmes with largest proportion of pre-broadcast boxset BVOD viewing</vt:lpstr>
      <vt:lpstr>Weight of viewing is a key factor in incremental reach</vt:lpstr>
      <vt:lpstr>‘Middle tier’ of viewers are key to BVOD’s incremental reach</vt:lpstr>
      <vt:lpstr>BVOD provides good odds of reaching an attractive audience</vt:lpstr>
      <vt:lpstr>Three quarters of individuals now have access to a SVOD service</vt:lpstr>
      <vt:lpstr>SVOD ad-tier growth increasing high quality TV inventory</vt:lpstr>
      <vt:lpstr>How the SVOD / other AVOD market breaks down – 16-34</vt:lpstr>
      <vt:lpstr>Commercial broadcasters are unrivalled for scale</vt:lpstr>
      <vt:lpstr>SVOD viewing broadly consistent across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 viewing</dc:title>
  <dc:creator>Kate Allinson</dc:creator>
  <cp:lastModifiedBy>Akeel Mungul</cp:lastModifiedBy>
  <cp:revision>83</cp:revision>
  <dcterms:created xsi:type="dcterms:W3CDTF">2018-03-14T15:23:56Z</dcterms:created>
  <dcterms:modified xsi:type="dcterms:W3CDTF">2025-05-27T10:58:56Z</dcterms:modified>
</cp:coreProperties>
</file>