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33.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79" r:id="rId2"/>
    <p:sldId id="2147376270" r:id="rId3"/>
    <p:sldId id="2147376212" r:id="rId4"/>
    <p:sldId id="2147377169" r:id="rId5"/>
    <p:sldId id="758" r:id="rId6"/>
    <p:sldId id="765" r:id="rId7"/>
    <p:sldId id="397" r:id="rId8"/>
    <p:sldId id="398" r:id="rId9"/>
    <p:sldId id="399" r:id="rId10"/>
    <p:sldId id="2147376328" r:id="rId11"/>
    <p:sldId id="4648" r:id="rId12"/>
    <p:sldId id="2147377092" r:id="rId13"/>
    <p:sldId id="2147377093" r:id="rId14"/>
    <p:sldId id="2147377094" r:id="rId15"/>
    <p:sldId id="2147377095" r:id="rId16"/>
    <p:sldId id="3085" r:id="rId17"/>
    <p:sldId id="2147376098" r:id="rId18"/>
    <p:sldId id="2147376099" r:id="rId19"/>
    <p:sldId id="2147376104" r:id="rId20"/>
    <p:sldId id="2147376242" r:id="rId21"/>
    <p:sldId id="2147376958" r:id="rId22"/>
    <p:sldId id="4646" r:id="rId23"/>
    <p:sldId id="2147377061" r:id="rId24"/>
    <p:sldId id="2147377096"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8CD786-51D4-4CA0-96D3-B0B8BDE10D86}">
          <p14:sldIdLst>
            <p14:sldId id="379"/>
          </p14:sldIdLst>
        </p14:section>
        <p14:section name="Video Landscape" id="{9872EF57-27A5-4502-9040-50C3119A26CF}">
          <p14:sldIdLst>
            <p14:sldId id="2147376270"/>
            <p14:sldId id="2147376212"/>
            <p14:sldId id="2147377169"/>
            <p14:sldId id="758"/>
            <p14:sldId id="765"/>
            <p14:sldId id="397"/>
            <p14:sldId id="398"/>
            <p14:sldId id="399"/>
            <p14:sldId id="2147376328"/>
          </p14:sldIdLst>
        </p14:section>
        <p14:section name="BVOD" id="{077611F8-0FCD-4EDF-840F-6792AE4B5393}">
          <p14:sldIdLst>
            <p14:sldId id="4648"/>
            <p14:sldId id="2147377092"/>
            <p14:sldId id="2147377093"/>
            <p14:sldId id="2147377094"/>
            <p14:sldId id="2147377095"/>
            <p14:sldId id="3085"/>
            <p14:sldId id="2147376098"/>
            <p14:sldId id="2147376099"/>
            <p14:sldId id="2147376104"/>
          </p14:sldIdLst>
        </p14:section>
        <p14:section name="SVOD" id="{19FCF0C4-643F-4D45-B22F-4231A64E68D2}">
          <p14:sldIdLst>
            <p14:sldId id="2147376242"/>
            <p14:sldId id="2147376958"/>
            <p14:sldId id="4646"/>
            <p14:sldId id="2147377061"/>
            <p14:sldId id="21473770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6331" autoAdjust="0"/>
  </p:normalViewPr>
  <p:slideViewPr>
    <p:cSldViewPr snapToGrid="0">
      <p:cViewPr varScale="1">
        <p:scale>
          <a:sx n="95" d="100"/>
          <a:sy n="95" d="100"/>
        </p:scale>
        <p:origin x="906" y="90"/>
      </p:cViewPr>
      <p:guideLst/>
    </p:cSldViewPr>
  </p:slideViewPr>
  <p:notesTextViewPr>
    <p:cViewPr>
      <p:scale>
        <a:sx n="1" d="1"/>
        <a:sy n="1" d="1"/>
      </p:scale>
      <p:origin x="0" y="0"/>
    </p:cViewPr>
  </p:notesTextViewPr>
  <p:sorterViewPr>
    <p:cViewPr>
      <p:scale>
        <a:sx n="170" d="100"/>
        <a:sy n="170" d="100"/>
      </p:scale>
      <p:origin x="0" y="-19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microsoft.com/office/2011/relationships/chartColorStyle" Target="colors15.xml"/><Relationship Id="rId1" Type="http://schemas.microsoft.com/office/2011/relationships/chartStyle" Target="style15.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oleObject" Target="Book2" TargetMode="External"/><Relationship Id="rId4" Type="http://schemas.openxmlformats.org/officeDocument/2006/relationships/image" Target="../media/image32.png"/><Relationship Id="rId9" Type="http://schemas.openxmlformats.org/officeDocument/2006/relationships/image" Target="../media/image37.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1395377604092"/>
          <c:y val="9.4716732591433733E-2"/>
          <c:w val="0.5032121287783603"/>
          <c:h val="0.81056653481713259"/>
        </c:manualLayout>
      </c:layout>
      <c:doughnutChart>
        <c:varyColors val="1"/>
        <c:ser>
          <c:idx val="0"/>
          <c:order val="0"/>
          <c:tx>
            <c:strRef>
              <c:f>Sheet1!$B$1</c:f>
              <c:strCache>
                <c:ptCount val="1"/>
                <c:pt idx="0">
                  <c:v>16-34s</c:v>
                </c:pt>
              </c:strCache>
            </c:strRef>
          </c:tx>
          <c:dPt>
            <c:idx val="0"/>
            <c:bubble3D val="0"/>
            <c:spPr>
              <a:solidFill>
                <a:srgbClr val="0069B4">
                  <a:lumMod val="20000"/>
                  <a:lumOff val="80000"/>
                </a:srgbClr>
              </a:solidFill>
            </c:spPr>
            <c:extLst>
              <c:ext xmlns:c16="http://schemas.microsoft.com/office/drawing/2014/chart" uri="{C3380CC4-5D6E-409C-BE32-E72D297353CC}">
                <c16:uniqueId val="{00000001-AAFF-45A3-A865-F04D69EBD962}"/>
              </c:ext>
            </c:extLst>
          </c:dPt>
          <c:dPt>
            <c:idx val="1"/>
            <c:bubble3D val="0"/>
            <c:spPr>
              <a:solidFill>
                <a:srgbClr val="0069B4">
                  <a:lumMod val="40000"/>
                  <a:lumOff val="60000"/>
                </a:srgbClr>
              </a:solidFill>
            </c:spPr>
            <c:extLst>
              <c:ext xmlns:c16="http://schemas.microsoft.com/office/drawing/2014/chart" uri="{C3380CC4-5D6E-409C-BE32-E72D297353CC}">
                <c16:uniqueId val="{00000003-AAFF-45A3-A865-F04D69EBD962}"/>
              </c:ext>
            </c:extLst>
          </c:dPt>
          <c:dPt>
            <c:idx val="2"/>
            <c:bubble3D val="0"/>
            <c:spPr>
              <a:solidFill>
                <a:srgbClr val="004F87"/>
              </a:solidFill>
            </c:spPr>
            <c:extLst>
              <c:ext xmlns:c16="http://schemas.microsoft.com/office/drawing/2014/chart" uri="{C3380CC4-5D6E-409C-BE32-E72D297353CC}">
                <c16:uniqueId val="{00000005-AAFF-45A3-A865-F04D69EBD962}"/>
              </c:ext>
            </c:extLst>
          </c:dPt>
          <c:dPt>
            <c:idx val="3"/>
            <c:bubble3D val="0"/>
            <c:spPr>
              <a:solidFill>
                <a:srgbClr val="372D87">
                  <a:lumMod val="75000"/>
                </a:srgbClr>
              </a:solidFill>
            </c:spPr>
            <c:extLst>
              <c:ext xmlns:c16="http://schemas.microsoft.com/office/drawing/2014/chart" uri="{C3380CC4-5D6E-409C-BE32-E72D297353CC}">
                <c16:uniqueId val="{00000007-AAFF-45A3-A865-F04D69EBD962}"/>
              </c:ext>
            </c:extLst>
          </c:dPt>
          <c:dPt>
            <c:idx val="4"/>
            <c:bubble3D val="0"/>
            <c:spPr>
              <a:solidFill>
                <a:srgbClr val="2AFF7C"/>
              </a:solidFill>
              <a:ln>
                <a:noFill/>
              </a:ln>
            </c:spPr>
            <c:extLst>
              <c:ext xmlns:c16="http://schemas.microsoft.com/office/drawing/2014/chart" uri="{C3380CC4-5D6E-409C-BE32-E72D297353CC}">
                <c16:uniqueId val="{00000009-AAFF-45A3-A865-F04D69EBD962}"/>
              </c:ext>
            </c:extLst>
          </c:dPt>
          <c:dPt>
            <c:idx val="5"/>
            <c:bubble3D val="0"/>
            <c:spPr>
              <a:solidFill>
                <a:srgbClr val="00B050"/>
              </a:solidFill>
            </c:spPr>
            <c:extLst>
              <c:ext xmlns:c16="http://schemas.microsoft.com/office/drawing/2014/chart" uri="{C3380CC4-5D6E-409C-BE32-E72D297353CC}">
                <c16:uniqueId val="{0000000B-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0D-AAFF-45A3-A865-F04D69EBD962}"/>
              </c:ext>
            </c:extLst>
          </c:dPt>
          <c:dPt>
            <c:idx val="7"/>
            <c:bubble3D val="0"/>
            <c:spPr>
              <a:solidFill>
                <a:srgbClr val="E10514"/>
              </a:solidFill>
            </c:spPr>
            <c:extLst>
              <c:ext xmlns:c16="http://schemas.microsoft.com/office/drawing/2014/chart" uri="{C3380CC4-5D6E-409C-BE32-E72D297353CC}">
                <c16:uniqueId val="{0000000F-AAFF-45A3-A865-F04D69EBD962}"/>
              </c:ext>
            </c:extLst>
          </c:dPt>
          <c:dPt>
            <c:idx val="8"/>
            <c:bubble3D val="0"/>
            <c:spPr>
              <a:solidFill>
                <a:srgbClr val="E10514"/>
              </a:solidFill>
            </c:spPr>
            <c:extLst>
              <c:ext xmlns:c16="http://schemas.microsoft.com/office/drawing/2014/chart" uri="{C3380CC4-5D6E-409C-BE32-E72D297353CC}">
                <c16:uniqueId val="{00000011-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2F-7AE8-4D49-86FD-088A2ADBAD8F}"/>
              </c:ext>
            </c:extLst>
          </c:dPt>
          <c:dPt>
            <c:idx val="11"/>
            <c:bubble3D val="0"/>
            <c:spPr>
              <a:solidFill>
                <a:srgbClr val="EB7305"/>
              </a:solidFill>
            </c:spPr>
            <c:extLst>
              <c:ext xmlns:c16="http://schemas.microsoft.com/office/drawing/2014/chart" uri="{C3380CC4-5D6E-409C-BE32-E72D297353CC}">
                <c16:uniqueId val="{0000002D-7AE8-4D49-86FD-088A2ADBAD8F}"/>
              </c:ext>
            </c:extLst>
          </c:dPt>
          <c:dPt>
            <c:idx val="12"/>
            <c:bubble3D val="0"/>
            <c:spPr>
              <a:solidFill>
                <a:srgbClr val="C00000"/>
              </a:solidFill>
            </c:spPr>
            <c:extLst>
              <c:ext xmlns:c16="http://schemas.microsoft.com/office/drawing/2014/chart" uri="{C3380CC4-5D6E-409C-BE32-E72D297353CC}">
                <c16:uniqueId val="{0000002C-7AE8-4D49-86FD-088A2ADBAD8F}"/>
              </c:ext>
            </c:extLst>
          </c:dPt>
          <c:dLbls>
            <c:dLbl>
              <c:idx val="0"/>
              <c:numFmt formatCode="0.0%" sourceLinked="0"/>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AFF-45A3-A865-F04D69EBD962}"/>
                </c:ext>
              </c:extLst>
            </c:dLbl>
            <c:dLbl>
              <c:idx val="1"/>
              <c:layout>
                <c:manualLayout>
                  <c:x val="-3.3072967233954622E-4"/>
                  <c:y val="-2.7072513797860638E-2"/>
                </c:manualLayout>
              </c:layout>
              <c:numFmt formatCode="0.0%" sourceLinked="0"/>
              <c:spPr/>
              <c:txPr>
                <a:bodyPr/>
                <a:lstStyle/>
                <a:p>
                  <a:pPr>
                    <a:defRPr lang="en-US" sz="1000"/>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FF-45A3-A865-F04D69EBD962}"/>
                </c:ext>
              </c:extLst>
            </c:dLbl>
            <c:dLbl>
              <c:idx val="2"/>
              <c:layout>
                <c:manualLayout>
                  <c:x val="3.7184310612561693E-4"/>
                  <c:y val="1.2854305571427282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FF-45A3-A865-F04D69EBD962}"/>
                </c:ext>
              </c:extLst>
            </c:dLbl>
            <c:dLbl>
              <c:idx val="3"/>
              <c:layout>
                <c:manualLayout>
                  <c:x val="0"/>
                  <c:y val="6.857309468936393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AFF-45A3-A865-F04D69EBD962}"/>
                </c:ext>
              </c:extLst>
            </c:dLbl>
            <c:dLbl>
              <c:idx val="4"/>
              <c:layout>
                <c:manualLayout>
                  <c:x val="2.8927457566893322E-3"/>
                  <c:y val="5.7144245574470481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AFF-45A3-A865-F04D69EBD962}"/>
                </c:ext>
              </c:extLst>
            </c:dLbl>
            <c:dLbl>
              <c:idx val="5"/>
              <c:layout>
                <c:manualLayout>
                  <c:x val="-1.446372878344719E-3"/>
                  <c:y val="-6.8573094689364858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AFF-45A3-A865-F04D69EBD962}"/>
                </c:ext>
              </c:extLst>
            </c:dLbl>
            <c:dLbl>
              <c:idx val="7"/>
              <c:layout>
                <c:manualLayout>
                  <c:x val="2.8927457566893322E-3"/>
                  <c:y val="-8.3810591988779792E-1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AFF-45A3-A865-F04D69EBD962}"/>
                </c:ext>
              </c:extLst>
            </c:dLbl>
            <c:dLbl>
              <c:idx val="8"/>
              <c:layout>
                <c:manualLayout>
                  <c:x val="1.0745297722190756E-3"/>
                  <c:y val="-2.814916537905052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leaderLines>
              <c:spPr>
                <a:ln>
                  <a:solidFill>
                    <a:sysClr val="windowText" lastClr="000000"/>
                  </a:solidFill>
                </a:ln>
              </c:spPr>
            </c:leaderLines>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Sheet1!$B$2:$B$9</c:f>
              <c:numCache>
                <c:formatCode>#,##0.0</c:formatCode>
                <c:ptCount val="8"/>
                <c:pt idx="0">
                  <c:v>33.345800411119889</c:v>
                </c:pt>
                <c:pt idx="1">
                  <c:v>95.221213789020453</c:v>
                </c:pt>
                <c:pt idx="2" formatCode="0.0">
                  <c:v>16.180641401216292</c:v>
                </c:pt>
                <c:pt idx="3" formatCode="0.0">
                  <c:v>9.7499759539672262</c:v>
                </c:pt>
                <c:pt idx="4" formatCode="0.0">
                  <c:v>1.639706536586016</c:v>
                </c:pt>
                <c:pt idx="5" formatCode="0.0">
                  <c:v>0.31666666666666665</c:v>
                </c:pt>
                <c:pt idx="6" formatCode="0.0">
                  <c:v>56.15539754556675</c:v>
                </c:pt>
                <c:pt idx="7" formatCode="0.0">
                  <c:v>58.947008928571421</c:v>
                </c:pt>
              </c:numCache>
            </c:numRef>
          </c:val>
          <c:extLst>
            <c:ext xmlns:c16="http://schemas.microsoft.com/office/drawing/2014/chart" uri="{C3380CC4-5D6E-409C-BE32-E72D297353CC}">
              <c16:uniqueId val="{00000014-AAFF-45A3-A865-F04D69EBD962}"/>
            </c:ext>
          </c:extLst>
        </c:ser>
        <c:ser>
          <c:idx val="1"/>
          <c:order val="1"/>
          <c:tx>
            <c:strRef>
              <c:f>Sheet1!$C$1</c:f>
              <c:strCache>
                <c:ptCount val="1"/>
                <c:pt idx="0">
                  <c:v>Column1</c:v>
                </c:pt>
              </c:strCache>
            </c:strRef>
          </c:tx>
          <c:dPt>
            <c:idx val="0"/>
            <c:bubble3D val="0"/>
            <c:spPr>
              <a:solidFill>
                <a:schemeClr val="accent4">
                  <a:lumMod val="20000"/>
                  <a:lumOff val="80000"/>
                </a:schemeClr>
              </a:solidFill>
            </c:spPr>
            <c:extLst>
              <c:ext xmlns:c16="http://schemas.microsoft.com/office/drawing/2014/chart" uri="{C3380CC4-5D6E-409C-BE32-E72D297353CC}">
                <c16:uniqueId val="{00000016-AAFF-45A3-A865-F04D69EBD962}"/>
              </c:ext>
            </c:extLst>
          </c:dPt>
          <c:dLbls>
            <c:spPr>
              <a:noFill/>
              <a:ln>
                <a:noFill/>
              </a:ln>
              <a:effectLst/>
            </c:spPr>
            <c:txPr>
              <a:bodyPr/>
              <a:lstStyle/>
              <a:p>
                <a:pPr>
                  <a:defRPr sz="105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Sheet1!$C$2:$C$9</c:f>
              <c:numCache>
                <c:formatCode>General</c:formatCode>
                <c:ptCount val="8"/>
              </c:numCache>
            </c:numRef>
          </c:val>
          <c:extLst>
            <c:ext xmlns:c16="http://schemas.microsoft.com/office/drawing/2014/chart" uri="{C3380CC4-5D6E-409C-BE32-E72D297353CC}">
              <c16:uniqueId val="{00000017-AAFF-45A3-A865-F04D69EBD962}"/>
            </c:ext>
          </c:extLst>
        </c:ser>
        <c:ser>
          <c:idx val="2"/>
          <c:order val="2"/>
          <c:tx>
            <c:strRef>
              <c:f>Sheet1!$D$1</c:f>
              <c:strCache>
                <c:ptCount val="1"/>
                <c:pt idx="0">
                  <c:v>All Inds</c:v>
                </c:pt>
              </c:strCache>
            </c:strRef>
          </c:tx>
          <c:dPt>
            <c:idx val="0"/>
            <c:bubble3D val="0"/>
            <c:spPr>
              <a:solidFill>
                <a:srgbClr val="BDE3FF"/>
              </a:solidFill>
            </c:spPr>
            <c:extLst>
              <c:ext xmlns:c16="http://schemas.microsoft.com/office/drawing/2014/chart" uri="{C3380CC4-5D6E-409C-BE32-E72D297353CC}">
                <c16:uniqueId val="{00000019-AAFF-45A3-A865-F04D69EBD962}"/>
              </c:ext>
            </c:extLst>
          </c:dPt>
          <c:dPt>
            <c:idx val="1"/>
            <c:bubble3D val="0"/>
            <c:spPr>
              <a:solidFill>
                <a:srgbClr val="7BC8FF"/>
              </a:solidFill>
            </c:spPr>
            <c:extLst>
              <c:ext xmlns:c16="http://schemas.microsoft.com/office/drawing/2014/chart" uri="{C3380CC4-5D6E-409C-BE32-E72D297353CC}">
                <c16:uniqueId val="{0000001B-AAFF-45A3-A865-F04D69EBD962}"/>
              </c:ext>
            </c:extLst>
          </c:dPt>
          <c:dPt>
            <c:idx val="2"/>
            <c:bubble3D val="0"/>
            <c:spPr>
              <a:solidFill>
                <a:srgbClr val="004F87"/>
              </a:solidFill>
            </c:spPr>
            <c:extLst>
              <c:ext xmlns:c16="http://schemas.microsoft.com/office/drawing/2014/chart" uri="{C3380CC4-5D6E-409C-BE32-E72D297353CC}">
                <c16:uniqueId val="{0000001D-AAFF-45A3-A865-F04D69EBD962}"/>
              </c:ext>
            </c:extLst>
          </c:dPt>
          <c:dPt>
            <c:idx val="3"/>
            <c:bubble3D val="0"/>
            <c:spPr>
              <a:solidFill>
                <a:srgbClr val="292265"/>
              </a:solidFill>
            </c:spPr>
            <c:extLst>
              <c:ext xmlns:c16="http://schemas.microsoft.com/office/drawing/2014/chart" uri="{C3380CC4-5D6E-409C-BE32-E72D297353CC}">
                <c16:uniqueId val="{0000001F-AAFF-45A3-A865-F04D69EBD962}"/>
              </c:ext>
            </c:extLst>
          </c:dPt>
          <c:dPt>
            <c:idx val="4"/>
            <c:bubble3D val="0"/>
            <c:spPr>
              <a:solidFill>
                <a:srgbClr val="2AFF7C"/>
              </a:solidFill>
            </c:spPr>
            <c:extLst>
              <c:ext xmlns:c16="http://schemas.microsoft.com/office/drawing/2014/chart" uri="{C3380CC4-5D6E-409C-BE32-E72D297353CC}">
                <c16:uniqueId val="{00000021-AAFF-45A3-A865-F04D69EBD962}"/>
              </c:ext>
            </c:extLst>
          </c:dPt>
          <c:dPt>
            <c:idx val="5"/>
            <c:bubble3D val="0"/>
            <c:spPr>
              <a:solidFill>
                <a:srgbClr val="00B050"/>
              </a:solidFill>
            </c:spPr>
            <c:extLst>
              <c:ext xmlns:c16="http://schemas.microsoft.com/office/drawing/2014/chart" uri="{C3380CC4-5D6E-409C-BE32-E72D297353CC}">
                <c16:uniqueId val="{00000023-AAFF-45A3-A865-F04D69EBD962}"/>
              </c:ext>
            </c:extLst>
          </c:dPt>
          <c:dPt>
            <c:idx val="6"/>
            <c:bubble3D val="0"/>
            <c:spPr>
              <a:solidFill>
                <a:srgbClr val="E10514">
                  <a:lumMod val="40000"/>
                  <a:lumOff val="60000"/>
                </a:srgbClr>
              </a:solidFill>
            </c:spPr>
            <c:extLst>
              <c:ext xmlns:c16="http://schemas.microsoft.com/office/drawing/2014/chart" uri="{C3380CC4-5D6E-409C-BE32-E72D297353CC}">
                <c16:uniqueId val="{00000025-AAFF-45A3-A865-F04D69EBD962}"/>
              </c:ext>
            </c:extLst>
          </c:dPt>
          <c:dPt>
            <c:idx val="7"/>
            <c:bubble3D val="0"/>
            <c:spPr>
              <a:solidFill>
                <a:srgbClr val="E10514"/>
              </a:solidFill>
            </c:spPr>
            <c:extLst>
              <c:ext xmlns:c16="http://schemas.microsoft.com/office/drawing/2014/chart" uri="{C3380CC4-5D6E-409C-BE32-E72D297353CC}">
                <c16:uniqueId val="{00000027-AAFF-45A3-A865-F04D69EBD962}"/>
              </c:ext>
            </c:extLst>
          </c:dPt>
          <c:dPt>
            <c:idx val="8"/>
            <c:bubble3D val="0"/>
            <c:spPr>
              <a:solidFill>
                <a:srgbClr val="E10514"/>
              </a:solidFill>
            </c:spPr>
            <c:extLst>
              <c:ext xmlns:c16="http://schemas.microsoft.com/office/drawing/2014/chart" uri="{C3380CC4-5D6E-409C-BE32-E72D297353CC}">
                <c16:uniqueId val="{00000029-AAFF-45A3-A865-F04D69EBD962}"/>
              </c:ext>
            </c:extLst>
          </c:dPt>
          <c:dPt>
            <c:idx val="10"/>
            <c:bubble3D val="0"/>
            <c:spPr>
              <a:solidFill>
                <a:srgbClr val="EB7305">
                  <a:lumMod val="60000"/>
                  <a:lumOff val="40000"/>
                </a:srgbClr>
              </a:solidFill>
            </c:spPr>
            <c:extLst>
              <c:ext xmlns:c16="http://schemas.microsoft.com/office/drawing/2014/chart" uri="{C3380CC4-5D6E-409C-BE32-E72D297353CC}">
                <c16:uniqueId val="{00000030-7AE8-4D49-86FD-088A2ADBAD8F}"/>
              </c:ext>
            </c:extLst>
          </c:dPt>
          <c:dPt>
            <c:idx val="11"/>
            <c:bubble3D val="0"/>
            <c:spPr>
              <a:solidFill>
                <a:srgbClr val="EB7305"/>
              </a:solidFill>
            </c:spPr>
            <c:extLst>
              <c:ext xmlns:c16="http://schemas.microsoft.com/office/drawing/2014/chart" uri="{C3380CC4-5D6E-409C-BE32-E72D297353CC}">
                <c16:uniqueId val="{0000002E-7AE8-4D49-86FD-088A2ADBAD8F}"/>
              </c:ext>
            </c:extLst>
          </c:dPt>
          <c:dPt>
            <c:idx val="12"/>
            <c:bubble3D val="0"/>
            <c:spPr>
              <a:solidFill>
                <a:srgbClr val="C00000"/>
              </a:solidFill>
            </c:spPr>
            <c:extLst>
              <c:ext xmlns:c16="http://schemas.microsoft.com/office/drawing/2014/chart" uri="{C3380CC4-5D6E-409C-BE32-E72D297353CC}">
                <c16:uniqueId val="{0000002B-7AE8-4D49-86FD-088A2ADBAD8F}"/>
              </c:ext>
            </c:extLst>
          </c:dPt>
          <c:dLbls>
            <c:dLbl>
              <c:idx val="0"/>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9-AAFF-45A3-A865-F04D69EBD962}"/>
                </c:ext>
              </c:extLst>
            </c:dLbl>
            <c:dLbl>
              <c:idx val="1"/>
              <c:numFmt formatCode="0.0%" sourceLinked="0"/>
              <c:spPr>
                <a:noFill/>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6="http://schemas.microsoft.com/office/drawing/2014/chart" uri="{C3380CC4-5D6E-409C-BE32-E72D297353CC}">
                  <c16:uniqueId val="{0000001B-AAFF-45A3-A865-F04D69EBD962}"/>
                </c:ext>
              </c:extLst>
            </c:dLbl>
            <c:dLbl>
              <c:idx val="3"/>
              <c:layout>
                <c:manualLayout>
                  <c:x val="1.4463728783446661E-3"/>
                  <c:y val="-2.28576982297886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F-AAFF-45A3-A865-F04D69EBD962}"/>
                </c:ext>
              </c:extLst>
            </c:dLbl>
            <c:dLbl>
              <c:idx val="4"/>
              <c:layout>
                <c:manualLayout>
                  <c:x val="5.0623050742063205E-2"/>
                  <c:y val="9.1430792919153046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1-AAFF-45A3-A865-F04D69EBD962}"/>
                </c:ext>
              </c:extLst>
            </c:dLbl>
            <c:dLbl>
              <c:idx val="5"/>
              <c:layout>
                <c:manualLayout>
                  <c:x val="4.7730304985373978E-2"/>
                  <c:y val="2.0571928406809433E-2"/>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3-AAFF-45A3-A865-F04D69EBD962}"/>
                </c:ext>
              </c:extLst>
            </c:dLbl>
            <c:dLbl>
              <c:idx val="6"/>
              <c:layout>
                <c:manualLayout>
                  <c:x val="4.3391186350339979E-3"/>
                  <c:y val="2.2857698229788261E-3"/>
                </c:manualLayout>
              </c:layout>
              <c:numFmt formatCode="0.0%" sourceLinked="0"/>
              <c:spPr>
                <a:noFill/>
                <a:ln>
                  <a:noFill/>
                </a:ln>
                <a:effectLst/>
              </c:spPr>
              <c:txPr>
                <a:bodyPr/>
                <a:lstStyle/>
                <a:p>
                  <a:pPr>
                    <a:defRPr sz="1000">
                      <a:solidFill>
                        <a:schemeClr val="tx1"/>
                      </a:solidFill>
                      <a:latin typeface="+mn-lt"/>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5-AAFF-45A3-A865-F04D69EBD962}"/>
                </c:ext>
              </c:extLst>
            </c:dLbl>
            <c:dLbl>
              <c:idx val="7"/>
              <c:layout>
                <c:manualLayout>
                  <c:x val="-2.169559317516999E-3"/>
                  <c:y val="-2.1714813318298932E-2"/>
                </c:manualLayout>
              </c:layout>
              <c:showLegendKey val="0"/>
              <c:showVal val="0"/>
              <c:showCatName val="0"/>
              <c:showSerName val="0"/>
              <c:showPercent val="1"/>
              <c:showBubbleSize val="0"/>
              <c:extLst>
                <c:ext xmlns:c15="http://schemas.microsoft.com/office/drawing/2012/chart" uri="{CE6537A1-D6FC-4f65-9D91-7224C49458BB}">
                  <c15:layout>
                    <c:manualLayout>
                      <c:w val="5.4658431072644932E-2"/>
                      <c:h val="5.3715590840002408E-2"/>
                    </c:manualLayout>
                  </c15:layout>
                </c:ext>
                <c:ext xmlns:c16="http://schemas.microsoft.com/office/drawing/2014/chart" uri="{C3380CC4-5D6E-409C-BE32-E72D297353CC}">
                  <c16:uniqueId val="{00000027-AAFF-45A3-A865-F04D69EBD962}"/>
                </c:ext>
              </c:extLst>
            </c:dLbl>
            <c:dLbl>
              <c:idx val="8"/>
              <c:layout>
                <c:manualLayout>
                  <c:x val="-2.8927457566893452E-3"/>
                  <c:y val="-3.428654734468238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29-AAFF-45A3-A865-F04D69EBD962}"/>
                </c:ext>
              </c:extLst>
            </c:dLbl>
            <c:numFmt formatCode="0.0%" sourceLinked="0"/>
            <c:spPr>
              <a:noFill/>
              <a:ln>
                <a:noFill/>
              </a:ln>
              <a:effectLst/>
            </c:spPr>
            <c:txPr>
              <a:bodyPr/>
              <a:lstStyle/>
              <a:p>
                <a:pPr>
                  <a:defRPr sz="1000">
                    <a:solidFill>
                      <a:schemeClr val="bg1"/>
                    </a:solidFill>
                    <a:latin typeface="+mn-l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TikTok</c:v>
                </c:pt>
                <c:pt idx="1">
                  <c:v>YouTube</c:v>
                </c:pt>
                <c:pt idx="2">
                  <c:v>Other online video</c:v>
                </c:pt>
                <c:pt idx="3">
                  <c:v>Online 'adult' XXX video</c:v>
                </c:pt>
                <c:pt idx="4">
                  <c:v>Cinema</c:v>
                </c:pt>
                <c:pt idx="5">
                  <c:v>Blu-Ray / DVD</c:v>
                </c:pt>
                <c:pt idx="6">
                  <c:v>SVOD / Other AVOD</c:v>
                </c:pt>
                <c:pt idx="7">
                  <c:v>Broadcaster TV</c:v>
                </c:pt>
              </c:strCache>
            </c:strRef>
          </c:cat>
          <c:val>
            <c:numRef>
              <c:f>Sheet1!$D$2:$D$9</c:f>
              <c:numCache>
                <c:formatCode>#,##0.0</c:formatCode>
                <c:ptCount val="8"/>
                <c:pt idx="0">
                  <c:v>13.621679402711834</c:v>
                </c:pt>
                <c:pt idx="1">
                  <c:v>63.210831037369282</c:v>
                </c:pt>
                <c:pt idx="2" formatCode="0.0">
                  <c:v>6.775314571115346</c:v>
                </c:pt>
                <c:pt idx="3" formatCode="0.0">
                  <c:v>5.1083333333333334</c:v>
                </c:pt>
                <c:pt idx="4" formatCode="0.0">
                  <c:v>0.86781524389813558</c:v>
                </c:pt>
                <c:pt idx="5" formatCode="0.0">
                  <c:v>0.98333333333333328</c:v>
                </c:pt>
                <c:pt idx="6" formatCode="0.0">
                  <c:v>40.713708238374423</c:v>
                </c:pt>
                <c:pt idx="7" formatCode="0.0">
                  <c:v>155.83892857142857</c:v>
                </c:pt>
              </c:numCache>
            </c:numRef>
          </c:val>
          <c:extLst>
            <c:ext xmlns:c16="http://schemas.microsoft.com/office/drawing/2014/chart" uri="{C3380CC4-5D6E-409C-BE32-E72D297353CC}">
              <c16:uniqueId val="{0000002C-AAFF-45A3-A865-F04D69EBD962}"/>
            </c:ext>
          </c:extLst>
        </c:ser>
        <c:dLbls>
          <c:showLegendKey val="0"/>
          <c:showVal val="0"/>
          <c:showCatName val="0"/>
          <c:showSerName val="0"/>
          <c:showPercent val="0"/>
          <c:showBubbleSize val="0"/>
          <c:showLeaderLines val="1"/>
        </c:dLbls>
        <c:firstSliceAng val="0"/>
        <c:holeSize val="47"/>
      </c:doughnutChart>
    </c:plotArea>
    <c:legend>
      <c:legendPos val="r"/>
      <c:layout>
        <c:manualLayout>
          <c:xMode val="edge"/>
          <c:yMode val="edge"/>
          <c:x val="0.66552069138901337"/>
          <c:y val="0.31148455350546195"/>
          <c:w val="0.29307272806994067"/>
          <c:h val="0.55947996036799097"/>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rgbClr val="0069B4"/>
              </a:solidFill>
            </c:spPr>
            <c:extLst>
              <c:ext xmlns:c16="http://schemas.microsoft.com/office/drawing/2014/chart" uri="{C3380CC4-5D6E-409C-BE32-E72D297353CC}">
                <c16:uniqueId val="{00000001-682B-4DC0-A98C-5AA9D0694AE8}"/>
              </c:ext>
            </c:extLst>
          </c:dPt>
          <c:dPt>
            <c:idx val="1"/>
            <c:bubble3D val="0"/>
            <c:spPr>
              <a:solidFill>
                <a:srgbClr val="392F88"/>
              </a:solidFill>
            </c:spPr>
            <c:extLst>
              <c:ext xmlns:c16="http://schemas.microsoft.com/office/drawing/2014/chart" uri="{C3380CC4-5D6E-409C-BE32-E72D297353CC}">
                <c16:uniqueId val="{00000003-682B-4DC0-A98C-5AA9D0694AE8}"/>
              </c:ext>
            </c:extLst>
          </c:dPt>
          <c:cat>
            <c:strRef>
              <c:f>Sheet1!$A$2:$A$3</c:f>
              <c:strCache>
                <c:ptCount val="2"/>
                <c:pt idx="0">
                  <c:v>Live viewing</c:v>
                </c:pt>
                <c:pt idx="1">
                  <c:v>On-demand viewing</c:v>
                </c:pt>
              </c:strCache>
            </c:strRef>
          </c:cat>
          <c:val>
            <c:numRef>
              <c:f>Sheet1!$B$2:$B$3</c:f>
              <c:numCache>
                <c:formatCode>#,##0.00</c:formatCode>
                <c:ptCount val="2"/>
                <c:pt idx="0" formatCode="_-* #,##0_-;\-* #,##0_-;_-* &quot;-&quot;??_-;_-@_-">
                  <c:v>3022893.35</c:v>
                </c:pt>
                <c:pt idx="1">
                  <c:v>9840462.3100000005</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rgbClr val="0069B4"/>
              </a:solidFill>
            </c:spPr>
            <c:extLst>
              <c:ext xmlns:c16="http://schemas.microsoft.com/office/drawing/2014/chart" uri="{C3380CC4-5D6E-409C-BE32-E72D297353CC}">
                <c16:uniqueId val="{00000001-682B-4DC0-A98C-5AA9D0694AE8}"/>
              </c:ext>
            </c:extLst>
          </c:dPt>
          <c:dPt>
            <c:idx val="1"/>
            <c:bubble3D val="0"/>
            <c:spPr>
              <a:solidFill>
                <a:srgbClr val="392F88"/>
              </a:solidFill>
            </c:spPr>
            <c:extLst>
              <c:ext xmlns:c16="http://schemas.microsoft.com/office/drawing/2014/chart" uri="{C3380CC4-5D6E-409C-BE32-E72D297353CC}">
                <c16:uniqueId val="{00000003-682B-4DC0-A98C-5AA9D0694AE8}"/>
              </c:ext>
            </c:extLst>
          </c:dPt>
          <c:cat>
            <c:strRef>
              <c:f>Sheet1!$A$2:$A$3</c:f>
              <c:strCache>
                <c:ptCount val="2"/>
                <c:pt idx="0">
                  <c:v>Live viewing</c:v>
                </c:pt>
                <c:pt idx="1">
                  <c:v>On-demand viewing</c:v>
                </c:pt>
              </c:strCache>
            </c:strRef>
          </c:cat>
          <c:val>
            <c:numRef>
              <c:f>Sheet1!$B$2:$B$3</c:f>
              <c:numCache>
                <c:formatCode>_-* #,##0_-;\-* #,##0_-;_-* "-"??_-;_-@_-</c:formatCode>
                <c:ptCount val="2"/>
                <c:pt idx="0">
                  <c:v>1662049.75</c:v>
                </c:pt>
                <c:pt idx="1">
                  <c:v>3023067.01</c:v>
                </c:pt>
              </c:numCache>
            </c:numRef>
          </c:val>
          <c:extLst>
            <c:ext xmlns:c16="http://schemas.microsoft.com/office/drawing/2014/chart" uri="{C3380CC4-5D6E-409C-BE32-E72D297353CC}">
              <c16:uniqueId val="{00000008-682B-4DC0-A98C-5AA9D0694AE8}"/>
            </c:ext>
          </c:extLst>
        </c:ser>
        <c:dLbls>
          <c:showLegendKey val="0"/>
          <c:showVal val="0"/>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64111692319344E-2"/>
          <c:y val="0.24934604403633856"/>
          <c:w val="0.91551103118824051"/>
          <c:h val="0.54812844763692981"/>
        </c:manualLayout>
      </c:layout>
      <c:barChart>
        <c:barDir val="col"/>
        <c:grouping val="percentStacked"/>
        <c:varyColors val="0"/>
        <c:ser>
          <c:idx val="0"/>
          <c:order val="0"/>
          <c:tx>
            <c:strRef>
              <c:f>Sheet1!$B$1</c:f>
              <c:strCache>
                <c:ptCount val="1"/>
                <c:pt idx="0">
                  <c:v>Pre-broadcast</c:v>
                </c:pt>
              </c:strCache>
            </c:strRef>
          </c:tx>
          <c:spPr>
            <a:solidFill>
              <a:schemeClr val="accent3"/>
            </a:solidFill>
            <a:ln>
              <a:noFill/>
            </a:ln>
            <a:effectLst/>
          </c:spPr>
          <c:invertIfNegative val="0"/>
          <c:dLbls>
            <c:dLbl>
              <c:idx val="4"/>
              <c:layout>
                <c:manualLayout>
                  <c:x val="0"/>
                  <c:y val="-1.1574240206951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B4-4A79-ADC2-0B98103FC7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Sweetpea, 
Sky Showcase (8 Nov)</c:v>
                </c:pt>
                <c:pt idx="1">
                  <c:v>The Tattooist Of Auschwitz, 
Sky Showcase (30 May)</c:v>
                </c:pt>
                <c:pt idx="2">
                  <c:v>The Day Of The Jackal, 
Sky Atlantic (26 Dec)</c:v>
                </c:pt>
                <c:pt idx="3">
                  <c:v>Red Eye, 
ITV1 (26 May)</c:v>
                </c:pt>
                <c:pt idx="4">
                  <c:v>The Gathering, 
Channel 4 (28 May)</c:v>
                </c:pt>
              </c:strCache>
            </c:strRef>
          </c:cat>
          <c:val>
            <c:numRef>
              <c:f>Sheet1!$B$2:$B$6</c:f>
              <c:numCache>
                <c:formatCode>0.0%</c:formatCode>
                <c:ptCount val="5"/>
                <c:pt idx="0">
                  <c:v>0.97299999999999998</c:v>
                </c:pt>
                <c:pt idx="1">
                  <c:v>0.87</c:v>
                </c:pt>
                <c:pt idx="2">
                  <c:v>0.57999999999999996</c:v>
                </c:pt>
                <c:pt idx="3">
                  <c:v>0.57899999999999996</c:v>
                </c:pt>
                <c:pt idx="4">
                  <c:v>0.54100000000000004</c:v>
                </c:pt>
              </c:numCache>
            </c:numRef>
          </c:val>
          <c:extLst>
            <c:ext xmlns:c16="http://schemas.microsoft.com/office/drawing/2014/chart" uri="{C3380CC4-5D6E-409C-BE32-E72D297353CC}">
              <c16:uniqueId val="{00000000-8E6C-4470-9054-67C8164CEBBB}"/>
            </c:ext>
          </c:extLst>
        </c:ser>
        <c:ser>
          <c:idx val="1"/>
          <c:order val="1"/>
          <c:tx>
            <c:strRef>
              <c:f>Sheet1!$C$1</c:f>
              <c:strCache>
                <c:ptCount val="1"/>
                <c:pt idx="0">
                  <c:v>Live</c:v>
                </c:pt>
              </c:strCache>
            </c:strRef>
          </c:tx>
          <c:spPr>
            <a:solidFill>
              <a:schemeClr val="accent4"/>
            </a:solidFill>
            <a:ln>
              <a:noFill/>
            </a:ln>
            <a:effectLst/>
          </c:spPr>
          <c:invertIfNegative val="0"/>
          <c:dLbls>
            <c:dLbl>
              <c:idx val="0"/>
              <c:layout>
                <c:manualLayout>
                  <c:x val="1.1204415563127309E-3"/>
                  <c:y val="5.78712010347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12-46D4-8C32-C74D4178860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Sweetpea, 
Sky Showcase (8 Nov)</c:v>
                </c:pt>
                <c:pt idx="1">
                  <c:v>The Tattooist Of Auschwitz, 
Sky Showcase (30 May)</c:v>
                </c:pt>
                <c:pt idx="2">
                  <c:v>The Day Of The Jackal, 
Sky Atlantic (26 Dec)</c:v>
                </c:pt>
                <c:pt idx="3">
                  <c:v>Red Eye, 
ITV1 (26 May)</c:v>
                </c:pt>
                <c:pt idx="4">
                  <c:v>The Gathering, 
Channel 4 (28 May)</c:v>
                </c:pt>
              </c:strCache>
            </c:strRef>
          </c:cat>
          <c:val>
            <c:numRef>
              <c:f>Sheet1!$C$2:$C$6</c:f>
              <c:numCache>
                <c:formatCode>0.0%</c:formatCode>
                <c:ptCount val="5"/>
                <c:pt idx="0">
                  <c:v>1E-3</c:v>
                </c:pt>
                <c:pt idx="1">
                  <c:v>1.2E-2</c:v>
                </c:pt>
                <c:pt idx="2">
                  <c:v>5.0000000000000001E-3</c:v>
                </c:pt>
                <c:pt idx="3">
                  <c:v>0.19900000000000001</c:v>
                </c:pt>
                <c:pt idx="4">
                  <c:v>8.8999999999999996E-2</c:v>
                </c:pt>
              </c:numCache>
            </c:numRef>
          </c:val>
          <c:extLst>
            <c:ext xmlns:c16="http://schemas.microsoft.com/office/drawing/2014/chart" uri="{C3380CC4-5D6E-409C-BE32-E72D297353CC}">
              <c16:uniqueId val="{00000001-8E6C-4470-9054-67C8164CEBBB}"/>
            </c:ext>
          </c:extLst>
        </c:ser>
        <c:ser>
          <c:idx val="2"/>
          <c:order val="2"/>
          <c:tx>
            <c:strRef>
              <c:f>Sheet1!$D$1</c:f>
              <c:strCache>
                <c:ptCount val="1"/>
                <c:pt idx="0">
                  <c:v>Time-shifted (1-28 days)</c:v>
                </c:pt>
              </c:strCache>
            </c:strRef>
          </c:tx>
          <c:spPr>
            <a:solidFill>
              <a:srgbClr val="FFCD00"/>
            </a:solidFill>
            <a:ln>
              <a:noFill/>
            </a:ln>
            <a:effectLst/>
          </c:spPr>
          <c:invertIfNegative val="0"/>
          <c:dLbls>
            <c:dLbl>
              <c:idx val="0"/>
              <c:layout>
                <c:manualLayout>
                  <c:x val="1.1204415563127309E-3"/>
                  <c:y val="2.0254920362164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12-46D4-8C32-C74D4178860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Sweetpea, 
Sky Showcase (8 Nov)</c:v>
                </c:pt>
                <c:pt idx="1">
                  <c:v>The Tattooist Of Auschwitz, 
Sky Showcase (30 May)</c:v>
                </c:pt>
                <c:pt idx="2">
                  <c:v>The Day Of The Jackal, 
Sky Atlantic (26 Dec)</c:v>
                </c:pt>
                <c:pt idx="3">
                  <c:v>Red Eye, 
ITV1 (26 May)</c:v>
                </c:pt>
                <c:pt idx="4">
                  <c:v>The Gathering, 
Channel 4 (28 May)</c:v>
                </c:pt>
              </c:strCache>
            </c:strRef>
          </c:cat>
          <c:val>
            <c:numRef>
              <c:f>Sheet1!$D$2:$D$6</c:f>
              <c:numCache>
                <c:formatCode>0.0%</c:formatCode>
                <c:ptCount val="5"/>
                <c:pt idx="0">
                  <c:v>2.5000000000000001E-2</c:v>
                </c:pt>
                <c:pt idx="1">
                  <c:v>0.11799999999999999</c:v>
                </c:pt>
                <c:pt idx="2">
                  <c:v>0.41499999999999998</c:v>
                </c:pt>
                <c:pt idx="3">
                  <c:v>0.223</c:v>
                </c:pt>
                <c:pt idx="4">
                  <c:v>0.37</c:v>
                </c:pt>
              </c:numCache>
            </c:numRef>
          </c:val>
          <c:extLst>
            <c:ext xmlns:c16="http://schemas.microsoft.com/office/drawing/2014/chart" uri="{C3380CC4-5D6E-409C-BE32-E72D297353CC}">
              <c16:uniqueId val="{00000001-D885-46C5-BC49-5A6927B98834}"/>
            </c:ext>
          </c:extLst>
        </c:ser>
        <c:dLbls>
          <c:showLegendKey val="0"/>
          <c:showVal val="0"/>
          <c:showCatName val="0"/>
          <c:showSerName val="0"/>
          <c:showPercent val="0"/>
          <c:showBubbleSize val="0"/>
        </c:dLbls>
        <c:gapWidth val="150"/>
        <c:overlap val="100"/>
        <c:axId val="1220490064"/>
        <c:axId val="1221272112"/>
      </c:barChart>
      <c:catAx>
        <c:axId val="122049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21272112"/>
        <c:crosses val="autoZero"/>
        <c:auto val="1"/>
        <c:lblAlgn val="ctr"/>
        <c:lblOffset val="100"/>
        <c:noMultiLvlLbl val="0"/>
      </c:catAx>
      <c:valAx>
        <c:axId val="122127211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b="1">
                    <a:solidFill>
                      <a:schemeClr val="tx1"/>
                    </a:solidFill>
                  </a:rPr>
                  <a:t>PROPORTION OF VIEWING</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20490064"/>
        <c:crosses val="autoZero"/>
        <c:crossBetween val="between"/>
      </c:valAx>
      <c:spPr>
        <a:noFill/>
        <a:ln>
          <a:noFill/>
        </a:ln>
        <a:effectLst/>
      </c:spPr>
    </c:plotArea>
    <c:legend>
      <c:legendPos val="b"/>
      <c:layout>
        <c:manualLayout>
          <c:xMode val="edge"/>
          <c:yMode val="edge"/>
          <c:x val="0.29344664320562031"/>
          <c:y val="0.16235036364303315"/>
          <c:w val="0.41272152871987261"/>
          <c:h val="5.577599015004818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7056269057983E-2"/>
          <c:y val="4.8213944287182543E-2"/>
          <c:w val="0.94841042238891082"/>
          <c:h val="0.83303341982162571"/>
        </c:manualLayout>
      </c:layout>
      <c:barChart>
        <c:barDir val="col"/>
        <c:grouping val="stacked"/>
        <c:varyColors val="0"/>
        <c:ser>
          <c:idx val="0"/>
          <c:order val="0"/>
          <c:tx>
            <c:strRef>
              <c:f>Sheet1!$B$1</c:f>
              <c:strCache>
                <c:ptCount val="1"/>
                <c:pt idx="0">
                  <c:v>Avg mins per day</c:v>
                </c:pt>
              </c:strCache>
            </c:strRef>
          </c:tx>
          <c:spPr>
            <a:solidFill>
              <a:srgbClr val="E30615"/>
            </a:solidFill>
            <a:ln>
              <a:noFill/>
            </a:ln>
            <a:effectLst/>
          </c:spPr>
          <c:invertIfNegative val="0"/>
          <c:cat>
            <c:strRef>
              <c:f>Sheet1!$A$2:$A$11</c:f>
              <c:strCache>
                <c:ptCount val="10"/>
                <c:pt idx="0">
                  <c:v>0-9%</c:v>
                </c:pt>
                <c:pt idx="1">
                  <c:v>10-19%</c:v>
                </c:pt>
                <c:pt idx="2">
                  <c:v>20-29%</c:v>
                </c:pt>
                <c:pt idx="3">
                  <c:v>30-39%</c:v>
                </c:pt>
                <c:pt idx="4">
                  <c:v>40-49%</c:v>
                </c:pt>
                <c:pt idx="5">
                  <c:v>50-59%</c:v>
                </c:pt>
                <c:pt idx="6">
                  <c:v>60-69%</c:v>
                </c:pt>
                <c:pt idx="7">
                  <c:v>70-79%</c:v>
                </c:pt>
                <c:pt idx="8">
                  <c:v>80-89%</c:v>
                </c:pt>
                <c:pt idx="9">
                  <c:v>90-100%</c:v>
                </c:pt>
              </c:strCache>
            </c:strRef>
          </c:cat>
          <c:val>
            <c:numRef>
              <c:f>Sheet1!$B$2:$B$11</c:f>
              <c:numCache>
                <c:formatCode>0.00</c:formatCode>
                <c:ptCount val="10"/>
                <c:pt idx="0">
                  <c:v>4</c:v>
                </c:pt>
                <c:pt idx="1">
                  <c:v>12</c:v>
                </c:pt>
                <c:pt idx="2">
                  <c:v>25</c:v>
                </c:pt>
                <c:pt idx="3">
                  <c:v>47</c:v>
                </c:pt>
                <c:pt idx="4">
                  <c:v>75</c:v>
                </c:pt>
                <c:pt idx="5">
                  <c:v>115</c:v>
                </c:pt>
                <c:pt idx="6">
                  <c:v>169</c:v>
                </c:pt>
                <c:pt idx="7">
                  <c:v>244</c:v>
                </c:pt>
                <c:pt idx="8">
                  <c:v>360</c:v>
                </c:pt>
                <c:pt idx="9">
                  <c:v>734</c:v>
                </c:pt>
              </c:numCache>
            </c:numRef>
          </c:val>
          <c:extLst>
            <c:ext xmlns:c16="http://schemas.microsoft.com/office/drawing/2014/chart" uri="{C3380CC4-5D6E-409C-BE32-E72D297353CC}">
              <c16:uniqueId val="{00000000-5552-4988-8CCE-8508C50033F6}"/>
            </c:ext>
          </c:extLst>
        </c:ser>
        <c:dLbls>
          <c:showLegendKey val="0"/>
          <c:showVal val="0"/>
          <c:showCatName val="0"/>
          <c:showSerName val="0"/>
          <c:showPercent val="0"/>
          <c:showBubbleSize val="0"/>
        </c:dLbls>
        <c:gapWidth val="100"/>
        <c:overlap val="100"/>
        <c:axId val="799944127"/>
        <c:axId val="799945375"/>
      </c:barChart>
      <c:catAx>
        <c:axId val="799944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99945375"/>
        <c:crosses val="autoZero"/>
        <c:auto val="1"/>
        <c:lblAlgn val="ctr"/>
        <c:lblOffset val="100"/>
        <c:noMultiLvlLbl val="0"/>
      </c:catAx>
      <c:valAx>
        <c:axId val="799945375"/>
        <c:scaling>
          <c:orientation val="minMax"/>
          <c:max val="80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99944127"/>
        <c:crosses val="autoZero"/>
        <c:crossBetween val="between"/>
        <c:maj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stacked"/>
        <c:varyColors val="0"/>
        <c:ser>
          <c:idx val="0"/>
          <c:order val="0"/>
          <c:tx>
            <c:strRef>
              <c:f>Sheet1!$A$2</c:f>
              <c:strCache>
                <c:ptCount val="1"/>
                <c:pt idx="0">
                  <c:v>0-10%</c:v>
                </c:pt>
              </c:strCache>
            </c:strRef>
          </c:tx>
          <c:spPr>
            <a:solidFill>
              <a:schemeClr val="accent1"/>
            </a:solidFill>
            <a:ln>
              <a:solidFill>
                <a:srgbClr val="D9D9D9"/>
              </a:solidFill>
            </a:ln>
            <a:effectLst/>
          </c:spPr>
          <c:invertIfNegative val="0"/>
          <c:cat>
            <c:strRef>
              <c:f>Sheet1!$B$1:$C$1</c:f>
              <c:strCache>
                <c:ptCount val="2"/>
                <c:pt idx="0">
                  <c:v>% of all BVOD viewership</c:v>
                </c:pt>
                <c:pt idx="1">
                  <c:v>% of all linear viewership</c:v>
                </c:pt>
              </c:strCache>
            </c:strRef>
          </c:cat>
          <c:val>
            <c:numRef>
              <c:f>Sheet1!$B$2:$C$2</c:f>
              <c:numCache>
                <c:formatCode>0%</c:formatCode>
                <c:ptCount val="2"/>
                <c:pt idx="0">
                  <c:v>0.03</c:v>
                </c:pt>
                <c:pt idx="1">
                  <c:v>0</c:v>
                </c:pt>
              </c:numCache>
            </c:numRef>
          </c:val>
          <c:extLst>
            <c:ext xmlns:c16="http://schemas.microsoft.com/office/drawing/2014/chart" uri="{C3380CC4-5D6E-409C-BE32-E72D297353CC}">
              <c16:uniqueId val="{00000000-CFAA-4032-8691-A8EF6EF91DE2}"/>
            </c:ext>
          </c:extLst>
        </c:ser>
        <c:ser>
          <c:idx val="1"/>
          <c:order val="1"/>
          <c:tx>
            <c:strRef>
              <c:f>Sheet1!$A$3</c:f>
              <c:strCache>
                <c:ptCount val="1"/>
                <c:pt idx="0">
                  <c:v>10-20%</c:v>
                </c:pt>
              </c:strCache>
            </c:strRef>
          </c:tx>
          <c:spPr>
            <a:solidFill>
              <a:schemeClr val="accent1"/>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Sheet1!$B$3:$C$3</c:f>
              <c:numCache>
                <c:formatCode>0%</c:formatCode>
                <c:ptCount val="2"/>
                <c:pt idx="0">
                  <c:v>0.06</c:v>
                </c:pt>
                <c:pt idx="1">
                  <c:v>0.01</c:v>
                </c:pt>
              </c:numCache>
            </c:numRef>
          </c:val>
          <c:extLst>
            <c:ext xmlns:c16="http://schemas.microsoft.com/office/drawing/2014/chart" uri="{C3380CC4-5D6E-409C-BE32-E72D297353CC}">
              <c16:uniqueId val="{00000001-CFAA-4032-8691-A8EF6EF91DE2}"/>
            </c:ext>
          </c:extLst>
        </c:ser>
        <c:ser>
          <c:idx val="2"/>
          <c:order val="2"/>
          <c:tx>
            <c:strRef>
              <c:f>Sheet1!$A$4</c:f>
              <c:strCache>
                <c:ptCount val="1"/>
                <c:pt idx="0">
                  <c:v>20-30%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Sheet1!$B$4:$C$4</c:f>
              <c:numCache>
                <c:formatCode>0%</c:formatCode>
                <c:ptCount val="2"/>
                <c:pt idx="0">
                  <c:v>7.0000000000000007E-2</c:v>
                </c:pt>
                <c:pt idx="1">
                  <c:v>0.01</c:v>
                </c:pt>
              </c:numCache>
            </c:numRef>
          </c:val>
          <c:extLst>
            <c:ext xmlns:c16="http://schemas.microsoft.com/office/drawing/2014/chart" uri="{C3380CC4-5D6E-409C-BE32-E72D297353CC}">
              <c16:uniqueId val="{00000002-CFAA-4032-8691-A8EF6EF91DE2}"/>
            </c:ext>
          </c:extLst>
        </c:ser>
        <c:ser>
          <c:idx val="3"/>
          <c:order val="3"/>
          <c:tx>
            <c:strRef>
              <c:f>Sheet1!$A$5</c:f>
              <c:strCache>
                <c:ptCount val="1"/>
                <c:pt idx="0">
                  <c:v>30-40%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Sheet1!$B$5:$C$5</c:f>
              <c:numCache>
                <c:formatCode>0%</c:formatCode>
                <c:ptCount val="2"/>
                <c:pt idx="0">
                  <c:v>0.1</c:v>
                </c:pt>
                <c:pt idx="1">
                  <c:v>0.02</c:v>
                </c:pt>
              </c:numCache>
            </c:numRef>
          </c:val>
          <c:extLst>
            <c:ext xmlns:c16="http://schemas.microsoft.com/office/drawing/2014/chart" uri="{C3380CC4-5D6E-409C-BE32-E72D297353CC}">
              <c16:uniqueId val="{00000003-CFAA-4032-8691-A8EF6EF91DE2}"/>
            </c:ext>
          </c:extLst>
        </c:ser>
        <c:ser>
          <c:idx val="4"/>
          <c:order val="4"/>
          <c:tx>
            <c:strRef>
              <c:f>Sheet1!$A$6</c:f>
              <c:strCache>
                <c:ptCount val="1"/>
                <c:pt idx="0">
                  <c:v>40-50%</c:v>
                </c:pt>
              </c:strCache>
            </c:strRef>
          </c:tx>
          <c:spPr>
            <a:solidFill>
              <a:schemeClr val="accent5"/>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Sheet1!$B$6:$C$6</c:f>
              <c:numCache>
                <c:formatCode>0%</c:formatCode>
                <c:ptCount val="2"/>
                <c:pt idx="0">
                  <c:v>0.11</c:v>
                </c:pt>
                <c:pt idx="1">
                  <c:v>0.04</c:v>
                </c:pt>
              </c:numCache>
            </c:numRef>
          </c:val>
          <c:extLst>
            <c:ext xmlns:c16="http://schemas.microsoft.com/office/drawing/2014/chart" uri="{C3380CC4-5D6E-409C-BE32-E72D297353CC}">
              <c16:uniqueId val="{00000004-CFAA-4032-8691-A8EF6EF91DE2}"/>
            </c:ext>
          </c:extLst>
        </c:ser>
        <c:ser>
          <c:idx val="5"/>
          <c:order val="5"/>
          <c:tx>
            <c:strRef>
              <c:f>Sheet1!$A$7</c:f>
              <c:strCache>
                <c:ptCount val="1"/>
                <c:pt idx="0">
                  <c:v>50-60%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Sheet1!$B$7:$C$7</c:f>
              <c:numCache>
                <c:formatCode>0%</c:formatCode>
                <c:ptCount val="2"/>
                <c:pt idx="0">
                  <c:v>0.11</c:v>
                </c:pt>
                <c:pt idx="1">
                  <c:v>0.06</c:v>
                </c:pt>
              </c:numCache>
            </c:numRef>
          </c:val>
          <c:extLst>
            <c:ext xmlns:c16="http://schemas.microsoft.com/office/drawing/2014/chart" uri="{C3380CC4-5D6E-409C-BE32-E72D297353CC}">
              <c16:uniqueId val="{00000005-CFAA-4032-8691-A8EF6EF91DE2}"/>
            </c:ext>
          </c:extLst>
        </c:ser>
        <c:ser>
          <c:idx val="6"/>
          <c:order val="6"/>
          <c:tx>
            <c:strRef>
              <c:f>Sheet1!$A$8</c:f>
              <c:strCache>
                <c:ptCount val="1"/>
                <c:pt idx="0">
                  <c:v>60-70%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Sheet1!$B$8:$C$8</c:f>
              <c:numCache>
                <c:formatCode>0%</c:formatCode>
                <c:ptCount val="2"/>
                <c:pt idx="0">
                  <c:v>0.12</c:v>
                </c:pt>
                <c:pt idx="1">
                  <c:v>0.09</c:v>
                </c:pt>
              </c:numCache>
            </c:numRef>
          </c:val>
          <c:extLst>
            <c:ext xmlns:c16="http://schemas.microsoft.com/office/drawing/2014/chart" uri="{C3380CC4-5D6E-409C-BE32-E72D297353CC}">
              <c16:uniqueId val="{00000006-CFAA-4032-8691-A8EF6EF91DE2}"/>
            </c:ext>
          </c:extLst>
        </c:ser>
        <c:ser>
          <c:idx val="7"/>
          <c:order val="7"/>
          <c:tx>
            <c:strRef>
              <c:f>Sheet1!$A$9</c:f>
              <c:strCache>
                <c:ptCount val="1"/>
                <c:pt idx="0">
                  <c:v>70-80%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Sheet1!$B$9:$C$9</c:f>
              <c:numCache>
                <c:formatCode>0%</c:formatCode>
                <c:ptCount val="2"/>
                <c:pt idx="0">
                  <c:v>0.13</c:v>
                </c:pt>
                <c:pt idx="1">
                  <c:v>0.14000000000000001</c:v>
                </c:pt>
              </c:numCache>
            </c:numRef>
          </c:val>
          <c:extLst>
            <c:ext xmlns:c16="http://schemas.microsoft.com/office/drawing/2014/chart" uri="{C3380CC4-5D6E-409C-BE32-E72D297353CC}">
              <c16:uniqueId val="{00000007-CFAA-4032-8691-A8EF6EF91DE2}"/>
            </c:ext>
          </c:extLst>
        </c:ser>
        <c:ser>
          <c:idx val="8"/>
          <c:order val="8"/>
          <c:tx>
            <c:strRef>
              <c:f>Sheet1!$A$10</c:f>
              <c:strCache>
                <c:ptCount val="1"/>
                <c:pt idx="0">
                  <c:v>80-90%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Sheet1!$B$10:$C$10</c:f>
              <c:numCache>
                <c:formatCode>0%</c:formatCode>
                <c:ptCount val="2"/>
                <c:pt idx="0">
                  <c:v>0.13</c:v>
                </c:pt>
                <c:pt idx="1">
                  <c:v>0.21</c:v>
                </c:pt>
              </c:numCache>
            </c:numRef>
          </c:val>
          <c:extLst>
            <c:ext xmlns:c16="http://schemas.microsoft.com/office/drawing/2014/chart" uri="{C3380CC4-5D6E-409C-BE32-E72D297353CC}">
              <c16:uniqueId val="{00000008-CFAA-4032-8691-A8EF6EF91DE2}"/>
            </c:ext>
          </c:extLst>
        </c:ser>
        <c:ser>
          <c:idx val="9"/>
          <c:order val="9"/>
          <c:tx>
            <c:strRef>
              <c:f>Sheet1!$A$11</c:f>
              <c:strCache>
                <c:ptCount val="1"/>
                <c:pt idx="0">
                  <c:v>90-100%</c:v>
                </c:pt>
              </c:strCache>
            </c:strRef>
          </c:tx>
          <c:spPr>
            <a:solidFill>
              <a:schemeClr val="accent3"/>
            </a:solidFill>
            <a:ln>
              <a:solidFill>
                <a:schemeClr val="bg1"/>
              </a:solidFill>
            </a:ln>
            <a:effectLst/>
          </c:spPr>
          <c:invertIfNegative val="0"/>
          <c:cat>
            <c:strRef>
              <c:f>Sheet1!$B$1:$C$1</c:f>
              <c:strCache>
                <c:ptCount val="2"/>
                <c:pt idx="0">
                  <c:v>% of all BVOD viewership</c:v>
                </c:pt>
                <c:pt idx="1">
                  <c:v>% of all linear viewership</c:v>
                </c:pt>
              </c:strCache>
            </c:strRef>
          </c:cat>
          <c:val>
            <c:numRef>
              <c:f>Sheet1!$B$11:$C$11</c:f>
              <c:numCache>
                <c:formatCode>0%</c:formatCode>
                <c:ptCount val="2"/>
                <c:pt idx="0">
                  <c:v>0.15</c:v>
                </c:pt>
                <c:pt idx="1">
                  <c:v>0.42</c:v>
                </c:pt>
              </c:numCache>
            </c:numRef>
          </c:val>
          <c:extLst>
            <c:ext xmlns:c16="http://schemas.microsoft.com/office/drawing/2014/chart" uri="{C3380CC4-5D6E-409C-BE32-E72D297353CC}">
              <c16:uniqueId val="{00000009-CFAA-4032-8691-A8EF6EF91DE2}"/>
            </c:ext>
          </c:extLst>
        </c:ser>
        <c:dLbls>
          <c:showLegendKey val="0"/>
          <c:showVal val="0"/>
          <c:showCatName val="0"/>
          <c:showSerName val="0"/>
          <c:showPercent val="0"/>
          <c:showBubbleSize val="0"/>
        </c:dLbls>
        <c:gapWidth val="80"/>
        <c:overlap val="100"/>
        <c:axId val="540237967"/>
        <c:axId val="540238383"/>
      </c:barChart>
      <c:catAx>
        <c:axId val="540237967"/>
        <c:scaling>
          <c:orientation val="minMax"/>
        </c:scaling>
        <c:delete val="1"/>
        <c:axPos val="l"/>
        <c:numFmt formatCode="General" sourceLinked="1"/>
        <c:majorTickMark val="none"/>
        <c:minorTickMark val="none"/>
        <c:tickLblPos val="nextTo"/>
        <c:crossAx val="540238383"/>
        <c:crosses val="autoZero"/>
        <c:auto val="1"/>
        <c:lblAlgn val="ctr"/>
        <c:lblOffset val="100"/>
        <c:noMultiLvlLbl val="0"/>
      </c:catAx>
      <c:valAx>
        <c:axId val="540238383"/>
        <c:scaling>
          <c:orientation val="minMax"/>
          <c:max val="1"/>
        </c:scaling>
        <c:delete val="0"/>
        <c:axPos val="b"/>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402379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Light</c:v>
                </c:pt>
              </c:strCache>
            </c:strRef>
          </c:tx>
          <c:spPr>
            <a:solidFill>
              <a:schemeClr val="accent1"/>
            </a:solidFill>
            <a:ln w="76200">
              <a:solidFill>
                <a:schemeClr val="bg1"/>
              </a:solidFill>
            </a:ln>
            <a:effectLst/>
          </c:spPr>
          <c:invertIfNegative val="0"/>
          <c:dPt>
            <c:idx val="0"/>
            <c:invertIfNegative val="0"/>
            <c:bubble3D val="0"/>
            <c:spPr>
              <a:solidFill>
                <a:srgbClr val="75C5FF"/>
              </a:solidFill>
              <a:ln w="76200">
                <a:solidFill>
                  <a:schemeClr val="bg1"/>
                </a:solidFill>
              </a:ln>
              <a:effectLst/>
            </c:spPr>
            <c:extLst>
              <c:ext xmlns:c16="http://schemas.microsoft.com/office/drawing/2014/chart" uri="{C3380CC4-5D6E-409C-BE32-E72D297353CC}">
                <c16:uniqueId val="{00000003-2DC7-4D24-9C28-46501E78C27B}"/>
              </c:ext>
            </c:extLst>
          </c:dPt>
          <c:cat>
            <c:strRef>
              <c:f>Sheet1!$A$2:$A$5</c:f>
              <c:strCache>
                <c:ptCount val="1"/>
                <c:pt idx="0">
                  <c:v>Decile</c:v>
                </c:pt>
              </c:strCache>
            </c:strRef>
          </c:cat>
          <c:val>
            <c:numRef>
              <c:f>Sheet1!$B$2:$B$5</c:f>
              <c:numCache>
                <c:formatCode>General</c:formatCode>
                <c:ptCount val="4"/>
                <c:pt idx="0">
                  <c:v>20</c:v>
                </c:pt>
              </c:numCache>
            </c:numRef>
          </c:val>
          <c:extLst>
            <c:ext xmlns:c16="http://schemas.microsoft.com/office/drawing/2014/chart" uri="{C3380CC4-5D6E-409C-BE32-E72D297353CC}">
              <c16:uniqueId val="{00000000-2DC7-4D24-9C28-46501E78C27B}"/>
            </c:ext>
          </c:extLst>
        </c:ser>
        <c:ser>
          <c:idx val="1"/>
          <c:order val="1"/>
          <c:tx>
            <c:strRef>
              <c:f>Sheet1!$C$1</c:f>
              <c:strCache>
                <c:ptCount val="1"/>
                <c:pt idx="0">
                  <c:v>Medium</c:v>
                </c:pt>
              </c:strCache>
            </c:strRef>
          </c:tx>
          <c:spPr>
            <a:solidFill>
              <a:srgbClr val="99D7B1"/>
            </a:solidFill>
            <a:ln w="76200">
              <a:solidFill>
                <a:schemeClr val="bg1"/>
              </a:solidFill>
            </a:ln>
            <a:effectLst/>
          </c:spPr>
          <c:invertIfNegative val="0"/>
          <c:cat>
            <c:strRef>
              <c:f>Sheet1!$A$2:$A$5</c:f>
              <c:strCache>
                <c:ptCount val="1"/>
                <c:pt idx="0">
                  <c:v>Decile</c:v>
                </c:pt>
              </c:strCache>
            </c:strRef>
          </c:cat>
          <c:val>
            <c:numRef>
              <c:f>Sheet1!$C$2:$C$5</c:f>
              <c:numCache>
                <c:formatCode>General</c:formatCode>
                <c:ptCount val="4"/>
                <c:pt idx="0">
                  <c:v>30</c:v>
                </c:pt>
              </c:numCache>
            </c:numRef>
          </c:val>
          <c:extLst>
            <c:ext xmlns:c16="http://schemas.microsoft.com/office/drawing/2014/chart" uri="{C3380CC4-5D6E-409C-BE32-E72D297353CC}">
              <c16:uniqueId val="{00000001-2DC7-4D24-9C28-46501E78C27B}"/>
            </c:ext>
          </c:extLst>
        </c:ser>
        <c:ser>
          <c:idx val="2"/>
          <c:order val="2"/>
          <c:tx>
            <c:strRef>
              <c:f>Sheet1!$D$1</c:f>
              <c:strCache>
                <c:ptCount val="1"/>
                <c:pt idx="0">
                  <c:v>Heavy</c:v>
                </c:pt>
              </c:strCache>
            </c:strRef>
          </c:tx>
          <c:spPr>
            <a:solidFill>
              <a:srgbClr val="FD9199"/>
            </a:solidFill>
            <a:ln w="76200">
              <a:solidFill>
                <a:schemeClr val="bg1"/>
              </a:solidFill>
            </a:ln>
            <a:effectLst/>
          </c:spPr>
          <c:invertIfNegative val="0"/>
          <c:cat>
            <c:strRef>
              <c:f>Sheet1!$A$2:$A$5</c:f>
              <c:strCache>
                <c:ptCount val="1"/>
                <c:pt idx="0">
                  <c:v>Decile</c:v>
                </c:pt>
              </c:strCache>
            </c:strRef>
          </c:cat>
          <c:val>
            <c:numRef>
              <c:f>Sheet1!$D$2:$D$5</c:f>
              <c:numCache>
                <c:formatCode>General</c:formatCode>
                <c:ptCount val="4"/>
                <c:pt idx="0">
                  <c:v>50</c:v>
                </c:pt>
              </c:numCache>
            </c:numRef>
          </c:val>
          <c:extLst>
            <c:ext xmlns:c16="http://schemas.microsoft.com/office/drawing/2014/chart" uri="{C3380CC4-5D6E-409C-BE32-E72D297353CC}">
              <c16:uniqueId val="{00000002-2DC7-4D24-9C28-46501E78C27B}"/>
            </c:ext>
          </c:extLst>
        </c:ser>
        <c:dLbls>
          <c:showLegendKey val="0"/>
          <c:showVal val="0"/>
          <c:showCatName val="0"/>
          <c:showSerName val="0"/>
          <c:showPercent val="0"/>
          <c:showBubbleSize val="0"/>
        </c:dLbls>
        <c:gapWidth val="0"/>
        <c:overlap val="100"/>
        <c:axId val="1013382032"/>
        <c:axId val="1013385360"/>
      </c:barChart>
      <c:catAx>
        <c:axId val="1013382032"/>
        <c:scaling>
          <c:orientation val="minMax"/>
        </c:scaling>
        <c:delete val="1"/>
        <c:axPos val="l"/>
        <c:numFmt formatCode="General" sourceLinked="1"/>
        <c:majorTickMark val="none"/>
        <c:minorTickMark val="none"/>
        <c:tickLblPos val="nextTo"/>
        <c:crossAx val="1013385360"/>
        <c:crosses val="autoZero"/>
        <c:auto val="1"/>
        <c:lblAlgn val="ctr"/>
        <c:lblOffset val="100"/>
        <c:noMultiLvlLbl val="0"/>
      </c:catAx>
      <c:valAx>
        <c:axId val="1013385360"/>
        <c:scaling>
          <c:orientation val="minMax"/>
        </c:scaling>
        <c:delete val="1"/>
        <c:axPos val="b"/>
        <c:numFmt formatCode="0%" sourceLinked="1"/>
        <c:majorTickMark val="none"/>
        <c:minorTickMark val="none"/>
        <c:tickLblPos val="nextTo"/>
        <c:crossAx val="1013382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22685185185195E-2"/>
          <c:y val="2.0410464293587581E-2"/>
          <c:w val="0.93407731481481482"/>
          <c:h val="0.84608611111111109"/>
        </c:manualLayout>
      </c:layout>
      <c:lineChart>
        <c:grouping val="standard"/>
        <c:varyColors val="0"/>
        <c:ser>
          <c:idx val="0"/>
          <c:order val="0"/>
          <c:tx>
            <c:strRef>
              <c:f>Sheet1!$A$2</c:f>
              <c:strCache>
                <c:ptCount val="1"/>
                <c:pt idx="0">
                  <c:v>All Inds</c:v>
                </c:pt>
              </c:strCache>
            </c:strRef>
          </c:tx>
          <c:spPr>
            <a:ln w="28575" cap="rnd">
              <a:solidFill>
                <a:schemeClr val="accent1"/>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6F-48D1-A7C1-81BBEFD3E7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Q4 2015</c:v>
                </c:pt>
                <c:pt idx="1">
                  <c:v>Q4 2016</c:v>
                </c:pt>
                <c:pt idx="2">
                  <c:v>Q4 2017</c:v>
                </c:pt>
                <c:pt idx="3">
                  <c:v>Q4 2018</c:v>
                </c:pt>
                <c:pt idx="4">
                  <c:v>Q4 2019</c:v>
                </c:pt>
                <c:pt idx="5">
                  <c:v>Q3 2020*</c:v>
                </c:pt>
                <c:pt idx="6">
                  <c:v>Q4 2021</c:v>
                </c:pt>
                <c:pt idx="7">
                  <c:v>Q4 2022</c:v>
                </c:pt>
                <c:pt idx="8">
                  <c:v>Q4 2023</c:v>
                </c:pt>
                <c:pt idx="9">
                  <c:v>Q4 2024</c:v>
                </c:pt>
              </c:strCache>
            </c:strRef>
          </c:cat>
          <c:val>
            <c:numRef>
              <c:f>Sheet1!$B$2:$K$2</c:f>
              <c:numCache>
                <c:formatCode>#,##0.0</c:formatCode>
                <c:ptCount val="10"/>
                <c:pt idx="0">
                  <c:v>29.3</c:v>
                </c:pt>
                <c:pt idx="1">
                  <c:v>37.4</c:v>
                </c:pt>
                <c:pt idx="2">
                  <c:v>44.2</c:v>
                </c:pt>
                <c:pt idx="3">
                  <c:v>51.4</c:v>
                </c:pt>
                <c:pt idx="4">
                  <c:v>60.1</c:v>
                </c:pt>
                <c:pt idx="5">
                  <c:v>68.900000000000006</c:v>
                </c:pt>
                <c:pt idx="6">
                  <c:v>74.900000000000006</c:v>
                </c:pt>
                <c:pt idx="7">
                  <c:v>75.2</c:v>
                </c:pt>
                <c:pt idx="8">
                  <c:v>72.3</c:v>
                </c:pt>
                <c:pt idx="9">
                  <c:v>75.400000000000006</c:v>
                </c:pt>
              </c:numCache>
            </c:numRef>
          </c:val>
          <c:smooth val="1"/>
          <c:extLst>
            <c:ext xmlns:c16="http://schemas.microsoft.com/office/drawing/2014/chart" uri="{C3380CC4-5D6E-409C-BE32-E72D297353CC}">
              <c16:uniqueId val="{00000000-1118-44DE-BEA9-43F63E100D13}"/>
            </c:ext>
          </c:extLst>
        </c:ser>
        <c:ser>
          <c:idx val="1"/>
          <c:order val="1"/>
          <c:tx>
            <c:strRef>
              <c:f>Sheet1!$A$3</c:f>
              <c:strCache>
                <c:ptCount val="1"/>
                <c:pt idx="0">
                  <c:v>Under 16</c:v>
                </c:pt>
              </c:strCache>
            </c:strRef>
          </c:tx>
          <c:spPr>
            <a:ln w="28575" cap="rnd">
              <a:solidFill>
                <a:srgbClr val="0070C0"/>
              </a:solidFill>
              <a:round/>
            </a:ln>
            <a:effectLst/>
          </c:spPr>
          <c:marker>
            <c:symbol val="none"/>
          </c:marker>
          <c:dLbls>
            <c:dLbl>
              <c:idx val="9"/>
              <c:layout>
                <c:manualLayout>
                  <c:x val="0"/>
                  <c:y val="-3.40374256235348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6F-48D1-A7C1-81BBEFD3E7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Q4 2015</c:v>
                </c:pt>
                <c:pt idx="1">
                  <c:v>Q4 2016</c:v>
                </c:pt>
                <c:pt idx="2">
                  <c:v>Q4 2017</c:v>
                </c:pt>
                <c:pt idx="3">
                  <c:v>Q4 2018</c:v>
                </c:pt>
                <c:pt idx="4">
                  <c:v>Q4 2019</c:v>
                </c:pt>
                <c:pt idx="5">
                  <c:v>Q3 2020*</c:v>
                </c:pt>
                <c:pt idx="6">
                  <c:v>Q4 2021</c:v>
                </c:pt>
                <c:pt idx="7">
                  <c:v>Q4 2022</c:v>
                </c:pt>
                <c:pt idx="8">
                  <c:v>Q4 2023</c:v>
                </c:pt>
                <c:pt idx="9">
                  <c:v>Q4 2024</c:v>
                </c:pt>
              </c:strCache>
            </c:strRef>
          </c:cat>
          <c:val>
            <c:numRef>
              <c:f>Sheet1!$B$3:$K$3</c:f>
              <c:numCache>
                <c:formatCode>General</c:formatCode>
                <c:ptCount val="10"/>
                <c:pt idx="0">
                  <c:v>37.1</c:v>
                </c:pt>
                <c:pt idx="1">
                  <c:v>47.8</c:v>
                </c:pt>
                <c:pt idx="2">
                  <c:v>54.8</c:v>
                </c:pt>
                <c:pt idx="3">
                  <c:v>63.5</c:v>
                </c:pt>
                <c:pt idx="4">
                  <c:v>73.400000000000006</c:v>
                </c:pt>
                <c:pt idx="5">
                  <c:v>80.599999999999994</c:v>
                </c:pt>
                <c:pt idx="6">
                  <c:v>88</c:v>
                </c:pt>
                <c:pt idx="7">
                  <c:v>86.6</c:v>
                </c:pt>
                <c:pt idx="8">
                  <c:v>82.1</c:v>
                </c:pt>
                <c:pt idx="9">
                  <c:v>85.6</c:v>
                </c:pt>
              </c:numCache>
            </c:numRef>
          </c:val>
          <c:smooth val="1"/>
          <c:extLst>
            <c:ext xmlns:c16="http://schemas.microsoft.com/office/drawing/2014/chart" uri="{C3380CC4-5D6E-409C-BE32-E72D297353CC}">
              <c16:uniqueId val="{00000001-1118-44DE-BEA9-43F63E100D13}"/>
            </c:ext>
          </c:extLst>
        </c:ser>
        <c:ser>
          <c:idx val="2"/>
          <c:order val="2"/>
          <c:tx>
            <c:strRef>
              <c:f>Sheet1!$A$4</c:f>
              <c:strCache>
                <c:ptCount val="1"/>
                <c:pt idx="0">
                  <c:v>16-34</c:v>
                </c:pt>
              </c:strCache>
            </c:strRef>
          </c:tx>
          <c:spPr>
            <a:ln w="28575" cap="rnd">
              <a:solidFill>
                <a:schemeClr val="accent3"/>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6F-48D1-A7C1-81BBEFD3E7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Q4 2015</c:v>
                </c:pt>
                <c:pt idx="1">
                  <c:v>Q4 2016</c:v>
                </c:pt>
                <c:pt idx="2">
                  <c:v>Q4 2017</c:v>
                </c:pt>
                <c:pt idx="3">
                  <c:v>Q4 2018</c:v>
                </c:pt>
                <c:pt idx="4">
                  <c:v>Q4 2019</c:v>
                </c:pt>
                <c:pt idx="5">
                  <c:v>Q3 2020*</c:v>
                </c:pt>
                <c:pt idx="6">
                  <c:v>Q4 2021</c:v>
                </c:pt>
                <c:pt idx="7">
                  <c:v>Q4 2022</c:v>
                </c:pt>
                <c:pt idx="8">
                  <c:v>Q4 2023</c:v>
                </c:pt>
                <c:pt idx="9">
                  <c:v>Q4 2024</c:v>
                </c:pt>
              </c:strCache>
            </c:strRef>
          </c:cat>
          <c:val>
            <c:numRef>
              <c:f>Sheet1!$B$4:$K$4</c:f>
              <c:numCache>
                <c:formatCode>#,##0.0</c:formatCode>
                <c:ptCount val="10"/>
                <c:pt idx="0">
                  <c:v>39.799999999999997</c:v>
                </c:pt>
                <c:pt idx="1">
                  <c:v>51.9</c:v>
                </c:pt>
                <c:pt idx="2">
                  <c:v>58.5</c:v>
                </c:pt>
                <c:pt idx="3">
                  <c:v>67.3</c:v>
                </c:pt>
                <c:pt idx="4">
                  <c:v>74.5</c:v>
                </c:pt>
                <c:pt idx="5">
                  <c:v>83.2</c:v>
                </c:pt>
                <c:pt idx="6">
                  <c:v>87.7</c:v>
                </c:pt>
                <c:pt idx="7">
                  <c:v>86.4</c:v>
                </c:pt>
                <c:pt idx="8">
                  <c:v>82.8</c:v>
                </c:pt>
                <c:pt idx="9">
                  <c:v>83.5</c:v>
                </c:pt>
              </c:numCache>
            </c:numRef>
          </c:val>
          <c:smooth val="1"/>
          <c:extLst>
            <c:ext xmlns:c16="http://schemas.microsoft.com/office/drawing/2014/chart" uri="{C3380CC4-5D6E-409C-BE32-E72D297353CC}">
              <c16:uniqueId val="{00000000-9C1F-4C9B-B1EB-2C047B23F034}"/>
            </c:ext>
          </c:extLst>
        </c:ser>
        <c:ser>
          <c:idx val="3"/>
          <c:order val="3"/>
          <c:tx>
            <c:strRef>
              <c:f>Sheet1!$A$5</c:f>
              <c:strCache>
                <c:ptCount val="1"/>
                <c:pt idx="0">
                  <c:v>35-64</c:v>
                </c:pt>
              </c:strCache>
            </c:strRef>
          </c:tx>
          <c:spPr>
            <a:ln w="28575" cap="rnd">
              <a:solidFill>
                <a:schemeClr val="accent4"/>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6F-48D1-A7C1-81BBEFD3E7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Q4 2015</c:v>
                </c:pt>
                <c:pt idx="1">
                  <c:v>Q4 2016</c:v>
                </c:pt>
                <c:pt idx="2">
                  <c:v>Q4 2017</c:v>
                </c:pt>
                <c:pt idx="3">
                  <c:v>Q4 2018</c:v>
                </c:pt>
                <c:pt idx="4">
                  <c:v>Q4 2019</c:v>
                </c:pt>
                <c:pt idx="5">
                  <c:v>Q3 2020*</c:v>
                </c:pt>
                <c:pt idx="6">
                  <c:v>Q4 2021</c:v>
                </c:pt>
                <c:pt idx="7">
                  <c:v>Q4 2022</c:v>
                </c:pt>
                <c:pt idx="8">
                  <c:v>Q4 2023</c:v>
                </c:pt>
                <c:pt idx="9">
                  <c:v>Q4 2024</c:v>
                </c:pt>
              </c:strCache>
            </c:strRef>
          </c:cat>
          <c:val>
            <c:numRef>
              <c:f>Sheet1!$B$5:$K$5</c:f>
              <c:numCache>
                <c:formatCode>#,##0.0</c:formatCode>
                <c:ptCount val="10"/>
                <c:pt idx="0">
                  <c:v>29.6</c:v>
                </c:pt>
                <c:pt idx="1">
                  <c:v>36.700000000000003</c:v>
                </c:pt>
                <c:pt idx="2">
                  <c:v>45.1</c:v>
                </c:pt>
                <c:pt idx="3">
                  <c:v>51.7</c:v>
                </c:pt>
                <c:pt idx="4">
                  <c:v>62.7</c:v>
                </c:pt>
                <c:pt idx="5">
                  <c:v>72.2</c:v>
                </c:pt>
                <c:pt idx="6">
                  <c:v>77.400000000000006</c:v>
                </c:pt>
                <c:pt idx="7">
                  <c:v>78.599999999999994</c:v>
                </c:pt>
                <c:pt idx="8">
                  <c:v>75.2</c:v>
                </c:pt>
                <c:pt idx="9">
                  <c:v>79.3</c:v>
                </c:pt>
              </c:numCache>
            </c:numRef>
          </c:val>
          <c:smooth val="1"/>
          <c:extLst>
            <c:ext xmlns:c16="http://schemas.microsoft.com/office/drawing/2014/chart" uri="{C3380CC4-5D6E-409C-BE32-E72D297353CC}">
              <c16:uniqueId val="{00000001-9C1F-4C9B-B1EB-2C047B23F034}"/>
            </c:ext>
          </c:extLst>
        </c:ser>
        <c:ser>
          <c:idx val="4"/>
          <c:order val="4"/>
          <c:tx>
            <c:strRef>
              <c:f>Sheet1!$A$6</c:f>
              <c:strCache>
                <c:ptCount val="1"/>
                <c:pt idx="0">
                  <c:v>65+</c:v>
                </c:pt>
              </c:strCache>
            </c:strRef>
          </c:tx>
          <c:spPr>
            <a:ln w="28575" cap="rnd">
              <a:solidFill>
                <a:schemeClr val="accent5"/>
              </a:solidFill>
              <a:round/>
            </a:ln>
            <a:effectLst/>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6F-48D1-A7C1-81BBEFD3E72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Q4 2015</c:v>
                </c:pt>
                <c:pt idx="1">
                  <c:v>Q4 2016</c:v>
                </c:pt>
                <c:pt idx="2">
                  <c:v>Q4 2017</c:v>
                </c:pt>
                <c:pt idx="3">
                  <c:v>Q4 2018</c:v>
                </c:pt>
                <c:pt idx="4">
                  <c:v>Q4 2019</c:v>
                </c:pt>
                <c:pt idx="5">
                  <c:v>Q3 2020*</c:v>
                </c:pt>
                <c:pt idx="6">
                  <c:v>Q4 2021</c:v>
                </c:pt>
                <c:pt idx="7">
                  <c:v>Q4 2022</c:v>
                </c:pt>
                <c:pt idx="8">
                  <c:v>Q4 2023</c:v>
                </c:pt>
                <c:pt idx="9">
                  <c:v>Q4 2024</c:v>
                </c:pt>
              </c:strCache>
            </c:strRef>
          </c:cat>
          <c:val>
            <c:numRef>
              <c:f>Sheet1!$B$6:$K$6</c:f>
              <c:numCache>
                <c:formatCode>#,##0.0</c:formatCode>
                <c:ptCount val="10"/>
                <c:pt idx="0">
                  <c:v>5.6</c:v>
                </c:pt>
                <c:pt idx="1">
                  <c:v>8</c:v>
                </c:pt>
                <c:pt idx="2">
                  <c:v>12.1</c:v>
                </c:pt>
                <c:pt idx="3">
                  <c:v>17</c:v>
                </c:pt>
                <c:pt idx="4">
                  <c:v>22</c:v>
                </c:pt>
                <c:pt idx="5">
                  <c:v>31.3</c:v>
                </c:pt>
                <c:pt idx="6">
                  <c:v>39.9</c:v>
                </c:pt>
                <c:pt idx="7">
                  <c:v>42.8</c:v>
                </c:pt>
                <c:pt idx="8">
                  <c:v>43.5</c:v>
                </c:pt>
                <c:pt idx="9">
                  <c:v>47.5</c:v>
                </c:pt>
              </c:numCache>
            </c:numRef>
          </c:val>
          <c:smooth val="1"/>
          <c:extLst>
            <c:ext xmlns:c16="http://schemas.microsoft.com/office/drawing/2014/chart" uri="{C3380CC4-5D6E-409C-BE32-E72D297353CC}">
              <c16:uniqueId val="{00000000-5596-4469-B6AD-2A4A85FBFD97}"/>
            </c:ext>
          </c:extLst>
        </c:ser>
        <c:dLbls>
          <c:showLegendKey val="0"/>
          <c:showVal val="0"/>
          <c:showCatName val="0"/>
          <c:showSerName val="0"/>
          <c:showPercent val="0"/>
          <c:showBubbleSize val="0"/>
        </c:dLbls>
        <c:smooth val="0"/>
        <c:axId val="649824728"/>
        <c:axId val="649827024"/>
      </c:lineChart>
      <c:catAx>
        <c:axId val="649824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9827024"/>
        <c:crossesAt val="0"/>
        <c:auto val="1"/>
        <c:lblAlgn val="ctr"/>
        <c:lblOffset val="100"/>
        <c:noMultiLvlLbl val="0"/>
      </c:catAx>
      <c:valAx>
        <c:axId val="64982702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GB"/>
                  <a:t>% SVOD PENETRATION</a:t>
                </a:r>
              </a:p>
            </c:rich>
          </c:tx>
          <c:layout>
            <c:manualLayout>
              <c:xMode val="edge"/>
              <c:yMode val="edge"/>
              <c:x val="4.2062962962962974E-3"/>
              <c:y val="0.17162474747474749"/>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49824728"/>
        <c:crosses val="autoZero"/>
        <c:crossBetween val="between"/>
      </c:valAx>
      <c:spPr>
        <a:noFill/>
        <a:ln w="25400">
          <a:noFill/>
        </a:ln>
        <a:effectLst/>
      </c:spPr>
    </c:plotArea>
    <c:legend>
      <c:legendPos val="b"/>
      <c:layout>
        <c:manualLayout>
          <c:xMode val="edge"/>
          <c:yMode val="edge"/>
          <c:x val="0.3378311262766559"/>
          <c:y val="2.9128800030660488E-2"/>
          <c:w val="0.40757336422670482"/>
          <c:h val="6.5475678383313404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Amazon Prime</c:v>
                </c:pt>
              </c:strCache>
            </c:strRef>
          </c:tx>
          <c:spPr>
            <a:ln w="28575" cap="rnd">
              <a:solidFill>
                <a:schemeClr val="accent1"/>
              </a:solidFill>
              <a:round/>
            </a:ln>
            <a:effectLst/>
          </c:spPr>
          <c:marker>
            <c:symbol val="none"/>
          </c:marker>
          <c:cat>
            <c:strRef>
              <c:f>Sheet1!$B$1:$I$1</c:f>
              <c:strCache>
                <c:ptCount val="8"/>
                <c:pt idx="0">
                  <c:v>Q1 2023</c:v>
                </c:pt>
                <c:pt idx="1">
                  <c:v>Q2 2023</c:v>
                </c:pt>
                <c:pt idx="2">
                  <c:v>Q3 2023</c:v>
                </c:pt>
                <c:pt idx="3">
                  <c:v>Q4 2023</c:v>
                </c:pt>
                <c:pt idx="4">
                  <c:v>Q1 2024</c:v>
                </c:pt>
                <c:pt idx="5">
                  <c:v>Q2 2024</c:v>
                </c:pt>
                <c:pt idx="6">
                  <c:v>Q3 2024</c:v>
                </c:pt>
                <c:pt idx="7">
                  <c:v>Q4 2024</c:v>
                </c:pt>
              </c:strCache>
            </c:strRef>
          </c:cat>
          <c:val>
            <c:numRef>
              <c:f>Sheet1!$B$2:$I$2</c:f>
              <c:numCache>
                <c:formatCode>General</c:formatCode>
                <c:ptCount val="8"/>
                <c:pt idx="0">
                  <c:v>0</c:v>
                </c:pt>
                <c:pt idx="1">
                  <c:v>0</c:v>
                </c:pt>
                <c:pt idx="2">
                  <c:v>0</c:v>
                </c:pt>
                <c:pt idx="3">
                  <c:v>0</c:v>
                </c:pt>
                <c:pt idx="4">
                  <c:v>0</c:v>
                </c:pt>
                <c:pt idx="5">
                  <c:v>9.7200000000000006</c:v>
                </c:pt>
                <c:pt idx="6">
                  <c:v>10.17</c:v>
                </c:pt>
                <c:pt idx="7">
                  <c:v>10.29</c:v>
                </c:pt>
              </c:numCache>
            </c:numRef>
          </c:val>
          <c:smooth val="0"/>
          <c:extLst>
            <c:ext xmlns:c16="http://schemas.microsoft.com/office/drawing/2014/chart" uri="{C3380CC4-5D6E-409C-BE32-E72D297353CC}">
              <c16:uniqueId val="{00000000-0496-4785-A6C3-6B1D2D5F1508}"/>
            </c:ext>
          </c:extLst>
        </c:ser>
        <c:ser>
          <c:idx val="1"/>
          <c:order val="1"/>
          <c:tx>
            <c:strRef>
              <c:f>Sheet1!$A$3</c:f>
              <c:strCache>
                <c:ptCount val="1"/>
                <c:pt idx="0">
                  <c:v>Netflix</c:v>
                </c:pt>
              </c:strCache>
            </c:strRef>
          </c:tx>
          <c:spPr>
            <a:ln w="28575" cap="rnd">
              <a:solidFill>
                <a:schemeClr val="accent2"/>
              </a:solidFill>
              <a:round/>
            </a:ln>
            <a:effectLst/>
          </c:spPr>
          <c:marker>
            <c:symbol val="none"/>
          </c:marker>
          <c:cat>
            <c:strRef>
              <c:f>Sheet1!$B$1:$I$1</c:f>
              <c:strCache>
                <c:ptCount val="8"/>
                <c:pt idx="0">
                  <c:v>Q1 2023</c:v>
                </c:pt>
                <c:pt idx="1">
                  <c:v>Q2 2023</c:v>
                </c:pt>
                <c:pt idx="2">
                  <c:v>Q3 2023</c:v>
                </c:pt>
                <c:pt idx="3">
                  <c:v>Q4 2023</c:v>
                </c:pt>
                <c:pt idx="4">
                  <c:v>Q1 2024</c:v>
                </c:pt>
                <c:pt idx="5">
                  <c:v>Q2 2024</c:v>
                </c:pt>
                <c:pt idx="6">
                  <c:v>Q3 2024</c:v>
                </c:pt>
                <c:pt idx="7">
                  <c:v>Q4 2024</c:v>
                </c:pt>
              </c:strCache>
            </c:strRef>
          </c:cat>
          <c:val>
            <c:numRef>
              <c:f>Sheet1!$B$3:$I$3</c:f>
              <c:numCache>
                <c:formatCode>General</c:formatCode>
                <c:ptCount val="8"/>
                <c:pt idx="0">
                  <c:v>0</c:v>
                </c:pt>
                <c:pt idx="1">
                  <c:v>0</c:v>
                </c:pt>
                <c:pt idx="2">
                  <c:v>1.49</c:v>
                </c:pt>
                <c:pt idx="3">
                  <c:v>1.45</c:v>
                </c:pt>
                <c:pt idx="4">
                  <c:v>2.12</c:v>
                </c:pt>
                <c:pt idx="5">
                  <c:v>2.78</c:v>
                </c:pt>
                <c:pt idx="6">
                  <c:v>3.85</c:v>
                </c:pt>
                <c:pt idx="7">
                  <c:v>4.6900000000000004</c:v>
                </c:pt>
              </c:numCache>
            </c:numRef>
          </c:val>
          <c:smooth val="0"/>
          <c:extLst>
            <c:ext xmlns:c16="http://schemas.microsoft.com/office/drawing/2014/chart" uri="{C3380CC4-5D6E-409C-BE32-E72D297353CC}">
              <c16:uniqueId val="{00000001-0496-4785-A6C3-6B1D2D5F1508}"/>
            </c:ext>
          </c:extLst>
        </c:ser>
        <c:ser>
          <c:idx val="2"/>
          <c:order val="2"/>
          <c:tx>
            <c:strRef>
              <c:f>Sheet1!$A$4</c:f>
              <c:strCache>
                <c:ptCount val="1"/>
                <c:pt idx="0">
                  <c:v>Disney+</c:v>
                </c:pt>
              </c:strCache>
            </c:strRef>
          </c:tx>
          <c:spPr>
            <a:ln w="28575" cap="rnd">
              <a:solidFill>
                <a:schemeClr val="accent3"/>
              </a:solidFill>
              <a:round/>
            </a:ln>
            <a:effectLst/>
          </c:spPr>
          <c:marker>
            <c:symbol val="none"/>
          </c:marker>
          <c:cat>
            <c:strRef>
              <c:f>Sheet1!$B$1:$I$1</c:f>
              <c:strCache>
                <c:ptCount val="8"/>
                <c:pt idx="0">
                  <c:v>Q1 2023</c:v>
                </c:pt>
                <c:pt idx="1">
                  <c:v>Q2 2023</c:v>
                </c:pt>
                <c:pt idx="2">
                  <c:v>Q3 2023</c:v>
                </c:pt>
                <c:pt idx="3">
                  <c:v>Q4 2023</c:v>
                </c:pt>
                <c:pt idx="4">
                  <c:v>Q1 2024</c:v>
                </c:pt>
                <c:pt idx="5">
                  <c:v>Q2 2024</c:v>
                </c:pt>
                <c:pt idx="6">
                  <c:v>Q3 2024</c:v>
                </c:pt>
                <c:pt idx="7">
                  <c:v>Q4 2024</c:v>
                </c:pt>
              </c:strCache>
            </c:strRef>
          </c:cat>
          <c:val>
            <c:numRef>
              <c:f>Sheet1!$B$4:$I$4</c:f>
              <c:numCache>
                <c:formatCode>General</c:formatCode>
                <c:ptCount val="8"/>
                <c:pt idx="0">
                  <c:v>0</c:v>
                </c:pt>
                <c:pt idx="1">
                  <c:v>0</c:v>
                </c:pt>
                <c:pt idx="2">
                  <c:v>0</c:v>
                </c:pt>
                <c:pt idx="3">
                  <c:v>0</c:v>
                </c:pt>
                <c:pt idx="4">
                  <c:v>0.52</c:v>
                </c:pt>
                <c:pt idx="5">
                  <c:v>0.82</c:v>
                </c:pt>
                <c:pt idx="6">
                  <c:v>1.2</c:v>
                </c:pt>
                <c:pt idx="7">
                  <c:v>1.51</c:v>
                </c:pt>
              </c:numCache>
            </c:numRef>
          </c:val>
          <c:smooth val="0"/>
          <c:extLst>
            <c:ext xmlns:c16="http://schemas.microsoft.com/office/drawing/2014/chart" uri="{C3380CC4-5D6E-409C-BE32-E72D297353CC}">
              <c16:uniqueId val="{00000002-0496-4785-A6C3-6B1D2D5F1508}"/>
            </c:ext>
          </c:extLst>
        </c:ser>
        <c:dLbls>
          <c:showLegendKey val="0"/>
          <c:showVal val="0"/>
          <c:showCatName val="0"/>
          <c:showSerName val="0"/>
          <c:showPercent val="0"/>
          <c:showBubbleSize val="0"/>
        </c:dLbls>
        <c:smooth val="0"/>
        <c:axId val="385723232"/>
        <c:axId val="336187472"/>
      </c:lineChart>
      <c:catAx>
        <c:axId val="38572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6187472"/>
        <c:crosses val="autoZero"/>
        <c:auto val="1"/>
        <c:lblAlgn val="ctr"/>
        <c:lblOffset val="100"/>
        <c:noMultiLvlLbl val="0"/>
      </c:catAx>
      <c:valAx>
        <c:axId val="33618747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Millions of households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5723232"/>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69737786681718E-4"/>
          <c:y val="0.10948322991478282"/>
          <c:w val="0.65905725284877625"/>
          <c:h val="0.76724968622434109"/>
        </c:manualLayout>
      </c:layout>
      <c:doughnutChart>
        <c:varyColors val="1"/>
        <c:ser>
          <c:idx val="0"/>
          <c:order val="0"/>
          <c:tx>
            <c:strRef>
              <c:f>Sheet1!$B$1</c:f>
              <c:strCache>
                <c:ptCount val="1"/>
                <c:pt idx="0">
                  <c:v>Viewing time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8A-40CF-95E4-17E923EEF5DB}"/>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798A-40CF-95E4-17E923EEF5DB}"/>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798A-40CF-95E4-17E923EEF5DB}"/>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E086-401E-9B32-FD0DD6AB03C8}"/>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218E-44E4-93BB-73837285DC5A}"/>
              </c:ext>
            </c:extLst>
          </c:dPt>
          <c:dLbls>
            <c:dLbl>
              <c:idx val="0"/>
              <c:delete val="1"/>
              <c:extLst>
                <c:ext xmlns:c15="http://schemas.microsoft.com/office/drawing/2012/chart" uri="{CE6537A1-D6FC-4f65-9D91-7224C49458BB}"/>
                <c:ext xmlns:c16="http://schemas.microsoft.com/office/drawing/2014/chart" uri="{C3380CC4-5D6E-409C-BE32-E72D297353CC}">
                  <c16:uniqueId val="{00000001-798A-40CF-95E4-17E923EEF5DB}"/>
                </c:ext>
              </c:extLst>
            </c:dLbl>
            <c:dLbl>
              <c:idx val="1"/>
              <c:layout>
                <c:manualLayout>
                  <c:x val="1.2000068976774433E-2"/>
                  <c:y val="-4.19100880111848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98A-40CF-95E4-17E923EEF5DB}"/>
                </c:ext>
              </c:extLst>
            </c:dLbl>
            <c:dLbl>
              <c:idx val="3"/>
              <c:layout>
                <c:manualLayout>
                  <c:x val="6.0000344883872165E-3"/>
                  <c:y val="-6.985014668530868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086-401E-9B32-FD0DD6AB03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Other AVOD</c:v>
                </c:pt>
                <c:pt idx="1">
                  <c:v>Other SVOD</c:v>
                </c:pt>
                <c:pt idx="2">
                  <c:v>Disney Plus</c:v>
                </c:pt>
                <c:pt idx="3">
                  <c:v>Amazon Prime</c:v>
                </c:pt>
                <c:pt idx="4">
                  <c:v>Netflix</c:v>
                </c:pt>
              </c:strCache>
            </c:strRef>
          </c:cat>
          <c:val>
            <c:numRef>
              <c:f>Sheet1!$B$2:$B$6</c:f>
              <c:numCache>
                <c:formatCode>#,##0.0</c:formatCode>
                <c:ptCount val="5"/>
                <c:pt idx="0">
                  <c:v>0.26666666666666666</c:v>
                </c:pt>
                <c:pt idx="1">
                  <c:v>2.2000000000000002</c:v>
                </c:pt>
                <c:pt idx="2">
                  <c:v>14.7</c:v>
                </c:pt>
                <c:pt idx="3">
                  <c:v>8.4166666666666661</c:v>
                </c:pt>
                <c:pt idx="4">
                  <c:v>29.266666666666666</c:v>
                </c:pt>
              </c:numCache>
            </c:numRef>
          </c:val>
          <c:extLst>
            <c:ext xmlns:c16="http://schemas.microsoft.com/office/drawing/2014/chart" uri="{C3380CC4-5D6E-409C-BE32-E72D297353CC}">
              <c16:uniqueId val="{00000006-798A-40CF-95E4-17E923EEF5DB}"/>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2462144055313458E-2"/>
          <c:w val="0.66205727009296989"/>
          <c:h val="0.79575932784332715"/>
        </c:manualLayout>
      </c:layout>
      <c:doughnutChart>
        <c:varyColors val="1"/>
        <c:ser>
          <c:idx val="0"/>
          <c:order val="0"/>
          <c:tx>
            <c:strRef>
              <c:f>Sheet1!$B$1</c:f>
              <c:strCache>
                <c:ptCount val="1"/>
                <c:pt idx="0">
                  <c:v>Viewing time</c:v>
                </c:pt>
              </c:strCache>
            </c:strRef>
          </c:tx>
          <c:dPt>
            <c:idx val="0"/>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1-E2F1-481A-A70D-C802720881EE}"/>
              </c:ext>
            </c:extLst>
          </c:dPt>
          <c:dPt>
            <c:idx val="1"/>
            <c:bubble3D val="0"/>
            <c:spPr>
              <a:solidFill>
                <a:schemeClr val="accent2">
                  <a:lumMod val="40000"/>
                  <a:lumOff val="60000"/>
                </a:schemeClr>
              </a:solidFill>
              <a:ln w="0">
                <a:solidFill>
                  <a:schemeClr val="lt1"/>
                </a:solidFill>
              </a:ln>
              <a:effectLst/>
            </c:spPr>
            <c:extLst>
              <c:ext xmlns:c16="http://schemas.microsoft.com/office/drawing/2014/chart" uri="{C3380CC4-5D6E-409C-BE32-E72D297353CC}">
                <c16:uniqueId val="{00000003-E2F1-481A-A70D-C802720881E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E2F1-481A-A70D-C802720881EE}"/>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5530-4F34-B8E4-16BFAA4E7B46}"/>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6B47-4740-A104-F922ACC8EF29}"/>
              </c:ext>
            </c:extLst>
          </c:dPt>
          <c:dLbls>
            <c:dLbl>
              <c:idx val="0"/>
              <c:delete val="1"/>
              <c:extLst>
                <c:ext xmlns:c15="http://schemas.microsoft.com/office/drawing/2012/chart" uri="{CE6537A1-D6FC-4f65-9D91-7224C49458BB}"/>
                <c:ext xmlns:c16="http://schemas.microsoft.com/office/drawing/2014/chart" uri="{C3380CC4-5D6E-409C-BE32-E72D297353CC}">
                  <c16:uniqueId val="{00000001-E2F1-481A-A70D-C802720881EE}"/>
                </c:ext>
              </c:extLst>
            </c:dLbl>
            <c:dLbl>
              <c:idx val="1"/>
              <c:layout>
                <c:manualLayout>
                  <c:x val="8.0300801321906666E-3"/>
                  <c:y val="-2.163521326868892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2F1-481A-A70D-C802720881EE}"/>
                </c:ext>
              </c:extLst>
            </c:dLbl>
            <c:dLbl>
              <c:idx val="3"/>
              <c:layout>
                <c:manualLayout>
                  <c:x val="2.6766933773969053E-3"/>
                  <c:y val="2.16352132686888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530-4F34-B8E4-16BFAA4E7B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Other AVOD</c:v>
                </c:pt>
                <c:pt idx="1">
                  <c:v>Other SVOD</c:v>
                </c:pt>
                <c:pt idx="2">
                  <c:v>Disney Plus</c:v>
                </c:pt>
                <c:pt idx="3">
                  <c:v>Amazon Prime Video</c:v>
                </c:pt>
                <c:pt idx="4">
                  <c:v>Netflix</c:v>
                </c:pt>
              </c:strCache>
            </c:strRef>
          </c:cat>
          <c:val>
            <c:numRef>
              <c:f>Sheet1!$B$2:$B$6</c:f>
              <c:numCache>
                <c:formatCode>#,##0.0</c:formatCode>
                <c:ptCount val="5"/>
                <c:pt idx="0">
                  <c:v>0.28333333333333333</c:v>
                </c:pt>
                <c:pt idx="1">
                  <c:v>1.8666666666666667</c:v>
                </c:pt>
                <c:pt idx="2">
                  <c:v>8.5500000000000007</c:v>
                </c:pt>
                <c:pt idx="3">
                  <c:v>7.1000000000000005</c:v>
                </c:pt>
                <c:pt idx="4">
                  <c:v>22.216666666666665</c:v>
                </c:pt>
              </c:numCache>
            </c:numRef>
          </c:val>
          <c:extLst>
            <c:ext xmlns:c16="http://schemas.microsoft.com/office/drawing/2014/chart" uri="{C3380CC4-5D6E-409C-BE32-E72D297353CC}">
              <c16:uniqueId val="{00000006-E2F1-481A-A70D-C802720881E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4169782450165025"/>
          <c:y val="0.32023096867834405"/>
          <c:w val="0.35830217549834975"/>
          <c:h val="0.288115169748406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Commercial Linear TV</c:v>
                </c:pt>
              </c:strCache>
            </c:strRef>
          </c:tx>
          <c:spPr>
            <a:solidFill>
              <a:schemeClr val="accent1"/>
            </a:solidFill>
            <a:ln>
              <a:noFill/>
            </a:ln>
            <a:effectLst/>
          </c:spPr>
          <c:invertIfNegative val="0"/>
          <c:cat>
            <c:strRef>
              <c:f>Sheet1!$A$2:$A$7</c:f>
              <c:strCache>
                <c:ptCount val="6"/>
                <c:pt idx="0">
                  <c:v>Adults</c:v>
                </c:pt>
                <c:pt idx="1">
                  <c:v>ABC1 Adults</c:v>
                </c:pt>
                <c:pt idx="2">
                  <c:v>15-34</c:v>
                </c:pt>
                <c:pt idx="3">
                  <c:v>Men</c:v>
                </c:pt>
                <c:pt idx="4">
                  <c:v>Women</c:v>
                </c:pt>
                <c:pt idx="5">
                  <c:v>HP + Ch</c:v>
                </c:pt>
              </c:strCache>
            </c:strRef>
          </c:cat>
          <c:val>
            <c:numRef>
              <c:f>Sheet1!$B$2:$B$7</c:f>
              <c:numCache>
                <c:formatCode>0%</c:formatCode>
                <c:ptCount val="6"/>
                <c:pt idx="0">
                  <c:v>0.73619999999999997</c:v>
                </c:pt>
                <c:pt idx="1">
                  <c:v>0.72889999999999999</c:v>
                </c:pt>
                <c:pt idx="2">
                  <c:v>0.55459999999999998</c:v>
                </c:pt>
                <c:pt idx="3">
                  <c:v>0.74280000000000002</c:v>
                </c:pt>
                <c:pt idx="4">
                  <c:v>0.72989999999999999</c:v>
                </c:pt>
                <c:pt idx="5">
                  <c:v>0.6714</c:v>
                </c:pt>
              </c:numCache>
            </c:numRef>
          </c:val>
          <c:extLst>
            <c:ext xmlns:c16="http://schemas.microsoft.com/office/drawing/2014/chart" uri="{C3380CC4-5D6E-409C-BE32-E72D297353CC}">
              <c16:uniqueId val="{00000000-83D4-4E2F-9C43-8DDD52D8939F}"/>
            </c:ext>
          </c:extLst>
        </c:ser>
        <c:ser>
          <c:idx val="1"/>
          <c:order val="1"/>
          <c:tx>
            <c:strRef>
              <c:f>Sheet1!$C$1</c:f>
              <c:strCache>
                <c:ptCount val="1"/>
                <c:pt idx="0">
                  <c:v>Commercial BVOD</c:v>
                </c:pt>
              </c:strCache>
            </c:strRef>
          </c:tx>
          <c:spPr>
            <a:solidFill>
              <a:schemeClr val="accent2"/>
            </a:solidFill>
            <a:ln>
              <a:noFill/>
            </a:ln>
            <a:effectLst/>
          </c:spPr>
          <c:invertIfNegative val="0"/>
          <c:cat>
            <c:strRef>
              <c:f>Sheet1!$A$2:$A$7</c:f>
              <c:strCache>
                <c:ptCount val="6"/>
                <c:pt idx="0">
                  <c:v>Adults</c:v>
                </c:pt>
                <c:pt idx="1">
                  <c:v>ABC1 Adults</c:v>
                </c:pt>
                <c:pt idx="2">
                  <c:v>15-34</c:v>
                </c:pt>
                <c:pt idx="3">
                  <c:v>Men</c:v>
                </c:pt>
                <c:pt idx="4">
                  <c:v>Women</c:v>
                </c:pt>
                <c:pt idx="5">
                  <c:v>HP + Ch</c:v>
                </c:pt>
              </c:strCache>
            </c:strRef>
          </c:cat>
          <c:val>
            <c:numRef>
              <c:f>Sheet1!$C$2:$C$7</c:f>
              <c:numCache>
                <c:formatCode>0%</c:formatCode>
                <c:ptCount val="6"/>
                <c:pt idx="0">
                  <c:v>0.4425</c:v>
                </c:pt>
                <c:pt idx="1">
                  <c:v>0.45929999999999999</c:v>
                </c:pt>
                <c:pt idx="2">
                  <c:v>0.39240000000000003</c:v>
                </c:pt>
                <c:pt idx="3">
                  <c:v>0.42159999999999997</c:v>
                </c:pt>
                <c:pt idx="4">
                  <c:v>0.46229999999999999</c:v>
                </c:pt>
                <c:pt idx="5">
                  <c:v>0.45979999999999999</c:v>
                </c:pt>
              </c:numCache>
            </c:numRef>
          </c:val>
          <c:extLst>
            <c:ext xmlns:c16="http://schemas.microsoft.com/office/drawing/2014/chart" uri="{C3380CC4-5D6E-409C-BE32-E72D297353CC}">
              <c16:uniqueId val="{00000001-83D4-4E2F-9C43-8DDD52D8939F}"/>
            </c:ext>
          </c:extLst>
        </c:ser>
        <c:ser>
          <c:idx val="2"/>
          <c:order val="2"/>
          <c:tx>
            <c:strRef>
              <c:f>Sheet1!$D$1</c:f>
              <c:strCache>
                <c:ptCount val="1"/>
                <c:pt idx="0">
                  <c:v>Commercial SVOD</c:v>
                </c:pt>
              </c:strCache>
            </c:strRef>
          </c:tx>
          <c:spPr>
            <a:solidFill>
              <a:schemeClr val="accent3"/>
            </a:solidFill>
            <a:ln>
              <a:noFill/>
            </a:ln>
            <a:effectLst/>
          </c:spPr>
          <c:invertIfNegative val="0"/>
          <c:cat>
            <c:strRef>
              <c:f>Sheet1!$A$2:$A$7</c:f>
              <c:strCache>
                <c:ptCount val="6"/>
                <c:pt idx="0">
                  <c:v>Adults</c:v>
                </c:pt>
                <c:pt idx="1">
                  <c:v>ABC1 Adults</c:v>
                </c:pt>
                <c:pt idx="2">
                  <c:v>15-34</c:v>
                </c:pt>
                <c:pt idx="3">
                  <c:v>Men</c:v>
                </c:pt>
                <c:pt idx="4">
                  <c:v>Women</c:v>
                </c:pt>
                <c:pt idx="5">
                  <c:v>HP + Ch</c:v>
                </c:pt>
              </c:strCache>
            </c:strRef>
          </c:cat>
          <c:val>
            <c:numRef>
              <c:f>Sheet1!$D$2:$D$7</c:f>
              <c:numCache>
                <c:formatCode>0%</c:formatCode>
                <c:ptCount val="6"/>
                <c:pt idx="0">
                  <c:v>0.31519999999999998</c:v>
                </c:pt>
                <c:pt idx="1">
                  <c:v>0.33429999999999999</c:v>
                </c:pt>
                <c:pt idx="2">
                  <c:v>0.37840000000000001</c:v>
                </c:pt>
                <c:pt idx="3">
                  <c:v>0.30969999999999998</c:v>
                </c:pt>
                <c:pt idx="4">
                  <c:v>0.32040000000000002</c:v>
                </c:pt>
                <c:pt idx="5">
                  <c:v>0.39679999999999999</c:v>
                </c:pt>
              </c:numCache>
            </c:numRef>
          </c:val>
          <c:extLst>
            <c:ext xmlns:c16="http://schemas.microsoft.com/office/drawing/2014/chart" uri="{C3380CC4-5D6E-409C-BE32-E72D297353CC}">
              <c16:uniqueId val="{00000002-83D4-4E2F-9C43-8DDD52D8939F}"/>
            </c:ext>
          </c:extLst>
        </c:ser>
        <c:ser>
          <c:idx val="3"/>
          <c:order val="3"/>
          <c:tx>
            <c:strRef>
              <c:f>Sheet1!$E$1</c:f>
              <c:strCache>
                <c:ptCount val="1"/>
                <c:pt idx="0">
                  <c:v>Commercial Linear TV + BVOD + SVOD</c:v>
                </c:pt>
              </c:strCache>
            </c:strRef>
          </c:tx>
          <c:spPr>
            <a:solidFill>
              <a:schemeClr val="accent4"/>
            </a:solidFill>
            <a:ln>
              <a:noFill/>
            </a:ln>
            <a:effectLst/>
          </c:spPr>
          <c:invertIfNegative val="0"/>
          <c:cat>
            <c:strRef>
              <c:f>Sheet1!$A$2:$A$7</c:f>
              <c:strCache>
                <c:ptCount val="6"/>
                <c:pt idx="0">
                  <c:v>Adults</c:v>
                </c:pt>
                <c:pt idx="1">
                  <c:v>ABC1 Adults</c:v>
                </c:pt>
                <c:pt idx="2">
                  <c:v>15-34</c:v>
                </c:pt>
                <c:pt idx="3">
                  <c:v>Men</c:v>
                </c:pt>
                <c:pt idx="4">
                  <c:v>Women</c:v>
                </c:pt>
                <c:pt idx="5">
                  <c:v>HP + Ch</c:v>
                </c:pt>
              </c:strCache>
            </c:strRef>
          </c:cat>
          <c:val>
            <c:numRef>
              <c:f>Sheet1!$E$2:$E$7</c:f>
              <c:numCache>
                <c:formatCode>0%</c:formatCode>
                <c:ptCount val="6"/>
                <c:pt idx="0">
                  <c:v>0.86899999999999999</c:v>
                </c:pt>
                <c:pt idx="1">
                  <c:v>0.87539999999999996</c:v>
                </c:pt>
                <c:pt idx="2">
                  <c:v>0.76880000000000004</c:v>
                </c:pt>
                <c:pt idx="3">
                  <c:v>0.85880000000000001</c:v>
                </c:pt>
                <c:pt idx="4">
                  <c:v>0.87860000000000005</c:v>
                </c:pt>
                <c:pt idx="5">
                  <c:v>0.86150000000000004</c:v>
                </c:pt>
              </c:numCache>
            </c:numRef>
          </c:val>
          <c:extLst>
            <c:ext xmlns:c16="http://schemas.microsoft.com/office/drawing/2014/chart" uri="{C3380CC4-5D6E-409C-BE32-E72D297353CC}">
              <c16:uniqueId val="{00000000-82C0-41DF-8C0F-93CD3C64F74D}"/>
            </c:ext>
          </c:extLst>
        </c:ser>
        <c:dLbls>
          <c:showLegendKey val="0"/>
          <c:showVal val="0"/>
          <c:showCatName val="0"/>
          <c:showSerName val="0"/>
          <c:showPercent val="0"/>
          <c:showBubbleSize val="0"/>
        </c:dLbls>
        <c:gapWidth val="219"/>
        <c:overlap val="-27"/>
        <c:axId val="784892479"/>
        <c:axId val="784894879"/>
      </c:barChart>
      <c:catAx>
        <c:axId val="78489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4894879"/>
        <c:crosses val="autoZero"/>
        <c:auto val="1"/>
        <c:lblAlgn val="ctr"/>
        <c:lblOffset val="100"/>
        <c:noMultiLvlLbl val="0"/>
      </c:catAx>
      <c:valAx>
        <c:axId val="784894879"/>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bg2"/>
                    </a:solidFill>
                    <a:latin typeface="+mn-lt"/>
                    <a:ea typeface="+mn-ea"/>
                    <a:cs typeface="+mn-cs"/>
                  </a:defRPr>
                </a:pPr>
                <a:r>
                  <a:rPr lang="en-GB" sz="1200" b="1" i="0" u="none" strike="noStrike" kern="1200" baseline="0">
                    <a:solidFill>
                      <a:schemeClr val="bg2"/>
                    </a:solidFill>
                  </a:rPr>
                  <a:t>% - WEEKLY REACH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4892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0740740740734E-2"/>
          <c:y val="3.5277777777777776E-2"/>
          <c:w val="0.89623796296296299"/>
          <c:h val="0.87631363636363635"/>
        </c:manualLayout>
      </c:layout>
      <c:bubbleChart>
        <c:varyColors val="0"/>
        <c:ser>
          <c:idx val="0"/>
          <c:order val="0"/>
          <c:tx>
            <c:strRef>
              <c:f>TABLE!$D$3</c:f>
              <c:strCache>
                <c:ptCount val="1"/>
                <c:pt idx="0">
                  <c:v> Ave reach per day </c:v>
                </c:pt>
              </c:strCache>
            </c:strRef>
          </c:tx>
          <c:spPr>
            <a:solidFill>
              <a:schemeClr val="accent1">
                <a:alpha val="75000"/>
              </a:schemeClr>
            </a:solidFill>
            <a:ln>
              <a:noFill/>
            </a:ln>
            <a:effectLst/>
          </c:spPr>
          <c:invertIfNegative val="0"/>
          <c:dPt>
            <c:idx val="0"/>
            <c:invertIfNegative val="0"/>
            <c:bubble3D val="1"/>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D254-4F14-9E6D-39AB1138991D}"/>
              </c:ext>
            </c:extLst>
          </c:dPt>
          <c:dPt>
            <c:idx val="1"/>
            <c:invertIfNegative val="0"/>
            <c:bubble3D val="1"/>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3-D254-4F14-9E6D-39AB1138991D}"/>
              </c:ext>
            </c:extLst>
          </c:dPt>
          <c:dPt>
            <c:idx val="2"/>
            <c:invertIfNegative val="0"/>
            <c:bubble3D val="1"/>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5-D254-4F14-9E6D-39AB1138991D}"/>
              </c:ext>
            </c:extLst>
          </c:dPt>
          <c:dPt>
            <c:idx val="3"/>
            <c:invertIfNegative val="0"/>
            <c:bubble3D val="1"/>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7-D254-4F14-9E6D-39AB1138991D}"/>
              </c:ext>
            </c:extLst>
          </c:dPt>
          <c:dPt>
            <c:idx val="4"/>
            <c:invertIfNegative val="0"/>
            <c:bubble3D val="1"/>
            <c:spPr>
              <a:blipFill>
                <a:blip xmlns:r="http://schemas.openxmlformats.org/officeDocument/2006/relationships" r:embed="rId7"/>
                <a:stretch>
                  <a:fillRect/>
                </a:stretch>
              </a:blipFill>
              <a:ln>
                <a:noFill/>
              </a:ln>
              <a:effectLst/>
            </c:spPr>
            <c:extLst>
              <c:ext xmlns:c16="http://schemas.microsoft.com/office/drawing/2014/chart" uri="{C3380CC4-5D6E-409C-BE32-E72D297353CC}">
                <c16:uniqueId val="{00000009-D254-4F14-9E6D-39AB1138991D}"/>
              </c:ext>
            </c:extLst>
          </c:dPt>
          <c:dPt>
            <c:idx val="6"/>
            <c:invertIfNegative val="0"/>
            <c:bubble3D val="1"/>
            <c:spPr>
              <a:solidFill>
                <a:schemeClr val="accent6"/>
              </a:solidFill>
              <a:ln>
                <a:noFill/>
              </a:ln>
              <a:effectLst/>
            </c:spPr>
            <c:extLst>
              <c:ext xmlns:c16="http://schemas.microsoft.com/office/drawing/2014/chart" uri="{C3380CC4-5D6E-409C-BE32-E72D297353CC}">
                <c16:uniqueId val="{0000000F-D254-4F14-9E6D-39AB1138991D}"/>
              </c:ext>
            </c:extLst>
          </c:dPt>
          <c:dPt>
            <c:idx val="7"/>
            <c:invertIfNegative val="0"/>
            <c:bubble3D val="1"/>
            <c:spPr>
              <a:solidFill>
                <a:srgbClr val="00B0F0"/>
              </a:solidFill>
              <a:ln>
                <a:noFill/>
              </a:ln>
              <a:effectLst/>
            </c:spPr>
            <c:extLst>
              <c:ext xmlns:c16="http://schemas.microsoft.com/office/drawing/2014/chart" uri="{C3380CC4-5D6E-409C-BE32-E72D297353CC}">
                <c16:uniqueId val="{00000010-D254-4F14-9E6D-39AB1138991D}"/>
              </c:ext>
            </c:extLst>
          </c:dPt>
          <c:dPt>
            <c:idx val="8"/>
            <c:invertIfNegative val="0"/>
            <c:bubble3D val="1"/>
            <c:spPr>
              <a:blipFill>
                <a:blip xmlns:r="http://schemas.openxmlformats.org/officeDocument/2006/relationships" r:embed="rId8"/>
                <a:stretch>
                  <a:fillRect/>
                </a:stretch>
              </a:blipFill>
              <a:ln>
                <a:noFill/>
              </a:ln>
              <a:effectLst/>
            </c:spPr>
            <c:extLst>
              <c:ext xmlns:c16="http://schemas.microsoft.com/office/drawing/2014/chart" uri="{C3380CC4-5D6E-409C-BE32-E72D297353CC}">
                <c16:uniqueId val="{0000000B-D254-4F14-9E6D-39AB1138991D}"/>
              </c:ext>
            </c:extLst>
          </c:dPt>
          <c:dPt>
            <c:idx val="9"/>
            <c:invertIfNegative val="0"/>
            <c:bubble3D val="1"/>
            <c:spPr>
              <a:blipFill>
                <a:blip xmlns:r="http://schemas.openxmlformats.org/officeDocument/2006/relationships" r:embed="rId9"/>
                <a:stretch>
                  <a:fillRect/>
                </a:stretch>
              </a:blipFill>
              <a:ln>
                <a:noFill/>
              </a:ln>
              <a:effectLst/>
            </c:spPr>
            <c:extLst>
              <c:ext xmlns:c16="http://schemas.microsoft.com/office/drawing/2014/chart" uri="{C3380CC4-5D6E-409C-BE32-E72D297353CC}">
                <c16:uniqueId val="{0000000D-D254-4F14-9E6D-39AB1138991D}"/>
              </c:ext>
            </c:extLst>
          </c:dPt>
          <c:dPt>
            <c:idx val="10"/>
            <c:invertIfNegative val="0"/>
            <c:bubble3D val="1"/>
            <c:spPr>
              <a:solidFill>
                <a:srgbClr val="FFCD00"/>
              </a:solidFill>
              <a:ln>
                <a:noFill/>
              </a:ln>
              <a:effectLst/>
            </c:spPr>
            <c:extLst>
              <c:ext xmlns:c16="http://schemas.microsoft.com/office/drawing/2014/chart" uri="{C3380CC4-5D6E-409C-BE32-E72D297353CC}">
                <c16:uniqueId val="{00000011-D254-4F14-9E6D-39AB1138991D}"/>
              </c:ext>
            </c:extLst>
          </c:dPt>
          <c:xVal>
            <c:numRef>
              <c:f>TABLE!$C$4:$C$14</c:f>
              <c:numCache>
                <c:formatCode>[$-F400]h:mm:ss\ AM/PM</c:formatCode>
                <c:ptCount val="11"/>
                <c:pt idx="0">
                  <c:v>0.148557954525639</c:v>
                </c:pt>
                <c:pt idx="1">
                  <c:v>9.0877674189527413E-2</c:v>
                </c:pt>
                <c:pt idx="2">
                  <c:v>7.5203635304364219E-2</c:v>
                </c:pt>
                <c:pt idx="3">
                  <c:v>5.9426020889644361E-2</c:v>
                </c:pt>
                <c:pt idx="4">
                  <c:v>7.2498263830122298E-2</c:v>
                </c:pt>
                <c:pt idx="6">
                  <c:v>5.1682574120355616E-2</c:v>
                </c:pt>
                <c:pt idx="7">
                  <c:v>3.8269466542585402E-2</c:v>
                </c:pt>
                <c:pt idx="8">
                  <c:v>8.1778443026513353E-2</c:v>
                </c:pt>
                <c:pt idx="9">
                  <c:v>6.0376226751987207E-2</c:v>
                </c:pt>
                <c:pt idx="10">
                  <c:v>0.1317305313186001</c:v>
                </c:pt>
              </c:numCache>
            </c:numRef>
          </c:xVal>
          <c:yVal>
            <c:numRef>
              <c:f>TABLE!$D$4:$D$14</c:f>
              <c:numCache>
                <c:formatCode>_-* #,##0\ _k_r_-;\-* #,##0\ _k_r_-;_-* "-"??\ _k_r_-;_-@_-</c:formatCode>
                <c:ptCount val="11"/>
                <c:pt idx="0">
                  <c:v>29714.280628415301</c:v>
                </c:pt>
                <c:pt idx="1">
                  <c:v>24673.32587978142</c:v>
                </c:pt>
                <c:pt idx="2">
                  <c:v>13050.282838797813</c:v>
                </c:pt>
                <c:pt idx="3">
                  <c:v>5269.4418469945349</c:v>
                </c:pt>
                <c:pt idx="4">
                  <c:v>5214.2230573770485</c:v>
                </c:pt>
                <c:pt idx="6">
                  <c:v>1588.4085546448086</c:v>
                </c:pt>
                <c:pt idx="7">
                  <c:v>344.23054371584703</c:v>
                </c:pt>
                <c:pt idx="8">
                  <c:v>21060.27138797814</c:v>
                </c:pt>
                <c:pt idx="9">
                  <c:v>7612.5690874316942</c:v>
                </c:pt>
                <c:pt idx="10">
                  <c:v>521.60652732240442</c:v>
                </c:pt>
              </c:numCache>
            </c:numRef>
          </c:yVal>
          <c:bubbleSize>
            <c:numRef>
              <c:f>TABLE!$E$4:$E$14</c:f>
              <c:numCache>
                <c:formatCode>_-* #,##0\ _k_r_-;\-* #,##0\ _k_r_-;_-* "-"??\ _k_r_-;_-@_-</c:formatCode>
                <c:ptCount val="11"/>
                <c:pt idx="0">
                  <c:v>4423.2778688524586</c:v>
                </c:pt>
                <c:pt idx="1">
                  <c:v>2254.3404371584702</c:v>
                </c:pt>
                <c:pt idx="2">
                  <c:v>986.34316939890709</c:v>
                </c:pt>
                <c:pt idx="3">
                  <c:v>315.43770491803281</c:v>
                </c:pt>
                <c:pt idx="4">
                  <c:v>379.71612021857925</c:v>
                </c:pt>
                <c:pt idx="6">
                  <c:v>82.60928961748634</c:v>
                </c:pt>
                <c:pt idx="7">
                  <c:v>13.208196721311475</c:v>
                </c:pt>
                <c:pt idx="8">
                  <c:v>1721.1926229508199</c:v>
                </c:pt>
                <c:pt idx="9">
                  <c:v>459.5379781420765</c:v>
                </c:pt>
                <c:pt idx="10">
                  <c:v>68.940710382513657</c:v>
                </c:pt>
              </c:numCache>
            </c:numRef>
          </c:bubbleSize>
          <c:bubble3D val="1"/>
          <c:extLst>
            <c:ext xmlns:c16="http://schemas.microsoft.com/office/drawing/2014/chart" uri="{C3380CC4-5D6E-409C-BE32-E72D297353CC}">
              <c16:uniqueId val="{0000000E-D254-4F14-9E6D-39AB1138991D}"/>
            </c:ext>
          </c:extLst>
        </c:ser>
        <c:dLbls>
          <c:showLegendKey val="0"/>
          <c:showVal val="0"/>
          <c:showCatName val="0"/>
          <c:showSerName val="0"/>
          <c:showPercent val="0"/>
          <c:showBubbleSize val="0"/>
        </c:dLbls>
        <c:bubbleScale val="100"/>
        <c:showNegBubbles val="0"/>
        <c:axId val="72410208"/>
        <c:axId val="72410688"/>
      </c:bubbleChart>
      <c:valAx>
        <c:axId val="72410208"/>
        <c:scaling>
          <c:orientation val="minMax"/>
        </c:scaling>
        <c:delete val="0"/>
        <c:axPos val="b"/>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72410688"/>
        <c:crosses val="autoZero"/>
        <c:crossBetween val="midCat"/>
        <c:majorUnit val="2.0833000000000001E-2"/>
      </c:valAx>
      <c:valAx>
        <c:axId val="72410688"/>
        <c:scaling>
          <c:orientation val="minMax"/>
          <c:min val="0"/>
        </c:scaling>
        <c:delete val="0"/>
        <c:axPos val="l"/>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724102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0">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610772697839733E-2"/>
          <c:y val="3.9715769970756452E-2"/>
          <c:w val="0.90057991261058234"/>
          <c:h val="0.86819770424650966"/>
        </c:manualLayout>
      </c:layout>
      <c:barChart>
        <c:barDir val="col"/>
        <c:grouping val="clustered"/>
        <c:varyColors val="0"/>
        <c:ser>
          <c:idx val="0"/>
          <c:order val="0"/>
          <c:spPr>
            <a:solidFill>
              <a:schemeClr val="accent1">
                <a:shade val="40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Sheet1!$B$2:$F$2</c:f>
              <c:numCache>
                <c:formatCode>h:mm:ss</c:formatCode>
                <c:ptCount val="5"/>
                <c:pt idx="0">
                  <c:v>0.11517361111111112</c:v>
                </c:pt>
                <c:pt idx="1">
                  <c:v>1.6250000000000001E-2</c:v>
                </c:pt>
                <c:pt idx="2">
                  <c:v>4.9652777777777777E-3</c:v>
                </c:pt>
                <c:pt idx="3">
                  <c:v>6.9328703703703705E-3</c:v>
                </c:pt>
                <c:pt idx="4">
                  <c:v>1.736111111111111E-3</c:v>
                </c:pt>
              </c:numCache>
            </c:numRef>
          </c:val>
          <c:extLst>
            <c:ext xmlns:c16="http://schemas.microsoft.com/office/drawing/2014/chart" uri="{C3380CC4-5D6E-409C-BE32-E72D297353CC}">
              <c16:uniqueId val="{00000000-CE78-4084-8DDA-15E45EBE10AF}"/>
            </c:ext>
          </c:extLst>
        </c:ser>
        <c:ser>
          <c:idx val="1"/>
          <c:order val="1"/>
          <c:spPr>
            <a:solidFill>
              <a:schemeClr val="accent1">
                <a:shade val="51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Sheet1!$B$3:$F$3</c:f>
              <c:numCache>
                <c:formatCode>h:mm:ss</c:formatCode>
                <c:ptCount val="5"/>
                <c:pt idx="0">
                  <c:v>0.11065972222222223</c:v>
                </c:pt>
                <c:pt idx="1">
                  <c:v>1.4467592592592593E-2</c:v>
                </c:pt>
                <c:pt idx="2">
                  <c:v>4.6412037037037038E-3</c:v>
                </c:pt>
                <c:pt idx="3">
                  <c:v>6.7245370370370367E-3</c:v>
                </c:pt>
                <c:pt idx="4">
                  <c:v>1.6319444444444445E-3</c:v>
                </c:pt>
              </c:numCache>
            </c:numRef>
          </c:val>
          <c:extLst>
            <c:ext xmlns:c16="http://schemas.microsoft.com/office/drawing/2014/chart" uri="{C3380CC4-5D6E-409C-BE32-E72D297353CC}">
              <c16:uniqueId val="{00000001-CE78-4084-8DDA-15E45EBE10AF}"/>
            </c:ext>
          </c:extLst>
        </c:ser>
        <c:ser>
          <c:idx val="2"/>
          <c:order val="2"/>
          <c:spPr>
            <a:solidFill>
              <a:schemeClr val="accent1">
                <a:shade val="62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Sheet1!$B$4:$F$4</c:f>
              <c:numCache>
                <c:formatCode>h:mm:ss</c:formatCode>
                <c:ptCount val="5"/>
                <c:pt idx="0">
                  <c:v>0.10761574074074073</c:v>
                </c:pt>
                <c:pt idx="1">
                  <c:v>1.5590277777777778E-2</c:v>
                </c:pt>
                <c:pt idx="2">
                  <c:v>4.1203703703703706E-3</c:v>
                </c:pt>
                <c:pt idx="3">
                  <c:v>6.4004629629629628E-3</c:v>
                </c:pt>
                <c:pt idx="4">
                  <c:v>1.6782407407407408E-3</c:v>
                </c:pt>
              </c:numCache>
            </c:numRef>
          </c:val>
          <c:extLst>
            <c:ext xmlns:c16="http://schemas.microsoft.com/office/drawing/2014/chart" uri="{C3380CC4-5D6E-409C-BE32-E72D297353CC}">
              <c16:uniqueId val="{00000002-CE78-4084-8DDA-15E45EBE10AF}"/>
            </c:ext>
          </c:extLst>
        </c:ser>
        <c:ser>
          <c:idx val="3"/>
          <c:order val="3"/>
          <c:spPr>
            <a:solidFill>
              <a:schemeClr val="accent1">
                <a:shade val="7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Sheet1!$B$5:$F$5</c:f>
              <c:numCache>
                <c:formatCode>h:mm:ss</c:formatCode>
                <c:ptCount val="5"/>
                <c:pt idx="0">
                  <c:v>0.10498842592592593</c:v>
                </c:pt>
                <c:pt idx="1">
                  <c:v>1.5289351851851853E-2</c:v>
                </c:pt>
                <c:pt idx="2">
                  <c:v>4.5138888888888885E-3</c:v>
                </c:pt>
                <c:pt idx="3">
                  <c:v>6.7476851851851856E-3</c:v>
                </c:pt>
                <c:pt idx="4">
                  <c:v>1.4004629629629629E-3</c:v>
                </c:pt>
              </c:numCache>
            </c:numRef>
          </c:val>
          <c:extLst>
            <c:ext xmlns:c16="http://schemas.microsoft.com/office/drawing/2014/chart" uri="{C3380CC4-5D6E-409C-BE32-E72D297353CC}">
              <c16:uniqueId val="{00000003-CE78-4084-8DDA-15E45EBE10AF}"/>
            </c:ext>
          </c:extLst>
        </c:ser>
        <c:ser>
          <c:idx val="4"/>
          <c:order val="4"/>
          <c:spPr>
            <a:solidFill>
              <a:schemeClr val="accent1">
                <a:shade val="8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Sheet1!$B$6:$F$6</c:f>
              <c:numCache>
                <c:formatCode>h:mm:ss</c:formatCode>
                <c:ptCount val="5"/>
                <c:pt idx="0">
                  <c:v>9.824074074074074E-2</c:v>
                </c:pt>
                <c:pt idx="1">
                  <c:v>1.4282407407407407E-2</c:v>
                </c:pt>
                <c:pt idx="2">
                  <c:v>4.9884259259259257E-3</c:v>
                </c:pt>
                <c:pt idx="3">
                  <c:v>5.9722222222222225E-3</c:v>
                </c:pt>
                <c:pt idx="4">
                  <c:v>1.2152777777777778E-3</c:v>
                </c:pt>
              </c:numCache>
            </c:numRef>
          </c:val>
          <c:extLst>
            <c:ext xmlns:c16="http://schemas.microsoft.com/office/drawing/2014/chart" uri="{C3380CC4-5D6E-409C-BE32-E72D297353CC}">
              <c16:uniqueId val="{00000004-CE78-4084-8DDA-15E45EBE10AF}"/>
            </c:ext>
          </c:extLst>
        </c:ser>
        <c:ser>
          <c:idx val="5"/>
          <c:order val="5"/>
          <c:spPr>
            <a:solidFill>
              <a:schemeClr val="accent1">
                <a:shade val="9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Sheet1!$B$7:$F$7</c:f>
              <c:numCache>
                <c:formatCode>h:mm:ss</c:formatCode>
                <c:ptCount val="5"/>
                <c:pt idx="0">
                  <c:v>0.10149305555555556</c:v>
                </c:pt>
                <c:pt idx="1">
                  <c:v>1.4131944444444445E-2</c:v>
                </c:pt>
                <c:pt idx="2">
                  <c:v>4.3981481481481484E-3</c:v>
                </c:pt>
                <c:pt idx="3">
                  <c:v>5.6365740740740742E-3</c:v>
                </c:pt>
                <c:pt idx="4">
                  <c:v>1.1458333333333333E-3</c:v>
                </c:pt>
              </c:numCache>
            </c:numRef>
          </c:val>
          <c:extLst>
            <c:ext xmlns:c16="http://schemas.microsoft.com/office/drawing/2014/chart" uri="{C3380CC4-5D6E-409C-BE32-E72D297353CC}">
              <c16:uniqueId val="{00000005-CE78-4084-8DDA-15E45EBE10AF}"/>
            </c:ext>
          </c:extLst>
        </c:ser>
        <c:ser>
          <c:idx val="6"/>
          <c:order val="6"/>
          <c:spPr>
            <a:solidFill>
              <a:schemeClr val="accent1">
                <a:tint val="95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Sheet1!$B$8:$F$8</c:f>
              <c:numCache>
                <c:formatCode>h:mm:ss</c:formatCode>
                <c:ptCount val="5"/>
                <c:pt idx="0">
                  <c:v>0.10369212962962963</c:v>
                </c:pt>
                <c:pt idx="1">
                  <c:v>1.4201388888888888E-2</c:v>
                </c:pt>
                <c:pt idx="2">
                  <c:v>4.9652777777777777E-3</c:v>
                </c:pt>
                <c:pt idx="3">
                  <c:v>5.5092592592592589E-3</c:v>
                </c:pt>
                <c:pt idx="4">
                  <c:v>1.2037037037037038E-3</c:v>
                </c:pt>
              </c:numCache>
            </c:numRef>
          </c:val>
          <c:extLst>
            <c:ext xmlns:c16="http://schemas.microsoft.com/office/drawing/2014/chart" uri="{C3380CC4-5D6E-409C-BE32-E72D297353CC}">
              <c16:uniqueId val="{0000000C-CE78-4084-8DDA-15E45EBE10AF}"/>
            </c:ext>
          </c:extLst>
        </c:ser>
        <c:ser>
          <c:idx val="7"/>
          <c:order val="7"/>
          <c:spPr>
            <a:solidFill>
              <a:schemeClr val="accent1">
                <a:tint val="8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Sheet1!$B$9:$F$9</c:f>
              <c:numCache>
                <c:formatCode>h:mm:ss</c:formatCode>
                <c:ptCount val="5"/>
                <c:pt idx="0">
                  <c:v>9.8217592592592592E-2</c:v>
                </c:pt>
                <c:pt idx="1">
                  <c:v>1.5578703703703704E-2</c:v>
                </c:pt>
                <c:pt idx="2">
                  <c:v>4.9189814814814816E-3</c:v>
                </c:pt>
                <c:pt idx="3">
                  <c:v>5.4861111111111109E-3</c:v>
                </c:pt>
                <c:pt idx="4">
                  <c:v>1.3773148148148147E-3</c:v>
                </c:pt>
              </c:numCache>
            </c:numRef>
          </c:val>
          <c:extLst>
            <c:ext xmlns:c16="http://schemas.microsoft.com/office/drawing/2014/chart" uri="{C3380CC4-5D6E-409C-BE32-E72D297353CC}">
              <c16:uniqueId val="{0000000D-CE78-4084-8DDA-15E45EBE10AF}"/>
            </c:ext>
          </c:extLst>
        </c:ser>
        <c:ser>
          <c:idx val="8"/>
          <c:order val="8"/>
          <c:spPr>
            <a:solidFill>
              <a:schemeClr val="accent1">
                <a:tint val="74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Sheet1!$B$10:$F$10</c:f>
              <c:numCache>
                <c:formatCode>h:mm:ss</c:formatCode>
                <c:ptCount val="5"/>
                <c:pt idx="0">
                  <c:v>9.6840277777777775E-2</c:v>
                </c:pt>
                <c:pt idx="1">
                  <c:v>1.5416666666666667E-2</c:v>
                </c:pt>
                <c:pt idx="2">
                  <c:v>5.347222222222222E-3</c:v>
                </c:pt>
                <c:pt idx="3">
                  <c:v>5.3935185185185188E-3</c:v>
                </c:pt>
                <c:pt idx="4">
                  <c:v>1.4236111111111112E-3</c:v>
                </c:pt>
              </c:numCache>
            </c:numRef>
          </c:val>
          <c:extLst>
            <c:ext xmlns:c16="http://schemas.microsoft.com/office/drawing/2014/chart" uri="{C3380CC4-5D6E-409C-BE32-E72D297353CC}">
              <c16:uniqueId val="{0000000E-CE78-4084-8DDA-15E45EBE10AF}"/>
            </c:ext>
          </c:extLst>
        </c:ser>
        <c:ser>
          <c:idx val="9"/>
          <c:order val="9"/>
          <c:spPr>
            <a:solidFill>
              <a:schemeClr val="accent1">
                <a:tint val="63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Sheet1!$B$11:$F$11</c:f>
              <c:numCache>
                <c:formatCode>h:mm:ss</c:formatCode>
                <c:ptCount val="5"/>
                <c:pt idx="0">
                  <c:v>0.10069444444444445</c:v>
                </c:pt>
                <c:pt idx="1">
                  <c:v>1.5787037037037037E-2</c:v>
                </c:pt>
                <c:pt idx="2">
                  <c:v>4.8726851851851848E-3</c:v>
                </c:pt>
                <c:pt idx="3">
                  <c:v>5.4050925925925924E-3</c:v>
                </c:pt>
                <c:pt idx="4">
                  <c:v>1.4814814814814814E-3</c:v>
                </c:pt>
              </c:numCache>
            </c:numRef>
          </c:val>
          <c:extLst>
            <c:ext xmlns:c16="http://schemas.microsoft.com/office/drawing/2014/chart" uri="{C3380CC4-5D6E-409C-BE32-E72D297353CC}">
              <c16:uniqueId val="{0000000F-CE78-4084-8DDA-15E45EBE10AF}"/>
            </c:ext>
          </c:extLst>
        </c:ser>
        <c:ser>
          <c:idx val="10"/>
          <c:order val="10"/>
          <c:spPr>
            <a:solidFill>
              <a:schemeClr val="accent1">
                <a:tint val="52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Sheet1!$B$12:$F$12</c:f>
              <c:numCache>
                <c:formatCode>h:mm:ss</c:formatCode>
                <c:ptCount val="5"/>
                <c:pt idx="0">
                  <c:v>0.10701388888888889</c:v>
                </c:pt>
                <c:pt idx="1">
                  <c:v>1.5972222222222221E-2</c:v>
                </c:pt>
                <c:pt idx="2">
                  <c:v>5.2314814814814811E-3</c:v>
                </c:pt>
                <c:pt idx="3">
                  <c:v>5.6597222222222222E-3</c:v>
                </c:pt>
                <c:pt idx="4">
                  <c:v>1.6898148148148148E-3</c:v>
                </c:pt>
              </c:numCache>
            </c:numRef>
          </c:val>
          <c:extLst>
            <c:ext xmlns:c16="http://schemas.microsoft.com/office/drawing/2014/chart" uri="{C3380CC4-5D6E-409C-BE32-E72D297353CC}">
              <c16:uniqueId val="{00000010-CE78-4084-8DDA-15E45EBE10AF}"/>
            </c:ext>
          </c:extLst>
        </c:ser>
        <c:ser>
          <c:idx val="11"/>
          <c:order val="11"/>
          <c:spPr>
            <a:solidFill>
              <a:schemeClr val="accent1">
                <a:tint val="41000"/>
              </a:schemeClr>
            </a:solidFill>
            <a:ln>
              <a:noFill/>
            </a:ln>
            <a:effectLst/>
          </c:spPr>
          <c:invertIfNegative val="0"/>
          <c:cat>
            <c:strRef>
              <c:f>Sheet1!$B$1:$F$1</c:f>
              <c:strCache>
                <c:ptCount val="5"/>
                <c:pt idx="0">
                  <c:v>Broadcaster TV</c:v>
                </c:pt>
                <c:pt idx="1">
                  <c:v>Netflix</c:v>
                </c:pt>
                <c:pt idx="2">
                  <c:v>Amazon Prime Video</c:v>
                </c:pt>
                <c:pt idx="3">
                  <c:v>Disney+</c:v>
                </c:pt>
                <c:pt idx="4">
                  <c:v>Other AVOD/SVOD</c:v>
                </c:pt>
              </c:strCache>
            </c:strRef>
          </c:cat>
          <c:val>
            <c:numRef>
              <c:f>Sheet1!$B$13:$F$13</c:f>
              <c:numCache>
                <c:formatCode>h:mm:ss</c:formatCode>
                <c:ptCount val="5"/>
                <c:pt idx="0">
                  <c:v>0.10946759259259259</c:v>
                </c:pt>
                <c:pt idx="1">
                  <c:v>1.8124999999999999E-2</c:v>
                </c:pt>
                <c:pt idx="2">
                  <c:v>6.1921296296296299E-3</c:v>
                </c:pt>
                <c:pt idx="3">
                  <c:v>5.5208333333333333E-3</c:v>
                </c:pt>
                <c:pt idx="4">
                  <c:v>1.9907407407407408E-3</c:v>
                </c:pt>
              </c:numCache>
            </c:numRef>
          </c:val>
          <c:extLst>
            <c:ext xmlns:c16="http://schemas.microsoft.com/office/drawing/2014/chart" uri="{C3380CC4-5D6E-409C-BE32-E72D297353CC}">
              <c16:uniqueId val="{00000011-CE78-4084-8DDA-15E45EBE10AF}"/>
            </c:ext>
          </c:extLst>
        </c:ser>
        <c:dLbls>
          <c:showLegendKey val="0"/>
          <c:showVal val="0"/>
          <c:showCatName val="0"/>
          <c:showSerName val="0"/>
          <c:showPercent val="0"/>
          <c:showBubbleSize val="0"/>
        </c:dLbls>
        <c:gapWidth val="219"/>
        <c:overlap val="-27"/>
        <c:axId val="2121824287"/>
        <c:axId val="2121825535"/>
      </c:barChart>
      <c:catAx>
        <c:axId val="212182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5535"/>
        <c:crosses val="autoZero"/>
        <c:auto val="1"/>
        <c:lblAlgn val="ctr"/>
        <c:lblOffset val="100"/>
        <c:noMultiLvlLbl val="0"/>
      </c:catAx>
      <c:valAx>
        <c:axId val="2121825535"/>
        <c:scaling>
          <c:orientation val="minMax"/>
          <c:min val="0"/>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4287"/>
        <c:crosses val="autoZero"/>
        <c:crossBetween val="between"/>
        <c:majorUnit val="2.0833330000000004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6232213428062"/>
          <c:y val="0.10519604717883328"/>
          <c:w val="0.86405122935476153"/>
          <c:h val="0.82043428823867537"/>
        </c:manualLayout>
      </c:layout>
      <c:barChart>
        <c:barDir val="bar"/>
        <c:grouping val="stacked"/>
        <c:varyColors val="0"/>
        <c:ser>
          <c:idx val="0"/>
          <c:order val="0"/>
          <c:tx>
            <c:strRef>
              <c:f>Sheet1!$B$1</c:f>
              <c:strCache>
                <c:ptCount val="1"/>
                <c:pt idx="0">
                  <c:v>Playback TV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Sheet1!$B$2:$B$9</c:f>
              <c:numCache>
                <c:formatCode>0%</c:formatCode>
                <c:ptCount val="8"/>
                <c:pt idx="0">
                  <c:v>0.17</c:v>
                </c:pt>
                <c:pt idx="1">
                  <c:v>0.14000000000000001</c:v>
                </c:pt>
                <c:pt idx="2">
                  <c:v>0.12</c:v>
                </c:pt>
                <c:pt idx="3">
                  <c:v>0.1</c:v>
                </c:pt>
                <c:pt idx="4">
                  <c:v>0.1</c:v>
                </c:pt>
                <c:pt idx="5">
                  <c:v>0.1</c:v>
                </c:pt>
                <c:pt idx="6">
                  <c:v>0.05</c:v>
                </c:pt>
                <c:pt idx="7">
                  <c:v>0.04</c:v>
                </c:pt>
              </c:numCache>
            </c:numRef>
          </c:val>
          <c:extLst>
            <c:ext xmlns:c16="http://schemas.microsoft.com/office/drawing/2014/chart" uri="{C3380CC4-5D6E-409C-BE32-E72D297353CC}">
              <c16:uniqueId val="{00000000-FE76-412B-92AA-89EC840741B3}"/>
            </c:ext>
          </c:extLst>
        </c:ser>
        <c:ser>
          <c:idx val="1"/>
          <c:order val="1"/>
          <c:tx>
            <c:strRef>
              <c:f>Sheet1!$C$1</c:f>
              <c:strCache>
                <c:ptCount val="1"/>
                <c:pt idx="0">
                  <c:v>Broadcaster VOD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Sheet1!$C$2:$C$9</c:f>
              <c:numCache>
                <c:formatCode>0%</c:formatCode>
                <c:ptCount val="8"/>
                <c:pt idx="0">
                  <c:v>0.05</c:v>
                </c:pt>
                <c:pt idx="1">
                  <c:v>0.04</c:v>
                </c:pt>
                <c:pt idx="2">
                  <c:v>0.04</c:v>
                </c:pt>
                <c:pt idx="3">
                  <c:v>0.04</c:v>
                </c:pt>
                <c:pt idx="4">
                  <c:v>0.04</c:v>
                </c:pt>
                <c:pt idx="5">
                  <c:v>0.04</c:v>
                </c:pt>
                <c:pt idx="6">
                  <c:v>0.03</c:v>
                </c:pt>
                <c:pt idx="7">
                  <c:v>0.03</c:v>
                </c:pt>
              </c:numCache>
            </c:numRef>
          </c:val>
          <c:extLst>
            <c:ext xmlns:c16="http://schemas.microsoft.com/office/drawing/2014/chart" uri="{C3380CC4-5D6E-409C-BE32-E72D297353CC}">
              <c16:uniqueId val="{00000000-C346-4379-9000-9C8787DDC571}"/>
            </c:ext>
          </c:extLst>
        </c:ser>
        <c:ser>
          <c:idx val="2"/>
          <c:order val="2"/>
          <c:tx>
            <c:strRef>
              <c:f>Sheet1!$D$1</c:f>
              <c:strCache>
                <c:ptCount val="1"/>
                <c:pt idx="0">
                  <c:v>Subscription VOD</c:v>
                </c:pt>
              </c:strCache>
            </c:strRef>
          </c:tx>
          <c:spPr>
            <a:solidFill>
              <a:srgbClr val="FFCD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ESCAPE</c:v>
                </c:pt>
                <c:pt idx="1">
                  <c:v>COMFORT</c:v>
                </c:pt>
                <c:pt idx="2">
                  <c:v>UNWIND</c:v>
                </c:pt>
                <c:pt idx="3">
                  <c:v>DISTRACT</c:v>
                </c:pt>
                <c:pt idx="4">
                  <c:v>INDULGE</c:v>
                </c:pt>
                <c:pt idx="5">
                  <c:v>EXPERIENCE</c:v>
                </c:pt>
                <c:pt idx="6">
                  <c:v>IN TOUCH</c:v>
                </c:pt>
                <c:pt idx="7">
                  <c:v>DO</c:v>
                </c:pt>
              </c:strCache>
            </c:strRef>
          </c:cat>
          <c:val>
            <c:numRef>
              <c:f>Sheet1!$D$2:$D$9</c:f>
              <c:numCache>
                <c:formatCode>0%</c:formatCode>
                <c:ptCount val="8"/>
                <c:pt idx="0">
                  <c:v>0.1</c:v>
                </c:pt>
                <c:pt idx="1">
                  <c:v>0.08</c:v>
                </c:pt>
                <c:pt idx="2">
                  <c:v>0.08</c:v>
                </c:pt>
                <c:pt idx="3">
                  <c:v>0.08</c:v>
                </c:pt>
                <c:pt idx="4">
                  <c:v>0.05</c:v>
                </c:pt>
                <c:pt idx="5">
                  <c:v>0.04</c:v>
                </c:pt>
                <c:pt idx="6">
                  <c:v>0.02</c:v>
                </c:pt>
                <c:pt idx="7">
                  <c:v>0.03</c:v>
                </c:pt>
              </c:numCache>
            </c:numRef>
          </c:val>
          <c:extLst>
            <c:ext xmlns:c16="http://schemas.microsoft.com/office/drawing/2014/chart" uri="{C3380CC4-5D6E-409C-BE32-E72D297353CC}">
              <c16:uniqueId val="{00000001-C346-4379-9000-9C8787DDC571}"/>
            </c:ext>
          </c:extLst>
        </c:ser>
        <c:dLbls>
          <c:showLegendKey val="0"/>
          <c:showVal val="1"/>
          <c:showCatName val="0"/>
          <c:showSerName val="0"/>
          <c:showPercent val="0"/>
          <c:showBubbleSize val="0"/>
        </c:dLbls>
        <c:gapWidth val="46"/>
        <c:overlap val="100"/>
        <c:axId val="424857840"/>
        <c:axId val="424864728"/>
      </c:barChart>
      <c:catAx>
        <c:axId val="424857840"/>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24864728"/>
        <c:crosses val="autoZero"/>
        <c:auto val="1"/>
        <c:lblAlgn val="ctr"/>
        <c:lblOffset val="100"/>
        <c:noMultiLvlLbl val="0"/>
      </c:catAx>
      <c:valAx>
        <c:axId val="42486472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4857840"/>
        <c:crosses val="autoZero"/>
        <c:crossBetween val="between"/>
      </c:valAx>
      <c:spPr>
        <a:noFill/>
        <a:ln w="25400">
          <a:noFill/>
        </a:ln>
        <a:effectLst/>
      </c:spPr>
    </c:plotArea>
    <c:legend>
      <c:legendPos val="b"/>
      <c:layout>
        <c:manualLayout>
          <c:xMode val="edge"/>
          <c:yMode val="edge"/>
          <c:x val="4.7400224482671061E-2"/>
          <c:y val="3.9731023421243503E-2"/>
          <c:w val="0.92147454468664236"/>
          <c:h val="6.132093705054479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456460109949"/>
          <c:y val="0.23906481909394853"/>
          <c:w val="0.84232986585759695"/>
          <c:h val="0.68613055257056155"/>
        </c:manualLayout>
      </c:layout>
      <c:barChart>
        <c:barDir val="bar"/>
        <c:grouping val="percentStacked"/>
        <c:varyColors val="0"/>
        <c:ser>
          <c:idx val="0"/>
          <c:order val="0"/>
          <c:tx>
            <c:strRef>
              <c:f>Sheet1!$B$1</c:f>
              <c:strCache>
                <c:ptCount val="1"/>
                <c:pt idx="0">
                  <c:v>Live TV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Sheet1!$B$2:$B$3</c:f>
              <c:numCache>
                <c:formatCode>0%</c:formatCode>
                <c:ptCount val="2"/>
                <c:pt idx="0">
                  <c:v>0.24</c:v>
                </c:pt>
                <c:pt idx="1">
                  <c:v>0.44</c:v>
                </c:pt>
              </c:numCache>
            </c:numRef>
          </c:val>
          <c:extLst>
            <c:ext xmlns:c16="http://schemas.microsoft.com/office/drawing/2014/chart" uri="{C3380CC4-5D6E-409C-BE32-E72D297353CC}">
              <c16:uniqueId val="{00000000-0E03-43C7-9D2C-A9EAA2D8031F}"/>
            </c:ext>
          </c:extLst>
        </c:ser>
        <c:ser>
          <c:idx val="1"/>
          <c:order val="1"/>
          <c:tx>
            <c:strRef>
              <c:f>Sheet1!$C$1</c:f>
              <c:strCache>
                <c:ptCount val="1"/>
                <c:pt idx="0">
                  <c:v>Playback TV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Sheet1!$C$2:$C$3</c:f>
              <c:numCache>
                <c:formatCode>0%</c:formatCode>
                <c:ptCount val="2"/>
                <c:pt idx="0">
                  <c:v>0.14000000000000001</c:v>
                </c:pt>
                <c:pt idx="1">
                  <c:v>0.17</c:v>
                </c:pt>
              </c:numCache>
            </c:numRef>
          </c:val>
          <c:extLst>
            <c:ext xmlns:c16="http://schemas.microsoft.com/office/drawing/2014/chart" uri="{C3380CC4-5D6E-409C-BE32-E72D297353CC}">
              <c16:uniqueId val="{00000001-0E03-43C7-9D2C-A9EAA2D8031F}"/>
            </c:ext>
          </c:extLst>
        </c:ser>
        <c:ser>
          <c:idx val="2"/>
          <c:order val="2"/>
          <c:tx>
            <c:strRef>
              <c:f>Sheet1!$D$1</c:f>
              <c:strCache>
                <c:ptCount val="1"/>
                <c:pt idx="0">
                  <c:v>Broadcaster VOD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Sheet1!$D$2:$D$3</c:f>
              <c:numCache>
                <c:formatCode>0%</c:formatCode>
                <c:ptCount val="2"/>
                <c:pt idx="0">
                  <c:v>0.06</c:v>
                </c:pt>
                <c:pt idx="1">
                  <c:v>0.05</c:v>
                </c:pt>
              </c:numCache>
            </c:numRef>
          </c:val>
          <c:extLst>
            <c:ext xmlns:c16="http://schemas.microsoft.com/office/drawing/2014/chart" uri="{C3380CC4-5D6E-409C-BE32-E72D297353CC}">
              <c16:uniqueId val="{00000002-0E03-43C7-9D2C-A9EAA2D8031F}"/>
            </c:ext>
          </c:extLst>
        </c:ser>
        <c:ser>
          <c:idx val="3"/>
          <c:order val="3"/>
          <c:tx>
            <c:strRef>
              <c:f>Sheet1!$E$1</c:f>
              <c:strCache>
                <c:ptCount val="1"/>
                <c:pt idx="0">
                  <c:v>Subscription VOD</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Sheet1!$E$2:$E$3</c:f>
              <c:numCache>
                <c:formatCode>0%</c:formatCode>
                <c:ptCount val="2"/>
                <c:pt idx="0">
                  <c:v>0.22</c:v>
                </c:pt>
                <c:pt idx="1">
                  <c:v>0.1</c:v>
                </c:pt>
              </c:numCache>
            </c:numRef>
          </c:val>
          <c:extLst>
            <c:ext xmlns:c16="http://schemas.microsoft.com/office/drawing/2014/chart" uri="{C3380CC4-5D6E-409C-BE32-E72D297353CC}">
              <c16:uniqueId val="{00000003-0E03-43C7-9D2C-A9EAA2D8031F}"/>
            </c:ext>
          </c:extLst>
        </c:ser>
        <c:ser>
          <c:idx val="4"/>
          <c:order val="4"/>
          <c:tx>
            <c:strRef>
              <c:f>Sheet1!$F$1</c:f>
              <c:strCache>
                <c:ptCount val="1"/>
                <c:pt idx="0">
                  <c:v>DVD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Sheet1!$F$2:$F$3</c:f>
              <c:numCache>
                <c:formatCode>0%</c:formatCode>
                <c:ptCount val="2"/>
                <c:pt idx="0">
                  <c:v>0.03</c:v>
                </c:pt>
                <c:pt idx="1">
                  <c:v>7.0000000000000007E-2</c:v>
                </c:pt>
              </c:numCache>
            </c:numRef>
          </c:val>
          <c:extLst>
            <c:ext xmlns:c16="http://schemas.microsoft.com/office/drawing/2014/chart" uri="{C3380CC4-5D6E-409C-BE32-E72D297353CC}">
              <c16:uniqueId val="{00000004-0E03-43C7-9D2C-A9EAA2D8031F}"/>
            </c:ext>
          </c:extLst>
        </c:ser>
        <c:ser>
          <c:idx val="5"/>
          <c:order val="5"/>
          <c:tx>
            <c:strRef>
              <c:f>Sheet1!$G$1</c:f>
              <c:strCache>
                <c:ptCount val="1"/>
                <c:pt idx="0">
                  <c:v>Online video</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16-34</c:v>
                </c:pt>
                <c:pt idx="1">
                  <c:v>ALL ADULTS</c:v>
                </c:pt>
              </c:strCache>
            </c:strRef>
          </c:cat>
          <c:val>
            <c:numRef>
              <c:f>Sheet1!$G$2:$G$3</c:f>
              <c:numCache>
                <c:formatCode>0%</c:formatCode>
                <c:ptCount val="2"/>
                <c:pt idx="0">
                  <c:v>0.31</c:v>
                </c:pt>
                <c:pt idx="1">
                  <c:v>0.16</c:v>
                </c:pt>
              </c:numCache>
            </c:numRef>
          </c:val>
          <c:extLst>
            <c:ext xmlns:c16="http://schemas.microsoft.com/office/drawing/2014/chart" uri="{C3380CC4-5D6E-409C-BE32-E72D297353CC}">
              <c16:uniqueId val="{00000005-0E03-43C7-9D2C-A9EAA2D8031F}"/>
            </c:ext>
          </c:extLst>
        </c:ser>
        <c:dLbls>
          <c:showLegendKey val="0"/>
          <c:showVal val="0"/>
          <c:showCatName val="0"/>
          <c:showSerName val="0"/>
          <c:showPercent val="0"/>
          <c:showBubbleSize val="0"/>
        </c:dLbls>
        <c:gapWidth val="53"/>
        <c:overlap val="100"/>
        <c:axId val="525457560"/>
        <c:axId val="525460184"/>
      </c:barChart>
      <c:catAx>
        <c:axId val="525457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25460184"/>
        <c:crosses val="autoZero"/>
        <c:auto val="1"/>
        <c:lblAlgn val="ctr"/>
        <c:lblOffset val="100"/>
        <c:noMultiLvlLbl val="0"/>
      </c:catAx>
      <c:valAx>
        <c:axId val="525460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5457560"/>
        <c:crosses val="autoZero"/>
        <c:crossBetween val="between"/>
      </c:valAx>
      <c:spPr>
        <a:noFill/>
        <a:ln>
          <a:noFill/>
        </a:ln>
        <a:effectLst/>
      </c:spPr>
    </c:plotArea>
    <c:legend>
      <c:legendPos val="b"/>
      <c:layout>
        <c:manualLayout>
          <c:xMode val="edge"/>
          <c:yMode val="edge"/>
          <c:x val="0"/>
          <c:y val="7.5611128492523941E-3"/>
          <c:w val="0.9973570681564834"/>
          <c:h val="0.3058461682761639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610772697839733E-2"/>
          <c:y val="3.9715769970756452E-2"/>
          <c:w val="0.90057991261058234"/>
          <c:h val="0.86819770424650966"/>
        </c:manualLayout>
      </c:layout>
      <c:barChart>
        <c:barDir val="col"/>
        <c:grouping val="clustered"/>
        <c:varyColors val="0"/>
        <c:ser>
          <c:idx val="0"/>
          <c:order val="0"/>
          <c:spPr>
            <a:solidFill>
              <a:schemeClr val="accent1">
                <a:shade val="40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Sheet1!$B$2:$G$2</c:f>
              <c:numCache>
                <c:formatCode>h:mm:ss</c:formatCode>
                <c:ptCount val="6"/>
                <c:pt idx="0">
                  <c:v>0.11517361111111112</c:v>
                </c:pt>
                <c:pt idx="1">
                  <c:v>7.5509259259259262E-2</c:v>
                </c:pt>
                <c:pt idx="2">
                  <c:v>2.9675925925925925E-2</c:v>
                </c:pt>
                <c:pt idx="3">
                  <c:v>2.0833333333333335E-4</c:v>
                </c:pt>
                <c:pt idx="4">
                  <c:v>2.5243055555555557E-2</c:v>
                </c:pt>
                <c:pt idx="5">
                  <c:v>7.3032407407407404E-3</c:v>
                </c:pt>
              </c:numCache>
            </c:numRef>
          </c:val>
          <c:extLst>
            <c:ext xmlns:c16="http://schemas.microsoft.com/office/drawing/2014/chart" uri="{C3380CC4-5D6E-409C-BE32-E72D297353CC}">
              <c16:uniqueId val="{00000000-CE78-4084-8DDA-15E45EBE10AF}"/>
            </c:ext>
          </c:extLst>
        </c:ser>
        <c:ser>
          <c:idx val="1"/>
          <c:order val="1"/>
          <c:spPr>
            <a:solidFill>
              <a:schemeClr val="accent1">
                <a:shade val="5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Sheet1!$B$3:$G$3</c:f>
              <c:numCache>
                <c:formatCode>h:mm:ss</c:formatCode>
                <c:ptCount val="6"/>
                <c:pt idx="0">
                  <c:v>0.11065972222222223</c:v>
                </c:pt>
                <c:pt idx="1">
                  <c:v>7.3252314814814812E-2</c:v>
                </c:pt>
                <c:pt idx="2">
                  <c:v>2.7268518518518518E-2</c:v>
                </c:pt>
                <c:pt idx="3">
                  <c:v>1.8518518518518518E-4</c:v>
                </c:pt>
                <c:pt idx="4">
                  <c:v>2.6076388888888889E-2</c:v>
                </c:pt>
                <c:pt idx="5">
                  <c:v>7.1643518518518514E-3</c:v>
                </c:pt>
              </c:numCache>
            </c:numRef>
          </c:val>
          <c:extLst>
            <c:ext xmlns:c16="http://schemas.microsoft.com/office/drawing/2014/chart" uri="{C3380CC4-5D6E-409C-BE32-E72D297353CC}">
              <c16:uniqueId val="{00000001-CE78-4084-8DDA-15E45EBE10AF}"/>
            </c:ext>
          </c:extLst>
        </c:ser>
        <c:ser>
          <c:idx val="2"/>
          <c:order val="2"/>
          <c:spPr>
            <a:solidFill>
              <a:schemeClr val="accent1">
                <a:shade val="6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Sheet1!$B$4:$G$4</c:f>
              <c:numCache>
                <c:formatCode>h:mm:ss</c:formatCode>
                <c:ptCount val="6"/>
                <c:pt idx="0">
                  <c:v>0.10761574074074073</c:v>
                </c:pt>
                <c:pt idx="1">
                  <c:v>7.3148148148148143E-2</c:v>
                </c:pt>
                <c:pt idx="2">
                  <c:v>2.7592592592592592E-2</c:v>
                </c:pt>
                <c:pt idx="3">
                  <c:v>1.9675925925925926E-4</c:v>
                </c:pt>
                <c:pt idx="4">
                  <c:v>2.6284722222222223E-2</c:v>
                </c:pt>
                <c:pt idx="5">
                  <c:v>7.3379629629629628E-3</c:v>
                </c:pt>
              </c:numCache>
            </c:numRef>
          </c:val>
          <c:extLst>
            <c:ext xmlns:c16="http://schemas.microsoft.com/office/drawing/2014/chart" uri="{C3380CC4-5D6E-409C-BE32-E72D297353CC}">
              <c16:uniqueId val="{00000002-CE78-4084-8DDA-15E45EBE10AF}"/>
            </c:ext>
          </c:extLst>
        </c:ser>
        <c:ser>
          <c:idx val="3"/>
          <c:order val="3"/>
          <c:spPr>
            <a:solidFill>
              <a:schemeClr val="accent1">
                <a:shade val="7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Sheet1!$B$5:$G$5</c:f>
              <c:numCache>
                <c:formatCode>h:mm:ss</c:formatCode>
                <c:ptCount val="6"/>
                <c:pt idx="0">
                  <c:v>0.10498842592592593</c:v>
                </c:pt>
                <c:pt idx="1">
                  <c:v>7.0532407407407405E-2</c:v>
                </c:pt>
                <c:pt idx="2">
                  <c:v>2.7766203703703703E-2</c:v>
                </c:pt>
                <c:pt idx="3">
                  <c:v>1.8518518518518518E-4</c:v>
                </c:pt>
                <c:pt idx="4">
                  <c:v>2.7453703703703702E-2</c:v>
                </c:pt>
                <c:pt idx="5">
                  <c:v>7.2569444444444443E-3</c:v>
                </c:pt>
              </c:numCache>
            </c:numRef>
          </c:val>
          <c:extLst>
            <c:ext xmlns:c16="http://schemas.microsoft.com/office/drawing/2014/chart" uri="{C3380CC4-5D6E-409C-BE32-E72D297353CC}">
              <c16:uniqueId val="{00000003-CE78-4084-8DDA-15E45EBE10AF}"/>
            </c:ext>
          </c:extLst>
        </c:ser>
        <c:ser>
          <c:idx val="4"/>
          <c:order val="4"/>
          <c:spPr>
            <a:solidFill>
              <a:schemeClr val="accent1">
                <a:shade val="8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Sheet1!$B$6:$G$6</c:f>
              <c:numCache>
                <c:formatCode>h:mm:ss</c:formatCode>
                <c:ptCount val="6"/>
                <c:pt idx="0">
                  <c:v>9.824074074074074E-2</c:v>
                </c:pt>
                <c:pt idx="1">
                  <c:v>6.5798611111111113E-2</c:v>
                </c:pt>
                <c:pt idx="2">
                  <c:v>2.6296296296296297E-2</c:v>
                </c:pt>
                <c:pt idx="3">
                  <c:v>1.6203703703703703E-4</c:v>
                </c:pt>
                <c:pt idx="4">
                  <c:v>2.675925925925926E-2</c:v>
                </c:pt>
                <c:pt idx="5">
                  <c:v>7.1527777777777779E-3</c:v>
                </c:pt>
              </c:numCache>
            </c:numRef>
          </c:val>
          <c:extLst>
            <c:ext xmlns:c16="http://schemas.microsoft.com/office/drawing/2014/chart" uri="{C3380CC4-5D6E-409C-BE32-E72D297353CC}">
              <c16:uniqueId val="{00000004-CE78-4084-8DDA-15E45EBE10AF}"/>
            </c:ext>
          </c:extLst>
        </c:ser>
        <c:ser>
          <c:idx val="5"/>
          <c:order val="5"/>
          <c:spPr>
            <a:solidFill>
              <a:schemeClr val="accent1">
                <a:shade val="9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Sheet1!$B$7:$G$7</c:f>
              <c:numCache>
                <c:formatCode>h:mm:ss</c:formatCode>
                <c:ptCount val="6"/>
                <c:pt idx="0">
                  <c:v>0.10149305555555556</c:v>
                </c:pt>
                <c:pt idx="1">
                  <c:v>6.7928240740740747E-2</c:v>
                </c:pt>
                <c:pt idx="2">
                  <c:v>2.5104166666666667E-2</c:v>
                </c:pt>
                <c:pt idx="3">
                  <c:v>2.0833333333333335E-4</c:v>
                </c:pt>
                <c:pt idx="4">
                  <c:v>2.6481481481481481E-2</c:v>
                </c:pt>
                <c:pt idx="5">
                  <c:v>7.2222222222222219E-3</c:v>
                </c:pt>
              </c:numCache>
            </c:numRef>
          </c:val>
          <c:extLst>
            <c:ext xmlns:c16="http://schemas.microsoft.com/office/drawing/2014/chart" uri="{C3380CC4-5D6E-409C-BE32-E72D297353CC}">
              <c16:uniqueId val="{00000005-CE78-4084-8DDA-15E45EBE10AF}"/>
            </c:ext>
          </c:extLst>
        </c:ser>
        <c:ser>
          <c:idx val="6"/>
          <c:order val="6"/>
          <c:spPr>
            <a:solidFill>
              <a:schemeClr val="accent1">
                <a:tint val="95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Sheet1!$B$8:$G$8</c:f>
              <c:numCache>
                <c:formatCode>h:mm:ss</c:formatCode>
                <c:ptCount val="6"/>
                <c:pt idx="0">
                  <c:v>0.10369212962962963</c:v>
                </c:pt>
                <c:pt idx="1">
                  <c:v>6.5162037037037032E-2</c:v>
                </c:pt>
                <c:pt idx="2">
                  <c:v>2.5648148148148149E-2</c:v>
                </c:pt>
                <c:pt idx="3">
                  <c:v>2.199074074074074E-4</c:v>
                </c:pt>
                <c:pt idx="4">
                  <c:v>2.6747685185185187E-2</c:v>
                </c:pt>
                <c:pt idx="5">
                  <c:v>7.2685185185185188E-3</c:v>
                </c:pt>
              </c:numCache>
            </c:numRef>
          </c:val>
          <c:extLst>
            <c:ext xmlns:c16="http://schemas.microsoft.com/office/drawing/2014/chart" uri="{C3380CC4-5D6E-409C-BE32-E72D297353CC}">
              <c16:uniqueId val="{0000000C-CE78-4084-8DDA-15E45EBE10AF}"/>
            </c:ext>
          </c:extLst>
        </c:ser>
        <c:ser>
          <c:idx val="7"/>
          <c:order val="7"/>
          <c:spPr>
            <a:solidFill>
              <a:schemeClr val="accent1">
                <a:tint val="8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Sheet1!$B$9:$G$9</c:f>
              <c:numCache>
                <c:formatCode>h:mm:ss</c:formatCode>
                <c:ptCount val="6"/>
                <c:pt idx="0">
                  <c:v>9.8217592592592592E-2</c:v>
                </c:pt>
                <c:pt idx="1">
                  <c:v>6.1215277777777778E-2</c:v>
                </c:pt>
                <c:pt idx="2">
                  <c:v>2.71875E-2</c:v>
                </c:pt>
                <c:pt idx="3">
                  <c:v>1.7361111111111112E-4</c:v>
                </c:pt>
                <c:pt idx="4">
                  <c:v>2.824074074074074E-2</c:v>
                </c:pt>
                <c:pt idx="5">
                  <c:v>7.3726851851851852E-3</c:v>
                </c:pt>
              </c:numCache>
            </c:numRef>
          </c:val>
          <c:extLst>
            <c:ext xmlns:c16="http://schemas.microsoft.com/office/drawing/2014/chart" uri="{C3380CC4-5D6E-409C-BE32-E72D297353CC}">
              <c16:uniqueId val="{0000000D-CE78-4084-8DDA-15E45EBE10AF}"/>
            </c:ext>
          </c:extLst>
        </c:ser>
        <c:ser>
          <c:idx val="8"/>
          <c:order val="8"/>
          <c:spPr>
            <a:solidFill>
              <a:schemeClr val="accent1">
                <a:tint val="74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Sheet1!$B$10:$G$10</c:f>
              <c:numCache>
                <c:formatCode>h:mm:ss</c:formatCode>
                <c:ptCount val="6"/>
                <c:pt idx="0">
                  <c:v>9.6840277777777775E-2</c:v>
                </c:pt>
                <c:pt idx="1">
                  <c:v>6.627314814814815E-2</c:v>
                </c:pt>
                <c:pt idx="2">
                  <c:v>2.7407407407407408E-2</c:v>
                </c:pt>
                <c:pt idx="3">
                  <c:v>1.7361111111111112E-4</c:v>
                </c:pt>
                <c:pt idx="4">
                  <c:v>2.7002314814814816E-2</c:v>
                </c:pt>
                <c:pt idx="5">
                  <c:v>6.9675925925925929E-3</c:v>
                </c:pt>
              </c:numCache>
            </c:numRef>
          </c:val>
          <c:extLst>
            <c:ext xmlns:c16="http://schemas.microsoft.com/office/drawing/2014/chart" uri="{C3380CC4-5D6E-409C-BE32-E72D297353CC}">
              <c16:uniqueId val="{0000000E-CE78-4084-8DDA-15E45EBE10AF}"/>
            </c:ext>
          </c:extLst>
        </c:ser>
        <c:ser>
          <c:idx val="9"/>
          <c:order val="9"/>
          <c:spPr>
            <a:solidFill>
              <a:schemeClr val="accent1">
                <a:tint val="63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Sheet1!$B$11:$G$11</c:f>
              <c:numCache>
                <c:formatCode>h:mm:ss</c:formatCode>
                <c:ptCount val="6"/>
                <c:pt idx="0">
                  <c:v>0.10069444444444445</c:v>
                </c:pt>
                <c:pt idx="1">
                  <c:v>6.822916666666666E-2</c:v>
                </c:pt>
                <c:pt idx="2">
                  <c:v>2.7349537037037037E-2</c:v>
                </c:pt>
                <c:pt idx="3">
                  <c:v>2.0833333333333335E-4</c:v>
                </c:pt>
                <c:pt idx="4">
                  <c:v>2.7546296296296298E-2</c:v>
                </c:pt>
                <c:pt idx="5">
                  <c:v>7.1412037037037034E-3</c:v>
                </c:pt>
              </c:numCache>
            </c:numRef>
          </c:val>
          <c:extLst>
            <c:ext xmlns:c16="http://schemas.microsoft.com/office/drawing/2014/chart" uri="{C3380CC4-5D6E-409C-BE32-E72D297353CC}">
              <c16:uniqueId val="{0000000F-CE78-4084-8DDA-15E45EBE10AF}"/>
            </c:ext>
          </c:extLst>
        </c:ser>
        <c:ser>
          <c:idx val="10"/>
          <c:order val="10"/>
          <c:spPr>
            <a:solidFill>
              <a:schemeClr val="accent1">
                <a:tint val="52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Sheet1!$B$12:$G$12</c:f>
              <c:numCache>
                <c:formatCode>h:mm:ss</c:formatCode>
                <c:ptCount val="6"/>
                <c:pt idx="0">
                  <c:v>0.10701388888888889</c:v>
                </c:pt>
                <c:pt idx="1">
                  <c:v>7.1585648148148148E-2</c:v>
                </c:pt>
                <c:pt idx="2">
                  <c:v>2.8298611111111111E-2</c:v>
                </c:pt>
                <c:pt idx="3">
                  <c:v>2.4305555555555555E-4</c:v>
                </c:pt>
                <c:pt idx="4">
                  <c:v>2.7962962962962964E-2</c:v>
                </c:pt>
                <c:pt idx="5">
                  <c:v>7.2222222222222219E-3</c:v>
                </c:pt>
              </c:numCache>
            </c:numRef>
          </c:val>
          <c:extLst>
            <c:ext xmlns:c16="http://schemas.microsoft.com/office/drawing/2014/chart" uri="{C3380CC4-5D6E-409C-BE32-E72D297353CC}">
              <c16:uniqueId val="{00000010-CE78-4084-8DDA-15E45EBE10AF}"/>
            </c:ext>
          </c:extLst>
        </c:ser>
        <c:ser>
          <c:idx val="11"/>
          <c:order val="11"/>
          <c:spPr>
            <a:solidFill>
              <a:schemeClr val="accent1">
                <a:tint val="41000"/>
              </a:schemeClr>
            </a:solidFill>
            <a:ln>
              <a:noFill/>
            </a:ln>
            <a:effectLst/>
          </c:spPr>
          <c:invertIfNegative val="0"/>
          <c:cat>
            <c:strRef>
              <c:f>Sheet1!$B$1:$G$1</c:f>
              <c:strCache>
                <c:ptCount val="6"/>
                <c:pt idx="0">
                  <c:v>Broadcaster TV</c:v>
                </c:pt>
                <c:pt idx="1">
                  <c:v>Commercial TV</c:v>
                </c:pt>
                <c:pt idx="2">
                  <c:v>SVODs</c:v>
                </c:pt>
                <c:pt idx="3">
                  <c:v>AVODs</c:v>
                </c:pt>
                <c:pt idx="4">
                  <c:v>YouTube</c:v>
                </c:pt>
                <c:pt idx="5">
                  <c:v>TikTok</c:v>
                </c:pt>
              </c:strCache>
            </c:strRef>
          </c:cat>
          <c:val>
            <c:numRef>
              <c:f>Sheet1!$B$13:$G$13</c:f>
              <c:numCache>
                <c:formatCode>h:mm:ss</c:formatCode>
                <c:ptCount val="6"/>
                <c:pt idx="0">
                  <c:v>0.10946759259259259</c:v>
                </c:pt>
                <c:pt idx="1">
                  <c:v>7.2233796296296296E-2</c:v>
                </c:pt>
                <c:pt idx="2">
                  <c:v>3.1539351851851853E-2</c:v>
                </c:pt>
                <c:pt idx="3">
                  <c:v>3.0092592592592595E-4</c:v>
                </c:pt>
                <c:pt idx="4">
                  <c:v>2.7384259259259261E-2</c:v>
                </c:pt>
                <c:pt idx="5">
                  <c:v>6.8865740740740745E-3</c:v>
                </c:pt>
              </c:numCache>
            </c:numRef>
          </c:val>
          <c:extLst>
            <c:ext xmlns:c16="http://schemas.microsoft.com/office/drawing/2014/chart" uri="{C3380CC4-5D6E-409C-BE32-E72D297353CC}">
              <c16:uniqueId val="{00000011-CE78-4084-8DDA-15E45EBE10AF}"/>
            </c:ext>
          </c:extLst>
        </c:ser>
        <c:dLbls>
          <c:showLegendKey val="0"/>
          <c:showVal val="0"/>
          <c:showCatName val="0"/>
          <c:showSerName val="0"/>
          <c:showPercent val="0"/>
          <c:showBubbleSize val="0"/>
        </c:dLbls>
        <c:gapWidth val="219"/>
        <c:overlap val="-27"/>
        <c:axId val="2121824287"/>
        <c:axId val="2121825535"/>
      </c:barChart>
      <c:catAx>
        <c:axId val="2121824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5535"/>
        <c:crosses val="autoZero"/>
        <c:auto val="1"/>
        <c:lblAlgn val="ctr"/>
        <c:lblOffset val="100"/>
        <c:noMultiLvlLbl val="0"/>
      </c:catAx>
      <c:valAx>
        <c:axId val="2121825535"/>
        <c:scaling>
          <c:orientation val="minMax"/>
          <c:min val="0"/>
        </c:scaling>
        <c:delete val="0"/>
        <c:axPos val="l"/>
        <c:numFmt formatCode="h:mm"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1824287"/>
        <c:crosses val="autoZero"/>
        <c:crossBetween val="between"/>
        <c:majorUnit val="2.0833330000000004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3128071619418061"/>
          <c:w val="0.60805695577737995"/>
          <c:h val="0.78302770318438297"/>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A952-4F72-B030-79035831601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952-4F72-B030-7903583160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A952-4F72-B030-79035831601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A952-4F72-B030-7903583160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20.416666666666668</c:v>
                </c:pt>
                <c:pt idx="1">
                  <c:v>20.263467261904765</c:v>
                </c:pt>
                <c:pt idx="2">
                  <c:v>115.15879464285713</c:v>
                </c:pt>
              </c:numCache>
            </c:numRef>
          </c:val>
          <c:extLst>
            <c:ext xmlns:c16="http://schemas.microsoft.com/office/drawing/2014/chart" uri="{C3380CC4-5D6E-409C-BE32-E72D297353CC}">
              <c16:uniqueId val="{00000004-A952-4F72-B030-79035831601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2820339833449432"/>
          <c:y val="0.40677182175309962"/>
          <c:w val="0.23279637749098869"/>
          <c:h val="0.20809156976248966"/>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7050877824415E-2"/>
          <c:y val="0.16638998585956041"/>
          <c:w val="0.57987095651618115"/>
          <c:h val="0.72229973585161256"/>
        </c:manualLayout>
      </c:layout>
      <c:doughnutChart>
        <c:varyColors val="1"/>
        <c:ser>
          <c:idx val="0"/>
          <c:order val="0"/>
          <c:tx>
            <c:strRef>
              <c:f>Sheet1!$B$1</c:f>
              <c:strCache>
                <c:ptCount val="1"/>
                <c:pt idx="0">
                  <c:v>Viewing time</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3ACC-4156-8A45-B94424D86D0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ACC-4156-8A45-B94424D86D0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CC-4156-8A45-B94424D86D0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3ACC-4156-8A45-B94424D86D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BVOD</c:v>
                </c:pt>
                <c:pt idx="1">
                  <c:v>Playback</c:v>
                </c:pt>
                <c:pt idx="2">
                  <c:v>Live</c:v>
                </c:pt>
              </c:strCache>
            </c:strRef>
          </c:cat>
          <c:val>
            <c:numRef>
              <c:f>Sheet1!$B$2:$B$4</c:f>
              <c:numCache>
                <c:formatCode>0.0</c:formatCode>
                <c:ptCount val="3"/>
                <c:pt idx="0">
                  <c:v>17.05</c:v>
                </c:pt>
                <c:pt idx="1">
                  <c:v>9.1768601190476193</c:v>
                </c:pt>
                <c:pt idx="2">
                  <c:v>32.720148809523806</c:v>
                </c:pt>
              </c:numCache>
            </c:numRef>
          </c:val>
          <c:extLst>
            <c:ext xmlns:c16="http://schemas.microsoft.com/office/drawing/2014/chart" uri="{C3380CC4-5D6E-409C-BE32-E72D297353CC}">
              <c16:uniqueId val="{00000006-3ACC-4156-8A45-B94424D86D0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682B-4DC0-A98C-5AA9D0694AE8}"/>
              </c:ext>
            </c:extLst>
          </c:dPt>
          <c:dPt>
            <c:idx val="1"/>
            <c:bubble3D val="0"/>
            <c:spPr>
              <a:solidFill>
                <a:schemeClr val="tx2"/>
              </a:solidFill>
            </c:spPr>
            <c:extLst>
              <c:ext xmlns:c16="http://schemas.microsoft.com/office/drawing/2014/chart" uri="{C3380CC4-5D6E-409C-BE32-E72D297353CC}">
                <c16:uniqueId val="{00000003-682B-4DC0-A98C-5AA9D0694AE8}"/>
              </c:ext>
            </c:extLst>
          </c:dPt>
          <c:dLbls>
            <c:delete val="1"/>
          </c:dLbls>
          <c:cat>
            <c:strRef>
              <c:f>Sheet1!$A$2:$A$3</c:f>
              <c:strCache>
                <c:ptCount val="2"/>
                <c:pt idx="0">
                  <c:v>Live viewing</c:v>
                </c:pt>
                <c:pt idx="1">
                  <c:v>On-demand</c:v>
                </c:pt>
              </c:strCache>
            </c:strRef>
          </c:cat>
          <c:val>
            <c:numRef>
              <c:f>Sheet1!$B$2:$B$3</c:f>
              <c:numCache>
                <c:formatCode>_-* #,##0_-;\-* #,##0_-;_-* "-"??_-;_-@_-</c:formatCode>
                <c:ptCount val="2"/>
                <c:pt idx="0">
                  <c:v>12949346.449999999</c:v>
                </c:pt>
                <c:pt idx="1">
                  <c:v>307976.62</c:v>
                </c:pt>
              </c:numCache>
            </c:numRef>
          </c:val>
          <c:extLst>
            <c:ext xmlns:c16="http://schemas.microsoft.com/office/drawing/2014/chart" uri="{C3380CC4-5D6E-409C-BE32-E72D297353CC}">
              <c16:uniqueId val="{00000008-682B-4DC0-A98C-5AA9D0694AE8}"/>
            </c:ext>
          </c:extLst>
        </c:ser>
        <c:dLbls>
          <c:showLegendKey val="0"/>
          <c:showVal val="1"/>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38524351122775E-2"/>
          <c:y val="3.7463215521877626E-2"/>
          <c:w val="0.85751904345290186"/>
          <c:h val="0.96253678447812241"/>
        </c:manualLayout>
      </c:layout>
      <c:doughnutChart>
        <c:varyColors val="1"/>
        <c:ser>
          <c:idx val="0"/>
          <c:order val="0"/>
          <c:tx>
            <c:strRef>
              <c:f>Sheet1!$B$1</c:f>
              <c:strCache>
                <c:ptCount val="1"/>
                <c:pt idx="0">
                  <c:v>Column1</c:v>
                </c:pt>
              </c:strCache>
            </c:strRef>
          </c:tx>
          <c:dPt>
            <c:idx val="0"/>
            <c:bubble3D val="0"/>
            <c:spPr>
              <a:solidFill>
                <a:schemeClr val="accent2"/>
              </a:solidFill>
            </c:spPr>
            <c:extLst>
              <c:ext xmlns:c16="http://schemas.microsoft.com/office/drawing/2014/chart" uri="{C3380CC4-5D6E-409C-BE32-E72D297353CC}">
                <c16:uniqueId val="{00000001-682B-4DC0-A98C-5AA9D0694AE8}"/>
              </c:ext>
            </c:extLst>
          </c:dPt>
          <c:dPt>
            <c:idx val="1"/>
            <c:bubble3D val="0"/>
            <c:spPr>
              <a:solidFill>
                <a:schemeClr val="tx2"/>
              </a:solidFill>
            </c:spPr>
            <c:extLst>
              <c:ext xmlns:c16="http://schemas.microsoft.com/office/drawing/2014/chart" uri="{C3380CC4-5D6E-409C-BE32-E72D297353CC}">
                <c16:uniqueId val="{00000003-682B-4DC0-A98C-5AA9D0694AE8}"/>
              </c:ext>
            </c:extLst>
          </c:dPt>
          <c:dLbls>
            <c:delete val="1"/>
          </c:dLbls>
          <c:cat>
            <c:strRef>
              <c:f>Sheet1!$A$2:$A$3</c:f>
              <c:strCache>
                <c:ptCount val="2"/>
                <c:pt idx="0">
                  <c:v>Live viewing</c:v>
                </c:pt>
                <c:pt idx="1">
                  <c:v>On-demand</c:v>
                </c:pt>
              </c:strCache>
            </c:strRef>
          </c:cat>
          <c:val>
            <c:numRef>
              <c:f>Sheet1!$B$2:$B$3</c:f>
              <c:numCache>
                <c:formatCode>_-* #,##0_-;\-* #,##0_-;_-* "-"??_-;_-@_-</c:formatCode>
                <c:ptCount val="2"/>
                <c:pt idx="0">
                  <c:v>6099539.1299999999</c:v>
                </c:pt>
                <c:pt idx="1">
                  <c:v>2908387.81</c:v>
                </c:pt>
              </c:numCache>
            </c:numRef>
          </c:val>
          <c:extLst>
            <c:ext xmlns:c16="http://schemas.microsoft.com/office/drawing/2014/chart" uri="{C3380CC4-5D6E-409C-BE32-E72D297353CC}">
              <c16:uniqueId val="{00000008-682B-4DC0-A98C-5AA9D0694AE8}"/>
            </c:ext>
          </c:extLst>
        </c:ser>
        <c:dLbls>
          <c:showLegendKey val="0"/>
          <c:showVal val="1"/>
          <c:showCatName val="0"/>
          <c:showSerName val="0"/>
          <c:showPercent val="0"/>
          <c:showBubbleSize val="0"/>
          <c:showLeaderLines val="1"/>
        </c:dLbls>
        <c:firstSliceAng val="282"/>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1.83383E-7</cdr:x>
      <cdr:y>0.13993</cdr:y>
    </cdr:from>
    <cdr:to>
      <cdr:x>0.0239</cdr:x>
      <cdr:y>0.77513</cdr:y>
    </cdr:to>
    <cdr:sp macro="" textlink="">
      <cdr:nvSpPr>
        <cdr:cNvPr id="2" name="TextBox 1">
          <a:extLst xmlns:a="http://schemas.openxmlformats.org/drawingml/2006/main">
            <a:ext uri="{FF2B5EF4-FFF2-40B4-BE49-F238E27FC236}">
              <a16:creationId xmlns:a16="http://schemas.microsoft.com/office/drawing/2014/main" id="{E9C83DA1-0C62-CE66-B3DC-A896B97A8B91}"/>
            </a:ext>
          </a:extLst>
        </cdr:cNvPr>
        <cdr:cNvSpPr txBox="1"/>
      </cdr:nvSpPr>
      <cdr:spPr>
        <a:xfrm xmlns:a="http://schemas.openxmlformats.org/drawingml/2006/main" rot="16200000">
          <a:off x="-1056399" y="1579260"/>
          <a:ext cx="2373457" cy="26065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100" dirty="0">
              <a:solidFill>
                <a:schemeClr val="bg2"/>
              </a:solidFill>
            </a:rPr>
            <a:t>HOURS PER PERSON PER DAY</a:t>
          </a:r>
        </a:p>
      </cdr:txBody>
    </cdr:sp>
  </cdr:relSizeAnchor>
  <cdr:relSizeAnchor xmlns:cdr="http://schemas.openxmlformats.org/drawingml/2006/chartDrawing">
    <cdr:from>
      <cdr:x>0.58182</cdr:x>
      <cdr:y>0.03549</cdr:y>
    </cdr:from>
    <cdr:to>
      <cdr:x>1</cdr:x>
      <cdr:y>0.1261</cdr:y>
    </cdr:to>
    <cdr:sp macro="" textlink="">
      <cdr:nvSpPr>
        <cdr:cNvPr id="3" name="TextBox 2">
          <a:extLst xmlns:a="http://schemas.openxmlformats.org/drawingml/2006/main">
            <a:ext uri="{FF2B5EF4-FFF2-40B4-BE49-F238E27FC236}">
              <a16:creationId xmlns:a16="http://schemas.microsoft.com/office/drawing/2014/main" id="{A92A0705-2F04-3A65-BD23-58C6B3BEBA68}"/>
            </a:ext>
          </a:extLst>
        </cdr:cNvPr>
        <cdr:cNvSpPr txBox="1"/>
      </cdr:nvSpPr>
      <cdr:spPr>
        <a:xfrm xmlns:a="http://schemas.openxmlformats.org/drawingml/2006/main">
          <a:off x="6345415" y="132609"/>
          <a:ext cx="456071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600" dirty="0">
              <a:solidFill>
                <a:schemeClr val="bg2"/>
              </a:solidFill>
            </a:rPr>
            <a:t>Each bar = one month (Jan to Dec)</a:t>
          </a:r>
        </a:p>
      </cdr:txBody>
    </cdr:sp>
  </cdr:relSizeAnchor>
</c:userShapes>
</file>

<file path=ppt/drawings/drawing2.xml><?xml version="1.0" encoding="utf-8"?>
<c:userShapes xmlns:c="http://schemas.openxmlformats.org/drawingml/2006/chart">
  <cdr:relSizeAnchor xmlns:cdr="http://schemas.openxmlformats.org/drawingml/2006/chartDrawing">
    <cdr:from>
      <cdr:x>1.83383E-7</cdr:x>
      <cdr:y>0.13993</cdr:y>
    </cdr:from>
    <cdr:to>
      <cdr:x>0.0239</cdr:x>
      <cdr:y>0.77513</cdr:y>
    </cdr:to>
    <cdr:sp macro="" textlink="">
      <cdr:nvSpPr>
        <cdr:cNvPr id="2" name="TextBox 1">
          <a:extLst xmlns:a="http://schemas.openxmlformats.org/drawingml/2006/main">
            <a:ext uri="{FF2B5EF4-FFF2-40B4-BE49-F238E27FC236}">
              <a16:creationId xmlns:a16="http://schemas.microsoft.com/office/drawing/2014/main" id="{E9C83DA1-0C62-CE66-B3DC-A896B97A8B91}"/>
            </a:ext>
          </a:extLst>
        </cdr:cNvPr>
        <cdr:cNvSpPr txBox="1"/>
      </cdr:nvSpPr>
      <cdr:spPr>
        <a:xfrm xmlns:a="http://schemas.openxmlformats.org/drawingml/2006/main" rot="16200000">
          <a:off x="-1056399" y="1579260"/>
          <a:ext cx="2373457" cy="26065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100" dirty="0">
              <a:solidFill>
                <a:schemeClr val="bg2"/>
              </a:solidFill>
            </a:rPr>
            <a:t>HOURS PER PERSON PER DAY</a:t>
          </a:r>
        </a:p>
      </cdr:txBody>
    </cdr:sp>
  </cdr:relSizeAnchor>
  <cdr:relSizeAnchor xmlns:cdr="http://schemas.openxmlformats.org/drawingml/2006/chartDrawing">
    <cdr:from>
      <cdr:x>0.58182</cdr:x>
      <cdr:y>0.03549</cdr:y>
    </cdr:from>
    <cdr:to>
      <cdr:x>1</cdr:x>
      <cdr:y>0.1261</cdr:y>
    </cdr:to>
    <cdr:sp macro="" textlink="">
      <cdr:nvSpPr>
        <cdr:cNvPr id="3" name="TextBox 2">
          <a:extLst xmlns:a="http://schemas.openxmlformats.org/drawingml/2006/main">
            <a:ext uri="{FF2B5EF4-FFF2-40B4-BE49-F238E27FC236}">
              <a16:creationId xmlns:a16="http://schemas.microsoft.com/office/drawing/2014/main" id="{A92A0705-2F04-3A65-BD23-58C6B3BEBA68}"/>
            </a:ext>
          </a:extLst>
        </cdr:cNvPr>
        <cdr:cNvSpPr txBox="1"/>
      </cdr:nvSpPr>
      <cdr:spPr>
        <a:xfrm xmlns:a="http://schemas.openxmlformats.org/drawingml/2006/main">
          <a:off x="6345415" y="132609"/>
          <a:ext cx="4560711" cy="33855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GB" sz="1600" dirty="0">
              <a:solidFill>
                <a:schemeClr val="bg2"/>
              </a:solidFill>
            </a:rPr>
            <a:t>Each bar = one month (Jan to Dec)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B47C0-FB9C-4209-A52A-2510081EA849}" type="datetimeFigureOut">
              <a:rPr lang="en-GB" smtClean="0"/>
              <a:t>01/10/2025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EF951-9DD0-46C5-90C4-250AF2D7B5E0}" type="slidenum">
              <a:rPr lang="en-GB" smtClean="0"/>
              <a:t>‹#›</a:t>
            </a:fld>
            <a:endParaRPr lang="en-GB"/>
          </a:p>
        </p:txBody>
      </p:sp>
    </p:spTree>
    <p:extLst>
      <p:ext uri="{BB962C8B-B14F-4D97-AF65-F5344CB8AC3E}">
        <p14:creationId xmlns:p14="http://schemas.microsoft.com/office/powerpoint/2010/main" val="53161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kom.uk.net/ipsos-iris-overview.ph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dirty="0">
                <a:solidFill>
                  <a:srgbClr val="000000"/>
                </a:solidFill>
                <a:latin typeface="Founders Grotesk Bold"/>
              </a:rPr>
              <a:t>BVOD is vital to different audiences </a:t>
            </a:r>
            <a:endParaRPr lang="en-GB" sz="1800" b="0" i="0" u="none" strike="noStrike" baseline="0" dirty="0">
              <a:solidFill>
                <a:srgbClr val="000000"/>
              </a:solidFill>
              <a:latin typeface="Founders Grotesk Bold"/>
            </a:endParaRPr>
          </a:p>
          <a:p>
            <a:r>
              <a:rPr lang="en-GB" sz="1800" b="0" i="0" u="none" strike="noStrike" baseline="0" dirty="0">
                <a:solidFill>
                  <a:srgbClr val="000000"/>
                </a:solidFill>
                <a:latin typeface="Founders Grotesk Regular"/>
              </a:rPr>
              <a:t>Breaking down broadcaster TV into the different ways reveals the increasingly important role of BVOD for 16-34, now 29% of all broadcaster TV viewing. </a:t>
            </a:r>
          </a:p>
          <a:p>
            <a:endParaRPr lang="en-GB" sz="1800" b="0" i="0" u="none" strike="noStrike" baseline="0" dirty="0">
              <a:solidFill>
                <a:srgbClr val="000000"/>
              </a:solidFill>
              <a:latin typeface="Founders Grotesk Regular"/>
            </a:endParaRPr>
          </a:p>
          <a:p>
            <a:r>
              <a:rPr lang="en-GB" sz="1800" b="0" i="0" u="none" strike="noStrike" baseline="0" dirty="0">
                <a:solidFill>
                  <a:srgbClr val="000000"/>
                </a:solidFill>
                <a:latin typeface="Founders Grotesk Regular"/>
              </a:rPr>
              <a:t>This data uses both Barb data and includes an estimate of any unknown viewing that is thought to fall into Playback and Live viewing.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32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4C203-6305-D628-C059-EE8E18439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33538-DA09-7B54-E798-3E9D5F4FA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EC0688-4BAF-7365-78F2-E048282BB336}"/>
              </a:ext>
            </a:extLst>
          </p:cNvPr>
          <p:cNvSpPr>
            <a:spLocks noGrp="1"/>
          </p:cNvSpPr>
          <p:nvPr>
            <p:ph type="body" idx="1"/>
          </p:nvPr>
        </p:nvSpPr>
        <p:spPr/>
        <p:txBody>
          <a:bodyPr/>
          <a:lstStyle/>
          <a:p>
            <a:r>
              <a:rPr lang="en-GB"/>
              <a:t>Sport tends to be watched live as it is time sensitive. </a:t>
            </a:r>
          </a:p>
          <a:p>
            <a:r>
              <a:rPr lang="en-GB"/>
              <a:t>For example, if you look at this Euro 2024 game between Netherlands and England on ITV1 - </a:t>
            </a:r>
            <a:r>
              <a:rPr lang="en-GB" b="1"/>
              <a:t>98% of the viewing was live </a:t>
            </a:r>
          </a:p>
          <a:p>
            <a:endParaRPr lang="en-GB" b="1"/>
          </a:p>
          <a:p>
            <a:r>
              <a:rPr lang="en-GB" b="1"/>
              <a:t>98% live</a:t>
            </a:r>
          </a:p>
          <a:p>
            <a:r>
              <a:rPr lang="en-GB" b="0"/>
              <a:t>2% on-demand</a:t>
            </a:r>
            <a:endParaRPr lang="en-GB"/>
          </a:p>
        </p:txBody>
      </p:sp>
      <p:sp>
        <p:nvSpPr>
          <p:cNvPr id="4" name="Slide Number Placeholder 3">
            <a:extLst>
              <a:ext uri="{FF2B5EF4-FFF2-40B4-BE49-F238E27FC236}">
                <a16:creationId xmlns:a16="http://schemas.microsoft.com/office/drawing/2014/main" id="{13E0400C-F070-056F-3E25-D438907E36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A2D18-A993-40FC-A593-BD53E1CCC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2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ECF5C-78EE-0A5C-A793-AC38B0745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B45DD-30BE-D2B8-83DE-69C057D4E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7FA16-9135-9581-889B-A52E61856BC4}"/>
              </a:ext>
            </a:extLst>
          </p:cNvPr>
          <p:cNvSpPr>
            <a:spLocks noGrp="1"/>
          </p:cNvSpPr>
          <p:nvPr>
            <p:ph type="body" idx="1"/>
          </p:nvPr>
        </p:nvSpPr>
        <p:spPr/>
        <p:txBody>
          <a:bodyPr/>
          <a:lstStyle/>
          <a:p>
            <a:r>
              <a:rPr lang="en-GB"/>
              <a:t>Daily entertainment shows with broad appeal, have high levels of live viewing, as audiences try to keep up to date.</a:t>
            </a:r>
          </a:p>
          <a:p>
            <a:r>
              <a:rPr lang="en-GB"/>
              <a:t>An episode of I'm a Celebrity... Get Me Out of Here! on ITV1 had </a:t>
            </a:r>
            <a:r>
              <a:rPr lang="en-GB" b="1"/>
              <a:t>68% live viewing</a:t>
            </a:r>
            <a:r>
              <a:rPr lang="en-GB" b="0"/>
              <a:t>.</a:t>
            </a:r>
          </a:p>
          <a:p>
            <a:endParaRPr lang="en-GB" b="1"/>
          </a:p>
          <a:p>
            <a:r>
              <a:rPr lang="en-GB" b="1"/>
              <a:t>68% live </a:t>
            </a:r>
          </a:p>
          <a:p>
            <a:r>
              <a:rPr lang="en-GB" b="0"/>
              <a:t>32% on-demand</a:t>
            </a:r>
            <a:endParaRPr lang="en-GB"/>
          </a:p>
        </p:txBody>
      </p:sp>
      <p:sp>
        <p:nvSpPr>
          <p:cNvPr id="4" name="Slide Number Placeholder 3">
            <a:extLst>
              <a:ext uri="{FF2B5EF4-FFF2-40B4-BE49-F238E27FC236}">
                <a16:creationId xmlns:a16="http://schemas.microsoft.com/office/drawing/2014/main" id="{E6A747AE-0E61-E06D-5913-B45801FF98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A2D18-A993-40FC-A593-BD53E1CCC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816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944C3-533F-A4B8-CF3C-554847B43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D6AC6-AE3B-A15A-BA1A-54DB4B2D9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21927-F7FB-5938-821B-2A4E4EA31D82}"/>
              </a:ext>
            </a:extLst>
          </p:cNvPr>
          <p:cNvSpPr>
            <a:spLocks noGrp="1"/>
          </p:cNvSpPr>
          <p:nvPr>
            <p:ph type="body" idx="1"/>
          </p:nvPr>
        </p:nvSpPr>
        <p:spPr/>
        <p:txBody>
          <a:bodyPr/>
          <a:lstStyle/>
          <a:p>
            <a:r>
              <a:rPr lang="en-GB"/>
              <a:t>Prime time drama has high levels of on-demand viewing because it’s not time sensitive so people choose to watch it at a time that suits them.</a:t>
            </a:r>
          </a:p>
          <a:p>
            <a:r>
              <a:rPr lang="en-GB"/>
              <a:t>In this example, an episode of Mr Bates vs The Post Office on ITV1, 24% of viewing was live and </a:t>
            </a:r>
            <a:r>
              <a:rPr lang="en-GB" b="1"/>
              <a:t>76% on-demand</a:t>
            </a:r>
            <a:r>
              <a:rPr lang="en-GB" b="0"/>
              <a:t>.</a:t>
            </a:r>
          </a:p>
          <a:p>
            <a:endParaRPr lang="en-GB" b="1"/>
          </a:p>
          <a:p>
            <a:r>
              <a:rPr lang="en-GB"/>
              <a:t>24% live</a:t>
            </a:r>
          </a:p>
          <a:p>
            <a:r>
              <a:rPr lang="en-GB" b="1"/>
              <a:t>76% on-demand</a:t>
            </a:r>
          </a:p>
        </p:txBody>
      </p:sp>
      <p:sp>
        <p:nvSpPr>
          <p:cNvPr id="4" name="Slide Number Placeholder 3">
            <a:extLst>
              <a:ext uri="{FF2B5EF4-FFF2-40B4-BE49-F238E27FC236}">
                <a16:creationId xmlns:a16="http://schemas.microsoft.com/office/drawing/2014/main" id="{01807777-17FE-7684-93C8-A5DF482E59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A2D18-A993-40FC-A593-BD53E1CCC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26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8F22A-578C-C727-4F5C-501DF8628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C450B-CA9C-8430-54EA-21E4F3BDA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C65F3-196C-1BF3-D0C0-05A008DA4EF5}"/>
              </a:ext>
            </a:extLst>
          </p:cNvPr>
          <p:cNvSpPr>
            <a:spLocks noGrp="1"/>
          </p:cNvSpPr>
          <p:nvPr>
            <p:ph type="body" idx="1"/>
          </p:nvPr>
        </p:nvSpPr>
        <p:spPr/>
        <p:txBody>
          <a:bodyPr/>
          <a:lstStyle/>
          <a:p>
            <a:r>
              <a:rPr lang="en-GB" sz="1200">
                <a:solidFill>
                  <a:schemeClr val="accent1"/>
                </a:solidFill>
              </a:rPr>
              <a:t>Primetime drama receives high levels of on-demand viewing. </a:t>
            </a:r>
          </a:p>
          <a:p>
            <a:r>
              <a:rPr lang="en-GB"/>
              <a:t>For example, if you look at this episode of Coma on Channel 5 - </a:t>
            </a:r>
            <a:r>
              <a:rPr lang="en-GB" b="1"/>
              <a:t>35% of the viewing was live</a:t>
            </a:r>
            <a:r>
              <a:rPr lang="en-GB" b="0"/>
              <a:t>.</a:t>
            </a:r>
            <a:endParaRPr lang="en-GB" b="1"/>
          </a:p>
          <a:p>
            <a:endParaRPr lang="en-GB" b="1"/>
          </a:p>
          <a:p>
            <a:r>
              <a:rPr lang="en-GB" b="1"/>
              <a:t>35% live</a:t>
            </a:r>
          </a:p>
          <a:p>
            <a:r>
              <a:rPr lang="en-GB" b="0"/>
              <a:t>65% on-demand</a:t>
            </a:r>
            <a:endParaRPr lang="en-GB"/>
          </a:p>
          <a:p>
            <a:endParaRPr lang="en-GB"/>
          </a:p>
          <a:p>
            <a:endParaRPr lang="en-GB"/>
          </a:p>
        </p:txBody>
      </p:sp>
      <p:sp>
        <p:nvSpPr>
          <p:cNvPr id="4" name="Slide Number Placeholder 3">
            <a:extLst>
              <a:ext uri="{FF2B5EF4-FFF2-40B4-BE49-F238E27FC236}">
                <a16:creationId xmlns:a16="http://schemas.microsoft.com/office/drawing/2014/main" id="{2514DE94-2CBF-6DA3-8F78-11B75AFC0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A2D18-A993-40FC-A593-BD53E1CCC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47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solidFill>
                  <a:schemeClr val="bg1">
                    <a:lumMod val="50000"/>
                  </a:schemeClr>
                </a:solidFill>
              </a:rPr>
              <a:t>Top commercial programmes with largest proportion of pre-broadcast boxset BVOD viewing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4DCACC-26D3-42D4-985E-6852C540933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312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Detailed analysis by PwC (as reported in ‘BVOD Almighty: Reach and Return’) has identified a segment that are important drivers of why BVOD is delivering incremental reach.</a:t>
            </a:r>
          </a:p>
          <a:p>
            <a:endParaRPr lang="en-GB" dirty="0"/>
          </a:p>
          <a:p>
            <a:r>
              <a:rPr lang="en-GB" dirty="0"/>
              <a:t>This chart shows the viewing population split into ten equal groups (deciles) based upon amount of liner TV viewing per week.</a:t>
            </a:r>
          </a:p>
          <a:p>
            <a:endParaRPr lang="en-GB" dirty="0"/>
          </a:p>
          <a:p>
            <a:r>
              <a:rPr lang="en-GB" dirty="0"/>
              <a:t>The lightest decile averages 4-mins of linear viewing per day.  Up to the heaviest decile who view for 734-minutes (12-hours 14-minutes) per day.</a:t>
            </a:r>
          </a:p>
          <a:p>
            <a:endParaRPr lang="en-GB" dirty="0"/>
          </a:p>
          <a:p>
            <a:r>
              <a:rPr lang="en-GB" dirty="0"/>
              <a:t>The deciles have been split into three groups:</a:t>
            </a:r>
          </a:p>
          <a:p>
            <a:endParaRPr lang="en-GB" dirty="0"/>
          </a:p>
          <a:p>
            <a:pPr marL="171450" indent="-171450">
              <a:buFont typeface="Arial" panose="020B0604020202020204" pitchFamily="34" charset="0"/>
              <a:buChar char="•"/>
            </a:pPr>
            <a:r>
              <a:rPr lang="en-GB" dirty="0"/>
              <a:t>Lightest tier.  These are very hard to reach on TV (linear or BVOD) and are most likely to be targeted via platforms such as YouTube</a:t>
            </a:r>
          </a:p>
          <a:p>
            <a:pPr marL="171450" indent="-171450">
              <a:buFont typeface="Arial" panose="020B0604020202020204" pitchFamily="34" charset="0"/>
              <a:buChar char="•"/>
            </a:pPr>
            <a:r>
              <a:rPr lang="en-GB" dirty="0"/>
              <a:t>Middle tier.</a:t>
            </a:r>
          </a:p>
          <a:p>
            <a:pPr marL="171450" indent="-171450">
              <a:buFont typeface="Arial" panose="020B0604020202020204" pitchFamily="34" charset="0"/>
              <a:buChar char="•"/>
            </a:pPr>
            <a:r>
              <a:rPr lang="en-GB" dirty="0"/>
              <a:t>Heaviest tier.  These are quite east to reach via linear TV and, as a result, BVOD probably has little role to play.</a:t>
            </a:r>
          </a:p>
        </p:txBody>
      </p:sp>
      <p:sp>
        <p:nvSpPr>
          <p:cNvPr id="4" name="Slide Number Placeholder 3"/>
          <p:cNvSpPr>
            <a:spLocks noGrp="1"/>
          </p:cNvSpPr>
          <p:nvPr>
            <p:ph type="sldNum" sz="quarter" idx="5"/>
          </p:nvPr>
        </p:nvSpPr>
        <p:spPr/>
        <p:txBody>
          <a:bodyPr/>
          <a:lstStyle/>
          <a:p>
            <a:fld id="{81FBA66E-2E48-479D-BCB5-E0D11BE9259E}" type="slidenum">
              <a:rPr lang="en-GB" smtClean="0"/>
              <a:t>17</a:t>
            </a:fld>
            <a:endParaRPr lang="en-GB" dirty="0"/>
          </a:p>
        </p:txBody>
      </p:sp>
    </p:spTree>
    <p:extLst>
      <p:ext uri="{BB962C8B-B14F-4D97-AF65-F5344CB8AC3E}">
        <p14:creationId xmlns:p14="http://schemas.microsoft.com/office/powerpoint/2010/main" val="2193723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chart shows for each of the three tiers (and the deciles within them) what proportion of linear and BVOD consumption they account for.</a:t>
            </a:r>
          </a:p>
          <a:p>
            <a:endParaRPr lang="en-GB" dirty="0"/>
          </a:p>
          <a:p>
            <a:r>
              <a:rPr lang="en-GB" dirty="0"/>
              <a:t>Key to note is that the middle tier (green) proportionally watch a lot of BVOD.  Whilst they account for 7% of linear TV viewing, they make up 28% of BVOD consumption.</a:t>
            </a:r>
          </a:p>
          <a:p>
            <a:endParaRPr lang="en-GB" dirty="0"/>
          </a:p>
          <a:p>
            <a:r>
              <a:rPr lang="en-GB" dirty="0"/>
              <a:t>This makes them the key audience for extending campaign via the use of BVOD – relatively they are easier to reach via BVOD then linear TV.</a:t>
            </a:r>
          </a:p>
        </p:txBody>
      </p:sp>
      <p:sp>
        <p:nvSpPr>
          <p:cNvPr id="4" name="Slide Number Placeholder 3"/>
          <p:cNvSpPr>
            <a:spLocks noGrp="1"/>
          </p:cNvSpPr>
          <p:nvPr>
            <p:ph type="sldNum" sz="quarter" idx="5"/>
          </p:nvPr>
        </p:nvSpPr>
        <p:spPr/>
        <p:txBody>
          <a:bodyPr/>
          <a:lstStyle/>
          <a:p>
            <a:fld id="{81FBA66E-2E48-479D-BCB5-E0D11BE9259E}" type="slidenum">
              <a:rPr lang="en-GB" smtClean="0"/>
              <a:t>18</a:t>
            </a:fld>
            <a:endParaRPr lang="en-GB" dirty="0"/>
          </a:p>
        </p:txBody>
      </p:sp>
    </p:spTree>
    <p:extLst>
      <p:ext uri="{BB962C8B-B14F-4D97-AF65-F5344CB8AC3E}">
        <p14:creationId xmlns:p14="http://schemas.microsoft.com/office/powerpoint/2010/main" val="2547403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or to put it another way, for every 14 impressions you buy on linear one person falls into the middle tier group (assuming natural delivery)</a:t>
            </a:r>
          </a:p>
          <a:p>
            <a:endParaRPr lang="en-GB" dirty="0"/>
          </a:p>
          <a:p>
            <a:r>
              <a:rPr lang="en-GB" dirty="0"/>
              <a:t>But on BVOD, it only takes four impressions to, on average, reach somebody in the middle tier.  As such, on average, using BVOD is three and a half more efficient than linear at reaching the middle tier of viewers.</a:t>
            </a:r>
          </a:p>
          <a:p>
            <a:endParaRPr lang="en-GB" dirty="0"/>
          </a:p>
          <a:p>
            <a:r>
              <a:rPr lang="en-GB" dirty="0"/>
              <a:t>The middle tier are very attractive audiences for many advertisers (proportionally younger and upscale) and BVOD enables them to be reached in an efficient way.</a:t>
            </a:r>
          </a:p>
        </p:txBody>
      </p:sp>
      <p:sp>
        <p:nvSpPr>
          <p:cNvPr id="4" name="Slide Number Placeholder 3"/>
          <p:cNvSpPr>
            <a:spLocks noGrp="1"/>
          </p:cNvSpPr>
          <p:nvPr>
            <p:ph type="sldNum" sz="quarter" idx="5"/>
          </p:nvPr>
        </p:nvSpPr>
        <p:spPr/>
        <p:txBody>
          <a:bodyPr/>
          <a:lstStyle/>
          <a:p>
            <a:fld id="{81FBA66E-2E48-479D-BCB5-E0D11BE9259E}" type="slidenum">
              <a:rPr lang="en-GB" smtClean="0"/>
              <a:t>19</a:t>
            </a:fld>
            <a:endParaRPr lang="en-GB" dirty="0"/>
          </a:p>
        </p:txBody>
      </p:sp>
    </p:spTree>
    <p:extLst>
      <p:ext uri="{BB962C8B-B14F-4D97-AF65-F5344CB8AC3E}">
        <p14:creationId xmlns:p14="http://schemas.microsoft.com/office/powerpoint/2010/main" val="878061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Almost three quarters of individuals now have access to a SVOD service (Amazon Prime Video, Apple TV +, </a:t>
            </a:r>
            <a:r>
              <a:rPr lang="en-GB" dirty="0" err="1"/>
              <a:t>Britbox</a:t>
            </a:r>
            <a:r>
              <a:rPr lang="en-GB" dirty="0"/>
              <a:t>, Disney +, Hayu, </a:t>
            </a:r>
            <a:r>
              <a:rPr lang="en-GB" dirty="0" err="1"/>
              <a:t>NowTV</a:t>
            </a:r>
            <a:r>
              <a:rPr lang="en-GB" dirty="0"/>
              <a:t>, Paramount+, Discovery and Netflix.)</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56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Broadcaster TV accounts for 54.3% of video viewing for all individuals and 21.7% for 16-34s.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Methodology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quantitative analysis of total video consumption in the UK was undertaken by Thinkbox. It combined 2024 data from Barb, the IPA’s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Pornhub, UK Cinema Association, and Ipsos Iris.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Barb data shows how much time is spent viewing broadcaster content, live or time-shifted (including BVOD) on all devices as well as Blu-Ray/DVD viewing. This chart also utilises Barb’s expanding audience reporting capabilities to provide a view of time spent viewing content on YouTube, TikTok, other video sharing services (such as Twitch) as well as SVOD/AVOD platforms. Whilst Barb reports on in-home consumption, a combination of Ipsos Iris and IPA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data was used to determine the remaining out-of-home consumption.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combination of these sources creates a solid estimate as it utilises the robustness of Barb data (11,500 panel members, representative of the UK TV population, metered actual consumption data, analysis across a whole year) alongside Ipsos Iris and IPA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TouchPoints</a:t>
            </a:r>
            <a:r>
              <a:rPr lang="en-GB" sz="1800" dirty="0">
                <a:effectLst/>
                <a:latin typeface="Calibri" panose="020F0502020204030204" pitchFamily="34" charset="0"/>
                <a:ea typeface="Calibri" panose="020F0502020204030204" pitchFamily="34" charset="0"/>
                <a:cs typeface="Times New Roman" panose="02020603050405020304" pitchFamily="18" charset="0"/>
              </a:rPr>
              <a:t> data to capture any out-of-home consumption.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Time spent viewing video at cinemas was based on total admissions data from the UK Cinema Association profiled for each audience using data from DCM. </a:t>
            </a:r>
          </a:p>
          <a:p>
            <a:endParaRPr lang="en-GB"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Source: Ipsos iris Online Audience Measurement Service, 12-month average Jan – Dec 2024. Internet users aged 15+, using PC/laptop, smartphone or tablet device.</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 </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Technical note: [Broadcaster] data for YouTube includes content owner data for the BBC, Channel 4, CNBC, ITV, NBC and Sky. [Commercial broadcaster] data for YouTube includes content owner data for Channel 4, CNBC, ITV, NBC and Sky. TikTok data is both website and app.</a:t>
            </a:r>
            <a:endParaRPr lang="en-US" sz="1800" i="0" dirty="0">
              <a:effectLst/>
              <a:latin typeface="Calibri" panose="020F0502020204030204" pitchFamily="34" charset="0"/>
              <a:ea typeface="Aptos" panose="020B0004020202020204" pitchFamily="34" charset="0"/>
            </a:endParaRPr>
          </a:p>
          <a:p>
            <a:pPr>
              <a:buNone/>
            </a:pPr>
            <a:r>
              <a:rPr lang="en-GB" sz="1800" i="0" dirty="0">
                <a:effectLst/>
                <a:latin typeface="Calibri" panose="020F0502020204030204" pitchFamily="34" charset="0"/>
                <a:ea typeface="Aptos" panose="020B0004020202020204" pitchFamily="34" charset="0"/>
              </a:rPr>
              <a:t> </a:t>
            </a:r>
            <a:endParaRPr lang="en-US" sz="1800" i="0" dirty="0">
              <a:effectLst/>
              <a:latin typeface="Calibri" panose="020F0502020204030204" pitchFamily="34" charset="0"/>
              <a:ea typeface="Aptos" panose="020B0004020202020204" pitchFamily="34" charset="0"/>
            </a:endParaRPr>
          </a:p>
          <a:p>
            <a:r>
              <a:rPr lang="en-GB" sz="1800" i="0" dirty="0">
                <a:effectLst/>
                <a:latin typeface="Calibri" panose="020F0502020204030204" pitchFamily="34" charset="0"/>
                <a:ea typeface="Aptos" panose="020B0004020202020204" pitchFamily="34" charset="0"/>
              </a:rPr>
              <a:t>Ipsos iris is the UKOM endorsed service for the measurement of audiences of online content. We passively track the online behaviour of a single-source panel of over 10,000 UK adults, who install software across their devices (a combination of smartphones, tablets, PCs and laptops). The panel is recruited to be representative of the internet population demographically, geographically and by device type. This passive data is fused with anonymous, device-level data derived from site-centric tags on hundreds of the biggest sites and apps to create a synthetic panel of around 1 million synthetic panellists. More detail on the methodology can be found </a:t>
            </a:r>
            <a:r>
              <a:rPr lang="en-GB" sz="1800" i="0" u="sng" dirty="0">
                <a:solidFill>
                  <a:srgbClr val="0563C1"/>
                </a:solidFill>
                <a:effectLst/>
                <a:latin typeface="Calibri" panose="020F0502020204030204" pitchFamily="34" charset="0"/>
                <a:ea typeface="Aptos" panose="020B0004020202020204" pitchFamily="34" charset="0"/>
                <a:hlinkClick r:id="rId3"/>
              </a:rPr>
              <a:t>here</a:t>
            </a:r>
            <a:r>
              <a:rPr lang="en-GB" sz="1800" i="0" dirty="0">
                <a:effectLst/>
                <a:latin typeface="Calibri" panose="020F0502020204030204" pitchFamily="34" charset="0"/>
                <a:ea typeface="Aptos" panose="020B0004020202020204" pitchFamily="34" charset="0"/>
              </a:rPr>
              <a:t>.</a:t>
            </a:r>
            <a:endParaRPr lang="en-US" sz="1800" i="0" dirty="0">
              <a:effectLst/>
              <a:latin typeface="Calibri" panose="020F0502020204030204" pitchFamily="34" charset="0"/>
              <a:ea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81A8CC-AA9E-4ED1-97A5-A7C9D992D0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763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 of SVOD ad-tiers is expanding high quality TV inventory. Amazon Prime introduced ads by default for all users, requiring an additional fee to opt out, while Netflix and Disney+ launched more affordable, ad-supported alternatives alongside their existing ad-free plans.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008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dirty="0">
                <a:solidFill>
                  <a:srgbClr val="000000"/>
                </a:solidFill>
                <a:latin typeface="Founders Grotesk Bold"/>
              </a:rPr>
              <a:t>How the SVOD / other AVOD market breaks down </a:t>
            </a:r>
            <a:endParaRPr lang="en-GB" sz="1800" b="0" i="0" u="none" strike="noStrike" baseline="0" dirty="0">
              <a:solidFill>
                <a:srgbClr val="000000"/>
              </a:solidFill>
              <a:latin typeface="Founders Grotesk Bold"/>
            </a:endParaRPr>
          </a:p>
          <a:p>
            <a:r>
              <a:rPr lang="en-GB" sz="1800" b="0" i="0" u="none" strike="noStrike" baseline="0" dirty="0">
                <a:solidFill>
                  <a:srgbClr val="000000"/>
                </a:solidFill>
                <a:latin typeface="Founders Grotesk Regular"/>
              </a:rPr>
              <a:t>As the streaming wars continue to hot up, we now have several major players competing for eyeballs. As it currently stands, Netflix takes the lion’s share of viewing time. </a:t>
            </a:r>
          </a:p>
          <a:p>
            <a:endParaRPr lang="en-GB" sz="1800" b="1" i="0" u="none" strike="noStrike" baseline="0" dirty="0">
              <a:solidFill>
                <a:srgbClr val="000000"/>
              </a:solidFill>
              <a:latin typeface="Founders Grotesk Bold"/>
            </a:endParaRPr>
          </a:p>
          <a:p>
            <a:endParaRPr lang="en-GB" sz="1800" b="1" i="0" u="none" strike="noStrike" baseline="0" dirty="0">
              <a:solidFill>
                <a:srgbClr val="000000"/>
              </a:solidFill>
              <a:latin typeface="Founders Grotesk Bold"/>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807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76B37-2908-0492-3DC9-96A4006AB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A3E77-D8F4-4D24-A2FF-DD4F51272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1AE5B-3403-A256-ADD6-F9A97B17A85E}"/>
              </a:ext>
            </a:extLst>
          </p:cNvPr>
          <p:cNvSpPr>
            <a:spLocks noGrp="1"/>
          </p:cNvSpPr>
          <p:nvPr>
            <p:ph type="body" idx="1"/>
          </p:nvPr>
        </p:nvSpPr>
        <p:spPr/>
        <p:txBody>
          <a:bodyPr/>
          <a:lstStyle/>
          <a:p>
            <a:pPr algn="l"/>
            <a:r>
              <a:rPr lang="en-GB" sz="1200" b="0" i="0" dirty="0">
                <a:solidFill>
                  <a:srgbClr val="323A4E"/>
                </a:solidFill>
                <a:effectLst/>
                <a:latin typeface="proxima-nova"/>
              </a:rPr>
              <a:t>This chart breaks down viewing to the various platforms in terms of the average number of people watching per day (for at least 3 minutes) compared with the average time spent watching per viewer (i.e. only counting those who watched on that day).</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Analysis across 2024 shows that the commercial broadcasters (linear and on demand) collectively reach 30 million viewers every day, with each of those viewers watching for an average of 3hrs, 34 mins a day. The combined portfolio of BBC channels (linear and on demand) attracts the second largest volume of viewing, with 25 million daily reach and an average view time of 2 hours, 11 mins a day.  YouTube is next, with a daily reach of 21 million and a view time of 1hr 58 mins (Barb only measure in-home viewing, we estimate that YouTube would be larger in viewing time if out of home viewing was included).</a:t>
            </a:r>
          </a:p>
          <a:p>
            <a:pPr algn="l"/>
            <a:endParaRPr lang="en-GB" sz="1200" b="0" i="0" dirty="0">
              <a:solidFill>
                <a:srgbClr val="323A4E"/>
              </a:solidFill>
              <a:effectLst/>
              <a:latin typeface="proxima-nova"/>
            </a:endParaRPr>
          </a:p>
          <a:p>
            <a:pPr algn="l"/>
            <a:r>
              <a:rPr lang="en-GB" sz="1200" b="0" i="0" dirty="0">
                <a:solidFill>
                  <a:srgbClr val="323A4E"/>
                </a:solidFill>
                <a:effectLst/>
                <a:latin typeface="proxima-nova"/>
              </a:rPr>
              <a:t>SVOD services such as Netflix has a daily reach of 13 million people and a view time of 1hr 48 mins. </a:t>
            </a:r>
            <a:endParaRPr lang="en-GB" dirty="0"/>
          </a:p>
        </p:txBody>
      </p:sp>
      <p:sp>
        <p:nvSpPr>
          <p:cNvPr id="4" name="Slide Number Placeholder 3">
            <a:extLst>
              <a:ext uri="{FF2B5EF4-FFF2-40B4-BE49-F238E27FC236}">
                <a16:creationId xmlns:a16="http://schemas.microsoft.com/office/drawing/2014/main" id="{47D0B8D1-5E00-896A-BEC0-F2572F1310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01CE4-3762-45B6-9736-1C63892740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385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Broadcaster viewing across 2024 highlights the impact of seasonal viewing, whilst viewing to SVOD platforms was broadly consistent.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2D90E-523F-45FB-AEC1-23DAC66707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92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27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Age of Television study conducted by MTM, on behalf of Thinkbox, observed there are eight need states which define our video viewing habits:</a:t>
            </a: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ESCAPE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EXPERIENCE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 TOUCH</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COMFORT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UNWIND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DISTRACT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DO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INDULGE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study sized these eight need states in terms of the time audiences spend meeting each one with video content.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We</a:t>
            </a:r>
            <a:r>
              <a:rPr lang="en-GB" baseline="0" dirty="0">
                <a:solidFill>
                  <a:schemeClr val="bg1">
                    <a:lumMod val="50000"/>
                  </a:schemeClr>
                </a:solidFill>
              </a:rPr>
              <a:t> found that the largest proportion of time spent watching videos is to satisfy the need to unwind, the need for a distraction and the need for comfort.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solidFill>
                  <a:schemeClr val="bg1">
                    <a:lumMod val="50000"/>
                  </a:schemeClr>
                </a:solidFill>
              </a:rPr>
              <a:t>The role</a:t>
            </a:r>
            <a:r>
              <a:rPr lang="en-GB" baseline="0" dirty="0">
                <a:solidFill>
                  <a:schemeClr val="bg1">
                    <a:lumMod val="50000"/>
                  </a:schemeClr>
                </a:solidFill>
              </a:rPr>
              <a:t> of content and context differ across each need state, with content is particularly important for escape and experience.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In contrast, the need to unwind is far more likely to be driven by context – such as the need to wind down after work.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baseline="0"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solidFill>
                  <a:schemeClr val="bg1">
                    <a:lumMod val="50000"/>
                  </a:schemeClr>
                </a:solidFill>
              </a:rPr>
              <a:t>The need states also differ in terms of being personally or socially driven. For example, the need for comfort is driven by a desire to spend time with others, while the need for a distraction is more personal.</a:t>
            </a:r>
            <a:endParaRPr lang="en-GB" dirty="0">
              <a:solidFill>
                <a:schemeClr val="bg1">
                  <a:lumMod val="50000"/>
                </a:schemeClr>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solidFill>
                <a:schemeClr val="bg1">
                  <a:lumMod val="50000"/>
                </a:schemeClr>
              </a:solidFill>
            </a:endParaRPr>
          </a:p>
        </p:txBody>
      </p:sp>
      <p:sp>
        <p:nvSpPr>
          <p:cNvPr id="4" name="Slide Number Placeholder 3"/>
          <p:cNvSpPr>
            <a:spLocks noGrp="1"/>
          </p:cNvSpPr>
          <p:nvPr>
            <p:ph type="sldNum" sz="quarter" idx="10"/>
          </p:nvPr>
        </p:nvSpPr>
        <p:spPr/>
        <p:txBody>
          <a:bodyPr/>
          <a:lstStyle/>
          <a:p>
            <a:pPr>
              <a:defRPr/>
            </a:pPr>
            <a:fld id="{8AB36D6F-1076-4222-B747-884388E501AC}" type="slidenum">
              <a:rPr lang="en-GB" smtClean="0"/>
              <a:pPr>
                <a:defRPr/>
              </a:pPr>
              <a:t>5</a:t>
            </a:fld>
            <a:endParaRPr lang="en-GB" dirty="0"/>
          </a:p>
        </p:txBody>
      </p:sp>
    </p:spTree>
    <p:extLst>
      <p:ext uri="{BB962C8B-B14F-4D97-AF65-F5344CB8AC3E}">
        <p14:creationId xmlns:p14="http://schemas.microsoft.com/office/powerpoint/2010/main" val="317063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On</a:t>
            </a:r>
            <a:r>
              <a:rPr lang="en-GB" sz="1200" kern="1200" baseline="0" dirty="0">
                <a:solidFill>
                  <a:schemeClr val="tx1"/>
                </a:solidFill>
                <a:effectLst/>
                <a:latin typeface="+mn-lt"/>
                <a:ea typeface="+mn-ea"/>
                <a:cs typeface="+mn-cs"/>
              </a:rPr>
              <a:t>-demand video – from subscription services and British broadcasters – plays a significant role when it comes to helping audiences escape by immersing themselves in content.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mn-ea"/>
                <a:cs typeface="+mn-cs"/>
              </a:rPr>
              <a:t>Collectively, around a third of time spent in the escape need state is with playback TV, broadcaster or subscription on demand.</a:t>
            </a: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6</a:t>
            </a:fld>
            <a:endParaRPr lang="en-GB"/>
          </a:p>
        </p:txBody>
      </p:sp>
    </p:spTree>
    <p:extLst>
      <p:ext uri="{BB962C8B-B14F-4D97-AF65-F5344CB8AC3E}">
        <p14:creationId xmlns:p14="http://schemas.microsoft.com/office/powerpoint/2010/main" val="399617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Escape - 7% of total video viewing.</a:t>
            </a:r>
          </a:p>
          <a:p>
            <a:endParaRPr lang="en-GB" dirty="0"/>
          </a:p>
          <a:p>
            <a:r>
              <a:rPr lang="en-GB" sz="1200" kern="1200" dirty="0">
                <a:solidFill>
                  <a:schemeClr val="tx1"/>
                </a:solidFill>
                <a:effectLst/>
                <a:latin typeface="+mn-lt"/>
                <a:ea typeface="+mn-ea"/>
                <a:cs typeface="+mn-cs"/>
              </a:rPr>
              <a:t>The escape need state is when audiences are most engaged and are looking to lose themselves in content – there’s a sense anticipation and excitement about the viewing experience.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7</a:t>
            </a:fld>
            <a:endParaRPr lang="en-GB"/>
          </a:p>
        </p:txBody>
      </p:sp>
    </p:spTree>
    <p:extLst>
      <p:ext uri="{BB962C8B-B14F-4D97-AF65-F5344CB8AC3E}">
        <p14:creationId xmlns:p14="http://schemas.microsoft.com/office/powerpoint/2010/main" val="149384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Broadcaster video on demand is serving this need across ages. Audiences value the trusted ‘gatekeeper’ role of these broadcaster services.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Subscription on demand services,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particularly Netflix,</a:t>
            </a:r>
            <a:r>
              <a:rPr lang="en-GB" sz="1200" kern="1200" baseline="0" dirty="0">
                <a:solidFill>
                  <a:schemeClr val="tx1"/>
                </a:solidFill>
                <a:effectLst/>
                <a:latin typeface="+mn-lt"/>
                <a:ea typeface="+mn-ea"/>
                <a:cs typeface="+mn-cs"/>
              </a:rPr>
              <a:t> deliver strongly against this </a:t>
            </a:r>
            <a:r>
              <a:rPr lang="en-GB" sz="1200" kern="1200" dirty="0">
                <a:solidFill>
                  <a:schemeClr val="tx1"/>
                </a:solidFill>
                <a:effectLst/>
                <a:latin typeface="+mn-lt"/>
                <a:ea typeface="+mn-ea"/>
                <a:cs typeface="+mn-cs"/>
              </a:rPr>
              <a:t>need state. These services enable viewers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seek out whole series to binge on and provide appealing, relevant content, particularly for younger audiences,</a:t>
            </a:r>
            <a:r>
              <a:rPr lang="en-GB" sz="1200" kern="1200" baseline="0" dirty="0">
                <a:solidFill>
                  <a:schemeClr val="tx1"/>
                </a:solidFill>
                <a:effectLst/>
                <a:latin typeface="+mn-lt"/>
                <a:ea typeface="+mn-ea"/>
                <a:cs typeface="+mn-cs"/>
              </a:rPr>
              <a:t> such as </a:t>
            </a:r>
            <a:r>
              <a:rPr lang="en-GB" sz="1200" kern="1200" dirty="0">
                <a:solidFill>
                  <a:schemeClr val="tx1"/>
                </a:solidFill>
                <a:effectLst/>
                <a:latin typeface="+mn-lt"/>
                <a:ea typeface="+mn-ea"/>
                <a:cs typeface="+mn-cs"/>
              </a:rPr>
              <a:t>Riverdale</a:t>
            </a:r>
            <a:r>
              <a:rPr lang="en-GB" sz="1200" kern="1200" baseline="0" dirty="0">
                <a:solidFill>
                  <a:schemeClr val="tx1"/>
                </a:solidFill>
                <a:effectLst/>
                <a:latin typeface="+mn-lt"/>
                <a:ea typeface="+mn-ea"/>
                <a:cs typeface="+mn-cs"/>
              </a:rPr>
              <a:t> and</a:t>
            </a:r>
            <a:r>
              <a:rPr lang="en-GB" sz="1200" kern="1200" dirty="0">
                <a:solidFill>
                  <a:schemeClr val="tx1"/>
                </a:solidFill>
                <a:effectLst/>
                <a:latin typeface="+mn-lt"/>
                <a:ea typeface="+mn-ea"/>
                <a:cs typeface="+mn-cs"/>
              </a:rPr>
              <a:t> Orange Is the New Black.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Specific platform choice is determined by the availability of content,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which can push certain services to top of choice hierarchy until a series is completed. This means that engagement with services like Netflix can by erratic or cyclical - becoming first choice when viewers are into a series, but then falling back down the hierarchy when they’ve finished.</a:t>
            </a:r>
          </a:p>
          <a:p>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8</a:t>
            </a:fld>
            <a:endParaRPr lang="en-GB"/>
          </a:p>
        </p:txBody>
      </p:sp>
    </p:spTree>
    <p:extLst>
      <p:ext uri="{BB962C8B-B14F-4D97-AF65-F5344CB8AC3E}">
        <p14:creationId xmlns:p14="http://schemas.microsoft.com/office/powerpoint/2010/main" val="324930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Content is heavily focused on drama, but can</a:t>
            </a:r>
            <a:r>
              <a:rPr lang="en-GB" sz="1200" kern="1200" baseline="0" dirty="0">
                <a:solidFill>
                  <a:schemeClr val="tx1"/>
                </a:solidFill>
                <a:effectLst/>
                <a:latin typeface="+mn-lt"/>
                <a:ea typeface="+mn-ea"/>
                <a:cs typeface="+mn-cs"/>
              </a:rPr>
              <a:t> also include </a:t>
            </a:r>
            <a:r>
              <a:rPr lang="en-GB" sz="1200" kern="1200" dirty="0">
                <a:solidFill>
                  <a:schemeClr val="tx1"/>
                </a:solidFill>
                <a:effectLst/>
                <a:latin typeface="+mn-lt"/>
                <a:ea typeface="+mn-ea"/>
                <a:cs typeface="+mn-cs"/>
              </a:rPr>
              <a:t>films and documentaries, and is characterised by high production values, high proﬁle talent and involving storylines.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can be newer or older series – being of the moment is less of a factor here, it’s more about personal engagement and appeal. The volume of content and the flexibility of viewing are also important,</a:t>
            </a:r>
            <a:r>
              <a:rPr lang="en-GB" sz="1200" kern="1200" baseline="0" dirty="0">
                <a:solidFill>
                  <a:schemeClr val="tx1"/>
                </a:solidFill>
                <a:effectLst/>
                <a:latin typeface="+mn-lt"/>
                <a:ea typeface="+mn-ea"/>
                <a:cs typeface="+mn-cs"/>
              </a:rPr>
              <a:t> which is where boxsets come into play.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4DCACC-26D3-42D4-985E-6852C5409334}" type="slidenum">
              <a:rPr lang="en-GB" smtClean="0"/>
              <a:t>9</a:t>
            </a:fld>
            <a:endParaRPr lang="en-GB"/>
          </a:p>
        </p:txBody>
      </p:sp>
    </p:spTree>
    <p:extLst>
      <p:ext uri="{BB962C8B-B14F-4D97-AF65-F5344CB8AC3E}">
        <p14:creationId xmlns:p14="http://schemas.microsoft.com/office/powerpoint/2010/main" val="193543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9FE58-A45A-33C0-BFC2-E70133C5E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634EA-0DEF-91D8-BD1A-A099360FB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101E3-2EE2-9C22-9E5E-8FD6312CEC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Broadcaster viewing across 2024 highlights the impact of seasonal viewing, whilst viewing to SVOD platforms and video sharing services was broadly consistent.</a:t>
            </a:r>
          </a:p>
          <a:p>
            <a:endParaRPr lang="en-GB"/>
          </a:p>
        </p:txBody>
      </p:sp>
      <p:sp>
        <p:nvSpPr>
          <p:cNvPr id="4" name="Slide Number Placeholder 3">
            <a:extLst>
              <a:ext uri="{FF2B5EF4-FFF2-40B4-BE49-F238E27FC236}">
                <a16:creationId xmlns:a16="http://schemas.microsoft.com/office/drawing/2014/main" id="{E19D3A41-74AD-942D-F4F8-85AD66DB23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F2D90E-523F-45FB-AEC1-23DAC66707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808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03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73512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55072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08669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73216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1063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1604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88021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00964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67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4234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8740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3372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01/10/2025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35939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652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47041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97083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67128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1680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27411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84587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23880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91959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06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01/10/2025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612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5689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2967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27408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60301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01/10/2025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4227032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g"/><Relationship Id="rId10" Type="http://schemas.openxmlformats.org/officeDocument/2006/relationships/image" Target="../media/image23.png"/><Relationship Id="rId4" Type="http://schemas.openxmlformats.org/officeDocument/2006/relationships/image" Target="../media/image17.jp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14508F-BBFF-8BCE-44B3-4993E8DBE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0" y="1"/>
            <a:ext cx="8089900" cy="46227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VOD Viewing</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189958" y="4027307"/>
            <a:ext cx="3576436" cy="246221"/>
          </a:xfrm>
          <a:prstGeom prst="rect">
            <a:avLst/>
          </a:prstGeom>
          <a:noFill/>
        </p:spPr>
        <p:txBody>
          <a:bodyPr wrap="square" rtlCol="0">
            <a:spAutoFit/>
          </a:bodyPr>
          <a:lstStyle/>
          <a:p>
            <a:pPr algn="l"/>
            <a:r>
              <a:rPr lang="en-GB" sz="1000" dirty="0">
                <a:solidFill>
                  <a:schemeClr val="bg1"/>
                </a:solidFill>
              </a:rPr>
              <a:t>Goodfella's - </a:t>
            </a:r>
            <a:r>
              <a:rPr lang="en-GB" sz="1000" dirty="0" err="1">
                <a:solidFill>
                  <a:schemeClr val="bg1"/>
                </a:solidFill>
              </a:rPr>
              <a:t>Goooood</a:t>
            </a:r>
            <a:endParaRPr lang="en-GB" sz="1000" dirty="0">
              <a:solidFill>
                <a:schemeClr val="bg1"/>
              </a:solidFill>
            </a:endParaRP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A5433-15F3-3D78-8DE8-2A4D7D961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BECD2-FDEE-AC39-1173-6B7566F49186}"/>
              </a:ext>
            </a:extLst>
          </p:cNvPr>
          <p:cNvSpPr>
            <a:spLocks noGrp="1"/>
          </p:cNvSpPr>
          <p:nvPr>
            <p:ph type="title"/>
          </p:nvPr>
        </p:nvSpPr>
        <p:spPr>
          <a:xfrm>
            <a:off x="371475" y="359944"/>
            <a:ext cx="11547623" cy="1021181"/>
          </a:xfrm>
        </p:spPr>
        <p:txBody>
          <a:bodyPr>
            <a:normAutofit/>
          </a:bodyPr>
          <a:lstStyle/>
          <a:p>
            <a:r>
              <a:rPr lang="en-US"/>
              <a:t>SVOD &amp; video-sharing seasonal viewing consistent across 24</a:t>
            </a:r>
            <a:endParaRPr lang="en-GB"/>
          </a:p>
        </p:txBody>
      </p:sp>
      <p:sp>
        <p:nvSpPr>
          <p:cNvPr id="3" name="Text Placeholder 2">
            <a:extLst>
              <a:ext uri="{FF2B5EF4-FFF2-40B4-BE49-F238E27FC236}">
                <a16:creationId xmlns:a16="http://schemas.microsoft.com/office/drawing/2014/main" id="{8588379C-5025-70FD-B194-9E727AF34C67}"/>
              </a:ext>
            </a:extLst>
          </p:cNvPr>
          <p:cNvSpPr>
            <a:spLocks noGrp="1"/>
          </p:cNvSpPr>
          <p:nvPr>
            <p:ph type="body" sz="quarter" idx="15"/>
          </p:nvPr>
        </p:nvSpPr>
        <p:spPr>
          <a:xfrm>
            <a:off x="378000" y="5364000"/>
            <a:ext cx="11334817" cy="304800"/>
          </a:xfrm>
        </p:spPr>
        <p:txBody>
          <a:bodyPr/>
          <a:lstStyle/>
          <a:p>
            <a:r>
              <a:rPr lang="en-US" dirty="0"/>
              <a:t>Source: Barb, 2024, Online Multiple Screens Network, Individuals, All devices</a:t>
            </a:r>
          </a:p>
        </p:txBody>
      </p:sp>
      <p:graphicFrame>
        <p:nvGraphicFramePr>
          <p:cNvPr id="6" name="Chart 5">
            <a:extLst>
              <a:ext uri="{FF2B5EF4-FFF2-40B4-BE49-F238E27FC236}">
                <a16:creationId xmlns:a16="http://schemas.microsoft.com/office/drawing/2014/main" id="{BE1E86BA-8C21-9C8E-E903-35B54BBE7A2E}"/>
              </a:ext>
            </a:extLst>
          </p:cNvPr>
          <p:cNvGraphicFramePr/>
          <p:nvPr/>
        </p:nvGraphicFramePr>
        <p:xfrm>
          <a:off x="645408" y="1392562"/>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210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851B-D6A4-405C-BF03-95FDE4D34981}"/>
              </a:ext>
            </a:extLst>
          </p:cNvPr>
          <p:cNvSpPr>
            <a:spLocks noGrp="1"/>
          </p:cNvSpPr>
          <p:nvPr>
            <p:ph type="title"/>
          </p:nvPr>
        </p:nvSpPr>
        <p:spPr/>
        <p:txBody>
          <a:bodyPr/>
          <a:lstStyle/>
          <a:p>
            <a:r>
              <a:rPr lang="en-US" dirty="0"/>
              <a:t>BVOD accounts for 29% of 16-34s broadcaster TV viewing</a:t>
            </a:r>
            <a:endParaRPr lang="en-GB" dirty="0"/>
          </a:p>
        </p:txBody>
      </p:sp>
      <p:sp>
        <p:nvSpPr>
          <p:cNvPr id="3" name="Text Placeholder 2">
            <a:extLst>
              <a:ext uri="{FF2B5EF4-FFF2-40B4-BE49-F238E27FC236}">
                <a16:creationId xmlns:a16="http://schemas.microsoft.com/office/drawing/2014/main" id="{A91BE4F6-25A2-464F-8E48-88F285575764}"/>
              </a:ext>
            </a:extLst>
          </p:cNvPr>
          <p:cNvSpPr>
            <a:spLocks noGrp="1"/>
          </p:cNvSpPr>
          <p:nvPr>
            <p:ph type="body" sz="quarter" idx="15"/>
          </p:nvPr>
        </p:nvSpPr>
        <p:spPr>
          <a:xfrm>
            <a:off x="378000" y="5364000"/>
            <a:ext cx="11334817" cy="304800"/>
          </a:xfrm>
        </p:spPr>
        <p:txBody>
          <a:bodyPr/>
          <a:lstStyle/>
          <a:p>
            <a:r>
              <a:rPr lang="en-GB"/>
              <a:t>Source: 2024, Barb</a:t>
            </a:r>
          </a:p>
          <a:p>
            <a:endParaRPr lang="en-GB"/>
          </a:p>
        </p:txBody>
      </p:sp>
      <p:grpSp>
        <p:nvGrpSpPr>
          <p:cNvPr id="31" name="Group 30">
            <a:extLst>
              <a:ext uri="{FF2B5EF4-FFF2-40B4-BE49-F238E27FC236}">
                <a16:creationId xmlns:a16="http://schemas.microsoft.com/office/drawing/2014/main" id="{9854DA8F-AC57-4A16-ADF6-24764564B795}"/>
              </a:ext>
            </a:extLst>
          </p:cNvPr>
          <p:cNvGrpSpPr/>
          <p:nvPr/>
        </p:nvGrpSpPr>
        <p:grpSpPr>
          <a:xfrm>
            <a:off x="1968500" y="1283334"/>
            <a:ext cx="8781016" cy="3553807"/>
            <a:chOff x="714375" y="1028699"/>
            <a:chExt cx="8781016" cy="3553807"/>
          </a:xfrm>
        </p:grpSpPr>
        <p:graphicFrame>
          <p:nvGraphicFramePr>
            <p:cNvPr id="24" name="Chart 23">
              <a:extLst>
                <a:ext uri="{FF2B5EF4-FFF2-40B4-BE49-F238E27FC236}">
                  <a16:creationId xmlns:a16="http://schemas.microsoft.com/office/drawing/2014/main" id="{26C28FE3-1E95-46FA-96D9-CA4ACEC1A075}"/>
                </a:ext>
              </a:extLst>
            </p:cNvPr>
            <p:cNvGraphicFramePr/>
            <p:nvPr/>
          </p:nvGraphicFramePr>
          <p:xfrm>
            <a:off x="714375" y="1028701"/>
            <a:ext cx="4233309" cy="35220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3C89EA00-401F-46A5-B68C-2B136544E1FE}"/>
                </a:ext>
              </a:extLst>
            </p:cNvPr>
            <p:cNvGraphicFramePr/>
            <p:nvPr/>
          </p:nvGraphicFramePr>
          <p:xfrm>
            <a:off x="5038726" y="1028699"/>
            <a:ext cx="445666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09EC1653-A99A-4CE8-9174-3810924690B0}"/>
                </a:ext>
              </a:extLst>
            </p:cNvPr>
            <p:cNvSpPr txBox="1"/>
            <p:nvPr/>
          </p:nvSpPr>
          <p:spPr>
            <a:xfrm>
              <a:off x="1450014"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2 hrs 36 mins</a:t>
              </a:r>
            </a:p>
          </p:txBody>
        </p:sp>
        <p:sp>
          <p:nvSpPr>
            <p:cNvPr id="28" name="TextBox 27">
              <a:extLst>
                <a:ext uri="{FF2B5EF4-FFF2-40B4-BE49-F238E27FC236}">
                  <a16:creationId xmlns:a16="http://schemas.microsoft.com/office/drawing/2014/main" id="{E873AF99-EC2A-4A0B-A7FC-1AD1F3BE64FB}"/>
                </a:ext>
              </a:extLst>
            </p:cNvPr>
            <p:cNvSpPr txBox="1"/>
            <p:nvPr/>
          </p:nvSpPr>
          <p:spPr>
            <a:xfrm>
              <a:off x="5789783" y="4243952"/>
              <a:ext cx="159488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59 mins</a:t>
              </a:r>
            </a:p>
          </p:txBody>
        </p:sp>
        <p:sp>
          <p:nvSpPr>
            <p:cNvPr id="29" name="TextBox 28">
              <a:extLst>
                <a:ext uri="{FF2B5EF4-FFF2-40B4-BE49-F238E27FC236}">
                  <a16:creationId xmlns:a16="http://schemas.microsoft.com/office/drawing/2014/main" id="{65ED99D4-CDE6-4C25-A898-381CB37D81F5}"/>
                </a:ext>
              </a:extLst>
            </p:cNvPr>
            <p:cNvSpPr txBox="1"/>
            <p:nvPr/>
          </p:nvSpPr>
          <p:spPr>
            <a:xfrm>
              <a:off x="1707929" y="2674548"/>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Inds</a:t>
              </a:r>
            </a:p>
          </p:txBody>
        </p:sp>
        <p:sp>
          <p:nvSpPr>
            <p:cNvPr id="30" name="TextBox 29">
              <a:extLst>
                <a:ext uri="{FF2B5EF4-FFF2-40B4-BE49-F238E27FC236}">
                  <a16:creationId xmlns:a16="http://schemas.microsoft.com/office/drawing/2014/main" id="{D6207C1F-99D3-4F02-B0FA-B2B81ECDFB12}"/>
                </a:ext>
              </a:extLst>
            </p:cNvPr>
            <p:cNvSpPr txBox="1"/>
            <p:nvPr/>
          </p:nvSpPr>
          <p:spPr>
            <a:xfrm>
              <a:off x="6122024" y="2673799"/>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Tree>
    <p:extLst>
      <p:ext uri="{BB962C8B-B14F-4D97-AF65-F5344CB8AC3E}">
        <p14:creationId xmlns:p14="http://schemas.microsoft.com/office/powerpoint/2010/main" val="248015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C4866-E77C-D3DC-2DA0-E244FCD06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77228-7B3F-DBDE-E9F7-B0137A97EB6F}"/>
              </a:ext>
            </a:extLst>
          </p:cNvPr>
          <p:cNvSpPr>
            <a:spLocks noGrp="1"/>
          </p:cNvSpPr>
          <p:nvPr>
            <p:ph type="title"/>
          </p:nvPr>
        </p:nvSpPr>
        <p:spPr/>
        <p:txBody>
          <a:bodyPr>
            <a:noAutofit/>
          </a:bodyPr>
          <a:lstStyle/>
          <a:p>
            <a:r>
              <a:rPr lang="en-GB" sz="2900"/>
              <a:t>Sports is time-sensitive so has high levels of live viewing</a:t>
            </a:r>
          </a:p>
        </p:txBody>
      </p:sp>
      <p:sp>
        <p:nvSpPr>
          <p:cNvPr id="5" name="Text Placeholder 4">
            <a:extLst>
              <a:ext uri="{FF2B5EF4-FFF2-40B4-BE49-F238E27FC236}">
                <a16:creationId xmlns:a16="http://schemas.microsoft.com/office/drawing/2014/main" id="{F684CCD3-E046-9DB3-9C1E-008E7328A264}"/>
              </a:ext>
            </a:extLst>
          </p:cNvPr>
          <p:cNvSpPr>
            <a:spLocks noGrp="1"/>
          </p:cNvSpPr>
          <p:nvPr>
            <p:ph type="body" sz="quarter" idx="15"/>
          </p:nvPr>
        </p:nvSpPr>
        <p:spPr>
          <a:xfrm>
            <a:off x="377758" y="5365115"/>
            <a:ext cx="5239271" cy="327546"/>
          </a:xfrm>
        </p:spPr>
        <p:txBody>
          <a:bodyPr/>
          <a:lstStyle/>
          <a:p>
            <a:r>
              <a:rPr lang="en-GB"/>
              <a:t>Source: Barb 2024. Individuals, Live +3min. UEFA European Football Championship: NED V ENG, ITV1. 10</a:t>
            </a:r>
            <a:r>
              <a:rPr lang="en-GB" baseline="30000"/>
              <a:t>th</a:t>
            </a:r>
            <a:r>
              <a:rPr lang="en-GB"/>
              <a:t> July. Device and time-shifted viewing within 28 days of broadcast.</a:t>
            </a:r>
          </a:p>
        </p:txBody>
      </p:sp>
      <p:graphicFrame>
        <p:nvGraphicFramePr>
          <p:cNvPr id="6" name="Content Placeholder 4">
            <a:extLst>
              <a:ext uri="{FF2B5EF4-FFF2-40B4-BE49-F238E27FC236}">
                <a16:creationId xmlns:a16="http://schemas.microsoft.com/office/drawing/2014/main" id="{5566C56A-2E5F-2C1F-E08D-4834FEB6319C}"/>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9A83F740-6B0D-8D03-1342-492F2207B8C9}"/>
              </a:ext>
            </a:extLst>
          </p:cNvPr>
          <p:cNvSpPr/>
          <p:nvPr/>
        </p:nvSpPr>
        <p:spPr>
          <a:xfrm>
            <a:off x="2392789" y="3059792"/>
            <a:ext cx="1431738" cy="923330"/>
          </a:xfrm>
          <a:prstGeom prst="rect">
            <a:avLst/>
          </a:prstGeom>
        </p:spPr>
        <p:txBody>
          <a:bodyPr wrap="square">
            <a:spAutoFit/>
          </a:bodyPr>
          <a:lstStyle/>
          <a:p>
            <a:pPr algn="ctr" defTabSz="685800">
              <a:defRPr/>
            </a:pPr>
            <a:r>
              <a:rPr kumimoji="0" lang="en-GB" sz="1800" b="1" i="0" u="none" strike="noStrike" kern="1200" cap="none" spc="0" normalizeH="0" baseline="0" noProof="0">
                <a:ln>
                  <a:noFill/>
                </a:ln>
                <a:solidFill>
                  <a:prstClr val="white">
                    <a:lumMod val="50000"/>
                  </a:prstClr>
                </a:solidFill>
                <a:effectLst/>
                <a:uLnTx/>
                <a:uFillTx/>
                <a:latin typeface="Arial"/>
                <a:ea typeface="+mn-ea"/>
                <a:cs typeface="+mn-cs"/>
              </a:rPr>
              <a:t>13.26 </a:t>
            </a:r>
            <a:r>
              <a:rPr lang="en-GB">
                <a:solidFill>
                  <a:prstClr val="white">
                    <a:lumMod val="50000"/>
                  </a:prstClr>
                </a:solidFill>
                <a:latin typeface="Arial"/>
              </a:rPr>
              <a:t>m</a:t>
            </a:r>
            <a:r>
              <a:rPr kumimoji="0" lang="en-GB" sz="1800" b="0" i="0" u="none" strike="noStrike" kern="1200" cap="none" spc="0" normalizeH="0" baseline="0" noProof="0" err="1">
                <a:ln>
                  <a:noFill/>
                </a:ln>
                <a:solidFill>
                  <a:prstClr val="white">
                    <a:lumMod val="50000"/>
                  </a:prstClr>
                </a:solidFill>
                <a:effectLst/>
                <a:uLnTx/>
                <a:uFillTx/>
                <a:latin typeface="Arial"/>
                <a:ea typeface="+mn-ea"/>
                <a:cs typeface="+mn-cs"/>
              </a:rPr>
              <a:t>illion</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 total viewers</a:t>
            </a:r>
          </a:p>
        </p:txBody>
      </p:sp>
      <p:cxnSp>
        <p:nvCxnSpPr>
          <p:cNvPr id="4" name="Straight Connector 3">
            <a:extLst>
              <a:ext uri="{FF2B5EF4-FFF2-40B4-BE49-F238E27FC236}">
                <a16:creationId xmlns:a16="http://schemas.microsoft.com/office/drawing/2014/main" id="{E4E52B4B-5804-048C-6D1F-F085AF86F1B1}"/>
              </a:ext>
            </a:extLst>
          </p:cNvPr>
          <p:cNvCxnSpPr>
            <a:cxnSpLocks/>
          </p:cNvCxnSpPr>
          <p:nvPr/>
        </p:nvCxnSpPr>
        <p:spPr>
          <a:xfrm>
            <a:off x="3897431" y="2292103"/>
            <a:ext cx="621559"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9AE67E7-D1C0-6063-8BCE-D8E886787101}"/>
              </a:ext>
            </a:extLst>
          </p:cNvPr>
          <p:cNvSpPr/>
          <p:nvPr/>
        </p:nvSpPr>
        <p:spPr>
          <a:xfrm>
            <a:off x="4484038" y="2188293"/>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98% Live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viewing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(any device)</a:t>
            </a:r>
          </a:p>
        </p:txBody>
      </p:sp>
      <p:sp>
        <p:nvSpPr>
          <p:cNvPr id="17" name="Rectangle 16">
            <a:extLst>
              <a:ext uri="{FF2B5EF4-FFF2-40B4-BE49-F238E27FC236}">
                <a16:creationId xmlns:a16="http://schemas.microsoft.com/office/drawing/2014/main" id="{D0789CB8-F71E-F2D8-00E0-4C8B9DB556AD}"/>
              </a:ext>
            </a:extLst>
          </p:cNvPr>
          <p:cNvSpPr/>
          <p:nvPr/>
        </p:nvSpPr>
        <p:spPr>
          <a:xfrm>
            <a:off x="4428525" y="1945396"/>
            <a:ext cx="1418978"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12.95 million</a:t>
            </a:r>
          </a:p>
        </p:txBody>
      </p:sp>
      <p:cxnSp>
        <p:nvCxnSpPr>
          <p:cNvPr id="18" name="Connector: Elbow 17">
            <a:extLst>
              <a:ext uri="{FF2B5EF4-FFF2-40B4-BE49-F238E27FC236}">
                <a16:creationId xmlns:a16="http://schemas.microsoft.com/office/drawing/2014/main" id="{B6AA0694-4B34-E653-F962-1D370E8D6B52}"/>
              </a:ext>
            </a:extLst>
          </p:cNvPr>
          <p:cNvCxnSpPr>
            <a:cxnSpLocks/>
          </p:cNvCxnSpPr>
          <p:nvPr/>
        </p:nvCxnSpPr>
        <p:spPr>
          <a:xfrm>
            <a:off x="894207" y="3319654"/>
            <a:ext cx="851699" cy="98"/>
          </a:xfrm>
          <a:prstGeom prst="bentConnector3">
            <a:avLst>
              <a:gd name="adj1" fmla="val 50000"/>
            </a:avLst>
          </a:prstGeom>
          <a:ln w="15875">
            <a:solidFill>
              <a:srgbClr val="372D87"/>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ED86A37-B9E3-02A9-6518-1CD381E51B75}"/>
              </a:ext>
            </a:extLst>
          </p:cNvPr>
          <p:cNvSpPr/>
          <p:nvPr/>
        </p:nvSpPr>
        <p:spPr>
          <a:xfrm>
            <a:off x="190954" y="3397348"/>
            <a:ext cx="1554952"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2% On-demand </a:t>
            </a: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23" name="Rectangle 22">
            <a:extLst>
              <a:ext uri="{FF2B5EF4-FFF2-40B4-BE49-F238E27FC236}">
                <a16:creationId xmlns:a16="http://schemas.microsoft.com/office/drawing/2014/main" id="{C3001215-B98C-04C9-51E4-506D3F18C55D}"/>
              </a:ext>
            </a:extLst>
          </p:cNvPr>
          <p:cNvSpPr/>
          <p:nvPr/>
        </p:nvSpPr>
        <p:spPr>
          <a:xfrm>
            <a:off x="198364" y="3139753"/>
            <a:ext cx="639919" cy="33855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308k</a:t>
            </a:r>
          </a:p>
        </p:txBody>
      </p:sp>
      <p:pic>
        <p:nvPicPr>
          <p:cNvPr id="9218" name="Picture 2" descr="ITV's Live Euro Plans Revealed | ITV Football">
            <a:extLst>
              <a:ext uri="{FF2B5EF4-FFF2-40B4-BE49-F238E27FC236}">
                <a16:creationId xmlns:a16="http://schemas.microsoft.com/office/drawing/2014/main" id="{76A10387-B3D4-F092-E9E6-07C193F2C5A6}"/>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8504" r="1850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061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5FAF8-D9C3-8148-8FBC-BC5977A38257}"/>
            </a:ext>
          </a:extLst>
        </p:cNvPr>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6CFE8AB4-989E-1D4F-3AE9-3AE9BDAD52F8}"/>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8B394B0-D8A2-C131-9AB7-45305E9BB0E3}"/>
              </a:ext>
            </a:extLst>
          </p:cNvPr>
          <p:cNvSpPr>
            <a:spLocks noGrp="1"/>
          </p:cNvSpPr>
          <p:nvPr>
            <p:ph type="title"/>
          </p:nvPr>
        </p:nvSpPr>
        <p:spPr/>
        <p:txBody>
          <a:bodyPr>
            <a:noAutofit/>
          </a:bodyPr>
          <a:lstStyle/>
          <a:p>
            <a:r>
              <a:rPr lang="en-GB" sz="2800">
                <a:solidFill>
                  <a:schemeClr val="accent1"/>
                </a:solidFill>
              </a:rPr>
              <a:t>Daily shows generate a ‘drive to live’ </a:t>
            </a:r>
            <a:endParaRPr lang="en-GB" sz="2900"/>
          </a:p>
        </p:txBody>
      </p:sp>
      <p:sp>
        <p:nvSpPr>
          <p:cNvPr id="5" name="Text Placeholder 4">
            <a:extLst>
              <a:ext uri="{FF2B5EF4-FFF2-40B4-BE49-F238E27FC236}">
                <a16:creationId xmlns:a16="http://schemas.microsoft.com/office/drawing/2014/main" id="{F46194EE-C03D-790C-6C31-E187395F362B}"/>
              </a:ext>
            </a:extLst>
          </p:cNvPr>
          <p:cNvSpPr>
            <a:spLocks noGrp="1"/>
          </p:cNvSpPr>
          <p:nvPr>
            <p:ph type="body" sz="quarter" idx="15"/>
          </p:nvPr>
        </p:nvSpPr>
        <p:spPr>
          <a:xfrm>
            <a:off x="377758" y="5365115"/>
            <a:ext cx="5239271" cy="327546"/>
          </a:xfrm>
        </p:spPr>
        <p:txBody>
          <a:bodyPr/>
          <a:lstStyle/>
          <a:p>
            <a:r>
              <a:rPr lang="en-GB"/>
              <a:t>Source: Barb 2024. Individuals, Live +3min. I’m a Celebrity Get Me Out of Here, ITV1. 8</a:t>
            </a:r>
            <a:r>
              <a:rPr lang="en-GB" baseline="30000"/>
              <a:t>th</a:t>
            </a:r>
            <a:r>
              <a:rPr lang="en-GB"/>
              <a:t> Dec. Device and time-shifted viewing within 28 days of broadcast.</a:t>
            </a:r>
          </a:p>
        </p:txBody>
      </p:sp>
      <p:sp>
        <p:nvSpPr>
          <p:cNvPr id="15" name="Rectangle 14">
            <a:extLst>
              <a:ext uri="{FF2B5EF4-FFF2-40B4-BE49-F238E27FC236}">
                <a16:creationId xmlns:a16="http://schemas.microsoft.com/office/drawing/2014/main" id="{86554944-10E9-BC47-54F9-770589B259DD}"/>
              </a:ext>
            </a:extLst>
          </p:cNvPr>
          <p:cNvSpPr/>
          <p:nvPr/>
        </p:nvSpPr>
        <p:spPr>
          <a:xfrm>
            <a:off x="2392789" y="3059792"/>
            <a:ext cx="1431738" cy="923330"/>
          </a:xfrm>
          <a:prstGeom prst="rect">
            <a:avLst/>
          </a:prstGeom>
        </p:spPr>
        <p:txBody>
          <a:bodyPr wrap="square">
            <a:spAutoFit/>
          </a:bodyPr>
          <a:lstStyle/>
          <a:p>
            <a:pPr algn="ctr" defTabSz="685800">
              <a:defRPr/>
            </a:pPr>
            <a:r>
              <a:rPr kumimoji="0" lang="en-GB" sz="1800" b="1" i="0" u="none" strike="noStrike" kern="1200" cap="none" spc="0" normalizeH="0" baseline="0" noProof="0">
                <a:ln>
                  <a:noFill/>
                </a:ln>
                <a:solidFill>
                  <a:prstClr val="white">
                    <a:lumMod val="50000"/>
                  </a:prstClr>
                </a:solidFill>
                <a:effectLst/>
                <a:uLnTx/>
                <a:uFillTx/>
                <a:latin typeface="Arial"/>
                <a:ea typeface="+mn-ea"/>
                <a:cs typeface="+mn-cs"/>
              </a:rPr>
              <a:t>9.01 </a:t>
            </a:r>
          </a:p>
          <a:p>
            <a:pPr algn="ctr" defTabSz="685800">
              <a:defRPr/>
            </a:pPr>
            <a:r>
              <a:rPr lang="en-GB">
                <a:solidFill>
                  <a:prstClr val="white">
                    <a:lumMod val="50000"/>
                  </a:prstClr>
                </a:solidFill>
                <a:latin typeface="Arial"/>
              </a:rPr>
              <a:t>m</a:t>
            </a:r>
            <a:r>
              <a:rPr kumimoji="0" lang="en-GB" sz="1800" b="0" i="0" u="none" strike="noStrike" kern="1200" cap="none" spc="0" normalizeH="0" baseline="0" noProof="0" err="1">
                <a:ln>
                  <a:noFill/>
                </a:ln>
                <a:solidFill>
                  <a:prstClr val="white">
                    <a:lumMod val="50000"/>
                  </a:prstClr>
                </a:solidFill>
                <a:effectLst/>
                <a:uLnTx/>
                <a:uFillTx/>
                <a:latin typeface="Arial"/>
                <a:ea typeface="+mn-ea"/>
                <a:cs typeface="+mn-cs"/>
              </a:rPr>
              <a:t>illion</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 total viewers</a:t>
            </a:r>
          </a:p>
        </p:txBody>
      </p:sp>
      <p:cxnSp>
        <p:nvCxnSpPr>
          <p:cNvPr id="4" name="Straight Connector 3">
            <a:extLst>
              <a:ext uri="{FF2B5EF4-FFF2-40B4-BE49-F238E27FC236}">
                <a16:creationId xmlns:a16="http://schemas.microsoft.com/office/drawing/2014/main" id="{88A4820B-D13A-F2CB-D3E6-BB909B739A71}"/>
              </a:ext>
            </a:extLst>
          </p:cNvPr>
          <p:cNvCxnSpPr>
            <a:cxnSpLocks/>
          </p:cNvCxnSpPr>
          <p:nvPr/>
        </p:nvCxnSpPr>
        <p:spPr>
          <a:xfrm>
            <a:off x="3386667" y="2114673"/>
            <a:ext cx="1155671" cy="6103"/>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55EE43A-3464-1378-999A-217E64896152}"/>
              </a:ext>
            </a:extLst>
          </p:cNvPr>
          <p:cNvSpPr/>
          <p:nvPr/>
        </p:nvSpPr>
        <p:spPr>
          <a:xfrm>
            <a:off x="4484038" y="2188293"/>
            <a:ext cx="1513346"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68% Live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viewing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(any device)</a:t>
            </a:r>
          </a:p>
        </p:txBody>
      </p:sp>
      <p:sp>
        <p:nvSpPr>
          <p:cNvPr id="17" name="Rectangle 16">
            <a:extLst>
              <a:ext uri="{FF2B5EF4-FFF2-40B4-BE49-F238E27FC236}">
                <a16:creationId xmlns:a16="http://schemas.microsoft.com/office/drawing/2014/main" id="{E56647FF-1EFF-2C17-F0C6-72584DF48D70}"/>
              </a:ext>
            </a:extLst>
          </p:cNvPr>
          <p:cNvSpPr/>
          <p:nvPr/>
        </p:nvSpPr>
        <p:spPr>
          <a:xfrm>
            <a:off x="4542338" y="1945396"/>
            <a:ext cx="1305165"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6.10 million</a:t>
            </a:r>
          </a:p>
        </p:txBody>
      </p:sp>
      <p:cxnSp>
        <p:nvCxnSpPr>
          <p:cNvPr id="18" name="Connector: Elbow 17">
            <a:extLst>
              <a:ext uri="{FF2B5EF4-FFF2-40B4-BE49-F238E27FC236}">
                <a16:creationId xmlns:a16="http://schemas.microsoft.com/office/drawing/2014/main" id="{A8BC5F2B-E0AC-56B4-A0DE-121B22EDC71F}"/>
              </a:ext>
            </a:extLst>
          </p:cNvPr>
          <p:cNvCxnSpPr>
            <a:cxnSpLocks/>
          </p:cNvCxnSpPr>
          <p:nvPr/>
        </p:nvCxnSpPr>
        <p:spPr>
          <a:xfrm flipV="1">
            <a:off x="1435100" y="4092575"/>
            <a:ext cx="793750" cy="28343"/>
          </a:xfrm>
          <a:prstGeom prst="bentConnector3">
            <a:avLst>
              <a:gd name="adj1" fmla="val 50000"/>
            </a:avLst>
          </a:prstGeom>
          <a:ln w="15875">
            <a:solidFill>
              <a:srgbClr val="372D87"/>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172A29E-6E98-7425-B7EC-133455856C82}"/>
              </a:ext>
            </a:extLst>
          </p:cNvPr>
          <p:cNvSpPr/>
          <p:nvPr/>
        </p:nvSpPr>
        <p:spPr>
          <a:xfrm>
            <a:off x="193868" y="4200579"/>
            <a:ext cx="1685732"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32% On-demand </a:t>
            </a: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23" name="Rectangle 22">
            <a:extLst>
              <a:ext uri="{FF2B5EF4-FFF2-40B4-BE49-F238E27FC236}">
                <a16:creationId xmlns:a16="http://schemas.microsoft.com/office/drawing/2014/main" id="{F9A5F6CF-A52C-8117-28A0-C93C52009C0D}"/>
              </a:ext>
            </a:extLst>
          </p:cNvPr>
          <p:cNvSpPr/>
          <p:nvPr/>
        </p:nvSpPr>
        <p:spPr>
          <a:xfrm>
            <a:off x="201278" y="3942984"/>
            <a:ext cx="1431738" cy="33855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2.91 million</a:t>
            </a:r>
          </a:p>
        </p:txBody>
      </p:sp>
      <p:pic>
        <p:nvPicPr>
          <p:cNvPr id="2050" name="Picture 2" descr="I'm a Celebrity official 2024 line-up: Meet the confirmed contestants |  Radio Times">
            <a:extLst>
              <a:ext uri="{FF2B5EF4-FFF2-40B4-BE49-F238E27FC236}">
                <a16:creationId xmlns:a16="http://schemas.microsoft.com/office/drawing/2014/main" id="{84A0413B-6141-DB40-A3F8-0193132F4CA3}"/>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5354" r="15354"/>
          <a:stretch>
            <a:fillRect/>
          </a:stretch>
        </p:blipFill>
        <p:spPr bwMode="auto">
          <a:xfrm>
            <a:off x="6008688" y="-9525"/>
            <a:ext cx="6183312" cy="5948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155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25602-83CA-ED53-D3CE-6E165D9E3898}"/>
            </a:ext>
          </a:extLst>
        </p:cNvPr>
        <p:cNvGrpSpPr/>
        <p:nvPr/>
      </p:nvGrpSpPr>
      <p:grpSpPr>
        <a:xfrm>
          <a:off x="0" y="0"/>
          <a:ext cx="0" cy="0"/>
          <a:chOff x="0" y="0"/>
          <a:chExt cx="0" cy="0"/>
        </a:xfrm>
      </p:grpSpPr>
      <p:pic>
        <p:nvPicPr>
          <p:cNvPr id="2052" name="Picture 4" descr="Mr Bates vs The Post Office | Episode 4 | Masterpiece | PBS">
            <a:extLst>
              <a:ext uri="{FF2B5EF4-FFF2-40B4-BE49-F238E27FC236}">
                <a16:creationId xmlns:a16="http://schemas.microsoft.com/office/drawing/2014/main" id="{2EE2D9DB-A071-C403-7B8D-C92B0E170431}"/>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0764" r="207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4">
            <a:extLst>
              <a:ext uri="{FF2B5EF4-FFF2-40B4-BE49-F238E27FC236}">
                <a16:creationId xmlns:a16="http://schemas.microsoft.com/office/drawing/2014/main" id="{9E86230A-D47B-2DE8-8D10-3DB1094C832B}"/>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724A293A-3C45-11E4-804B-A2033E1AD62A}"/>
              </a:ext>
            </a:extLst>
          </p:cNvPr>
          <p:cNvSpPr>
            <a:spLocks noGrp="1"/>
          </p:cNvSpPr>
          <p:nvPr>
            <p:ph type="title"/>
          </p:nvPr>
        </p:nvSpPr>
        <p:spPr/>
        <p:txBody>
          <a:bodyPr>
            <a:noAutofit/>
          </a:bodyPr>
          <a:lstStyle/>
          <a:p>
            <a:r>
              <a:rPr lang="en-GB" sz="2700">
                <a:solidFill>
                  <a:schemeClr val="accent1"/>
                </a:solidFill>
              </a:rPr>
              <a:t>Primetime drama has high levels of on-demand viewing</a:t>
            </a:r>
            <a:endParaRPr lang="en-GB" sz="2700"/>
          </a:p>
        </p:txBody>
      </p:sp>
      <p:sp>
        <p:nvSpPr>
          <p:cNvPr id="5" name="Text Placeholder 4">
            <a:extLst>
              <a:ext uri="{FF2B5EF4-FFF2-40B4-BE49-F238E27FC236}">
                <a16:creationId xmlns:a16="http://schemas.microsoft.com/office/drawing/2014/main" id="{61880496-F566-AE17-DC76-2EC08B2E7CE2}"/>
              </a:ext>
            </a:extLst>
          </p:cNvPr>
          <p:cNvSpPr>
            <a:spLocks noGrp="1"/>
          </p:cNvSpPr>
          <p:nvPr>
            <p:ph type="body" sz="quarter" idx="15"/>
          </p:nvPr>
        </p:nvSpPr>
        <p:spPr>
          <a:xfrm>
            <a:off x="377758" y="5365115"/>
            <a:ext cx="5442018" cy="327546"/>
          </a:xfrm>
        </p:spPr>
        <p:txBody>
          <a:bodyPr/>
          <a:lstStyle/>
          <a:p>
            <a:r>
              <a:rPr lang="en-GB"/>
              <a:t>Source: Barb 2024. Individuals, Live +3min. Mr Bates vs The Post Office, ITV1, 4</a:t>
            </a:r>
            <a:r>
              <a:rPr lang="en-GB" baseline="30000"/>
              <a:t>th</a:t>
            </a:r>
            <a:r>
              <a:rPr lang="en-GB"/>
              <a:t> Jan, Device and time-shifted viewing within 28 days of broadcast.</a:t>
            </a:r>
          </a:p>
        </p:txBody>
      </p:sp>
      <p:sp>
        <p:nvSpPr>
          <p:cNvPr id="15" name="Rectangle 14">
            <a:extLst>
              <a:ext uri="{FF2B5EF4-FFF2-40B4-BE49-F238E27FC236}">
                <a16:creationId xmlns:a16="http://schemas.microsoft.com/office/drawing/2014/main" id="{B7433B71-68BE-14ED-EF09-2C38F579EFC8}"/>
              </a:ext>
            </a:extLst>
          </p:cNvPr>
          <p:cNvSpPr/>
          <p:nvPr/>
        </p:nvSpPr>
        <p:spPr>
          <a:xfrm>
            <a:off x="2392789" y="3059792"/>
            <a:ext cx="1431738" cy="923330"/>
          </a:xfrm>
          <a:prstGeom prst="rect">
            <a:avLst/>
          </a:prstGeom>
        </p:spPr>
        <p:txBody>
          <a:bodyPr wrap="square">
            <a:spAutoFit/>
          </a:bodyPr>
          <a:lstStyle/>
          <a:p>
            <a:pPr algn="ctr" defTabSz="685800">
              <a:defRPr/>
            </a:pPr>
            <a:r>
              <a:rPr kumimoji="0" lang="en-GB" sz="1800" b="1" i="0" u="none" strike="noStrike" kern="1200" cap="none" spc="0" normalizeH="0" baseline="0" noProof="0">
                <a:ln>
                  <a:noFill/>
                </a:ln>
                <a:solidFill>
                  <a:srgbClr val="808080"/>
                </a:solidFill>
                <a:effectLst/>
                <a:uLnTx/>
                <a:uFillTx/>
                <a:latin typeface="Arial"/>
                <a:ea typeface="+mn-ea"/>
                <a:cs typeface="+mn-cs"/>
              </a:rPr>
              <a:t>12.86 </a:t>
            </a:r>
            <a:r>
              <a:rPr lang="en-GB">
                <a:solidFill>
                  <a:prstClr val="white">
                    <a:lumMod val="50000"/>
                  </a:prstClr>
                </a:solidFill>
                <a:latin typeface="Arial"/>
              </a:rPr>
              <a:t>m</a:t>
            </a:r>
            <a:r>
              <a:rPr kumimoji="0" lang="en-GB" sz="1800" b="0" i="0" u="none" strike="noStrike" kern="1200" cap="none" spc="0" normalizeH="0" baseline="0" noProof="0" err="1">
                <a:ln>
                  <a:noFill/>
                </a:ln>
                <a:solidFill>
                  <a:prstClr val="white">
                    <a:lumMod val="50000"/>
                  </a:prstClr>
                </a:solidFill>
                <a:effectLst/>
                <a:uLnTx/>
                <a:uFillTx/>
                <a:latin typeface="Arial"/>
                <a:ea typeface="+mn-ea"/>
                <a:cs typeface="+mn-cs"/>
              </a:rPr>
              <a:t>illion</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 total viewers</a:t>
            </a:r>
          </a:p>
        </p:txBody>
      </p:sp>
      <p:cxnSp>
        <p:nvCxnSpPr>
          <p:cNvPr id="7" name="Straight Connector 6">
            <a:extLst>
              <a:ext uri="{FF2B5EF4-FFF2-40B4-BE49-F238E27FC236}">
                <a16:creationId xmlns:a16="http://schemas.microsoft.com/office/drawing/2014/main" id="{2DECEB86-BA73-74E3-A322-D271E67322B4}"/>
              </a:ext>
            </a:extLst>
          </p:cNvPr>
          <p:cNvCxnSpPr>
            <a:cxnSpLocks/>
          </p:cNvCxnSpPr>
          <p:nvPr/>
        </p:nvCxnSpPr>
        <p:spPr>
          <a:xfrm>
            <a:off x="1571625" y="2191280"/>
            <a:ext cx="949510" cy="0"/>
          </a:xfrm>
          <a:prstGeom prst="line">
            <a:avLst/>
          </a:prstGeom>
          <a:ln w="15875">
            <a:solidFill>
              <a:srgbClr val="0069B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643BC82-698E-8F64-529B-E766661801A0}"/>
              </a:ext>
            </a:extLst>
          </p:cNvPr>
          <p:cNvSpPr/>
          <p:nvPr/>
        </p:nvSpPr>
        <p:spPr>
          <a:xfrm>
            <a:off x="724138" y="2282723"/>
            <a:ext cx="1722348"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24% Live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12" name="Rectangle 11">
            <a:extLst>
              <a:ext uri="{FF2B5EF4-FFF2-40B4-BE49-F238E27FC236}">
                <a16:creationId xmlns:a16="http://schemas.microsoft.com/office/drawing/2014/main" id="{212B2F6E-9A10-0415-1564-085AE751C28C}"/>
              </a:ext>
            </a:extLst>
          </p:cNvPr>
          <p:cNvSpPr/>
          <p:nvPr/>
        </p:nvSpPr>
        <p:spPr>
          <a:xfrm>
            <a:off x="262200" y="3515026"/>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9.84 million</a:t>
            </a:r>
          </a:p>
        </p:txBody>
      </p:sp>
      <p:sp>
        <p:nvSpPr>
          <p:cNvPr id="13" name="Rectangle 12">
            <a:extLst>
              <a:ext uri="{FF2B5EF4-FFF2-40B4-BE49-F238E27FC236}">
                <a16:creationId xmlns:a16="http://schemas.microsoft.com/office/drawing/2014/main" id="{8813DB87-F847-E137-2AE8-B47A69F4E89B}"/>
              </a:ext>
            </a:extLst>
          </p:cNvPr>
          <p:cNvSpPr/>
          <p:nvPr/>
        </p:nvSpPr>
        <p:spPr>
          <a:xfrm>
            <a:off x="263445" y="3942249"/>
            <a:ext cx="1722348"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76% On-demand </a:t>
            </a: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14" name="Rectangle 13">
            <a:extLst>
              <a:ext uri="{FF2B5EF4-FFF2-40B4-BE49-F238E27FC236}">
                <a16:creationId xmlns:a16="http://schemas.microsoft.com/office/drawing/2014/main" id="{1B86291A-284E-469F-137C-CFF35FE71BA8}"/>
              </a:ext>
            </a:extLst>
          </p:cNvPr>
          <p:cNvSpPr/>
          <p:nvPr/>
        </p:nvSpPr>
        <p:spPr>
          <a:xfrm>
            <a:off x="262200" y="1995709"/>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3.02 million</a:t>
            </a:r>
          </a:p>
        </p:txBody>
      </p:sp>
      <p:cxnSp>
        <p:nvCxnSpPr>
          <p:cNvPr id="17" name="Straight Connector 16">
            <a:extLst>
              <a:ext uri="{FF2B5EF4-FFF2-40B4-BE49-F238E27FC236}">
                <a16:creationId xmlns:a16="http://schemas.microsoft.com/office/drawing/2014/main" id="{353FF4FF-BB5C-0692-1C0F-5B7AEFB00070}"/>
              </a:ext>
            </a:extLst>
          </p:cNvPr>
          <p:cNvCxnSpPr>
            <a:cxnSpLocks/>
          </p:cNvCxnSpPr>
          <p:nvPr/>
        </p:nvCxnSpPr>
        <p:spPr>
          <a:xfrm>
            <a:off x="1049599" y="3858696"/>
            <a:ext cx="848382" cy="0"/>
          </a:xfrm>
          <a:prstGeom prst="line">
            <a:avLst/>
          </a:prstGeom>
          <a:ln w="15875">
            <a:solidFill>
              <a:srgbClr val="392F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914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7CDC3-4919-F01D-BFAD-2F910901740A}"/>
            </a:ext>
          </a:extLst>
        </p:cNvPr>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CF8161A2-F4DC-EF95-592F-E0C8495A06F3}"/>
              </a:ext>
            </a:extLst>
          </p:cNvPr>
          <p:cNvGraphicFramePr>
            <a:graphicFrameLocks/>
          </p:cNvGraphicFramePr>
          <p:nvPr/>
        </p:nvGraphicFramePr>
        <p:xfrm>
          <a:off x="1161725" y="1930336"/>
          <a:ext cx="3867802" cy="299732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8986FB7-21C6-1762-5FAE-AA04523AD0B5}"/>
              </a:ext>
            </a:extLst>
          </p:cNvPr>
          <p:cNvSpPr>
            <a:spLocks noGrp="1"/>
          </p:cNvSpPr>
          <p:nvPr>
            <p:ph type="title"/>
          </p:nvPr>
        </p:nvSpPr>
        <p:spPr/>
        <p:txBody>
          <a:bodyPr>
            <a:noAutofit/>
          </a:bodyPr>
          <a:lstStyle/>
          <a:p>
            <a:r>
              <a:rPr lang="en-GB" sz="2700">
                <a:solidFill>
                  <a:schemeClr val="accent1"/>
                </a:solidFill>
              </a:rPr>
              <a:t>Primetime drama has high levels of on-demand viewing</a:t>
            </a:r>
            <a:endParaRPr lang="en-GB" sz="2700"/>
          </a:p>
        </p:txBody>
      </p:sp>
      <p:sp>
        <p:nvSpPr>
          <p:cNvPr id="5" name="Text Placeholder 4">
            <a:extLst>
              <a:ext uri="{FF2B5EF4-FFF2-40B4-BE49-F238E27FC236}">
                <a16:creationId xmlns:a16="http://schemas.microsoft.com/office/drawing/2014/main" id="{AD290A84-3017-22FE-9C70-2FCC20807AF2}"/>
              </a:ext>
            </a:extLst>
          </p:cNvPr>
          <p:cNvSpPr>
            <a:spLocks noGrp="1"/>
          </p:cNvSpPr>
          <p:nvPr>
            <p:ph type="body" sz="quarter" idx="15"/>
          </p:nvPr>
        </p:nvSpPr>
        <p:spPr>
          <a:xfrm>
            <a:off x="377758" y="5365115"/>
            <a:ext cx="5442018" cy="327546"/>
          </a:xfrm>
        </p:spPr>
        <p:txBody>
          <a:bodyPr/>
          <a:lstStyle/>
          <a:p>
            <a:r>
              <a:rPr lang="en-GB"/>
              <a:t>Source: Barb 2024. Individuals, Live +3min. Coma, Channel 5, 18 Mar, Device and time-shifted viewing within 28 days of broadcast.</a:t>
            </a:r>
          </a:p>
        </p:txBody>
      </p:sp>
      <p:sp>
        <p:nvSpPr>
          <p:cNvPr id="15" name="Rectangle 14">
            <a:extLst>
              <a:ext uri="{FF2B5EF4-FFF2-40B4-BE49-F238E27FC236}">
                <a16:creationId xmlns:a16="http://schemas.microsoft.com/office/drawing/2014/main" id="{DE810473-E8FC-1519-EC8E-9965ED579F5E}"/>
              </a:ext>
            </a:extLst>
          </p:cNvPr>
          <p:cNvSpPr/>
          <p:nvPr/>
        </p:nvSpPr>
        <p:spPr>
          <a:xfrm>
            <a:off x="2392789" y="3059792"/>
            <a:ext cx="1431738"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808080"/>
                </a:solidFill>
                <a:effectLst/>
                <a:uLnTx/>
                <a:uFillTx/>
                <a:latin typeface="Arial"/>
                <a:ea typeface="+mn-ea"/>
                <a:cs typeface="+mn-cs"/>
              </a:rPr>
              <a:t>4.69 </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a:solidFill>
                  <a:prstClr val="white">
                    <a:lumMod val="50000"/>
                  </a:prstClr>
                </a:solidFill>
                <a:latin typeface="Arial"/>
              </a:rPr>
              <a:t>m</a:t>
            </a:r>
            <a:r>
              <a:rPr kumimoji="0" lang="en-GB" sz="1800" b="0" i="0" u="none" strike="noStrike" kern="1200" cap="none" spc="0" normalizeH="0" baseline="0" noProof="0" err="1">
                <a:ln>
                  <a:noFill/>
                </a:ln>
                <a:solidFill>
                  <a:prstClr val="white">
                    <a:lumMod val="50000"/>
                  </a:prstClr>
                </a:solidFill>
                <a:effectLst/>
                <a:uLnTx/>
                <a:uFillTx/>
                <a:latin typeface="Arial"/>
                <a:ea typeface="+mn-ea"/>
                <a:cs typeface="+mn-cs"/>
              </a:rPr>
              <a:t>illion</a:t>
            </a:r>
            <a:r>
              <a:rPr kumimoji="0" lang="en-GB" sz="1800" b="0" i="0" u="none" strike="noStrike" kern="1200" cap="none" spc="0" normalizeH="0" baseline="0" noProof="0">
                <a:ln>
                  <a:noFill/>
                </a:ln>
                <a:solidFill>
                  <a:prstClr val="white">
                    <a:lumMod val="50000"/>
                  </a:prstClr>
                </a:solidFill>
                <a:effectLst/>
                <a:uLnTx/>
                <a:uFillTx/>
                <a:latin typeface="Arial"/>
                <a:ea typeface="+mn-ea"/>
                <a:cs typeface="+mn-cs"/>
              </a:rPr>
              <a:t> total viewers</a:t>
            </a:r>
          </a:p>
        </p:txBody>
      </p:sp>
      <p:cxnSp>
        <p:nvCxnSpPr>
          <p:cNvPr id="7" name="Straight Connector 6">
            <a:extLst>
              <a:ext uri="{FF2B5EF4-FFF2-40B4-BE49-F238E27FC236}">
                <a16:creationId xmlns:a16="http://schemas.microsoft.com/office/drawing/2014/main" id="{DAC86101-4475-2E36-11B5-C5E9385FF74B}"/>
              </a:ext>
            </a:extLst>
          </p:cNvPr>
          <p:cNvCxnSpPr>
            <a:cxnSpLocks/>
          </p:cNvCxnSpPr>
          <p:nvPr/>
        </p:nvCxnSpPr>
        <p:spPr>
          <a:xfrm>
            <a:off x="1571625" y="2191280"/>
            <a:ext cx="949510" cy="0"/>
          </a:xfrm>
          <a:prstGeom prst="line">
            <a:avLst/>
          </a:prstGeom>
          <a:ln w="15875">
            <a:solidFill>
              <a:srgbClr val="0069B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9B67D7C-6E61-083D-82B9-295497FEA9B9}"/>
              </a:ext>
            </a:extLst>
          </p:cNvPr>
          <p:cNvSpPr/>
          <p:nvPr/>
        </p:nvSpPr>
        <p:spPr>
          <a:xfrm>
            <a:off x="710451" y="2286055"/>
            <a:ext cx="1722348"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35% Live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12" name="Rectangle 11">
            <a:extLst>
              <a:ext uri="{FF2B5EF4-FFF2-40B4-BE49-F238E27FC236}">
                <a16:creationId xmlns:a16="http://schemas.microsoft.com/office/drawing/2014/main" id="{B94571BC-905B-29B8-08F9-2DA1D921E01A}"/>
              </a:ext>
            </a:extLst>
          </p:cNvPr>
          <p:cNvSpPr/>
          <p:nvPr/>
        </p:nvSpPr>
        <p:spPr>
          <a:xfrm>
            <a:off x="273955" y="3484915"/>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372D87"/>
                </a:solidFill>
                <a:effectLst/>
                <a:uLnTx/>
                <a:uFillTx/>
                <a:latin typeface="Arial"/>
                <a:ea typeface="+mn-ea"/>
                <a:cs typeface="+mn-cs"/>
              </a:rPr>
              <a:t>3.02 million</a:t>
            </a:r>
          </a:p>
        </p:txBody>
      </p:sp>
      <p:sp>
        <p:nvSpPr>
          <p:cNvPr id="13" name="Rectangle 12">
            <a:extLst>
              <a:ext uri="{FF2B5EF4-FFF2-40B4-BE49-F238E27FC236}">
                <a16:creationId xmlns:a16="http://schemas.microsoft.com/office/drawing/2014/main" id="{068C3FFD-C48A-F7B8-78EC-3747CBC32B19}"/>
              </a:ext>
            </a:extLst>
          </p:cNvPr>
          <p:cNvSpPr/>
          <p:nvPr/>
        </p:nvSpPr>
        <p:spPr>
          <a:xfrm>
            <a:off x="273955" y="3963269"/>
            <a:ext cx="1722348" cy="738664"/>
          </a:xfrm>
          <a:prstGeom prst="rect">
            <a:avLst/>
          </a:prstGeom>
        </p:spPr>
        <p:txBody>
          <a:bodyPr wrap="square"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8080"/>
                </a:solidFill>
                <a:effectLst/>
                <a:uLnTx/>
                <a:uFillTx/>
                <a:latin typeface="Arial"/>
                <a:ea typeface="+mn-ea"/>
                <a:cs typeface="+mn-cs"/>
              </a:rPr>
              <a:t>65% On-demand </a:t>
            </a:r>
            <a:r>
              <a:rPr kumimoji="0" lang="en-GB" sz="1400" b="0" i="0" u="none" strike="noStrike" kern="1200" cap="none" spc="0" normalizeH="0" baseline="0" noProof="0">
                <a:ln>
                  <a:noFill/>
                </a:ln>
                <a:solidFill>
                  <a:srgbClr val="808080"/>
                </a:solidFill>
                <a:effectLst/>
                <a:uLnTx/>
                <a:uFillTx/>
                <a:latin typeface="Arial"/>
                <a:ea typeface="+mn-ea"/>
                <a:cs typeface="+mn-cs"/>
              </a:rPr>
              <a:t>viewing (any device)</a:t>
            </a:r>
          </a:p>
        </p:txBody>
      </p:sp>
      <p:sp>
        <p:nvSpPr>
          <p:cNvPr id="14" name="Rectangle 13">
            <a:extLst>
              <a:ext uri="{FF2B5EF4-FFF2-40B4-BE49-F238E27FC236}">
                <a16:creationId xmlns:a16="http://schemas.microsoft.com/office/drawing/2014/main" id="{C1A6EA3E-4257-8987-288B-14B4CB8796B0}"/>
              </a:ext>
            </a:extLst>
          </p:cNvPr>
          <p:cNvSpPr/>
          <p:nvPr/>
        </p:nvSpPr>
        <p:spPr>
          <a:xfrm>
            <a:off x="168625" y="2022828"/>
            <a:ext cx="1305165" cy="33855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69B4"/>
                </a:solidFill>
                <a:effectLst/>
                <a:uLnTx/>
                <a:uFillTx/>
                <a:latin typeface="Arial"/>
                <a:ea typeface="+mn-ea"/>
                <a:cs typeface="+mn-cs"/>
              </a:rPr>
              <a:t>1.66 million</a:t>
            </a:r>
          </a:p>
        </p:txBody>
      </p:sp>
      <p:cxnSp>
        <p:nvCxnSpPr>
          <p:cNvPr id="17" name="Straight Connector 16">
            <a:extLst>
              <a:ext uri="{FF2B5EF4-FFF2-40B4-BE49-F238E27FC236}">
                <a16:creationId xmlns:a16="http://schemas.microsoft.com/office/drawing/2014/main" id="{863AD565-2A58-8B74-EE04-4EB1F300688E}"/>
              </a:ext>
            </a:extLst>
          </p:cNvPr>
          <p:cNvCxnSpPr>
            <a:cxnSpLocks/>
          </p:cNvCxnSpPr>
          <p:nvPr/>
        </p:nvCxnSpPr>
        <p:spPr>
          <a:xfrm>
            <a:off x="1049599" y="3858696"/>
            <a:ext cx="848382" cy="0"/>
          </a:xfrm>
          <a:prstGeom prst="line">
            <a:avLst/>
          </a:prstGeom>
          <a:ln w="15875">
            <a:solidFill>
              <a:srgbClr val="392F88"/>
            </a:solidFill>
          </a:ln>
        </p:spPr>
        <p:style>
          <a:lnRef idx="1">
            <a:schemeClr val="accent1"/>
          </a:lnRef>
          <a:fillRef idx="0">
            <a:schemeClr val="accent1"/>
          </a:fillRef>
          <a:effectRef idx="0">
            <a:schemeClr val="accent1"/>
          </a:effectRef>
          <a:fontRef idx="minor">
            <a:schemeClr val="tx1"/>
          </a:fontRef>
        </p:style>
      </p:cxnSp>
      <p:pic>
        <p:nvPicPr>
          <p:cNvPr id="2050" name="Picture 2" descr="My5 - Coma - Season 1 - Episode 1 / Episode 1">
            <a:extLst>
              <a:ext uri="{FF2B5EF4-FFF2-40B4-BE49-F238E27FC236}">
                <a16:creationId xmlns:a16="http://schemas.microsoft.com/office/drawing/2014/main" id="{1BB25B2E-A49C-3FE6-D1B6-DB5CFBA9F310}"/>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20764" r="207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552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C51340-18B9-4548-80F1-621B62B653AC}"/>
              </a:ext>
            </a:extLst>
          </p:cNvPr>
          <p:cNvSpPr/>
          <p:nvPr/>
        </p:nvSpPr>
        <p:spPr>
          <a:xfrm>
            <a:off x="428591" y="1517130"/>
            <a:ext cx="11283983" cy="307777"/>
          </a:xfrm>
          <a:prstGeom prst="rect">
            <a:avLst/>
          </a:prstGeom>
          <a:solidFill>
            <a:schemeClr val="bg1">
              <a:lumMod val="8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4" name="Chart 3">
            <a:extLst>
              <a:ext uri="{FF2B5EF4-FFF2-40B4-BE49-F238E27FC236}">
                <a16:creationId xmlns:a16="http://schemas.microsoft.com/office/drawing/2014/main" id="{3CC54967-6E82-4F41-81FD-EE68E297C82F}"/>
              </a:ext>
            </a:extLst>
          </p:cNvPr>
          <p:cNvGraphicFramePr/>
          <p:nvPr/>
        </p:nvGraphicFramePr>
        <p:xfrm>
          <a:off x="428591" y="1240077"/>
          <a:ext cx="11334817" cy="438905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56BF15D6-8F8B-46A1-BA89-30B8C49841C3}"/>
              </a:ext>
            </a:extLst>
          </p:cNvPr>
          <p:cNvSpPr>
            <a:spLocks noGrp="1"/>
          </p:cNvSpPr>
          <p:nvPr>
            <p:ph type="title"/>
          </p:nvPr>
        </p:nvSpPr>
        <p:spPr/>
        <p:txBody>
          <a:bodyPr/>
          <a:lstStyle/>
          <a:p>
            <a:r>
              <a:rPr lang="en-GB"/>
              <a:t>Top commercial programmes with largest proportion of pre-broadcast boxset BVOD viewing</a:t>
            </a:r>
            <a:endParaRPr lang="en-GB">
              <a:solidFill>
                <a:schemeClr val="accent1"/>
              </a:solidFill>
            </a:endParaRPr>
          </a:p>
        </p:txBody>
      </p:sp>
      <p:sp>
        <p:nvSpPr>
          <p:cNvPr id="14" name="TextBox 1">
            <a:extLst>
              <a:ext uri="{FF2B5EF4-FFF2-40B4-BE49-F238E27FC236}">
                <a16:creationId xmlns:a16="http://schemas.microsoft.com/office/drawing/2014/main" id="{FF1052AC-0246-42FD-8877-382B5FB2F00B}"/>
              </a:ext>
            </a:extLst>
          </p:cNvPr>
          <p:cNvSpPr txBox="1"/>
          <p:nvPr/>
        </p:nvSpPr>
        <p:spPr>
          <a:xfrm>
            <a:off x="1865887" y="1545691"/>
            <a:ext cx="86690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prstClr val="black"/>
                </a:solidFill>
                <a:latin typeface="Arial"/>
              </a:rPr>
              <a:t>1.26m</a:t>
            </a:r>
            <a:endParaRPr kumimoji="0" lang="en-GB" sz="1200" b="1" i="0" u="none" strike="noStrike" kern="1200" cap="none" spc="0" normalizeH="0" baseline="0" noProof="0">
              <a:ln>
                <a:noFill/>
              </a:ln>
              <a:solidFill>
                <a:prstClr val="black"/>
              </a:solidFill>
              <a:effectLst/>
              <a:uLnTx/>
              <a:uFillTx/>
              <a:latin typeface="Arial"/>
              <a:ea typeface="+mn-ea"/>
              <a:cs typeface="+mn-cs"/>
            </a:endParaRPr>
          </a:p>
        </p:txBody>
      </p:sp>
      <p:sp>
        <p:nvSpPr>
          <p:cNvPr id="15" name="TextBox 1">
            <a:extLst>
              <a:ext uri="{FF2B5EF4-FFF2-40B4-BE49-F238E27FC236}">
                <a16:creationId xmlns:a16="http://schemas.microsoft.com/office/drawing/2014/main" id="{D95F3DC6-74AA-45E4-ADAF-D0A3304B7B30}"/>
              </a:ext>
            </a:extLst>
          </p:cNvPr>
          <p:cNvSpPr txBox="1"/>
          <p:nvPr/>
        </p:nvSpPr>
        <p:spPr>
          <a:xfrm>
            <a:off x="5938684" y="1545691"/>
            <a:ext cx="100272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a:defRPr/>
            </a:pPr>
            <a:r>
              <a:rPr lang="en-GB" sz="1200" b="1">
                <a:solidFill>
                  <a:prstClr val="black"/>
                </a:solidFill>
              </a:rPr>
              <a:t>1.03m</a:t>
            </a:r>
            <a:endParaRPr kumimoji="0" lang="en-GB" sz="1200" b="1" i="0" u="none" strike="noStrike" kern="1200" cap="none" spc="0" normalizeH="0" baseline="0" noProof="0">
              <a:ln>
                <a:noFill/>
              </a:ln>
              <a:solidFill>
                <a:prstClr val="black"/>
              </a:solidFill>
              <a:effectLst/>
              <a:uLnTx/>
              <a:uFillTx/>
              <a:latin typeface="Arial"/>
              <a:ea typeface="+mn-ea"/>
              <a:cs typeface="+mn-cs"/>
            </a:endParaRPr>
          </a:p>
        </p:txBody>
      </p:sp>
      <p:sp>
        <p:nvSpPr>
          <p:cNvPr id="16" name="TextBox 1">
            <a:extLst>
              <a:ext uri="{FF2B5EF4-FFF2-40B4-BE49-F238E27FC236}">
                <a16:creationId xmlns:a16="http://schemas.microsoft.com/office/drawing/2014/main" id="{F0024A00-DAA1-4621-9A92-C5861C72F1EE}"/>
              </a:ext>
            </a:extLst>
          </p:cNvPr>
          <p:cNvSpPr txBox="1"/>
          <p:nvPr/>
        </p:nvSpPr>
        <p:spPr>
          <a:xfrm>
            <a:off x="8110897" y="1545691"/>
            <a:ext cx="866908"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GB" sz="1200" b="1">
                <a:solidFill>
                  <a:prstClr val="black"/>
                </a:solidFill>
                <a:latin typeface="Arial"/>
              </a:rPr>
              <a:t>7.31m</a:t>
            </a:r>
            <a:endParaRPr kumimoji="0" lang="en-GB" sz="1200" b="1" i="0" u="none" strike="noStrike" kern="1200" cap="none" spc="0" normalizeH="0" baseline="0" noProof="0">
              <a:ln>
                <a:noFill/>
              </a:ln>
              <a:solidFill>
                <a:prstClr val="black"/>
              </a:solidFill>
              <a:effectLst/>
              <a:uLnTx/>
              <a:uFillTx/>
              <a:latin typeface="Arial"/>
              <a:ea typeface="+mn-ea"/>
              <a:cs typeface="+mn-cs"/>
            </a:endParaRPr>
          </a:p>
          <a:p>
            <a:pPr lvl="0" algn="ctr">
              <a:defRPr/>
            </a:pPr>
            <a:endParaRPr kumimoji="0" lang="en-GB" sz="1200" b="1"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7A41C181-7330-4155-B9D1-5D4E9F0AFF10}"/>
              </a:ext>
            </a:extLst>
          </p:cNvPr>
          <p:cNvSpPr txBox="1"/>
          <p:nvPr/>
        </p:nvSpPr>
        <p:spPr>
          <a:xfrm>
            <a:off x="150312" y="1517130"/>
            <a:ext cx="164449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ea typeface="+mn-ea"/>
                <a:cs typeface="+mn-cs"/>
              </a:rPr>
              <a:t>Total audience</a:t>
            </a:r>
          </a:p>
        </p:txBody>
      </p:sp>
      <p:sp>
        <p:nvSpPr>
          <p:cNvPr id="10" name="TextBox 1">
            <a:extLst>
              <a:ext uri="{FF2B5EF4-FFF2-40B4-BE49-F238E27FC236}">
                <a16:creationId xmlns:a16="http://schemas.microsoft.com/office/drawing/2014/main" id="{CF8ED8B7-CBC4-46C0-A796-0B77FE3478F2}"/>
              </a:ext>
            </a:extLst>
          </p:cNvPr>
          <p:cNvSpPr txBox="1"/>
          <p:nvPr/>
        </p:nvSpPr>
        <p:spPr>
          <a:xfrm>
            <a:off x="10147295" y="1545691"/>
            <a:ext cx="86690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2.39m</a:t>
            </a:r>
          </a:p>
        </p:txBody>
      </p:sp>
      <p:sp>
        <p:nvSpPr>
          <p:cNvPr id="5" name="TextBox 1">
            <a:extLst>
              <a:ext uri="{FF2B5EF4-FFF2-40B4-BE49-F238E27FC236}">
                <a16:creationId xmlns:a16="http://schemas.microsoft.com/office/drawing/2014/main" id="{4777DB55-AD4D-92ED-A3E5-3167FE4D7AB6}"/>
              </a:ext>
            </a:extLst>
          </p:cNvPr>
          <p:cNvSpPr txBox="1"/>
          <p:nvPr/>
        </p:nvSpPr>
        <p:spPr>
          <a:xfrm>
            <a:off x="3902286" y="1545691"/>
            <a:ext cx="86690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a:t>1.34m</a:t>
            </a:r>
          </a:p>
        </p:txBody>
      </p:sp>
      <p:sp>
        <p:nvSpPr>
          <p:cNvPr id="9" name="Text Placeholder 2">
            <a:extLst>
              <a:ext uri="{FF2B5EF4-FFF2-40B4-BE49-F238E27FC236}">
                <a16:creationId xmlns:a16="http://schemas.microsoft.com/office/drawing/2014/main" id="{CDED194D-5AAC-5ED3-3E58-F9ECA62CD92F}"/>
              </a:ext>
            </a:extLst>
          </p:cNvPr>
          <p:cNvSpPr txBox="1">
            <a:spLocks/>
          </p:cNvSpPr>
          <p:nvPr/>
        </p:nvSpPr>
        <p:spPr>
          <a:xfrm>
            <a:off x="378000" y="5364000"/>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Source: Barb, 2024, Individuals, Average audience figures, TV set and devices viewing up to 28 days post-broadcast. Based on programmes with 1 million+ total TV viewers. Live +3 mins.</a:t>
            </a:r>
          </a:p>
        </p:txBody>
      </p:sp>
    </p:spTree>
    <p:extLst>
      <p:ext uri="{BB962C8B-B14F-4D97-AF65-F5344CB8AC3E}">
        <p14:creationId xmlns:p14="http://schemas.microsoft.com/office/powerpoint/2010/main" val="333508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D1D56B8-2C0E-B839-3904-71DFCBAD3684}"/>
              </a:ext>
            </a:extLst>
          </p:cNvPr>
          <p:cNvSpPr/>
          <p:nvPr/>
        </p:nvSpPr>
        <p:spPr>
          <a:xfrm>
            <a:off x="6522614" y="4450940"/>
            <a:ext cx="5166000" cy="615600"/>
          </a:xfrm>
          <a:prstGeom prst="rect">
            <a:avLst/>
          </a:prstGeom>
          <a:solidFill>
            <a:schemeClr val="accent3">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Heaviest tier 50-100%</a:t>
            </a:r>
            <a:endParaRPr lang="en-GB" sz="1200" b="1" i="1" dirty="0">
              <a:solidFill>
                <a:schemeClr val="bg2"/>
              </a:solidFill>
            </a:endParaRPr>
          </a:p>
        </p:txBody>
      </p:sp>
      <p:sp>
        <p:nvSpPr>
          <p:cNvPr id="29" name="Rectangle 28">
            <a:extLst>
              <a:ext uri="{FF2B5EF4-FFF2-40B4-BE49-F238E27FC236}">
                <a16:creationId xmlns:a16="http://schemas.microsoft.com/office/drawing/2014/main" id="{62F26046-FC50-80D1-1F01-51CE1FAE753D}"/>
              </a:ext>
            </a:extLst>
          </p:cNvPr>
          <p:cNvSpPr/>
          <p:nvPr/>
        </p:nvSpPr>
        <p:spPr>
          <a:xfrm>
            <a:off x="3268338" y="4452088"/>
            <a:ext cx="3196800" cy="615600"/>
          </a:xfrm>
          <a:prstGeom prst="rect">
            <a:avLst/>
          </a:prstGeom>
          <a:solidFill>
            <a:schemeClr val="accent5">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Middle tier 20-49%</a:t>
            </a:r>
            <a:endParaRPr lang="en-GB" sz="1200" b="1" i="1" dirty="0">
              <a:solidFill>
                <a:schemeClr val="bg2"/>
              </a:solidFill>
            </a:endParaRPr>
          </a:p>
        </p:txBody>
      </p:sp>
      <p:sp>
        <p:nvSpPr>
          <p:cNvPr id="7" name="Rectangle 6">
            <a:extLst>
              <a:ext uri="{FF2B5EF4-FFF2-40B4-BE49-F238E27FC236}">
                <a16:creationId xmlns:a16="http://schemas.microsoft.com/office/drawing/2014/main" id="{358243E8-D475-7232-D41F-90792B99945E}"/>
              </a:ext>
            </a:extLst>
          </p:cNvPr>
          <p:cNvSpPr/>
          <p:nvPr/>
        </p:nvSpPr>
        <p:spPr>
          <a:xfrm>
            <a:off x="1210239" y="4450940"/>
            <a:ext cx="2005200" cy="615600"/>
          </a:xfrm>
          <a:prstGeom prst="rect">
            <a:avLst/>
          </a:prstGeom>
          <a:solidFill>
            <a:schemeClr val="accent2">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2"/>
                </a:solidFill>
              </a:rPr>
              <a:t>Lightest tier 0-19%</a:t>
            </a:r>
            <a:endParaRPr lang="en-GB" sz="1200" b="1" i="1" dirty="0">
              <a:solidFill>
                <a:schemeClr val="bg2"/>
              </a:solidFill>
            </a:endParaRPr>
          </a:p>
        </p:txBody>
      </p:sp>
      <p:sp>
        <p:nvSpPr>
          <p:cNvPr id="17" name="Title 16">
            <a:extLst>
              <a:ext uri="{FF2B5EF4-FFF2-40B4-BE49-F238E27FC236}">
                <a16:creationId xmlns:a16="http://schemas.microsoft.com/office/drawing/2014/main" id="{B0DF17F9-071B-D8BF-A5B6-7289FA430E85}"/>
              </a:ext>
            </a:extLst>
          </p:cNvPr>
          <p:cNvSpPr>
            <a:spLocks noGrp="1"/>
          </p:cNvSpPr>
          <p:nvPr>
            <p:ph type="title"/>
          </p:nvPr>
        </p:nvSpPr>
        <p:spPr/>
        <p:txBody>
          <a:bodyPr/>
          <a:lstStyle/>
          <a:p>
            <a:r>
              <a:rPr lang="en-GB" dirty="0"/>
              <a:t>Weight of viewing is a key factor in incremental reach</a:t>
            </a:r>
          </a:p>
        </p:txBody>
      </p:sp>
      <p:sp>
        <p:nvSpPr>
          <p:cNvPr id="4" name="Text Placeholder 3">
            <a:extLst>
              <a:ext uri="{FF2B5EF4-FFF2-40B4-BE49-F238E27FC236}">
                <a16:creationId xmlns:a16="http://schemas.microsoft.com/office/drawing/2014/main" id="{AF85F358-57E2-EB2C-F7F4-12D26ABB6F84}"/>
              </a:ext>
            </a:extLst>
          </p:cNvPr>
          <p:cNvSpPr>
            <a:spLocks noGrp="1"/>
          </p:cNvSpPr>
          <p:nvPr>
            <p:ph type="body" sz="quarter" idx="15"/>
          </p:nvPr>
        </p:nvSpPr>
        <p:spPr/>
        <p:txBody>
          <a:bodyPr/>
          <a:lstStyle/>
          <a:p>
            <a:r>
              <a:rPr lang="en-GB" dirty="0"/>
              <a:t>Source: PwC UK, Barb, all viewers split into tenths based upon their weight of linear TV viewing </a:t>
            </a:r>
          </a:p>
        </p:txBody>
      </p:sp>
      <p:sp>
        <p:nvSpPr>
          <p:cNvPr id="18" name="Rectangle 17">
            <a:extLst>
              <a:ext uri="{FF2B5EF4-FFF2-40B4-BE49-F238E27FC236}">
                <a16:creationId xmlns:a16="http://schemas.microsoft.com/office/drawing/2014/main" id="{90EC29ED-662D-C373-FCEA-74E8468C6320}"/>
              </a:ext>
            </a:extLst>
          </p:cNvPr>
          <p:cNvSpPr/>
          <p:nvPr/>
        </p:nvSpPr>
        <p:spPr>
          <a:xfrm>
            <a:off x="1234366" y="1707400"/>
            <a:ext cx="2060220" cy="2750559"/>
          </a:xfrm>
          <a:prstGeom prst="rect">
            <a:avLst/>
          </a:prstGeom>
          <a:solidFill>
            <a:schemeClr val="bg1">
              <a:lumMod val="95000"/>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DC4DC91C-8CF7-130F-6061-44923916D03E}"/>
              </a:ext>
            </a:extLst>
          </p:cNvPr>
          <p:cNvSpPr/>
          <p:nvPr/>
        </p:nvSpPr>
        <p:spPr>
          <a:xfrm>
            <a:off x="6447388" y="1707400"/>
            <a:ext cx="5213022" cy="2750559"/>
          </a:xfrm>
          <a:prstGeom prst="rect">
            <a:avLst/>
          </a:prstGeom>
          <a:solidFill>
            <a:schemeClr val="bg1">
              <a:lumMod val="95000"/>
              <a:alpha val="7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728A4E6A-5131-8297-58F0-9F44F5633288}"/>
              </a:ext>
            </a:extLst>
          </p:cNvPr>
          <p:cNvSpPr/>
          <p:nvPr/>
        </p:nvSpPr>
        <p:spPr>
          <a:xfrm>
            <a:off x="3294586" y="1707399"/>
            <a:ext cx="3152802" cy="2750559"/>
          </a:xfrm>
          <a:prstGeom prst="rect">
            <a:avLst/>
          </a:prstGeom>
          <a:solidFill>
            <a:schemeClr val="accent5">
              <a:alpha val="2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2056" name="Chart 2055">
            <a:extLst>
              <a:ext uri="{FF2B5EF4-FFF2-40B4-BE49-F238E27FC236}">
                <a16:creationId xmlns:a16="http://schemas.microsoft.com/office/drawing/2014/main" id="{DF06147C-FD21-B455-2682-7E8E717A9EDF}"/>
              </a:ext>
            </a:extLst>
          </p:cNvPr>
          <p:cNvGraphicFramePr/>
          <p:nvPr/>
        </p:nvGraphicFramePr>
        <p:xfrm>
          <a:off x="714558" y="1562865"/>
          <a:ext cx="10998016" cy="2897502"/>
        </p:xfrm>
        <a:graphic>
          <a:graphicData uri="http://schemas.openxmlformats.org/drawingml/2006/chart">
            <c:chart xmlns:c="http://schemas.openxmlformats.org/drawingml/2006/chart" xmlns:r="http://schemas.openxmlformats.org/officeDocument/2006/relationships" r:id="rId3"/>
          </a:graphicData>
        </a:graphic>
      </p:graphicFrame>
      <p:sp>
        <p:nvSpPr>
          <p:cNvPr id="2058" name="TextBox 2057">
            <a:extLst>
              <a:ext uri="{FF2B5EF4-FFF2-40B4-BE49-F238E27FC236}">
                <a16:creationId xmlns:a16="http://schemas.microsoft.com/office/drawing/2014/main" id="{20D183ED-5D49-E342-7346-2E70F9AA6CBF}"/>
              </a:ext>
            </a:extLst>
          </p:cNvPr>
          <p:cNvSpPr txBox="1"/>
          <p:nvPr/>
        </p:nvSpPr>
        <p:spPr>
          <a:xfrm rot="16200000">
            <a:off x="-621642" y="2712203"/>
            <a:ext cx="256807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Average mins per day of linear TV</a:t>
            </a:r>
          </a:p>
        </p:txBody>
      </p:sp>
      <p:sp>
        <p:nvSpPr>
          <p:cNvPr id="2061" name="Rectangle 2060">
            <a:extLst>
              <a:ext uri="{FF2B5EF4-FFF2-40B4-BE49-F238E27FC236}">
                <a16:creationId xmlns:a16="http://schemas.microsoft.com/office/drawing/2014/main" id="{7DBB574B-7B82-B179-0196-8802C8B606EA}"/>
              </a:ext>
            </a:extLst>
          </p:cNvPr>
          <p:cNvSpPr/>
          <p:nvPr/>
        </p:nvSpPr>
        <p:spPr>
          <a:xfrm>
            <a:off x="1222902" y="1279932"/>
            <a:ext cx="10437508" cy="281905"/>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D1A457D3-B77D-26B0-413F-02CD88CA209A}"/>
              </a:ext>
            </a:extLst>
          </p:cNvPr>
          <p:cNvSpPr txBox="1"/>
          <p:nvPr/>
        </p:nvSpPr>
        <p:spPr>
          <a:xfrm>
            <a:off x="10906316"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734</a:t>
            </a:r>
          </a:p>
        </p:txBody>
      </p:sp>
      <p:sp>
        <p:nvSpPr>
          <p:cNvPr id="6" name="TextBox 5">
            <a:extLst>
              <a:ext uri="{FF2B5EF4-FFF2-40B4-BE49-F238E27FC236}">
                <a16:creationId xmlns:a16="http://schemas.microsoft.com/office/drawing/2014/main" id="{ED4A2DAC-CB04-6E0E-D9B4-1A53E8E02847}"/>
              </a:ext>
            </a:extLst>
          </p:cNvPr>
          <p:cNvSpPr txBox="1"/>
          <p:nvPr/>
        </p:nvSpPr>
        <p:spPr>
          <a:xfrm>
            <a:off x="9873350"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360</a:t>
            </a:r>
          </a:p>
        </p:txBody>
      </p:sp>
      <p:sp>
        <p:nvSpPr>
          <p:cNvPr id="8" name="TextBox 7">
            <a:extLst>
              <a:ext uri="{FF2B5EF4-FFF2-40B4-BE49-F238E27FC236}">
                <a16:creationId xmlns:a16="http://schemas.microsoft.com/office/drawing/2014/main" id="{51F48BF4-9986-9C67-7E5E-229969489DB2}"/>
              </a:ext>
            </a:extLst>
          </p:cNvPr>
          <p:cNvSpPr txBox="1"/>
          <p:nvPr/>
        </p:nvSpPr>
        <p:spPr>
          <a:xfrm>
            <a:off x="8840384"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244</a:t>
            </a:r>
          </a:p>
        </p:txBody>
      </p:sp>
      <p:sp>
        <p:nvSpPr>
          <p:cNvPr id="9" name="TextBox 8">
            <a:extLst>
              <a:ext uri="{FF2B5EF4-FFF2-40B4-BE49-F238E27FC236}">
                <a16:creationId xmlns:a16="http://schemas.microsoft.com/office/drawing/2014/main" id="{639F93CD-3B58-5810-17DC-702E3C07DD02}"/>
              </a:ext>
            </a:extLst>
          </p:cNvPr>
          <p:cNvSpPr txBox="1"/>
          <p:nvPr/>
        </p:nvSpPr>
        <p:spPr>
          <a:xfrm>
            <a:off x="7781457"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169</a:t>
            </a:r>
          </a:p>
        </p:txBody>
      </p:sp>
      <p:sp>
        <p:nvSpPr>
          <p:cNvPr id="10" name="TextBox 9">
            <a:extLst>
              <a:ext uri="{FF2B5EF4-FFF2-40B4-BE49-F238E27FC236}">
                <a16:creationId xmlns:a16="http://schemas.microsoft.com/office/drawing/2014/main" id="{B28673F6-A5AB-F0B3-5117-FBA0B8D5C3C0}"/>
              </a:ext>
            </a:extLst>
          </p:cNvPr>
          <p:cNvSpPr txBox="1"/>
          <p:nvPr/>
        </p:nvSpPr>
        <p:spPr>
          <a:xfrm>
            <a:off x="6703837" y="1297361"/>
            <a:ext cx="4203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115</a:t>
            </a:r>
          </a:p>
        </p:txBody>
      </p:sp>
      <p:sp>
        <p:nvSpPr>
          <p:cNvPr id="11" name="TextBox 10">
            <a:extLst>
              <a:ext uri="{FF2B5EF4-FFF2-40B4-BE49-F238E27FC236}">
                <a16:creationId xmlns:a16="http://schemas.microsoft.com/office/drawing/2014/main" id="{C59D8AB6-609B-C8D9-4D4C-D56DCB9906DB}"/>
              </a:ext>
            </a:extLst>
          </p:cNvPr>
          <p:cNvSpPr txBox="1"/>
          <p:nvPr/>
        </p:nvSpPr>
        <p:spPr>
          <a:xfrm>
            <a:off x="5727464"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75</a:t>
            </a:r>
          </a:p>
        </p:txBody>
      </p:sp>
      <p:sp>
        <p:nvSpPr>
          <p:cNvPr id="12" name="TextBox 11">
            <a:extLst>
              <a:ext uri="{FF2B5EF4-FFF2-40B4-BE49-F238E27FC236}">
                <a16:creationId xmlns:a16="http://schemas.microsoft.com/office/drawing/2014/main" id="{2C8785F7-2363-118F-BC97-D7E4F785BA15}"/>
              </a:ext>
            </a:extLst>
          </p:cNvPr>
          <p:cNvSpPr txBox="1"/>
          <p:nvPr/>
        </p:nvSpPr>
        <p:spPr>
          <a:xfrm>
            <a:off x="4698847"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47</a:t>
            </a:r>
          </a:p>
        </p:txBody>
      </p:sp>
      <p:sp>
        <p:nvSpPr>
          <p:cNvPr id="13" name="TextBox 12">
            <a:extLst>
              <a:ext uri="{FF2B5EF4-FFF2-40B4-BE49-F238E27FC236}">
                <a16:creationId xmlns:a16="http://schemas.microsoft.com/office/drawing/2014/main" id="{BFCA190C-EC3E-73E4-29CF-E9F9FA33E622}"/>
              </a:ext>
            </a:extLst>
          </p:cNvPr>
          <p:cNvSpPr txBox="1"/>
          <p:nvPr/>
        </p:nvSpPr>
        <p:spPr>
          <a:xfrm>
            <a:off x="3669465"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25</a:t>
            </a:r>
          </a:p>
        </p:txBody>
      </p:sp>
      <p:sp>
        <p:nvSpPr>
          <p:cNvPr id="14" name="TextBox 13">
            <a:extLst>
              <a:ext uri="{FF2B5EF4-FFF2-40B4-BE49-F238E27FC236}">
                <a16:creationId xmlns:a16="http://schemas.microsoft.com/office/drawing/2014/main" id="{7D110CC1-C158-5B9C-78F2-08B9693F4009}"/>
              </a:ext>
            </a:extLst>
          </p:cNvPr>
          <p:cNvSpPr txBox="1"/>
          <p:nvPr/>
        </p:nvSpPr>
        <p:spPr>
          <a:xfrm>
            <a:off x="2624170" y="1297361"/>
            <a:ext cx="34176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12</a:t>
            </a:r>
          </a:p>
        </p:txBody>
      </p:sp>
      <p:sp>
        <p:nvSpPr>
          <p:cNvPr id="15" name="TextBox 14">
            <a:extLst>
              <a:ext uri="{FF2B5EF4-FFF2-40B4-BE49-F238E27FC236}">
                <a16:creationId xmlns:a16="http://schemas.microsoft.com/office/drawing/2014/main" id="{4517FF60-430B-A759-2238-C4F7BF29B1B3}"/>
              </a:ext>
            </a:extLst>
          </p:cNvPr>
          <p:cNvSpPr txBox="1"/>
          <p:nvPr/>
        </p:nvSpPr>
        <p:spPr>
          <a:xfrm>
            <a:off x="1624591" y="1297361"/>
            <a:ext cx="26321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4D4D4D"/>
                </a:solidFill>
                <a:effectLst/>
                <a:uLnTx/>
                <a:uFillTx/>
                <a:latin typeface="Arial"/>
                <a:ea typeface="+mn-ea"/>
                <a:cs typeface="+mn-cs"/>
              </a:rPr>
              <a:t>4</a:t>
            </a:r>
          </a:p>
        </p:txBody>
      </p:sp>
      <p:sp>
        <p:nvSpPr>
          <p:cNvPr id="37" name="Rectangle 36">
            <a:extLst>
              <a:ext uri="{FF2B5EF4-FFF2-40B4-BE49-F238E27FC236}">
                <a16:creationId xmlns:a16="http://schemas.microsoft.com/office/drawing/2014/main" id="{974AC554-CC15-E023-A6E7-57F4DF01AD5A}"/>
              </a:ext>
            </a:extLst>
          </p:cNvPr>
          <p:cNvSpPr/>
          <p:nvPr/>
        </p:nvSpPr>
        <p:spPr>
          <a:xfrm>
            <a:off x="3281862" y="1263730"/>
            <a:ext cx="3163009" cy="3776499"/>
          </a:xfrm>
          <a:prstGeom prst="rect">
            <a:avLst/>
          </a:prstGeom>
          <a:noFill/>
          <a:ln w="28575">
            <a:solidFill>
              <a:srgbClr val="99D7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038178EA-CAD2-A739-0A13-2DE3551E8156}"/>
              </a:ext>
            </a:extLst>
          </p:cNvPr>
          <p:cNvSpPr/>
          <p:nvPr/>
        </p:nvSpPr>
        <p:spPr>
          <a:xfrm>
            <a:off x="6534078" y="1260682"/>
            <a:ext cx="5137796" cy="3773117"/>
          </a:xfrm>
          <a:prstGeom prst="rect">
            <a:avLst/>
          </a:prstGeom>
          <a:noFill/>
          <a:ln w="28575">
            <a:solidFill>
              <a:schemeClr val="accent3">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C369895F-FC7E-602B-A4B3-A42E3867EB3E}"/>
              </a:ext>
            </a:extLst>
          </p:cNvPr>
          <p:cNvSpPr/>
          <p:nvPr/>
        </p:nvSpPr>
        <p:spPr>
          <a:xfrm>
            <a:off x="1222902" y="1257300"/>
            <a:ext cx="1974080" cy="3776499"/>
          </a:xfrm>
          <a:prstGeom prst="rect">
            <a:avLst/>
          </a:prstGeom>
          <a:noFill/>
          <a:ln w="28575">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 name="Picture 1" descr="Logo">
            <a:extLst>
              <a:ext uri="{FF2B5EF4-FFF2-40B4-BE49-F238E27FC236}">
                <a16:creationId xmlns:a16="http://schemas.microsoft.com/office/drawing/2014/main" id="{6BABBF26-13FC-4A00-4246-C237F3B98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Tree>
    <p:extLst>
      <p:ext uri="{BB962C8B-B14F-4D97-AF65-F5344CB8AC3E}">
        <p14:creationId xmlns:p14="http://schemas.microsoft.com/office/powerpoint/2010/main" val="35923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7464433E-A68E-C0FE-0598-32460295887C}"/>
              </a:ext>
            </a:extLst>
          </p:cNvPr>
          <p:cNvCxnSpPr>
            <a:cxnSpLocks/>
          </p:cNvCxnSpPr>
          <p:nvPr/>
        </p:nvCxnSpPr>
        <p:spPr>
          <a:xfrm flipV="1">
            <a:off x="1443674" y="2171700"/>
            <a:ext cx="0" cy="127220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0183B50-AD0A-8137-31B3-938CFD3766AC}"/>
              </a:ext>
            </a:extLst>
          </p:cNvPr>
          <p:cNvCxnSpPr>
            <a:cxnSpLocks/>
          </p:cNvCxnSpPr>
          <p:nvPr/>
        </p:nvCxnSpPr>
        <p:spPr>
          <a:xfrm flipV="1">
            <a:off x="11625828" y="2483052"/>
            <a:ext cx="0" cy="96085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54AB309-1BCB-2006-AA57-A6E7656EF5DC}"/>
              </a:ext>
            </a:extLst>
          </p:cNvPr>
          <p:cNvGrpSpPr/>
          <p:nvPr/>
        </p:nvGrpSpPr>
        <p:grpSpPr>
          <a:xfrm>
            <a:off x="377757" y="1379514"/>
            <a:ext cx="11605049" cy="3533573"/>
            <a:chOff x="73010" y="2705853"/>
            <a:chExt cx="11605049" cy="2968174"/>
          </a:xfrm>
        </p:grpSpPr>
        <p:cxnSp>
          <p:nvCxnSpPr>
            <p:cNvPr id="23" name="Straight Connector 22">
              <a:extLst>
                <a:ext uri="{FF2B5EF4-FFF2-40B4-BE49-F238E27FC236}">
                  <a16:creationId xmlns:a16="http://schemas.microsoft.com/office/drawing/2014/main" id="{CF17E602-A71F-9317-0891-8650301B91A0}"/>
                </a:ext>
              </a:extLst>
            </p:cNvPr>
            <p:cNvCxnSpPr>
              <a:cxnSpLocks/>
            </p:cNvCxnSpPr>
            <p:nvPr/>
          </p:nvCxnSpPr>
          <p:spPr>
            <a:xfrm flipH="1" flipV="1">
              <a:off x="1610905" y="3664010"/>
              <a:ext cx="3627898" cy="62946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143A09A-DFDF-7F4F-3290-9D36D041C133}"/>
                </a:ext>
              </a:extLst>
            </p:cNvPr>
            <p:cNvCxnSpPr>
              <a:cxnSpLocks/>
            </p:cNvCxnSpPr>
            <p:nvPr/>
          </p:nvCxnSpPr>
          <p:spPr>
            <a:xfrm flipH="1" flipV="1">
              <a:off x="1138927" y="3703674"/>
              <a:ext cx="1261426" cy="7149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D6EA74B-662E-34CD-211F-B14C4F875F5A}"/>
                </a:ext>
              </a:extLst>
            </p:cNvPr>
            <p:cNvSpPr txBox="1"/>
            <p:nvPr/>
          </p:nvSpPr>
          <p:spPr>
            <a:xfrm>
              <a:off x="4939967" y="5412417"/>
              <a:ext cx="1976611" cy="261610"/>
            </a:xfrm>
            <a:prstGeom prst="rect">
              <a:avLst/>
            </a:prstGeom>
            <a:noFill/>
          </p:spPr>
          <p:txBody>
            <a:bodyPr wrap="square" rtlCol="0">
              <a:spAutoFit/>
            </a:bodyPr>
            <a:lstStyle/>
            <a:p>
              <a:pPr algn="l"/>
              <a:r>
                <a:rPr lang="en-GB" sz="1100" b="1" dirty="0">
                  <a:solidFill>
                    <a:schemeClr val="bg2"/>
                  </a:solidFill>
                </a:rPr>
                <a:t>% contribution to viewing</a:t>
              </a:r>
            </a:p>
          </p:txBody>
        </p:sp>
        <p:sp>
          <p:nvSpPr>
            <p:cNvPr id="39" name="TextBox 38">
              <a:extLst>
                <a:ext uri="{FF2B5EF4-FFF2-40B4-BE49-F238E27FC236}">
                  <a16:creationId xmlns:a16="http://schemas.microsoft.com/office/drawing/2014/main" id="{02DBFB33-9680-245A-BC9A-E4DAA56A7BE1}"/>
                </a:ext>
              </a:extLst>
            </p:cNvPr>
            <p:cNvSpPr txBox="1"/>
            <p:nvPr/>
          </p:nvSpPr>
          <p:spPr>
            <a:xfrm>
              <a:off x="3283599" y="2752725"/>
              <a:ext cx="5657982" cy="276999"/>
            </a:xfrm>
            <a:prstGeom prst="rect">
              <a:avLst/>
            </a:prstGeom>
            <a:noFill/>
          </p:spPr>
          <p:txBody>
            <a:bodyPr wrap="square" rtlCol="0">
              <a:spAutoFit/>
            </a:bodyPr>
            <a:lstStyle/>
            <a:p>
              <a:pPr algn="ctr"/>
              <a:r>
                <a:rPr lang="en-GB" sz="1200" b="1" dirty="0">
                  <a:solidFill>
                    <a:schemeClr val="bg2"/>
                  </a:solidFill>
                </a:rPr>
                <a:t>All viewers split into tenths based on their weight of linear TV viewing</a:t>
              </a:r>
            </a:p>
          </p:txBody>
        </p:sp>
        <p:sp>
          <p:nvSpPr>
            <p:cNvPr id="41" name="TextBox 40">
              <a:extLst>
                <a:ext uri="{FF2B5EF4-FFF2-40B4-BE49-F238E27FC236}">
                  <a16:creationId xmlns:a16="http://schemas.microsoft.com/office/drawing/2014/main" id="{67E2861D-4D86-5A30-2B3E-15C76F75B370}"/>
                </a:ext>
              </a:extLst>
            </p:cNvPr>
            <p:cNvSpPr txBox="1"/>
            <p:nvPr/>
          </p:nvSpPr>
          <p:spPr>
            <a:xfrm>
              <a:off x="133987" y="4420181"/>
              <a:ext cx="1207143" cy="369332"/>
            </a:xfrm>
            <a:prstGeom prst="rect">
              <a:avLst/>
            </a:prstGeom>
            <a:noFill/>
          </p:spPr>
          <p:txBody>
            <a:bodyPr wrap="square" rtlCol="0">
              <a:spAutoFit/>
            </a:bodyPr>
            <a:lstStyle/>
            <a:p>
              <a:pPr algn="l"/>
              <a:r>
                <a:rPr lang="en-GB" b="1" dirty="0">
                  <a:solidFill>
                    <a:schemeClr val="bg2"/>
                  </a:solidFill>
                </a:rPr>
                <a:t>BVOD</a:t>
              </a:r>
            </a:p>
          </p:txBody>
        </p:sp>
        <p:sp>
          <p:nvSpPr>
            <p:cNvPr id="42" name="TextBox 41">
              <a:extLst>
                <a:ext uri="{FF2B5EF4-FFF2-40B4-BE49-F238E27FC236}">
                  <a16:creationId xmlns:a16="http://schemas.microsoft.com/office/drawing/2014/main" id="{F1249E6C-EF7D-7158-BF8E-0C3C245B1EEF}"/>
                </a:ext>
              </a:extLst>
            </p:cNvPr>
            <p:cNvSpPr txBox="1"/>
            <p:nvPr/>
          </p:nvSpPr>
          <p:spPr>
            <a:xfrm>
              <a:off x="73010" y="3232706"/>
              <a:ext cx="1207143" cy="400110"/>
            </a:xfrm>
            <a:prstGeom prst="rect">
              <a:avLst/>
            </a:prstGeom>
            <a:noFill/>
          </p:spPr>
          <p:txBody>
            <a:bodyPr wrap="square" rtlCol="0">
              <a:spAutoFit/>
            </a:bodyPr>
            <a:lstStyle/>
            <a:p>
              <a:pPr algn="l"/>
              <a:r>
                <a:rPr lang="en-GB" sz="2000" b="1" dirty="0">
                  <a:solidFill>
                    <a:schemeClr val="bg2"/>
                  </a:solidFill>
                </a:rPr>
                <a:t>Linear</a:t>
              </a:r>
            </a:p>
          </p:txBody>
        </p:sp>
        <p:graphicFrame>
          <p:nvGraphicFramePr>
            <p:cNvPr id="4" name="Chart 3">
              <a:extLst>
                <a:ext uri="{FF2B5EF4-FFF2-40B4-BE49-F238E27FC236}">
                  <a16:creationId xmlns:a16="http://schemas.microsoft.com/office/drawing/2014/main" id="{FCFC98EB-B143-7897-9DD0-E0172EA2D90A}"/>
                </a:ext>
              </a:extLst>
            </p:cNvPr>
            <p:cNvGraphicFramePr/>
            <p:nvPr/>
          </p:nvGraphicFramePr>
          <p:xfrm>
            <a:off x="869152" y="2705853"/>
            <a:ext cx="10808907" cy="2713588"/>
          </p:xfrm>
          <a:graphic>
            <a:graphicData uri="http://schemas.openxmlformats.org/drawingml/2006/chart">
              <c:chart xmlns:c="http://schemas.openxmlformats.org/drawingml/2006/chart" xmlns:r="http://schemas.openxmlformats.org/officeDocument/2006/relationships" r:id="rId3"/>
            </a:graphicData>
          </a:graphic>
        </p:graphicFrame>
      </p:grpSp>
      <p:sp>
        <p:nvSpPr>
          <p:cNvPr id="43" name="Title 16">
            <a:extLst>
              <a:ext uri="{FF2B5EF4-FFF2-40B4-BE49-F238E27FC236}">
                <a16:creationId xmlns:a16="http://schemas.microsoft.com/office/drawing/2014/main" id="{E8052DC5-C43A-7B43-DA1F-73573362CF74}"/>
              </a:ext>
            </a:extLst>
          </p:cNvPr>
          <p:cNvSpPr>
            <a:spLocks noGrp="1"/>
          </p:cNvSpPr>
          <p:nvPr>
            <p:ph type="title"/>
          </p:nvPr>
        </p:nvSpPr>
        <p:spPr/>
        <p:txBody>
          <a:bodyPr/>
          <a:lstStyle/>
          <a:p>
            <a:r>
              <a:rPr lang="en-GB" dirty="0"/>
              <a:t>‘Middle tier’ of viewers are key to BVOD’s incremental reach</a:t>
            </a:r>
          </a:p>
        </p:txBody>
      </p:sp>
      <p:sp>
        <p:nvSpPr>
          <p:cNvPr id="6" name="Text Placeholder 3">
            <a:extLst>
              <a:ext uri="{FF2B5EF4-FFF2-40B4-BE49-F238E27FC236}">
                <a16:creationId xmlns:a16="http://schemas.microsoft.com/office/drawing/2014/main" id="{92280014-7DA6-A700-DAF4-D31A9EF3509F}"/>
              </a:ext>
            </a:extLst>
          </p:cNvPr>
          <p:cNvSpPr>
            <a:spLocks noGrp="1"/>
          </p:cNvSpPr>
          <p:nvPr>
            <p:ph type="body" sz="quarter" idx="15"/>
          </p:nvPr>
        </p:nvSpPr>
        <p:spPr/>
        <p:txBody>
          <a:bodyPr/>
          <a:lstStyle/>
          <a:p>
            <a:r>
              <a:rPr lang="en-GB" dirty="0"/>
              <a:t>Source: PwC UK, Barb, all viewers split into tenths based upon their weight of linear TV viewing </a:t>
            </a:r>
          </a:p>
        </p:txBody>
      </p:sp>
      <p:sp>
        <p:nvSpPr>
          <p:cNvPr id="34" name="TextBox 33">
            <a:extLst>
              <a:ext uri="{FF2B5EF4-FFF2-40B4-BE49-F238E27FC236}">
                <a16:creationId xmlns:a16="http://schemas.microsoft.com/office/drawing/2014/main" id="{4EC454DD-18D4-42A1-55F6-08D99069E2E1}"/>
              </a:ext>
            </a:extLst>
          </p:cNvPr>
          <p:cNvSpPr txBox="1"/>
          <p:nvPr/>
        </p:nvSpPr>
        <p:spPr>
          <a:xfrm>
            <a:off x="7995541" y="2952529"/>
            <a:ext cx="4257040" cy="230832"/>
          </a:xfrm>
          <a:prstGeom prst="rect">
            <a:avLst/>
          </a:prstGeom>
          <a:noFill/>
        </p:spPr>
        <p:txBody>
          <a:bodyPr wrap="square" rtlCol="0">
            <a:spAutoFit/>
          </a:bodyPr>
          <a:lstStyle/>
          <a:p>
            <a:pPr algn="l"/>
            <a:r>
              <a:rPr lang="en-GB" sz="900" b="1" dirty="0">
                <a:solidFill>
                  <a:schemeClr val="accent3"/>
                </a:solidFill>
              </a:rPr>
              <a:t>Heaviest tier 50-100%</a:t>
            </a:r>
          </a:p>
        </p:txBody>
      </p:sp>
      <p:sp>
        <p:nvSpPr>
          <p:cNvPr id="35" name="TextBox 34">
            <a:extLst>
              <a:ext uri="{FF2B5EF4-FFF2-40B4-BE49-F238E27FC236}">
                <a16:creationId xmlns:a16="http://schemas.microsoft.com/office/drawing/2014/main" id="{B3BE66B6-3E8E-9DCF-193D-7D5E881614B4}"/>
              </a:ext>
            </a:extLst>
          </p:cNvPr>
          <p:cNvSpPr txBox="1"/>
          <p:nvPr/>
        </p:nvSpPr>
        <p:spPr>
          <a:xfrm>
            <a:off x="2585423" y="2963479"/>
            <a:ext cx="1538902" cy="230832"/>
          </a:xfrm>
          <a:prstGeom prst="rect">
            <a:avLst/>
          </a:prstGeom>
          <a:noFill/>
        </p:spPr>
        <p:txBody>
          <a:bodyPr wrap="square" rtlCol="0">
            <a:spAutoFit/>
          </a:bodyPr>
          <a:lstStyle/>
          <a:p>
            <a:r>
              <a:rPr lang="en-GB" sz="900" b="1" dirty="0">
                <a:solidFill>
                  <a:schemeClr val="accent5"/>
                </a:solidFill>
              </a:rPr>
              <a:t>Middle tier 20-49%</a:t>
            </a:r>
          </a:p>
        </p:txBody>
      </p:sp>
      <p:sp>
        <p:nvSpPr>
          <p:cNvPr id="36" name="TextBox 35">
            <a:extLst>
              <a:ext uri="{FF2B5EF4-FFF2-40B4-BE49-F238E27FC236}">
                <a16:creationId xmlns:a16="http://schemas.microsoft.com/office/drawing/2014/main" id="{59D647E0-11F5-2377-9DA3-35C5D341F15E}"/>
              </a:ext>
            </a:extLst>
          </p:cNvPr>
          <p:cNvSpPr txBox="1"/>
          <p:nvPr/>
        </p:nvSpPr>
        <p:spPr>
          <a:xfrm>
            <a:off x="1443673" y="2894874"/>
            <a:ext cx="786111" cy="338554"/>
          </a:xfrm>
          <a:prstGeom prst="rect">
            <a:avLst/>
          </a:prstGeom>
          <a:noFill/>
        </p:spPr>
        <p:txBody>
          <a:bodyPr wrap="square" rtlCol="0">
            <a:spAutoFit/>
          </a:bodyPr>
          <a:lstStyle/>
          <a:p>
            <a:pPr algn="l"/>
            <a:r>
              <a:rPr lang="en-GB" sz="800" b="1" dirty="0">
                <a:solidFill>
                  <a:schemeClr val="tx2"/>
                </a:solidFill>
              </a:rPr>
              <a:t>0-19%</a:t>
            </a:r>
          </a:p>
          <a:p>
            <a:pPr algn="l"/>
            <a:r>
              <a:rPr lang="en-GB" sz="800" b="1" dirty="0">
                <a:solidFill>
                  <a:schemeClr val="tx2"/>
                </a:solidFill>
              </a:rPr>
              <a:t>Lightest tier</a:t>
            </a:r>
          </a:p>
        </p:txBody>
      </p:sp>
      <p:pic>
        <p:nvPicPr>
          <p:cNvPr id="2" name="Picture 1" descr="Logo">
            <a:extLst>
              <a:ext uri="{FF2B5EF4-FFF2-40B4-BE49-F238E27FC236}">
                <a16:creationId xmlns:a16="http://schemas.microsoft.com/office/drawing/2014/main" id="{D214A932-484B-6DBB-0E95-DA8D43D71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Tree>
    <p:extLst>
      <p:ext uri="{BB962C8B-B14F-4D97-AF65-F5344CB8AC3E}">
        <p14:creationId xmlns:p14="http://schemas.microsoft.com/office/powerpoint/2010/main" val="34270185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C8A23B-96E7-4C3D-8E7E-F2F708769270}"/>
              </a:ext>
            </a:extLst>
          </p:cNvPr>
          <p:cNvSpPr/>
          <p:nvPr/>
        </p:nvSpPr>
        <p:spPr>
          <a:xfrm>
            <a:off x="210368" y="3881464"/>
            <a:ext cx="11334817" cy="263697"/>
          </a:xfrm>
          <a:prstGeom prst="rect">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endParaRPr>
          </a:p>
        </p:txBody>
      </p:sp>
      <p:sp>
        <p:nvSpPr>
          <p:cNvPr id="2" name="Title 1">
            <a:extLst>
              <a:ext uri="{FF2B5EF4-FFF2-40B4-BE49-F238E27FC236}">
                <a16:creationId xmlns:a16="http://schemas.microsoft.com/office/drawing/2014/main" id="{7AB70B69-FC6D-ABB5-5B89-8DAB46BC6BA9}"/>
              </a:ext>
            </a:extLst>
          </p:cNvPr>
          <p:cNvSpPr>
            <a:spLocks noGrp="1"/>
          </p:cNvSpPr>
          <p:nvPr>
            <p:ph type="title"/>
          </p:nvPr>
        </p:nvSpPr>
        <p:spPr/>
        <p:txBody>
          <a:bodyPr/>
          <a:lstStyle/>
          <a:p>
            <a:r>
              <a:rPr lang="en-GB" dirty="0"/>
              <a:t>BVOD provides good odds of reaching an attractive audience</a:t>
            </a:r>
          </a:p>
        </p:txBody>
      </p:sp>
      <p:graphicFrame>
        <p:nvGraphicFramePr>
          <p:cNvPr id="20" name="Chart 19">
            <a:extLst>
              <a:ext uri="{FF2B5EF4-FFF2-40B4-BE49-F238E27FC236}">
                <a16:creationId xmlns:a16="http://schemas.microsoft.com/office/drawing/2014/main" id="{E815E820-853C-9450-D450-A7FB1830A630}"/>
              </a:ext>
            </a:extLst>
          </p:cNvPr>
          <p:cNvGraphicFramePr/>
          <p:nvPr/>
        </p:nvGraphicFramePr>
        <p:xfrm>
          <a:off x="1176654" y="713507"/>
          <a:ext cx="10535920" cy="314919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29B33314-929D-E453-FB41-D56A8BE57CBE}"/>
              </a:ext>
            </a:extLst>
          </p:cNvPr>
          <p:cNvSpPr txBox="1"/>
          <p:nvPr/>
        </p:nvSpPr>
        <p:spPr>
          <a:xfrm>
            <a:off x="192037" y="3842672"/>
            <a:ext cx="1081116" cy="338554"/>
          </a:xfrm>
          <a:prstGeom prst="rect">
            <a:avLst/>
          </a:prstGeom>
          <a:noFill/>
        </p:spPr>
        <p:txBody>
          <a:bodyPr wrap="square">
            <a:spAutoFit/>
          </a:bodyPr>
          <a:lstStyle/>
          <a:p>
            <a:pPr algn="ctr"/>
            <a:r>
              <a:rPr lang="en-GB" sz="800" b="1" dirty="0"/>
              <a:t>Average linear TV viewing per day</a:t>
            </a:r>
          </a:p>
        </p:txBody>
      </p:sp>
      <p:sp>
        <p:nvSpPr>
          <p:cNvPr id="23" name="TextBox 22">
            <a:extLst>
              <a:ext uri="{FF2B5EF4-FFF2-40B4-BE49-F238E27FC236}">
                <a16:creationId xmlns:a16="http://schemas.microsoft.com/office/drawing/2014/main" id="{2D7AB090-D2DD-733F-2F6C-15BC744D7108}"/>
              </a:ext>
            </a:extLst>
          </p:cNvPr>
          <p:cNvSpPr txBox="1"/>
          <p:nvPr/>
        </p:nvSpPr>
        <p:spPr>
          <a:xfrm>
            <a:off x="1939525" y="3906675"/>
            <a:ext cx="807630" cy="230832"/>
          </a:xfrm>
          <a:prstGeom prst="rect">
            <a:avLst/>
          </a:prstGeom>
          <a:noFill/>
        </p:spPr>
        <p:txBody>
          <a:bodyPr wrap="square">
            <a:spAutoFit/>
          </a:bodyPr>
          <a:lstStyle/>
          <a:p>
            <a:pPr algn="ctr"/>
            <a:r>
              <a:rPr lang="en-GB" sz="900" b="1" dirty="0"/>
              <a:t>8 minutes</a:t>
            </a:r>
          </a:p>
        </p:txBody>
      </p:sp>
      <p:sp>
        <p:nvSpPr>
          <p:cNvPr id="24" name="TextBox 23">
            <a:extLst>
              <a:ext uri="{FF2B5EF4-FFF2-40B4-BE49-F238E27FC236}">
                <a16:creationId xmlns:a16="http://schemas.microsoft.com/office/drawing/2014/main" id="{F6338379-F73B-4DE5-42CD-B5C0B908E91F}"/>
              </a:ext>
            </a:extLst>
          </p:cNvPr>
          <p:cNvSpPr txBox="1"/>
          <p:nvPr/>
        </p:nvSpPr>
        <p:spPr>
          <a:xfrm>
            <a:off x="4493411" y="3906675"/>
            <a:ext cx="807630" cy="230832"/>
          </a:xfrm>
          <a:prstGeom prst="rect">
            <a:avLst/>
          </a:prstGeom>
          <a:noFill/>
        </p:spPr>
        <p:txBody>
          <a:bodyPr wrap="square">
            <a:spAutoFit/>
          </a:bodyPr>
          <a:lstStyle/>
          <a:p>
            <a:pPr algn="ctr"/>
            <a:r>
              <a:rPr lang="en-GB" sz="900" b="1" dirty="0"/>
              <a:t>49 minutes</a:t>
            </a:r>
          </a:p>
        </p:txBody>
      </p:sp>
      <p:sp>
        <p:nvSpPr>
          <p:cNvPr id="25" name="TextBox 24">
            <a:extLst>
              <a:ext uri="{FF2B5EF4-FFF2-40B4-BE49-F238E27FC236}">
                <a16:creationId xmlns:a16="http://schemas.microsoft.com/office/drawing/2014/main" id="{FF04C55F-D2CB-5089-7763-BAFF3634944E}"/>
              </a:ext>
            </a:extLst>
          </p:cNvPr>
          <p:cNvSpPr txBox="1"/>
          <p:nvPr/>
        </p:nvSpPr>
        <p:spPr>
          <a:xfrm>
            <a:off x="7971563" y="3896533"/>
            <a:ext cx="1788972" cy="230832"/>
          </a:xfrm>
          <a:prstGeom prst="rect">
            <a:avLst/>
          </a:prstGeom>
          <a:noFill/>
        </p:spPr>
        <p:txBody>
          <a:bodyPr wrap="square">
            <a:spAutoFit/>
          </a:bodyPr>
          <a:lstStyle/>
          <a:p>
            <a:pPr algn="ctr"/>
            <a:r>
              <a:rPr lang="en-GB" sz="900" b="1" dirty="0"/>
              <a:t>5 hours and 24 minutes</a:t>
            </a:r>
          </a:p>
        </p:txBody>
      </p:sp>
      <p:sp>
        <p:nvSpPr>
          <p:cNvPr id="26" name="TextBox 25">
            <a:extLst>
              <a:ext uri="{FF2B5EF4-FFF2-40B4-BE49-F238E27FC236}">
                <a16:creationId xmlns:a16="http://schemas.microsoft.com/office/drawing/2014/main" id="{66A0F832-DB28-67AA-2266-14F2E4419209}"/>
              </a:ext>
            </a:extLst>
          </p:cNvPr>
          <p:cNvSpPr txBox="1"/>
          <p:nvPr/>
        </p:nvSpPr>
        <p:spPr>
          <a:xfrm>
            <a:off x="1582514" y="3080122"/>
            <a:ext cx="1521652" cy="276999"/>
          </a:xfrm>
          <a:prstGeom prst="rect">
            <a:avLst/>
          </a:prstGeom>
          <a:noFill/>
        </p:spPr>
        <p:txBody>
          <a:bodyPr wrap="square" rtlCol="0">
            <a:spAutoFit/>
          </a:bodyPr>
          <a:lstStyle/>
          <a:p>
            <a:pPr algn="ctr"/>
            <a:r>
              <a:rPr lang="en-GB" sz="1200" b="1" dirty="0">
                <a:solidFill>
                  <a:schemeClr val="bg1"/>
                </a:solidFill>
              </a:rPr>
              <a:t>Linear: 1 in 185</a:t>
            </a:r>
          </a:p>
        </p:txBody>
      </p:sp>
      <p:sp>
        <p:nvSpPr>
          <p:cNvPr id="27" name="TextBox 26">
            <a:extLst>
              <a:ext uri="{FF2B5EF4-FFF2-40B4-BE49-F238E27FC236}">
                <a16:creationId xmlns:a16="http://schemas.microsoft.com/office/drawing/2014/main" id="{28E82FC8-E1A2-D98B-BB54-319C25E3966C}"/>
              </a:ext>
            </a:extLst>
          </p:cNvPr>
          <p:cNvSpPr txBox="1"/>
          <p:nvPr/>
        </p:nvSpPr>
        <p:spPr>
          <a:xfrm>
            <a:off x="1711151" y="3374141"/>
            <a:ext cx="1202573" cy="276999"/>
          </a:xfrm>
          <a:prstGeom prst="rect">
            <a:avLst/>
          </a:prstGeom>
          <a:noFill/>
        </p:spPr>
        <p:txBody>
          <a:bodyPr wrap="none" rtlCol="0">
            <a:spAutoFit/>
          </a:bodyPr>
          <a:lstStyle/>
          <a:p>
            <a:pPr algn="ctr"/>
            <a:r>
              <a:rPr lang="en-GB" sz="1200" b="1" dirty="0">
                <a:solidFill>
                  <a:schemeClr val="bg1"/>
                </a:solidFill>
              </a:rPr>
              <a:t>BVOD: 1 in 12</a:t>
            </a:r>
          </a:p>
        </p:txBody>
      </p:sp>
      <p:sp>
        <p:nvSpPr>
          <p:cNvPr id="28" name="TextBox 27">
            <a:extLst>
              <a:ext uri="{FF2B5EF4-FFF2-40B4-BE49-F238E27FC236}">
                <a16:creationId xmlns:a16="http://schemas.microsoft.com/office/drawing/2014/main" id="{BF1ADC11-1DCE-3DBD-242F-0923301AC897}"/>
              </a:ext>
            </a:extLst>
          </p:cNvPr>
          <p:cNvSpPr txBox="1"/>
          <p:nvPr/>
        </p:nvSpPr>
        <p:spPr>
          <a:xfrm>
            <a:off x="4154553" y="3069951"/>
            <a:ext cx="1521652" cy="276999"/>
          </a:xfrm>
          <a:prstGeom prst="rect">
            <a:avLst/>
          </a:prstGeom>
          <a:noFill/>
        </p:spPr>
        <p:txBody>
          <a:bodyPr wrap="square" rtlCol="0">
            <a:spAutoFit/>
          </a:bodyPr>
          <a:lstStyle/>
          <a:p>
            <a:pPr algn="ctr"/>
            <a:r>
              <a:rPr lang="en-GB" sz="1200" b="1" dirty="0">
                <a:solidFill>
                  <a:schemeClr val="bg1"/>
                </a:solidFill>
              </a:rPr>
              <a:t>Linear: 1 in 14</a:t>
            </a:r>
          </a:p>
        </p:txBody>
      </p:sp>
      <p:sp>
        <p:nvSpPr>
          <p:cNvPr id="29" name="TextBox 28">
            <a:extLst>
              <a:ext uri="{FF2B5EF4-FFF2-40B4-BE49-F238E27FC236}">
                <a16:creationId xmlns:a16="http://schemas.microsoft.com/office/drawing/2014/main" id="{A60A077D-E6A8-4D01-B26C-8D57513AFEA0}"/>
              </a:ext>
            </a:extLst>
          </p:cNvPr>
          <p:cNvSpPr txBox="1"/>
          <p:nvPr/>
        </p:nvSpPr>
        <p:spPr>
          <a:xfrm>
            <a:off x="4356571" y="3378944"/>
            <a:ext cx="1117614" cy="276999"/>
          </a:xfrm>
          <a:prstGeom prst="rect">
            <a:avLst/>
          </a:prstGeom>
          <a:noFill/>
        </p:spPr>
        <p:txBody>
          <a:bodyPr wrap="none" rtlCol="0">
            <a:spAutoFit/>
          </a:bodyPr>
          <a:lstStyle/>
          <a:p>
            <a:pPr algn="ctr"/>
            <a:r>
              <a:rPr lang="en-GB" sz="1200" b="1" dirty="0">
                <a:solidFill>
                  <a:schemeClr val="bg1"/>
                </a:solidFill>
              </a:rPr>
              <a:t>BVOD: 1 in 4</a:t>
            </a:r>
          </a:p>
        </p:txBody>
      </p:sp>
      <p:sp>
        <p:nvSpPr>
          <p:cNvPr id="30" name="TextBox 29">
            <a:extLst>
              <a:ext uri="{FF2B5EF4-FFF2-40B4-BE49-F238E27FC236}">
                <a16:creationId xmlns:a16="http://schemas.microsoft.com/office/drawing/2014/main" id="{A58B2C37-5056-6AF8-C78C-4EACE1A2D1FC}"/>
              </a:ext>
            </a:extLst>
          </p:cNvPr>
          <p:cNvSpPr txBox="1"/>
          <p:nvPr/>
        </p:nvSpPr>
        <p:spPr>
          <a:xfrm>
            <a:off x="8105224" y="3106311"/>
            <a:ext cx="1521652" cy="276999"/>
          </a:xfrm>
          <a:prstGeom prst="rect">
            <a:avLst/>
          </a:prstGeom>
          <a:noFill/>
        </p:spPr>
        <p:txBody>
          <a:bodyPr wrap="square" rtlCol="0">
            <a:spAutoFit/>
          </a:bodyPr>
          <a:lstStyle/>
          <a:p>
            <a:pPr algn="ctr"/>
            <a:r>
              <a:rPr lang="en-GB" sz="1200" b="1" dirty="0">
                <a:solidFill>
                  <a:schemeClr val="bg1"/>
                </a:solidFill>
              </a:rPr>
              <a:t>Linear: 1 in 1.1</a:t>
            </a:r>
          </a:p>
        </p:txBody>
      </p:sp>
      <p:sp>
        <p:nvSpPr>
          <p:cNvPr id="31" name="TextBox 30">
            <a:extLst>
              <a:ext uri="{FF2B5EF4-FFF2-40B4-BE49-F238E27FC236}">
                <a16:creationId xmlns:a16="http://schemas.microsoft.com/office/drawing/2014/main" id="{59AA2B71-D1B7-A153-7E04-F0527C0B3C2E}"/>
              </a:ext>
            </a:extLst>
          </p:cNvPr>
          <p:cNvSpPr txBox="1"/>
          <p:nvPr/>
        </p:nvSpPr>
        <p:spPr>
          <a:xfrm>
            <a:off x="8307243" y="3374141"/>
            <a:ext cx="1117614" cy="276999"/>
          </a:xfrm>
          <a:prstGeom prst="rect">
            <a:avLst/>
          </a:prstGeom>
          <a:noFill/>
        </p:spPr>
        <p:txBody>
          <a:bodyPr wrap="none" rtlCol="0">
            <a:spAutoFit/>
          </a:bodyPr>
          <a:lstStyle/>
          <a:p>
            <a:pPr algn="ctr"/>
            <a:r>
              <a:rPr lang="en-GB" sz="1200" b="1" dirty="0">
                <a:solidFill>
                  <a:schemeClr val="bg1"/>
                </a:solidFill>
              </a:rPr>
              <a:t>BVOD: 1 in 2</a:t>
            </a:r>
          </a:p>
        </p:txBody>
      </p:sp>
      <p:sp>
        <p:nvSpPr>
          <p:cNvPr id="35" name="TextBox 34">
            <a:extLst>
              <a:ext uri="{FF2B5EF4-FFF2-40B4-BE49-F238E27FC236}">
                <a16:creationId xmlns:a16="http://schemas.microsoft.com/office/drawing/2014/main" id="{E35567D0-DDFF-71DA-070A-57B7B65AC9C6}"/>
              </a:ext>
            </a:extLst>
          </p:cNvPr>
          <p:cNvSpPr txBox="1"/>
          <p:nvPr/>
        </p:nvSpPr>
        <p:spPr>
          <a:xfrm>
            <a:off x="3269099" y="4145161"/>
            <a:ext cx="3292555"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mn-cs"/>
              </a:rPr>
              <a:t>skews towards: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mn-cs"/>
              </a:rPr>
              <a:t> ABC1 adults (71%) and 16-34 adults (42%)</a:t>
            </a:r>
          </a:p>
        </p:txBody>
      </p:sp>
      <p:sp>
        <p:nvSpPr>
          <p:cNvPr id="37" name="Rectangle 36">
            <a:extLst>
              <a:ext uri="{FF2B5EF4-FFF2-40B4-BE49-F238E27FC236}">
                <a16:creationId xmlns:a16="http://schemas.microsoft.com/office/drawing/2014/main" id="{69CA01CD-9E5D-AC9A-961F-8259FF002A6E}"/>
              </a:ext>
            </a:extLst>
          </p:cNvPr>
          <p:cNvSpPr/>
          <p:nvPr/>
        </p:nvSpPr>
        <p:spPr>
          <a:xfrm>
            <a:off x="6505759" y="2323831"/>
            <a:ext cx="5022722" cy="612000"/>
          </a:xfrm>
          <a:prstGeom prst="rect">
            <a:avLst/>
          </a:prstGeom>
          <a:solidFill>
            <a:srgbClr val="E30615"/>
          </a:solidFill>
          <a:ln w="19050">
            <a:solidFill>
              <a:srgbClr val="E10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Easily reachable via linear TV</a:t>
            </a:r>
          </a:p>
        </p:txBody>
      </p:sp>
      <p:sp>
        <p:nvSpPr>
          <p:cNvPr id="38" name="Rectangle 37">
            <a:extLst>
              <a:ext uri="{FF2B5EF4-FFF2-40B4-BE49-F238E27FC236}">
                <a16:creationId xmlns:a16="http://schemas.microsoft.com/office/drawing/2014/main" id="{68501023-C566-F3F7-55EA-37E23B3D4D6C}"/>
              </a:ext>
            </a:extLst>
          </p:cNvPr>
          <p:cNvSpPr/>
          <p:nvPr/>
        </p:nvSpPr>
        <p:spPr>
          <a:xfrm>
            <a:off x="3408578" y="2325817"/>
            <a:ext cx="2985181" cy="612000"/>
          </a:xfrm>
          <a:prstGeom prst="rect">
            <a:avLst/>
          </a:prstGeom>
          <a:solidFill>
            <a:schemeClr val="accent5"/>
          </a:solidFill>
          <a:ln w="19050">
            <a:solidFill>
              <a:srgbClr val="009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TV reach extenders</a:t>
            </a:r>
          </a:p>
        </p:txBody>
      </p:sp>
      <p:sp>
        <p:nvSpPr>
          <p:cNvPr id="39" name="Rectangle 38">
            <a:extLst>
              <a:ext uri="{FF2B5EF4-FFF2-40B4-BE49-F238E27FC236}">
                <a16:creationId xmlns:a16="http://schemas.microsoft.com/office/drawing/2014/main" id="{6A71AE7A-85BE-3FD1-AA44-91414E41173B}"/>
              </a:ext>
            </a:extLst>
          </p:cNvPr>
          <p:cNvSpPr/>
          <p:nvPr/>
        </p:nvSpPr>
        <p:spPr>
          <a:xfrm>
            <a:off x="1368984" y="2342595"/>
            <a:ext cx="1944000" cy="612000"/>
          </a:xfrm>
          <a:prstGeom prst="rect">
            <a:avLst/>
          </a:prstGeom>
          <a:solidFill>
            <a:srgbClr val="372D87"/>
          </a:solidFill>
          <a:ln w="19050">
            <a:solidFill>
              <a:srgbClr val="372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bg1"/>
                </a:solidFill>
              </a:rPr>
              <a:t>Hard to reach via TV</a:t>
            </a:r>
          </a:p>
        </p:txBody>
      </p:sp>
      <p:sp>
        <p:nvSpPr>
          <p:cNvPr id="40" name="Rectangle 39">
            <a:extLst>
              <a:ext uri="{FF2B5EF4-FFF2-40B4-BE49-F238E27FC236}">
                <a16:creationId xmlns:a16="http://schemas.microsoft.com/office/drawing/2014/main" id="{8B035DC8-E4C7-18A9-D934-A34F961B5AE3}"/>
              </a:ext>
            </a:extLst>
          </p:cNvPr>
          <p:cNvSpPr/>
          <p:nvPr/>
        </p:nvSpPr>
        <p:spPr>
          <a:xfrm>
            <a:off x="3391168" y="1561830"/>
            <a:ext cx="3012116" cy="3114850"/>
          </a:xfrm>
          <a:prstGeom prst="rect">
            <a:avLst/>
          </a:prstGeom>
          <a:noFill/>
          <a:ln w="28575">
            <a:solidFill>
              <a:srgbClr val="009B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4DD3BCD0-A927-7996-7B9F-1AAA060492A3}"/>
              </a:ext>
            </a:extLst>
          </p:cNvPr>
          <p:cNvSpPr txBox="1"/>
          <p:nvPr/>
        </p:nvSpPr>
        <p:spPr>
          <a:xfrm>
            <a:off x="51784" y="3106311"/>
            <a:ext cx="1287281" cy="530915"/>
          </a:xfrm>
          <a:prstGeom prst="rect">
            <a:avLst/>
          </a:prstGeom>
          <a:noFill/>
        </p:spPr>
        <p:txBody>
          <a:bodyPr wrap="square">
            <a:spAutoFit/>
          </a:bodyPr>
          <a:lstStyle/>
          <a:p>
            <a:pPr algn="ctr"/>
            <a:r>
              <a:rPr lang="en-GB" sz="950" b="1" dirty="0"/>
              <a:t>Average odds of reaching segment per exposure</a:t>
            </a:r>
          </a:p>
        </p:txBody>
      </p:sp>
      <p:pic>
        <p:nvPicPr>
          <p:cNvPr id="6" name="Picture 5" descr="Logo">
            <a:extLst>
              <a:ext uri="{FF2B5EF4-FFF2-40B4-BE49-F238E27FC236}">
                <a16:creationId xmlns:a16="http://schemas.microsoft.com/office/drawing/2014/main" id="{AE14AF9E-3AB2-698D-B583-7B423D36A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431" y="5172057"/>
            <a:ext cx="909527" cy="690916"/>
          </a:xfrm>
          <a:prstGeom prst="rect">
            <a:avLst/>
          </a:prstGeom>
        </p:spPr>
      </p:pic>
      <p:sp>
        <p:nvSpPr>
          <p:cNvPr id="11" name="Text Placeholder 3">
            <a:extLst>
              <a:ext uri="{FF2B5EF4-FFF2-40B4-BE49-F238E27FC236}">
                <a16:creationId xmlns:a16="http://schemas.microsoft.com/office/drawing/2014/main" id="{C1C0E1BF-9A41-2D17-F7A0-7776FAE77F68}"/>
              </a:ext>
            </a:extLst>
          </p:cNvPr>
          <p:cNvSpPr>
            <a:spLocks noGrp="1"/>
          </p:cNvSpPr>
          <p:nvPr>
            <p:ph type="body" sz="quarter" idx="15"/>
          </p:nvPr>
        </p:nvSpPr>
        <p:spPr>
          <a:xfrm>
            <a:off x="377825" y="5424473"/>
            <a:ext cx="11334750" cy="304800"/>
          </a:xfrm>
        </p:spPr>
        <p:txBody>
          <a:bodyPr/>
          <a:lstStyle/>
          <a:p>
            <a:r>
              <a:rPr lang="en-GB" dirty="0"/>
              <a:t>Source: PwC UK, Barb, all viewers split into tenths based upon their weight of linear TV viewing </a:t>
            </a:r>
          </a:p>
        </p:txBody>
      </p:sp>
      <p:sp>
        <p:nvSpPr>
          <p:cNvPr id="3" name="Rectangle 2">
            <a:extLst>
              <a:ext uri="{FF2B5EF4-FFF2-40B4-BE49-F238E27FC236}">
                <a16:creationId xmlns:a16="http://schemas.microsoft.com/office/drawing/2014/main" id="{3ACDF5CF-DA51-4095-61E6-29E75C36633D}"/>
              </a:ext>
            </a:extLst>
          </p:cNvPr>
          <p:cNvSpPr/>
          <p:nvPr/>
        </p:nvSpPr>
        <p:spPr>
          <a:xfrm>
            <a:off x="6507157" y="1561830"/>
            <a:ext cx="5022722" cy="612000"/>
          </a:xfrm>
          <a:prstGeom prst="rect">
            <a:avLst/>
          </a:prstGeom>
          <a:solidFill>
            <a:srgbClr val="E30615"/>
          </a:solidFill>
          <a:ln w="19050">
            <a:solidFill>
              <a:srgbClr val="E10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Heaviest tier </a:t>
            </a:r>
          </a:p>
          <a:p>
            <a:pPr algn="ctr"/>
            <a:r>
              <a:rPr lang="en-GB" sz="1400" b="1" dirty="0">
                <a:solidFill>
                  <a:schemeClr val="bg1"/>
                </a:solidFill>
              </a:rPr>
              <a:t>50-100%</a:t>
            </a:r>
            <a:endParaRPr lang="en-GB" sz="1400" b="1" i="1" dirty="0">
              <a:solidFill>
                <a:schemeClr val="bg1"/>
              </a:solidFill>
            </a:endParaRPr>
          </a:p>
        </p:txBody>
      </p:sp>
      <p:sp>
        <p:nvSpPr>
          <p:cNvPr id="7" name="Rectangle 6">
            <a:extLst>
              <a:ext uri="{FF2B5EF4-FFF2-40B4-BE49-F238E27FC236}">
                <a16:creationId xmlns:a16="http://schemas.microsoft.com/office/drawing/2014/main" id="{44BCD8D8-7B09-BC5B-78FE-4AECB035A21E}"/>
              </a:ext>
            </a:extLst>
          </p:cNvPr>
          <p:cNvSpPr/>
          <p:nvPr/>
        </p:nvSpPr>
        <p:spPr>
          <a:xfrm>
            <a:off x="3409976" y="1580594"/>
            <a:ext cx="2985181" cy="612000"/>
          </a:xfrm>
          <a:prstGeom prst="rect">
            <a:avLst/>
          </a:prstGeom>
          <a:solidFill>
            <a:schemeClr val="accent5"/>
          </a:solidFill>
          <a:ln w="19050">
            <a:solidFill>
              <a:srgbClr val="009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Middle tier </a:t>
            </a:r>
          </a:p>
          <a:p>
            <a:pPr algn="ctr"/>
            <a:r>
              <a:rPr lang="en-GB" sz="1400" b="1" dirty="0">
                <a:solidFill>
                  <a:schemeClr val="bg1"/>
                </a:solidFill>
              </a:rPr>
              <a:t>20-49%</a:t>
            </a:r>
            <a:endParaRPr lang="en-GB" sz="1400" b="1" i="1" dirty="0">
              <a:solidFill>
                <a:schemeClr val="bg1"/>
              </a:solidFill>
            </a:endParaRPr>
          </a:p>
        </p:txBody>
      </p:sp>
      <p:sp>
        <p:nvSpPr>
          <p:cNvPr id="8" name="Rectangle 7">
            <a:extLst>
              <a:ext uri="{FF2B5EF4-FFF2-40B4-BE49-F238E27FC236}">
                <a16:creationId xmlns:a16="http://schemas.microsoft.com/office/drawing/2014/main" id="{BB4ABC3F-E686-9F76-2CFD-04A423F56191}"/>
              </a:ext>
            </a:extLst>
          </p:cNvPr>
          <p:cNvSpPr/>
          <p:nvPr/>
        </p:nvSpPr>
        <p:spPr>
          <a:xfrm>
            <a:off x="1370382" y="1580594"/>
            <a:ext cx="1944000" cy="612000"/>
          </a:xfrm>
          <a:prstGeom prst="rect">
            <a:avLst/>
          </a:prstGeom>
          <a:solidFill>
            <a:srgbClr val="372D87"/>
          </a:solidFill>
          <a:ln w="19050">
            <a:solidFill>
              <a:srgbClr val="372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Lightest tier </a:t>
            </a:r>
          </a:p>
          <a:p>
            <a:pPr algn="ctr"/>
            <a:r>
              <a:rPr lang="en-GB" sz="1400" b="1" dirty="0">
                <a:solidFill>
                  <a:schemeClr val="bg1"/>
                </a:solidFill>
              </a:rPr>
              <a:t>0-19%</a:t>
            </a:r>
            <a:endParaRPr lang="en-GB" sz="1400" b="1" i="1" dirty="0">
              <a:solidFill>
                <a:schemeClr val="bg1"/>
              </a:solidFill>
            </a:endParaRPr>
          </a:p>
        </p:txBody>
      </p:sp>
    </p:spTree>
    <p:extLst>
      <p:ext uri="{BB962C8B-B14F-4D97-AF65-F5344CB8AC3E}">
        <p14:creationId xmlns:p14="http://schemas.microsoft.com/office/powerpoint/2010/main" val="292000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E9386C7-94BC-4EDB-831B-C8721F019EA6}"/>
              </a:ext>
            </a:extLst>
          </p:cNvPr>
          <p:cNvGraphicFramePr/>
          <p:nvPr/>
        </p:nvGraphicFramePr>
        <p:xfrm>
          <a:off x="2914232" y="145542"/>
          <a:ext cx="8780585" cy="55561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669AEF4-899B-4ADF-8D9F-89B473192959}"/>
              </a:ext>
            </a:extLst>
          </p:cNvPr>
          <p:cNvSpPr>
            <a:spLocks noGrp="1"/>
          </p:cNvSpPr>
          <p:nvPr>
            <p:ph type="title"/>
          </p:nvPr>
        </p:nvSpPr>
        <p:spPr>
          <a:xfrm>
            <a:off x="370800" y="360000"/>
            <a:ext cx="3492977" cy="2522956"/>
          </a:xfrm>
        </p:spPr>
        <p:txBody>
          <a:bodyPr>
            <a:normAutofit/>
          </a:bodyPr>
          <a:lstStyle/>
          <a:p>
            <a:r>
              <a:rPr lang="en-GB"/>
              <a:t>2024 video viewing – 16-34</a:t>
            </a:r>
          </a:p>
        </p:txBody>
      </p:sp>
      <p:sp>
        <p:nvSpPr>
          <p:cNvPr id="4" name="TextBox 3">
            <a:extLst>
              <a:ext uri="{FF2B5EF4-FFF2-40B4-BE49-F238E27FC236}">
                <a16:creationId xmlns:a16="http://schemas.microsoft.com/office/drawing/2014/main" id="{E1558C29-8C2D-42AD-9BD0-A8F8BF15F202}"/>
              </a:ext>
            </a:extLst>
          </p:cNvPr>
          <p:cNvSpPr txBox="1"/>
          <p:nvPr/>
        </p:nvSpPr>
        <p:spPr>
          <a:xfrm>
            <a:off x="8871670" y="900862"/>
            <a:ext cx="27363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All Individuals: 4 hrs, 47 mins</a:t>
            </a:r>
          </a:p>
        </p:txBody>
      </p:sp>
      <p:sp>
        <p:nvSpPr>
          <p:cNvPr id="5" name="TextBox 4">
            <a:extLst>
              <a:ext uri="{FF2B5EF4-FFF2-40B4-BE49-F238E27FC236}">
                <a16:creationId xmlns:a16="http://schemas.microsoft.com/office/drawing/2014/main" id="{7D48F3B6-2E03-4928-BB4D-AED96433C4A0}"/>
              </a:ext>
            </a:extLst>
          </p:cNvPr>
          <p:cNvSpPr txBox="1"/>
          <p:nvPr/>
        </p:nvSpPr>
        <p:spPr>
          <a:xfrm>
            <a:off x="8871670" y="1156343"/>
            <a:ext cx="20783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black"/>
                </a:solidFill>
                <a:effectLst/>
                <a:uLnTx/>
                <a:uFillTx/>
                <a:latin typeface="Arial"/>
                <a:ea typeface="+mn-ea"/>
                <a:cs typeface="+mn-cs"/>
              </a:rPr>
              <a:t>16-34s: 4 hrs, 32 mins</a:t>
            </a:r>
          </a:p>
        </p:txBody>
      </p:sp>
      <p:sp>
        <p:nvSpPr>
          <p:cNvPr id="6" name="TextBox 5">
            <a:extLst>
              <a:ext uri="{FF2B5EF4-FFF2-40B4-BE49-F238E27FC236}">
                <a16:creationId xmlns:a16="http://schemas.microsoft.com/office/drawing/2014/main" id="{4C27D43E-3371-4BC1-92EB-6344B951E35B}"/>
              </a:ext>
            </a:extLst>
          </p:cNvPr>
          <p:cNvSpPr txBox="1"/>
          <p:nvPr/>
        </p:nvSpPr>
        <p:spPr>
          <a:xfrm>
            <a:off x="8871670" y="531530"/>
            <a:ext cx="34929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Average video time per day</a:t>
            </a:r>
          </a:p>
        </p:txBody>
      </p:sp>
      <p:sp>
        <p:nvSpPr>
          <p:cNvPr id="7" name="TextBox 6">
            <a:extLst>
              <a:ext uri="{FF2B5EF4-FFF2-40B4-BE49-F238E27FC236}">
                <a16:creationId xmlns:a16="http://schemas.microsoft.com/office/drawing/2014/main" id="{29148050-B771-4017-8598-2385DED35D57}"/>
              </a:ext>
            </a:extLst>
          </p:cNvPr>
          <p:cNvSpPr txBox="1"/>
          <p:nvPr/>
        </p:nvSpPr>
        <p:spPr>
          <a:xfrm>
            <a:off x="5271589" y="364584"/>
            <a:ext cx="17676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ALL INDIVIDUALS</a:t>
            </a:r>
          </a:p>
        </p:txBody>
      </p:sp>
      <p:sp>
        <p:nvSpPr>
          <p:cNvPr id="8" name="TextBox 7">
            <a:extLst>
              <a:ext uri="{FF2B5EF4-FFF2-40B4-BE49-F238E27FC236}">
                <a16:creationId xmlns:a16="http://schemas.microsoft.com/office/drawing/2014/main" id="{510ED10F-4489-4DC6-8165-9E4D20FD5B75}"/>
              </a:ext>
            </a:extLst>
          </p:cNvPr>
          <p:cNvSpPr txBox="1"/>
          <p:nvPr/>
        </p:nvSpPr>
        <p:spPr>
          <a:xfrm>
            <a:off x="5571644" y="1156343"/>
            <a:ext cx="1080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a:ea typeface="+mn-ea"/>
                <a:cs typeface="+mn-cs"/>
              </a:rPr>
              <a:t>16-34</a:t>
            </a:r>
          </a:p>
        </p:txBody>
      </p:sp>
      <p:sp>
        <p:nvSpPr>
          <p:cNvPr id="13" name="Text Placeholder 11">
            <a:extLst>
              <a:ext uri="{FF2B5EF4-FFF2-40B4-BE49-F238E27FC236}">
                <a16:creationId xmlns:a16="http://schemas.microsoft.com/office/drawing/2014/main" id="{57CDA6CB-E998-4743-B11E-E8AF91547ED5}"/>
              </a:ext>
            </a:extLst>
          </p:cNvPr>
          <p:cNvSpPr>
            <a:spLocks noGrp="1"/>
          </p:cNvSpPr>
          <p:nvPr>
            <p:ph type="body" sz="quarter" idx="15"/>
          </p:nvPr>
        </p:nvSpPr>
        <p:spPr>
          <a:xfrm>
            <a:off x="378000" y="5364000"/>
            <a:ext cx="11334817" cy="304800"/>
          </a:xfrm>
        </p:spPr>
        <p:txBody>
          <a:bodyPr/>
          <a:lstStyle/>
          <a:p>
            <a:r>
              <a:rPr lang="en-GB">
                <a:solidFill>
                  <a:srgbClr val="4D4D4D"/>
                </a:solidFill>
              </a:rPr>
              <a:t>Source: 2024, Barb / IPA TouchPoints / Pornhub / </a:t>
            </a:r>
            <a:r>
              <a:rPr lang="en-GB"/>
              <a:t>UK Cinema Association / Ipsos Iris</a:t>
            </a:r>
            <a:endParaRPr lang="en-GB">
              <a:solidFill>
                <a:srgbClr val="4D4D4D"/>
              </a:solidFill>
            </a:endParaRPr>
          </a:p>
        </p:txBody>
      </p:sp>
    </p:spTree>
    <p:extLst>
      <p:ext uri="{BB962C8B-B14F-4D97-AF65-F5344CB8AC3E}">
        <p14:creationId xmlns:p14="http://schemas.microsoft.com/office/powerpoint/2010/main" val="279106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33AA-99C0-4795-AF77-8A309EAAC2F0}"/>
              </a:ext>
            </a:extLst>
          </p:cNvPr>
          <p:cNvSpPr>
            <a:spLocks noGrp="1"/>
          </p:cNvSpPr>
          <p:nvPr>
            <p:ph type="title"/>
          </p:nvPr>
        </p:nvSpPr>
        <p:spPr/>
        <p:txBody>
          <a:bodyPr>
            <a:normAutofit/>
          </a:bodyPr>
          <a:lstStyle/>
          <a:p>
            <a:r>
              <a:rPr lang="en-GB">
                <a:solidFill>
                  <a:schemeClr val="accent1"/>
                </a:solidFill>
              </a:rPr>
              <a:t>Three quarters of individuals now have access to a SVOD service</a:t>
            </a:r>
          </a:p>
        </p:txBody>
      </p:sp>
      <p:graphicFrame>
        <p:nvGraphicFramePr>
          <p:cNvPr id="6" name="Chart 5">
            <a:extLst>
              <a:ext uri="{FF2B5EF4-FFF2-40B4-BE49-F238E27FC236}">
                <a16:creationId xmlns:a16="http://schemas.microsoft.com/office/drawing/2014/main" id="{AEF80668-3540-43BD-B291-C791C05ED128}"/>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C3BFF073-1EDB-E38E-DAB2-E59E4982132A}"/>
              </a:ext>
            </a:extLst>
          </p:cNvPr>
          <p:cNvSpPr>
            <a:spLocks noGrp="1"/>
          </p:cNvSpPr>
          <p:nvPr>
            <p:ph type="body" sz="quarter" idx="15"/>
          </p:nvPr>
        </p:nvSpPr>
        <p:spPr/>
        <p:txBody>
          <a:bodyPr/>
          <a:lstStyle/>
          <a:p>
            <a:pPr>
              <a:spcBef>
                <a:spcPts val="0"/>
              </a:spcBef>
            </a:pPr>
            <a:r>
              <a:rPr lang="en-GB" sz="1000" dirty="0">
                <a:solidFill>
                  <a:schemeClr val="tx1">
                    <a:lumMod val="65000"/>
                    <a:lumOff val="35000"/>
                  </a:schemeClr>
                </a:solidFill>
              </a:rPr>
              <a:t>Source: Barb Establishment </a:t>
            </a:r>
            <a:r>
              <a:rPr lang="en-GB" dirty="0">
                <a:solidFill>
                  <a:schemeClr val="tx1">
                    <a:lumMod val="65000"/>
                    <a:lumOff val="35000"/>
                  </a:schemeClr>
                </a:solidFill>
              </a:rPr>
              <a:t>S</a:t>
            </a:r>
            <a:r>
              <a:rPr lang="en-GB" sz="1000" dirty="0">
                <a:solidFill>
                  <a:schemeClr val="tx1">
                    <a:lumMod val="65000"/>
                    <a:lumOff val="35000"/>
                  </a:schemeClr>
                </a:solidFill>
              </a:rPr>
              <a:t>urvey, % of population</a:t>
            </a:r>
          </a:p>
          <a:p>
            <a:pPr>
              <a:spcBef>
                <a:spcPts val="0"/>
              </a:spcBef>
            </a:pPr>
            <a:r>
              <a:rPr lang="en-US" sz="1000" dirty="0">
                <a:solidFill>
                  <a:schemeClr val="tx1">
                    <a:lumMod val="65000"/>
                    <a:lumOff val="35000"/>
                  </a:schemeClr>
                </a:solidFill>
              </a:rPr>
              <a:t>* = Due to the COVID-19 pandemic and the suspension of face-to-face interviewing, quarterly BARB Establishment Survey data were not produced for Q4 2020, as a result, 2020 Q3 data is used</a:t>
            </a:r>
            <a:endParaRPr lang="en-GB" sz="1000" dirty="0">
              <a:solidFill>
                <a:schemeClr val="tx1">
                  <a:lumMod val="65000"/>
                  <a:lumOff val="35000"/>
                </a:schemeClr>
              </a:solidFill>
            </a:endParaRPr>
          </a:p>
          <a:p>
            <a:pPr>
              <a:spcBef>
                <a:spcPts val="0"/>
              </a:spcBef>
            </a:pPr>
            <a:endParaRPr lang="en-GB" sz="1000"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181567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B85F-171D-7FBE-75E9-20D925C9D45E}"/>
              </a:ext>
            </a:extLst>
          </p:cNvPr>
          <p:cNvSpPr>
            <a:spLocks noGrp="1"/>
          </p:cNvSpPr>
          <p:nvPr>
            <p:ph type="title"/>
          </p:nvPr>
        </p:nvSpPr>
        <p:spPr/>
        <p:txBody>
          <a:bodyPr/>
          <a:lstStyle/>
          <a:p>
            <a:r>
              <a:rPr lang="en-GB" dirty="0"/>
              <a:t>SVOD ad-tier growth increasing high quality TV inventory</a:t>
            </a:r>
          </a:p>
        </p:txBody>
      </p:sp>
      <p:graphicFrame>
        <p:nvGraphicFramePr>
          <p:cNvPr id="7" name="Content Placeholder 6">
            <a:extLst>
              <a:ext uri="{FF2B5EF4-FFF2-40B4-BE49-F238E27FC236}">
                <a16:creationId xmlns:a16="http://schemas.microsoft.com/office/drawing/2014/main" id="{A7DBD33A-1EC5-8E91-B02A-DB84A6246474}"/>
              </a:ext>
            </a:extLst>
          </p:cNvPr>
          <p:cNvGraphicFramePr>
            <a:graphicFrameLocks noGrp="1"/>
          </p:cNvGraphicFramePr>
          <p:nvPr>
            <p:ph sz="quarter" idx="14"/>
          </p:nvPr>
        </p:nvGraphicFramePr>
        <p:xfrm>
          <a:off x="379413" y="1614488"/>
          <a:ext cx="11295062" cy="36512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F8D6102C-ACB5-FD3E-223D-ABBAC199B0DE}"/>
              </a:ext>
            </a:extLst>
          </p:cNvPr>
          <p:cNvSpPr>
            <a:spLocks noGrp="1"/>
          </p:cNvSpPr>
          <p:nvPr>
            <p:ph type="body" sz="quarter" idx="15"/>
          </p:nvPr>
        </p:nvSpPr>
        <p:spPr/>
        <p:txBody>
          <a:bodyPr/>
          <a:lstStyle/>
          <a:p>
            <a:r>
              <a:rPr lang="en-GB"/>
              <a:t>Source: Barb Establishment Survey, subscription to ad-tier service</a:t>
            </a:r>
          </a:p>
        </p:txBody>
      </p:sp>
    </p:spTree>
    <p:extLst>
      <p:ext uri="{BB962C8B-B14F-4D97-AF65-F5344CB8AC3E}">
        <p14:creationId xmlns:p14="http://schemas.microsoft.com/office/powerpoint/2010/main" val="1624604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34A4E462-AE28-476B-B097-5E4BEA185BAD}"/>
              </a:ext>
            </a:extLst>
          </p:cNvPr>
          <p:cNvGraphicFramePr/>
          <p:nvPr/>
        </p:nvGraphicFramePr>
        <p:xfrm>
          <a:off x="6950820" y="1402531"/>
          <a:ext cx="4233309" cy="3636356"/>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0209895E-0E97-4AA6-B7A8-B0D1A9985B7B}"/>
              </a:ext>
            </a:extLst>
          </p:cNvPr>
          <p:cNvGrpSpPr/>
          <p:nvPr/>
        </p:nvGrpSpPr>
        <p:grpSpPr>
          <a:xfrm>
            <a:off x="2099624" y="1516851"/>
            <a:ext cx="6801002" cy="3522036"/>
            <a:chOff x="714375" y="1028701"/>
            <a:chExt cx="6448650" cy="3522036"/>
          </a:xfrm>
        </p:grpSpPr>
        <p:graphicFrame>
          <p:nvGraphicFramePr>
            <p:cNvPr id="5" name="Chart 4">
              <a:extLst>
                <a:ext uri="{FF2B5EF4-FFF2-40B4-BE49-F238E27FC236}">
                  <a16:creationId xmlns:a16="http://schemas.microsoft.com/office/drawing/2014/main" id="{70B6AFD2-5720-45DC-A562-F5B15C135C79}"/>
                </a:ext>
              </a:extLst>
            </p:cNvPr>
            <p:cNvGraphicFramePr/>
            <p:nvPr/>
          </p:nvGraphicFramePr>
          <p:xfrm>
            <a:off x="714375" y="1028701"/>
            <a:ext cx="4498845" cy="352203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61E8C1B-1F92-40F0-A154-67E322E4FC51}"/>
                </a:ext>
              </a:extLst>
            </p:cNvPr>
            <p:cNvSpPr txBox="1"/>
            <p:nvPr/>
          </p:nvSpPr>
          <p:spPr>
            <a:xfrm>
              <a:off x="1707887" y="2713901"/>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40 mins </a:t>
              </a:r>
            </a:p>
          </p:txBody>
        </p:sp>
        <p:sp>
          <p:nvSpPr>
            <p:cNvPr id="8" name="TextBox 7">
              <a:extLst>
                <a:ext uri="{FF2B5EF4-FFF2-40B4-BE49-F238E27FC236}">
                  <a16:creationId xmlns:a16="http://schemas.microsoft.com/office/drawing/2014/main" id="{B3DAF2F8-2C62-4574-B440-DC4F0904D955}"/>
                </a:ext>
              </a:extLst>
            </p:cNvPr>
            <p:cNvSpPr txBox="1"/>
            <p:nvPr/>
          </p:nvSpPr>
          <p:spPr>
            <a:xfrm>
              <a:off x="6126053" y="2665773"/>
              <a:ext cx="10369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4D4D4D"/>
                  </a:solidFill>
                  <a:effectLst/>
                  <a:uLnTx/>
                  <a:uFillTx/>
                  <a:latin typeface="Arial"/>
                  <a:ea typeface="+mn-ea"/>
                  <a:cs typeface="+mn-cs"/>
                </a:rPr>
                <a:t>55 mins</a:t>
              </a:r>
            </a:p>
          </p:txBody>
        </p:sp>
        <p:sp>
          <p:nvSpPr>
            <p:cNvPr id="9" name="TextBox 8">
              <a:extLst>
                <a:ext uri="{FF2B5EF4-FFF2-40B4-BE49-F238E27FC236}">
                  <a16:creationId xmlns:a16="http://schemas.microsoft.com/office/drawing/2014/main" id="{AB98B383-02C2-4520-8B69-04B32348D658}"/>
                </a:ext>
              </a:extLst>
            </p:cNvPr>
            <p:cNvSpPr txBox="1"/>
            <p:nvPr/>
          </p:nvSpPr>
          <p:spPr>
            <a:xfrm>
              <a:off x="1707887" y="2417315"/>
              <a:ext cx="9815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Inds</a:t>
              </a:r>
            </a:p>
          </p:txBody>
        </p:sp>
        <p:sp>
          <p:nvSpPr>
            <p:cNvPr id="10" name="TextBox 9">
              <a:extLst>
                <a:ext uri="{FF2B5EF4-FFF2-40B4-BE49-F238E27FC236}">
                  <a16:creationId xmlns:a16="http://schemas.microsoft.com/office/drawing/2014/main" id="{E9A3187E-9B99-48A7-8A87-7CA590BDF84A}"/>
                </a:ext>
              </a:extLst>
            </p:cNvPr>
            <p:cNvSpPr txBox="1"/>
            <p:nvPr/>
          </p:nvSpPr>
          <p:spPr>
            <a:xfrm>
              <a:off x="6215913" y="2374453"/>
              <a:ext cx="8572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D4D4D"/>
                  </a:solidFill>
                  <a:effectLst/>
                  <a:uLnTx/>
                  <a:uFillTx/>
                  <a:latin typeface="Arial"/>
                  <a:ea typeface="+mn-ea"/>
                  <a:cs typeface="+mn-cs"/>
                </a:rPr>
                <a:t>16-34</a:t>
              </a:r>
            </a:p>
          </p:txBody>
        </p:sp>
      </p:grpSp>
      <p:sp>
        <p:nvSpPr>
          <p:cNvPr id="2" name="Title 1">
            <a:extLst>
              <a:ext uri="{FF2B5EF4-FFF2-40B4-BE49-F238E27FC236}">
                <a16:creationId xmlns:a16="http://schemas.microsoft.com/office/drawing/2014/main" id="{5AF24E3A-20E1-4030-ADA5-277258AAFEBC}"/>
              </a:ext>
            </a:extLst>
          </p:cNvPr>
          <p:cNvSpPr>
            <a:spLocks noGrp="1"/>
          </p:cNvSpPr>
          <p:nvPr>
            <p:ph type="title"/>
          </p:nvPr>
        </p:nvSpPr>
        <p:spPr/>
        <p:txBody>
          <a:bodyPr/>
          <a:lstStyle/>
          <a:p>
            <a:r>
              <a:rPr lang="en-GB"/>
              <a:t>How the SVOD / other AVOD market breaks down – 16-34</a:t>
            </a:r>
          </a:p>
        </p:txBody>
      </p:sp>
      <p:sp>
        <p:nvSpPr>
          <p:cNvPr id="3" name="Text Placeholder 2">
            <a:extLst>
              <a:ext uri="{FF2B5EF4-FFF2-40B4-BE49-F238E27FC236}">
                <a16:creationId xmlns:a16="http://schemas.microsoft.com/office/drawing/2014/main" id="{E1C9921C-C2EE-458D-ADFD-CBD88551CD07}"/>
              </a:ext>
            </a:extLst>
          </p:cNvPr>
          <p:cNvSpPr>
            <a:spLocks noGrp="1"/>
          </p:cNvSpPr>
          <p:nvPr>
            <p:ph type="body" sz="quarter" idx="15"/>
          </p:nvPr>
        </p:nvSpPr>
        <p:spPr>
          <a:xfrm>
            <a:off x="378000" y="5364000"/>
            <a:ext cx="11334817" cy="304800"/>
          </a:xfrm>
        </p:spPr>
        <p:txBody>
          <a:bodyPr/>
          <a:lstStyle/>
          <a:p>
            <a:r>
              <a:rPr lang="en-GB"/>
              <a:t>Source: Barb, In-home viewing, All devices excluding Blu-ray/DVD, 2024, Online Multiple Screens Network</a:t>
            </a:r>
          </a:p>
        </p:txBody>
      </p:sp>
    </p:spTree>
    <p:extLst>
      <p:ext uri="{BB962C8B-B14F-4D97-AF65-F5344CB8AC3E}">
        <p14:creationId xmlns:p14="http://schemas.microsoft.com/office/powerpoint/2010/main" val="2327009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A3C78-D4E2-6047-0DBD-F17638AA31A3}"/>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B1C5E7B-F11C-6F7C-7165-CEF501ACA83E}"/>
              </a:ext>
            </a:extLst>
          </p:cNvPr>
          <p:cNvGraphicFramePr>
            <a:graphicFrameLocks/>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6828BE6-420C-D263-CFA6-E201009CCB5A}"/>
              </a:ext>
            </a:extLst>
          </p:cNvPr>
          <p:cNvSpPr>
            <a:spLocks noGrp="1"/>
          </p:cNvSpPr>
          <p:nvPr>
            <p:ph type="title"/>
          </p:nvPr>
        </p:nvSpPr>
        <p:spPr/>
        <p:txBody>
          <a:bodyPr/>
          <a:lstStyle/>
          <a:p>
            <a:r>
              <a:rPr lang="en-GB"/>
              <a:t>Commercial broadcasters are unrivalled for scale</a:t>
            </a:r>
          </a:p>
        </p:txBody>
      </p:sp>
      <p:sp>
        <p:nvSpPr>
          <p:cNvPr id="3" name="Text Placeholder 2">
            <a:extLst>
              <a:ext uri="{FF2B5EF4-FFF2-40B4-BE49-F238E27FC236}">
                <a16:creationId xmlns:a16="http://schemas.microsoft.com/office/drawing/2014/main" id="{7164D166-C75D-F64A-A10A-0662A983D9F4}"/>
              </a:ext>
            </a:extLst>
          </p:cNvPr>
          <p:cNvSpPr>
            <a:spLocks noGrp="1"/>
          </p:cNvSpPr>
          <p:nvPr>
            <p:ph type="body" sz="quarter" idx="15"/>
          </p:nvPr>
        </p:nvSpPr>
        <p:spPr/>
        <p:txBody>
          <a:bodyPr/>
          <a:lstStyle/>
          <a:p>
            <a:r>
              <a:rPr lang="en-GB"/>
              <a:t>Source: Barb / Individuals, all devices – 2024</a:t>
            </a:r>
          </a:p>
        </p:txBody>
      </p:sp>
      <p:sp>
        <p:nvSpPr>
          <p:cNvPr id="6" name="TextBox 5">
            <a:extLst>
              <a:ext uri="{FF2B5EF4-FFF2-40B4-BE49-F238E27FC236}">
                <a16:creationId xmlns:a16="http://schemas.microsoft.com/office/drawing/2014/main" id="{9E1B6394-FCC2-15B4-5DF9-C8153754BB22}"/>
              </a:ext>
            </a:extLst>
          </p:cNvPr>
          <p:cNvSpPr txBox="1"/>
          <p:nvPr/>
        </p:nvSpPr>
        <p:spPr>
          <a:xfrm>
            <a:off x="4843093" y="5341125"/>
            <a:ext cx="250581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a:ea typeface="+mn-ea"/>
                <a:cs typeface="+mn-cs"/>
              </a:rPr>
              <a:t>AVE TIME VIEWED PER </a:t>
            </a:r>
            <a:r>
              <a:rPr kumimoji="0" lang="en-GB" sz="900" b="1" i="0" u="sng" strike="noStrike" kern="1200" cap="none" spc="0" normalizeH="0" baseline="0" noProof="0">
                <a:ln>
                  <a:noFill/>
                </a:ln>
                <a:solidFill>
                  <a:prstClr val="black"/>
                </a:solidFill>
                <a:effectLst/>
                <a:uLnTx/>
                <a:uFillTx/>
                <a:latin typeface="Arial"/>
                <a:ea typeface="+mn-ea"/>
                <a:cs typeface="+mn-cs"/>
              </a:rPr>
              <a:t>VIEWER</a:t>
            </a:r>
            <a:r>
              <a:rPr kumimoji="0" lang="en-GB" sz="900" b="1" i="0" u="none" strike="noStrike" kern="1200" cap="none" spc="0" normalizeH="0" baseline="0" noProof="0">
                <a:ln>
                  <a:noFill/>
                </a:ln>
                <a:solidFill>
                  <a:prstClr val="black"/>
                </a:solidFill>
                <a:effectLst/>
                <a:uLnTx/>
                <a:uFillTx/>
                <a:latin typeface="Arial"/>
                <a:ea typeface="+mn-ea"/>
                <a:cs typeface="+mn-cs"/>
              </a:rPr>
              <a:t> PER DAY</a:t>
            </a:r>
          </a:p>
        </p:txBody>
      </p:sp>
      <p:sp>
        <p:nvSpPr>
          <p:cNvPr id="7" name="TextBox 6">
            <a:extLst>
              <a:ext uri="{FF2B5EF4-FFF2-40B4-BE49-F238E27FC236}">
                <a16:creationId xmlns:a16="http://schemas.microsoft.com/office/drawing/2014/main" id="{3605F244-8615-3121-C766-8F18B3EE445B}"/>
              </a:ext>
            </a:extLst>
          </p:cNvPr>
          <p:cNvSpPr txBox="1"/>
          <p:nvPr/>
        </p:nvSpPr>
        <p:spPr>
          <a:xfrm rot="16200000">
            <a:off x="-606767" y="3073277"/>
            <a:ext cx="19415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a:ea typeface="+mn-ea"/>
                <a:cs typeface="+mn-cs"/>
              </a:rPr>
              <a:t>AVERAGE DAILY REACH (000s)</a:t>
            </a:r>
          </a:p>
        </p:txBody>
      </p:sp>
      <p:sp>
        <p:nvSpPr>
          <p:cNvPr id="8" name="TextBox 2">
            <a:extLst>
              <a:ext uri="{FF2B5EF4-FFF2-40B4-BE49-F238E27FC236}">
                <a16:creationId xmlns:a16="http://schemas.microsoft.com/office/drawing/2014/main" id="{1FD94807-7F8D-DF68-985A-4C65DCBAFBCC}"/>
              </a:ext>
            </a:extLst>
          </p:cNvPr>
          <p:cNvSpPr txBox="1"/>
          <p:nvPr/>
        </p:nvSpPr>
        <p:spPr>
          <a:xfrm>
            <a:off x="1605285" y="1460977"/>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Individuals – All devices</a:t>
            </a:r>
          </a:p>
        </p:txBody>
      </p:sp>
      <p:sp>
        <p:nvSpPr>
          <p:cNvPr id="10" name="TextBox 1">
            <a:extLst>
              <a:ext uri="{FF2B5EF4-FFF2-40B4-BE49-F238E27FC236}">
                <a16:creationId xmlns:a16="http://schemas.microsoft.com/office/drawing/2014/main" id="{20C55F47-EA90-23DA-9ACF-0E1DC30322EF}"/>
              </a:ext>
            </a:extLst>
          </p:cNvPr>
          <p:cNvSpPr txBox="1"/>
          <p:nvPr/>
        </p:nvSpPr>
        <p:spPr>
          <a:xfrm>
            <a:off x="3098296" y="4505654"/>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Other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SVOD</a:t>
            </a:r>
          </a:p>
        </p:txBody>
      </p:sp>
      <p:sp>
        <p:nvSpPr>
          <p:cNvPr id="11" name="TextBox 1">
            <a:extLst>
              <a:ext uri="{FF2B5EF4-FFF2-40B4-BE49-F238E27FC236}">
                <a16:creationId xmlns:a16="http://schemas.microsoft.com/office/drawing/2014/main" id="{B83C2ED4-8D81-75B5-7B86-8C8C67318772}"/>
              </a:ext>
            </a:extLst>
          </p:cNvPr>
          <p:cNvSpPr txBox="1"/>
          <p:nvPr/>
        </p:nvSpPr>
        <p:spPr>
          <a:xfrm>
            <a:off x="2481807" y="4680595"/>
            <a:ext cx="914735"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Other AVOD</a:t>
            </a:r>
          </a:p>
        </p:txBody>
      </p:sp>
      <p:sp>
        <p:nvSpPr>
          <p:cNvPr id="13" name="TextBox 1">
            <a:extLst>
              <a:ext uri="{FF2B5EF4-FFF2-40B4-BE49-F238E27FC236}">
                <a16:creationId xmlns:a16="http://schemas.microsoft.com/office/drawing/2014/main" id="{EF33180C-02F4-FD4E-A944-BE2CEB9D965D}"/>
              </a:ext>
            </a:extLst>
          </p:cNvPr>
          <p:cNvSpPr txBox="1"/>
          <p:nvPr/>
        </p:nvSpPr>
        <p:spPr>
          <a:xfrm>
            <a:off x="8388376" y="4691770"/>
            <a:ext cx="640079" cy="26050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Twitch</a:t>
            </a:r>
          </a:p>
        </p:txBody>
      </p:sp>
      <p:cxnSp>
        <p:nvCxnSpPr>
          <p:cNvPr id="14" name="Straight Arrow Connector 13">
            <a:extLst>
              <a:ext uri="{FF2B5EF4-FFF2-40B4-BE49-F238E27FC236}">
                <a16:creationId xmlns:a16="http://schemas.microsoft.com/office/drawing/2014/main" id="{5FD0A569-739A-1629-9E62-F56A39D1E188}"/>
              </a:ext>
            </a:extLst>
          </p:cNvPr>
          <p:cNvCxnSpPr/>
          <p:nvPr/>
        </p:nvCxnSpPr>
        <p:spPr>
          <a:xfrm flipH="1">
            <a:off x="8301308" y="4864765"/>
            <a:ext cx="177642" cy="87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FF07F3F-DAD1-1CB9-20B7-0D928F96B2F0}"/>
              </a:ext>
            </a:extLst>
          </p:cNvPr>
          <p:cNvCxnSpPr>
            <a:cxnSpLocks/>
          </p:cNvCxnSpPr>
          <p:nvPr/>
        </p:nvCxnSpPr>
        <p:spPr>
          <a:xfrm>
            <a:off x="3808234" y="4766460"/>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EB4450B-C008-FDAE-C303-CCAD6466128D}"/>
              </a:ext>
            </a:extLst>
          </p:cNvPr>
          <p:cNvCxnSpPr>
            <a:cxnSpLocks/>
          </p:cNvCxnSpPr>
          <p:nvPr/>
        </p:nvCxnSpPr>
        <p:spPr>
          <a:xfrm>
            <a:off x="3178645" y="4898736"/>
            <a:ext cx="150026" cy="88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1">
            <a:extLst>
              <a:ext uri="{FF2B5EF4-FFF2-40B4-BE49-F238E27FC236}">
                <a16:creationId xmlns:a16="http://schemas.microsoft.com/office/drawing/2014/main" id="{DDCD0651-62C0-4E9E-FF70-E897206C1B39}"/>
              </a:ext>
            </a:extLst>
          </p:cNvPr>
          <p:cNvSpPr txBox="1"/>
          <p:nvPr/>
        </p:nvSpPr>
        <p:spPr>
          <a:xfrm>
            <a:off x="1687223" y="1853408"/>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Bubble area represents total volume of daily viewing </a:t>
            </a:r>
          </a:p>
        </p:txBody>
      </p:sp>
    </p:spTree>
    <p:extLst>
      <p:ext uri="{BB962C8B-B14F-4D97-AF65-F5344CB8AC3E}">
        <p14:creationId xmlns:p14="http://schemas.microsoft.com/office/powerpoint/2010/main" val="1265737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ECB1A-EEEC-2D37-F440-5F81917FB033}"/>
              </a:ext>
            </a:extLst>
          </p:cNvPr>
          <p:cNvSpPr>
            <a:spLocks noGrp="1"/>
          </p:cNvSpPr>
          <p:nvPr>
            <p:ph type="title"/>
          </p:nvPr>
        </p:nvSpPr>
        <p:spPr/>
        <p:txBody>
          <a:bodyPr/>
          <a:lstStyle/>
          <a:p>
            <a:r>
              <a:rPr lang="en-GB"/>
              <a:t>SVOD viewing broadly consistent across 2024</a:t>
            </a:r>
          </a:p>
        </p:txBody>
      </p:sp>
      <p:sp>
        <p:nvSpPr>
          <p:cNvPr id="3" name="Text Placeholder 2">
            <a:extLst>
              <a:ext uri="{FF2B5EF4-FFF2-40B4-BE49-F238E27FC236}">
                <a16:creationId xmlns:a16="http://schemas.microsoft.com/office/drawing/2014/main" id="{D4AD63A2-4DA5-82D7-6EB7-7C7018D2CCF1}"/>
              </a:ext>
            </a:extLst>
          </p:cNvPr>
          <p:cNvSpPr>
            <a:spLocks noGrp="1"/>
          </p:cNvSpPr>
          <p:nvPr>
            <p:ph type="body" sz="quarter" idx="15"/>
          </p:nvPr>
        </p:nvSpPr>
        <p:spPr>
          <a:xfrm>
            <a:off x="378000" y="5364000"/>
            <a:ext cx="11334817" cy="304800"/>
          </a:xfrm>
        </p:spPr>
        <p:txBody>
          <a:bodyPr/>
          <a:lstStyle/>
          <a:p>
            <a:r>
              <a:rPr lang="en-GB"/>
              <a:t>Source: Barb, 2024, Online Multiple Screens Network, Individuals, All devices</a:t>
            </a:r>
          </a:p>
        </p:txBody>
      </p:sp>
      <p:graphicFrame>
        <p:nvGraphicFramePr>
          <p:cNvPr id="6" name="Chart 5">
            <a:extLst>
              <a:ext uri="{FF2B5EF4-FFF2-40B4-BE49-F238E27FC236}">
                <a16:creationId xmlns:a16="http://schemas.microsoft.com/office/drawing/2014/main" id="{FAEC5EB9-290E-A282-9A9E-BBD00D1CD6F8}"/>
              </a:ext>
            </a:extLst>
          </p:cNvPr>
          <p:cNvGraphicFramePr/>
          <p:nvPr/>
        </p:nvGraphicFramePr>
        <p:xfrm>
          <a:off x="642024" y="1381125"/>
          <a:ext cx="10800000"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8090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EE3D-FCE1-4124-9DFC-E69D056545C6}"/>
              </a:ext>
            </a:extLst>
          </p:cNvPr>
          <p:cNvSpPr>
            <a:spLocks noGrp="1"/>
          </p:cNvSpPr>
          <p:nvPr>
            <p:ph type="title"/>
          </p:nvPr>
        </p:nvSpPr>
        <p:spPr/>
        <p:txBody>
          <a:bodyPr/>
          <a:lstStyle/>
          <a:p>
            <a:r>
              <a:rPr lang="en-US" dirty="0"/>
              <a:t>Viewing to TV content is mainly on the larger screen</a:t>
            </a:r>
            <a:endParaRPr lang="en-GB" dirty="0"/>
          </a:p>
        </p:txBody>
      </p:sp>
      <p:sp>
        <p:nvSpPr>
          <p:cNvPr id="3" name="Text Placeholder 2">
            <a:extLst>
              <a:ext uri="{FF2B5EF4-FFF2-40B4-BE49-F238E27FC236}">
                <a16:creationId xmlns:a16="http://schemas.microsoft.com/office/drawing/2014/main" id="{0738A130-91BC-4AE8-888B-841DC03A9989}"/>
              </a:ext>
            </a:extLst>
          </p:cNvPr>
          <p:cNvSpPr>
            <a:spLocks noGrp="1"/>
          </p:cNvSpPr>
          <p:nvPr>
            <p:ph type="body" sz="quarter" idx="15"/>
          </p:nvPr>
        </p:nvSpPr>
        <p:spPr>
          <a:xfrm>
            <a:off x="378000" y="5364000"/>
            <a:ext cx="11334817" cy="304800"/>
          </a:xfrm>
        </p:spPr>
        <p:txBody>
          <a:bodyPr/>
          <a:lstStyle/>
          <a:p>
            <a:r>
              <a:rPr lang="en-GB" dirty="0"/>
              <a:t>Source: </a:t>
            </a:r>
            <a:r>
              <a:rPr lang="fr-FR" dirty="0" err="1"/>
              <a:t>Barb</a:t>
            </a:r>
            <a:r>
              <a:rPr lang="fr-FR" dirty="0"/>
              <a:t> 2024, live +3 mins, *</a:t>
            </a:r>
            <a:r>
              <a:rPr lang="fr-FR" dirty="0" err="1"/>
              <a:t>taken</a:t>
            </a:r>
            <a:r>
              <a:rPr lang="fr-FR" dirty="0"/>
              <a:t> </a:t>
            </a:r>
            <a:r>
              <a:rPr lang="fr-FR" dirty="0" err="1"/>
              <a:t>from</a:t>
            </a:r>
            <a:r>
              <a:rPr lang="fr-FR" dirty="0"/>
              <a:t> </a:t>
            </a:r>
            <a:r>
              <a:rPr lang="fr-FR" dirty="0" err="1"/>
              <a:t>Thinkbox’s</a:t>
            </a:r>
            <a:r>
              <a:rPr lang="fr-FR" dirty="0"/>
              <a:t> 2024 </a:t>
            </a:r>
            <a:r>
              <a:rPr lang="fr-FR" dirty="0" err="1"/>
              <a:t>video</a:t>
            </a:r>
            <a:r>
              <a:rPr lang="fr-FR" dirty="0"/>
              <a:t> </a:t>
            </a:r>
            <a:r>
              <a:rPr lang="fr-FR" dirty="0" err="1"/>
              <a:t>viewing</a:t>
            </a:r>
            <a:r>
              <a:rPr lang="fr-FR" dirty="0"/>
              <a:t> </a:t>
            </a:r>
            <a:r>
              <a:rPr lang="fr-FR" dirty="0" err="1"/>
              <a:t>day</a:t>
            </a:r>
            <a:r>
              <a:rPr lang="fr-FR" dirty="0"/>
              <a:t>. </a:t>
            </a:r>
            <a:r>
              <a:rPr lang="fr-FR" dirty="0" err="1"/>
              <a:t>Adults</a:t>
            </a:r>
            <a:r>
              <a:rPr lang="fr-FR" dirty="0"/>
              <a:t>.</a:t>
            </a:r>
            <a:endParaRPr lang="en-GB" dirty="0"/>
          </a:p>
        </p:txBody>
      </p:sp>
      <p:graphicFrame>
        <p:nvGraphicFramePr>
          <p:cNvPr id="43" name="Table 42">
            <a:extLst>
              <a:ext uri="{FF2B5EF4-FFF2-40B4-BE49-F238E27FC236}">
                <a16:creationId xmlns:a16="http://schemas.microsoft.com/office/drawing/2014/main" id="{9DC0E843-AA69-4A0C-850F-F582E6128DE0}"/>
              </a:ext>
            </a:extLst>
          </p:cNvPr>
          <p:cNvGraphicFramePr>
            <a:graphicFrameLocks noGrp="1"/>
          </p:cNvGraphicFramePr>
          <p:nvPr/>
        </p:nvGraphicFramePr>
        <p:xfrm>
          <a:off x="479425" y="1083212"/>
          <a:ext cx="11233148" cy="4359344"/>
        </p:xfrm>
        <a:graphic>
          <a:graphicData uri="http://schemas.openxmlformats.org/drawingml/2006/table">
            <a:tbl>
              <a:tblPr firstRow="1" bandRow="1">
                <a:tableStyleId>{2D5ABB26-0587-4C30-8999-92F81FD0307C}</a:tableStyleId>
              </a:tblPr>
              <a:tblGrid>
                <a:gridCol w="1425945">
                  <a:extLst>
                    <a:ext uri="{9D8B030D-6E8A-4147-A177-3AD203B41FA5}">
                      <a16:colId xmlns:a16="http://schemas.microsoft.com/office/drawing/2014/main" val="3820613456"/>
                    </a:ext>
                  </a:extLst>
                </a:gridCol>
                <a:gridCol w="1401029">
                  <a:extLst>
                    <a:ext uri="{9D8B030D-6E8A-4147-A177-3AD203B41FA5}">
                      <a16:colId xmlns:a16="http://schemas.microsoft.com/office/drawing/2014/main" val="2444188"/>
                    </a:ext>
                  </a:extLst>
                </a:gridCol>
                <a:gridCol w="1401029">
                  <a:extLst>
                    <a:ext uri="{9D8B030D-6E8A-4147-A177-3AD203B41FA5}">
                      <a16:colId xmlns:a16="http://schemas.microsoft.com/office/drawing/2014/main" val="1702632238"/>
                    </a:ext>
                  </a:extLst>
                </a:gridCol>
                <a:gridCol w="1401029">
                  <a:extLst>
                    <a:ext uri="{9D8B030D-6E8A-4147-A177-3AD203B41FA5}">
                      <a16:colId xmlns:a16="http://schemas.microsoft.com/office/drawing/2014/main" val="2739698495"/>
                    </a:ext>
                  </a:extLst>
                </a:gridCol>
                <a:gridCol w="1401029">
                  <a:extLst>
                    <a:ext uri="{9D8B030D-6E8A-4147-A177-3AD203B41FA5}">
                      <a16:colId xmlns:a16="http://schemas.microsoft.com/office/drawing/2014/main" val="3427061447"/>
                    </a:ext>
                  </a:extLst>
                </a:gridCol>
                <a:gridCol w="1401029">
                  <a:extLst>
                    <a:ext uri="{9D8B030D-6E8A-4147-A177-3AD203B41FA5}">
                      <a16:colId xmlns:a16="http://schemas.microsoft.com/office/drawing/2014/main" val="1759464420"/>
                    </a:ext>
                  </a:extLst>
                </a:gridCol>
                <a:gridCol w="1401029">
                  <a:extLst>
                    <a:ext uri="{9D8B030D-6E8A-4147-A177-3AD203B41FA5}">
                      <a16:colId xmlns:a16="http://schemas.microsoft.com/office/drawing/2014/main" val="3338114437"/>
                    </a:ext>
                  </a:extLst>
                </a:gridCol>
                <a:gridCol w="1401029">
                  <a:extLst>
                    <a:ext uri="{9D8B030D-6E8A-4147-A177-3AD203B41FA5}">
                      <a16:colId xmlns:a16="http://schemas.microsoft.com/office/drawing/2014/main" val="1029218791"/>
                    </a:ext>
                  </a:extLst>
                </a:gridCol>
              </a:tblGrid>
              <a:tr h="576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Live TV</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Playback / BVOD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SVOD / Other AVOD</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YouTube</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TikTok</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rPr>
                        <a:t>All other online video</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a:noFill/>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08193701"/>
                  </a:ext>
                </a:extLst>
              </a:tr>
              <a:tr h="387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endParaRPr lang="en-GB">
                        <a:solidFill>
                          <a:schemeClr val="tx2"/>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43.4%</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14.9%</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13.6%</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19.0%</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4.5%</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800" b="1" i="0" u="none" strike="noStrike">
                          <a:solidFill>
                            <a:schemeClr val="tx2"/>
                          </a:solidFill>
                          <a:effectLst/>
                          <a:latin typeface="+mn-lt"/>
                        </a:rPr>
                        <a:t>2.3%</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chemeClr val="tx2"/>
                          </a:solidFill>
                          <a:latin typeface="+mn-lt"/>
                          <a:ea typeface="+mn-ea"/>
                          <a:cs typeface="+mn-cs"/>
                        </a:rPr>
                        <a:t>% of all video time*</a:t>
                      </a:r>
                    </a:p>
                  </a:txBody>
                  <a:tcPr anchor="ctr">
                    <a:lnL>
                      <a:noFill/>
                    </a:lnL>
                    <a:lnR>
                      <a:noFill/>
                    </a:lnR>
                    <a:lnT w="12700" cap="flat" cmpd="sng" algn="ctr">
                      <a:no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3999653"/>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99.3%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94.7%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87.4%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38.9%</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84.0%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12187"/>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0.2%</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5.3%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16.3%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51.4%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3.8%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4420210"/>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0.3%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2.1%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10.8%</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3.5%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0" i="0" u="none" strike="noStrike">
                          <a:solidFill>
                            <a:schemeClr val="bg2"/>
                          </a:solidFill>
                          <a:effectLst/>
                          <a:latin typeface="Arial" panose="020B0604020202020204" pitchFamily="34" charset="0"/>
                        </a:rPr>
                        <a:t>5.5%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ctr"/>
                      <a:r>
                        <a:rPr lang="en-US" sz="1800" b="1" i="0" u="none" strike="noStrike">
                          <a:solidFill>
                            <a:srgbClr val="372D87"/>
                          </a:solidFill>
                          <a:effectLst/>
                          <a:latin typeface="Arial" panose="020B0604020202020204" pitchFamily="34" charset="0"/>
                        </a:rPr>
                        <a:t>2.7%</a:t>
                      </a:r>
                    </a:p>
                  </a:txBody>
                  <a:tcPr marL="6350" marR="6350" marT="6350" marB="0" anchor="ct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9387049"/>
                  </a:ext>
                </a:extLst>
              </a:tr>
              <a:tr h="816102">
                <a:tc>
                  <a:txBody>
                    <a:bodyPr/>
                    <a:lstStyle/>
                    <a:p>
                      <a:pPr algn="ctr"/>
                      <a:endParaRPr lang="en-GB"/>
                    </a:p>
                  </a:txBody>
                  <a:tcPr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0.2%</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2.1%</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4.0%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34.0%</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93.3%</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0" i="0" u="none" strike="noStrike">
                          <a:solidFill>
                            <a:schemeClr val="bg2"/>
                          </a:solidFill>
                          <a:effectLst/>
                          <a:latin typeface="Arial" panose="020B0604020202020204" pitchFamily="34" charset="0"/>
                        </a:rPr>
                        <a:t>40.4%</a:t>
                      </a:r>
                    </a:p>
                  </a:txBody>
                  <a:tcPr marL="6350" marR="6350" marT="6350" marB="0" anchor="ctr">
                    <a:lnT w="12700" cap="flat" cmpd="sng" algn="ctr">
                      <a:solidFill>
                        <a:schemeClr val="bg2">
                          <a:lumMod val="20000"/>
                          <a:lumOff val="80000"/>
                        </a:schemeClr>
                      </a:solidFill>
                      <a:prstDash val="solid"/>
                      <a:round/>
                      <a:headEnd type="none" w="med" len="med"/>
                      <a:tailEnd type="none" w="med" len="med"/>
                    </a:lnT>
                  </a:tcPr>
                </a:tc>
                <a:tc>
                  <a:txBody>
                    <a:bodyPr/>
                    <a:lstStyle/>
                    <a:p>
                      <a:pPr algn="ctr" fontAlgn="ctr"/>
                      <a:r>
                        <a:rPr lang="en-US" sz="1800" b="1" i="0" u="none" strike="noStrike" dirty="0">
                          <a:solidFill>
                            <a:srgbClr val="372D87"/>
                          </a:solidFill>
                          <a:effectLst/>
                          <a:latin typeface="Arial" panose="020B0604020202020204" pitchFamily="34" charset="0"/>
                        </a:rPr>
                        <a:t>9.5%</a:t>
                      </a:r>
                    </a:p>
                  </a:txBody>
                  <a:tcPr marL="6350" marR="6350" marT="6350" marB="0" anchor="ctr">
                    <a:lnT w="12700" cap="flat" cmpd="sng" algn="ctr">
                      <a:solidFill>
                        <a:schemeClr val="bg2">
                          <a:lumMod val="20000"/>
                          <a:lumOff val="8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641730711"/>
                  </a:ext>
                </a:extLst>
              </a:tr>
            </a:tbl>
          </a:graphicData>
        </a:graphic>
      </p:graphicFrame>
      <p:pic>
        <p:nvPicPr>
          <p:cNvPr id="44" name="Picture 43">
            <a:extLst>
              <a:ext uri="{FF2B5EF4-FFF2-40B4-BE49-F238E27FC236}">
                <a16:creationId xmlns:a16="http://schemas.microsoft.com/office/drawing/2014/main" id="{9C420A0A-4EFD-4AB4-9658-D83D554A3E62}"/>
              </a:ext>
            </a:extLst>
          </p:cNvPr>
          <p:cNvPicPr>
            <a:picLocks noChangeAspect="1"/>
          </p:cNvPicPr>
          <p:nvPr/>
        </p:nvPicPr>
        <p:blipFill rotWithShape="1">
          <a:blip r:embed="rId4">
            <a:extLst>
              <a:ext uri="{28A0092B-C50C-407E-A947-70E740481C1C}">
                <a14:useLocalDpi xmlns:a14="http://schemas.microsoft.com/office/drawing/2010/main" val="0"/>
              </a:ext>
            </a:extLst>
          </a:blip>
          <a:srcRect l="12264" t="41698" r="16087" b="-1"/>
          <a:stretch/>
        </p:blipFill>
        <p:spPr>
          <a:xfrm>
            <a:off x="689080" y="3899737"/>
            <a:ext cx="1001062" cy="576369"/>
          </a:xfrm>
          <a:prstGeom prst="rect">
            <a:avLst/>
          </a:prstGeom>
        </p:spPr>
      </p:pic>
      <p:pic>
        <p:nvPicPr>
          <p:cNvPr id="45" name="Picture 44">
            <a:extLst>
              <a:ext uri="{FF2B5EF4-FFF2-40B4-BE49-F238E27FC236}">
                <a16:creationId xmlns:a16="http://schemas.microsoft.com/office/drawing/2014/main" id="{D07B9F12-2F9F-4D17-931C-8A2409EC4E29}"/>
              </a:ext>
            </a:extLst>
          </p:cNvPr>
          <p:cNvPicPr>
            <a:picLocks noChangeAspect="1"/>
          </p:cNvPicPr>
          <p:nvPr/>
        </p:nvPicPr>
        <p:blipFill rotWithShape="1">
          <a:blip r:embed="rId5">
            <a:extLst>
              <a:ext uri="{28A0092B-C50C-407E-A947-70E740481C1C}">
                <a14:useLocalDpi xmlns:a14="http://schemas.microsoft.com/office/drawing/2010/main" val="0"/>
              </a:ext>
            </a:extLst>
          </a:blip>
          <a:srcRect l="30084" t="71111" r="29953"/>
          <a:stretch/>
        </p:blipFill>
        <p:spPr>
          <a:xfrm>
            <a:off x="841344" y="4757329"/>
            <a:ext cx="696533" cy="356260"/>
          </a:xfrm>
          <a:prstGeom prst="rect">
            <a:avLst/>
          </a:prstGeom>
        </p:spPr>
      </p:pic>
      <p:pic>
        <p:nvPicPr>
          <p:cNvPr id="46" name="Picture 45">
            <a:extLst>
              <a:ext uri="{FF2B5EF4-FFF2-40B4-BE49-F238E27FC236}">
                <a16:creationId xmlns:a16="http://schemas.microsoft.com/office/drawing/2014/main" id="{64265809-EF92-4D99-8730-F75CFD6553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47" y="2974545"/>
            <a:ext cx="910128" cy="643969"/>
          </a:xfrm>
          <a:prstGeom prst="rect">
            <a:avLst/>
          </a:prstGeom>
        </p:spPr>
      </p:pic>
      <p:pic>
        <p:nvPicPr>
          <p:cNvPr id="47" name="Picture 46">
            <a:extLst>
              <a:ext uri="{FF2B5EF4-FFF2-40B4-BE49-F238E27FC236}">
                <a16:creationId xmlns:a16="http://schemas.microsoft.com/office/drawing/2014/main" id="{637D055A-8C8D-4D77-BD08-3EE23DE46B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317" y="2318877"/>
            <a:ext cx="814589" cy="576369"/>
          </a:xfrm>
          <a:prstGeom prst="rect">
            <a:avLst/>
          </a:prstGeom>
        </p:spPr>
      </p:pic>
    </p:spTree>
    <p:custDataLst>
      <p:tags r:id="rId1"/>
    </p:custDataLst>
    <p:extLst>
      <p:ext uri="{BB962C8B-B14F-4D97-AF65-F5344CB8AC3E}">
        <p14:creationId xmlns:p14="http://schemas.microsoft.com/office/powerpoint/2010/main" val="280807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83189-4584-904E-3630-58BD2D9EA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AAAA8-B3E1-33D0-3BB4-B90487F7F132}"/>
              </a:ext>
            </a:extLst>
          </p:cNvPr>
          <p:cNvSpPr>
            <a:spLocks noGrp="1"/>
          </p:cNvSpPr>
          <p:nvPr>
            <p:ph type="title"/>
          </p:nvPr>
        </p:nvSpPr>
        <p:spPr/>
        <p:txBody>
          <a:bodyPr/>
          <a:lstStyle/>
          <a:p>
            <a:r>
              <a:rPr lang="en-GB" dirty="0"/>
              <a:t>Weekly reach for Commercial Linear TV + BVOD + SVOD remains high</a:t>
            </a:r>
            <a:endParaRPr lang="en-GB" dirty="0">
              <a:highlight>
                <a:srgbClr val="FFFF00"/>
              </a:highlight>
            </a:endParaRPr>
          </a:p>
        </p:txBody>
      </p:sp>
      <p:sp>
        <p:nvSpPr>
          <p:cNvPr id="3" name="Text Placeholder 2">
            <a:extLst>
              <a:ext uri="{FF2B5EF4-FFF2-40B4-BE49-F238E27FC236}">
                <a16:creationId xmlns:a16="http://schemas.microsoft.com/office/drawing/2014/main" id="{3E84BA0C-8944-EEFC-D067-A35264E63865}"/>
              </a:ext>
            </a:extLst>
          </p:cNvPr>
          <p:cNvSpPr>
            <a:spLocks noGrp="1"/>
          </p:cNvSpPr>
          <p:nvPr>
            <p:ph type="body" sz="quarter" idx="15"/>
          </p:nvPr>
        </p:nvSpPr>
        <p:spPr/>
        <p:txBody>
          <a:bodyPr/>
          <a:lstStyle/>
          <a:p>
            <a:r>
              <a:rPr lang="en-GB" dirty="0"/>
              <a:t>Source: IPA TouchPoints, </a:t>
            </a:r>
            <a:r>
              <a:rPr lang="fr-FR" dirty="0"/>
              <a:t>2025</a:t>
            </a:r>
            <a:r>
              <a:rPr lang="en-GB" dirty="0"/>
              <a:t> </a:t>
            </a:r>
            <a:r>
              <a:rPr lang="en-GB" dirty="0" err="1"/>
              <a:t>SuperHub</a:t>
            </a:r>
            <a:r>
              <a:rPr lang="en-GB" dirty="0"/>
              <a:t> (W2 2024 + W1 2025), Fieldwork Dates: 3</a:t>
            </a:r>
            <a:r>
              <a:rPr lang="en-GB" baseline="30000" dirty="0"/>
              <a:t>rd</a:t>
            </a:r>
            <a:r>
              <a:rPr lang="en-GB" dirty="0"/>
              <a:t> Sep 2024 – 15</a:t>
            </a:r>
            <a:r>
              <a:rPr lang="en-GB" baseline="30000" dirty="0"/>
              <a:t>th</a:t>
            </a:r>
            <a:r>
              <a:rPr lang="en-GB" dirty="0"/>
              <a:t> Nov 2024, 14</a:t>
            </a:r>
            <a:r>
              <a:rPr lang="en-GB" baseline="30000" dirty="0"/>
              <a:t>th</a:t>
            </a:r>
            <a:r>
              <a:rPr lang="en-GB" dirty="0"/>
              <a:t> Jan 2025 – 24</a:t>
            </a:r>
            <a:r>
              <a:rPr lang="en-GB" baseline="30000" dirty="0"/>
              <a:t>th</a:t>
            </a:r>
            <a:r>
              <a:rPr lang="en-GB" dirty="0"/>
              <a:t> Mar 2025. </a:t>
            </a:r>
          </a:p>
        </p:txBody>
      </p:sp>
      <p:graphicFrame>
        <p:nvGraphicFramePr>
          <p:cNvPr id="6" name="Chart 5">
            <a:extLst>
              <a:ext uri="{FF2B5EF4-FFF2-40B4-BE49-F238E27FC236}">
                <a16:creationId xmlns:a16="http://schemas.microsoft.com/office/drawing/2014/main" id="{BB80222E-FD24-B2CC-E02A-CA1213FDC3F4}"/>
              </a:ext>
            </a:extLst>
          </p:cNvPr>
          <p:cNvGraphicFramePr/>
          <p:nvPr/>
        </p:nvGraphicFramePr>
        <p:xfrm>
          <a:off x="552450" y="1474177"/>
          <a:ext cx="11160124" cy="3705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71996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There are 8 need states which drive video viewing</a:t>
            </a:r>
          </a:p>
        </p:txBody>
      </p:sp>
      <p:grpSp>
        <p:nvGrpSpPr>
          <p:cNvPr id="3" name="Group 2">
            <a:extLst>
              <a:ext uri="{FF2B5EF4-FFF2-40B4-BE49-F238E27FC236}">
                <a16:creationId xmlns:a16="http://schemas.microsoft.com/office/drawing/2014/main" id="{63386479-D803-4E16-8CA5-1513DC30076D}"/>
              </a:ext>
            </a:extLst>
          </p:cNvPr>
          <p:cNvGrpSpPr/>
          <p:nvPr/>
        </p:nvGrpSpPr>
        <p:grpSpPr>
          <a:xfrm>
            <a:off x="3199907" y="1277020"/>
            <a:ext cx="5368387" cy="3704140"/>
            <a:chOff x="3264393" y="1905842"/>
            <a:chExt cx="5733612" cy="4003371"/>
          </a:xfrm>
        </p:grpSpPr>
        <p:grpSp>
          <p:nvGrpSpPr>
            <p:cNvPr id="12" name="Group 11"/>
            <p:cNvGrpSpPr/>
            <p:nvPr/>
          </p:nvGrpSpPr>
          <p:grpSpPr>
            <a:xfrm>
              <a:off x="4121051" y="1905842"/>
              <a:ext cx="3922001" cy="3922001"/>
              <a:chOff x="3484607" y="2063372"/>
              <a:chExt cx="3922001" cy="3922001"/>
            </a:xfrm>
          </p:grpSpPr>
          <p:sp>
            <p:nvSpPr>
              <p:cNvPr id="31" name="Pie 30"/>
              <p:cNvSpPr>
                <a:spLocks noChangeAspect="1"/>
              </p:cNvSpPr>
              <p:nvPr/>
            </p:nvSpPr>
            <p:spPr>
              <a:xfrm rot="6765127">
                <a:off x="3906767" y="2485532"/>
                <a:ext cx="3077680" cy="3077680"/>
              </a:xfrm>
              <a:prstGeom prst="pie">
                <a:avLst>
                  <a:gd name="adj1" fmla="val 13499731"/>
                  <a:gd name="adj2" fmla="val 16200000"/>
                </a:avLst>
              </a:prstGeom>
              <a:solidFill>
                <a:srgbClr val="E105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2" name="Pie 31"/>
              <p:cNvSpPr>
                <a:spLocks noChangeAspect="1"/>
              </p:cNvSpPr>
              <p:nvPr/>
            </p:nvSpPr>
            <p:spPr>
              <a:xfrm rot="15765240">
                <a:off x="3811440" y="2390205"/>
                <a:ext cx="3268334" cy="3268334"/>
              </a:xfrm>
              <a:prstGeom prst="pie">
                <a:avLst>
                  <a:gd name="adj1" fmla="val 13499731"/>
                  <a:gd name="adj2" fmla="val 16200000"/>
                </a:avLst>
              </a:prstGeom>
              <a:solidFill>
                <a:srgbClr val="3C2D8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Pie 33"/>
              <p:cNvSpPr>
                <a:spLocks noChangeAspect="1"/>
              </p:cNvSpPr>
              <p:nvPr/>
            </p:nvSpPr>
            <p:spPr>
              <a:xfrm rot="17506674">
                <a:off x="4900885" y="3479650"/>
                <a:ext cx="1089444" cy="1089444"/>
              </a:xfrm>
              <a:prstGeom prst="pie">
                <a:avLst>
                  <a:gd name="adj1" fmla="val 13499731"/>
                  <a:gd name="adj2" fmla="val 16200000"/>
                </a:avLst>
              </a:prstGeom>
              <a:solidFill>
                <a:srgbClr val="0069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Pie 34"/>
              <p:cNvSpPr>
                <a:spLocks noChangeAspect="1"/>
              </p:cNvSpPr>
              <p:nvPr/>
            </p:nvSpPr>
            <p:spPr>
              <a:xfrm rot="13494486">
                <a:off x="3484607" y="2063372"/>
                <a:ext cx="3922001" cy="3922001"/>
              </a:xfrm>
              <a:prstGeom prst="pie">
                <a:avLst>
                  <a:gd name="adj1" fmla="val 13499731"/>
                  <a:gd name="adj2" fmla="val 16200000"/>
                </a:avLst>
              </a:prstGeom>
              <a:solidFill>
                <a:srgbClr val="F073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Pie 36"/>
              <p:cNvSpPr>
                <a:spLocks noChangeAspect="1"/>
              </p:cNvSpPr>
              <p:nvPr/>
            </p:nvSpPr>
            <p:spPr>
              <a:xfrm rot="19841772">
                <a:off x="4288072" y="2866837"/>
                <a:ext cx="2315070" cy="2315070"/>
              </a:xfrm>
              <a:prstGeom prst="pie">
                <a:avLst>
                  <a:gd name="adj1" fmla="val 13499731"/>
                  <a:gd name="adj2" fmla="val 16200000"/>
                </a:avLst>
              </a:prstGeom>
              <a:solidFill>
                <a:srgbClr val="00A0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Pie 35"/>
              <p:cNvSpPr>
                <a:spLocks noChangeAspect="1"/>
              </p:cNvSpPr>
              <p:nvPr/>
            </p:nvSpPr>
            <p:spPr>
              <a:xfrm>
                <a:off x="4424253" y="3003018"/>
                <a:ext cx="2042709" cy="2042709"/>
              </a:xfrm>
              <a:prstGeom prst="pie">
                <a:avLst>
                  <a:gd name="adj1" fmla="val 13499731"/>
                  <a:gd name="adj2" fmla="val 16200000"/>
                </a:avLst>
              </a:prstGeom>
              <a:solidFill>
                <a:srgbClr val="00A5D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 name="Pie 37"/>
              <p:cNvSpPr>
                <a:spLocks noChangeAspect="1"/>
              </p:cNvSpPr>
              <p:nvPr/>
            </p:nvSpPr>
            <p:spPr>
              <a:xfrm rot="4780936">
                <a:off x="4111037" y="2689802"/>
                <a:ext cx="2669140" cy="2669140"/>
              </a:xfrm>
              <a:prstGeom prst="pie">
                <a:avLst>
                  <a:gd name="adj1" fmla="val 13499731"/>
                  <a:gd name="adj2" fmla="val 16200000"/>
                </a:avLst>
              </a:prstGeom>
              <a:solidFill>
                <a:srgbClr val="87BE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 name="Pie 32"/>
              <p:cNvSpPr>
                <a:spLocks noChangeAspect="1"/>
              </p:cNvSpPr>
              <p:nvPr/>
            </p:nvSpPr>
            <p:spPr>
              <a:xfrm rot="2699023">
                <a:off x="4233600" y="2812365"/>
                <a:ext cx="2424015" cy="2424015"/>
              </a:xfrm>
              <a:prstGeom prst="pie">
                <a:avLst>
                  <a:gd name="adj1" fmla="val 13499731"/>
                  <a:gd name="adj2" fmla="val 16200000"/>
                </a:avLst>
              </a:prstGeom>
              <a:solidFill>
                <a:srgbClr val="FFCD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11" name="TextBox 10"/>
            <p:cNvSpPr txBox="1"/>
            <p:nvPr/>
          </p:nvSpPr>
          <p:spPr>
            <a:xfrm>
              <a:off x="7528183" y="3679232"/>
              <a:ext cx="1469822" cy="221018"/>
            </a:xfrm>
            <a:prstGeom prst="rect">
              <a:avLst/>
            </a:prstGeom>
            <a:noFill/>
          </p:spPr>
          <p:txBody>
            <a:bodyPr wrap="square" lIns="18000" tIns="18000" rIns="18000" bIns="18000" rtlCol="0">
              <a:spAutoFit/>
            </a:bodyPr>
            <a:lstStyle/>
            <a:p>
              <a:pPr algn="ctr"/>
              <a:r>
                <a:rPr lang="en-GB" sz="1200" b="1" dirty="0">
                  <a:solidFill>
                    <a:srgbClr val="E10514"/>
                  </a:solidFill>
                  <a:latin typeface="+mj-lt"/>
                </a:rPr>
                <a:t>16% COMFORT</a:t>
              </a:r>
            </a:p>
          </p:txBody>
        </p:sp>
        <p:sp>
          <p:nvSpPr>
            <p:cNvPr id="47" name="TextBox 46"/>
            <p:cNvSpPr txBox="1"/>
            <p:nvPr/>
          </p:nvSpPr>
          <p:spPr>
            <a:xfrm>
              <a:off x="6445680" y="2405219"/>
              <a:ext cx="1399332" cy="221018"/>
            </a:xfrm>
            <a:prstGeom prst="rect">
              <a:avLst/>
            </a:prstGeom>
            <a:noFill/>
          </p:spPr>
          <p:txBody>
            <a:bodyPr wrap="square" lIns="18000" tIns="18000" rIns="18000" bIns="18000" rtlCol="0">
              <a:spAutoFit/>
            </a:bodyPr>
            <a:lstStyle/>
            <a:p>
              <a:pPr algn="ctr"/>
              <a:r>
                <a:rPr lang="en-GB" sz="1200" b="1" dirty="0">
                  <a:solidFill>
                    <a:srgbClr val="FFCD00"/>
                  </a:solidFill>
                  <a:latin typeface="+mj-lt"/>
                </a:rPr>
                <a:t>10% EXPERIENCE</a:t>
              </a:r>
            </a:p>
          </p:txBody>
        </p:sp>
        <p:sp>
          <p:nvSpPr>
            <p:cNvPr id="48" name="TextBox 47"/>
            <p:cNvSpPr txBox="1"/>
            <p:nvPr/>
          </p:nvSpPr>
          <p:spPr>
            <a:xfrm>
              <a:off x="4094031" y="5657418"/>
              <a:ext cx="1399332" cy="251795"/>
            </a:xfrm>
            <a:prstGeom prst="rect">
              <a:avLst/>
            </a:prstGeom>
            <a:noFill/>
          </p:spPr>
          <p:txBody>
            <a:bodyPr wrap="square" lIns="18000" tIns="18000" rIns="18000" bIns="18000" rtlCol="0">
              <a:spAutoFit/>
            </a:bodyPr>
            <a:lstStyle/>
            <a:p>
              <a:pPr algn="ctr"/>
              <a:r>
                <a:rPr lang="en-GB" sz="1400" b="1" dirty="0">
                  <a:solidFill>
                    <a:srgbClr val="F07305"/>
                  </a:solidFill>
                  <a:latin typeface="+mj-lt"/>
                </a:rPr>
                <a:t>26% </a:t>
              </a:r>
              <a:r>
                <a:rPr lang="en-GB" sz="1200" b="1" dirty="0">
                  <a:solidFill>
                    <a:srgbClr val="F07305"/>
                  </a:solidFill>
                  <a:latin typeface="+mj-lt"/>
                </a:rPr>
                <a:t>UNWIND</a:t>
              </a:r>
              <a:endParaRPr lang="en-GB" sz="1400" b="1" dirty="0">
                <a:solidFill>
                  <a:srgbClr val="F07305"/>
                </a:solidFill>
                <a:latin typeface="+mj-lt"/>
              </a:endParaRPr>
            </a:p>
          </p:txBody>
        </p:sp>
        <p:sp>
          <p:nvSpPr>
            <p:cNvPr id="49" name="TextBox 48"/>
            <p:cNvSpPr txBox="1"/>
            <p:nvPr/>
          </p:nvSpPr>
          <p:spPr>
            <a:xfrm>
              <a:off x="4371182" y="3725255"/>
              <a:ext cx="1399332" cy="221018"/>
            </a:xfrm>
            <a:prstGeom prst="rect">
              <a:avLst/>
            </a:prstGeom>
            <a:noFill/>
          </p:spPr>
          <p:txBody>
            <a:bodyPr wrap="square" lIns="18000" tIns="18000" rIns="18000" bIns="18000" rtlCol="0">
              <a:spAutoFit/>
            </a:bodyPr>
            <a:lstStyle/>
            <a:p>
              <a:pPr algn="ctr"/>
              <a:r>
                <a:rPr lang="en-GB" sz="1200" b="1" dirty="0">
                  <a:solidFill>
                    <a:srgbClr val="0069B4"/>
                  </a:solidFill>
                  <a:latin typeface="+mj-lt"/>
                </a:rPr>
                <a:t>2% DO</a:t>
              </a:r>
            </a:p>
          </p:txBody>
        </p:sp>
        <p:sp>
          <p:nvSpPr>
            <p:cNvPr id="50" name="TextBox 49"/>
            <p:cNvSpPr txBox="1"/>
            <p:nvPr/>
          </p:nvSpPr>
          <p:spPr>
            <a:xfrm>
              <a:off x="3264393" y="4581905"/>
              <a:ext cx="1399332" cy="221018"/>
            </a:xfrm>
            <a:prstGeom prst="rect">
              <a:avLst/>
            </a:prstGeom>
            <a:noFill/>
          </p:spPr>
          <p:txBody>
            <a:bodyPr wrap="square" lIns="18000" tIns="18000" rIns="18000" bIns="18000" rtlCol="0">
              <a:spAutoFit/>
            </a:bodyPr>
            <a:lstStyle/>
            <a:p>
              <a:pPr algn="ctr"/>
              <a:r>
                <a:rPr lang="en-GB" sz="1200" b="1" dirty="0">
                  <a:solidFill>
                    <a:srgbClr val="3C2D87"/>
                  </a:solidFill>
                  <a:latin typeface="+mj-lt"/>
                </a:rPr>
                <a:t>18% DISTRACT</a:t>
              </a:r>
            </a:p>
          </p:txBody>
        </p:sp>
        <p:sp>
          <p:nvSpPr>
            <p:cNvPr id="51" name="TextBox 50"/>
            <p:cNvSpPr txBox="1"/>
            <p:nvPr/>
          </p:nvSpPr>
          <p:spPr>
            <a:xfrm>
              <a:off x="3833591" y="2942045"/>
              <a:ext cx="1399332" cy="221018"/>
            </a:xfrm>
            <a:prstGeom prst="rect">
              <a:avLst/>
            </a:prstGeom>
            <a:noFill/>
          </p:spPr>
          <p:txBody>
            <a:bodyPr wrap="square" lIns="18000" tIns="18000" rIns="18000" bIns="18000" rtlCol="0">
              <a:spAutoFit/>
            </a:bodyPr>
            <a:lstStyle/>
            <a:p>
              <a:pPr algn="ctr"/>
              <a:r>
                <a:rPr lang="en-GB" sz="1200" b="1" dirty="0">
                  <a:solidFill>
                    <a:srgbClr val="00A03C"/>
                  </a:solidFill>
                  <a:latin typeface="+mj-lt"/>
                </a:rPr>
                <a:t>9% INDULGE</a:t>
              </a:r>
            </a:p>
          </p:txBody>
        </p:sp>
        <p:sp>
          <p:nvSpPr>
            <p:cNvPr id="52" name="TextBox 51"/>
            <p:cNvSpPr txBox="1"/>
            <p:nvPr/>
          </p:nvSpPr>
          <p:spPr>
            <a:xfrm>
              <a:off x="4663633" y="2439931"/>
              <a:ext cx="1399332" cy="221018"/>
            </a:xfrm>
            <a:prstGeom prst="rect">
              <a:avLst/>
            </a:prstGeom>
            <a:noFill/>
          </p:spPr>
          <p:txBody>
            <a:bodyPr wrap="square" lIns="18000" tIns="18000" rIns="18000" bIns="18000" rtlCol="0">
              <a:spAutoFit/>
            </a:bodyPr>
            <a:lstStyle/>
            <a:p>
              <a:pPr algn="ctr"/>
              <a:r>
                <a:rPr lang="en-GB" sz="1200" b="1" dirty="0">
                  <a:solidFill>
                    <a:srgbClr val="00A5D7"/>
                  </a:solidFill>
                  <a:latin typeface="+mj-lt"/>
                </a:rPr>
                <a:t>7% ESCAPE</a:t>
              </a:r>
            </a:p>
          </p:txBody>
        </p:sp>
        <p:sp>
          <p:nvSpPr>
            <p:cNvPr id="53" name="TextBox 52"/>
            <p:cNvSpPr txBox="1"/>
            <p:nvPr/>
          </p:nvSpPr>
          <p:spPr>
            <a:xfrm>
              <a:off x="7132700" y="2929722"/>
              <a:ext cx="1399332" cy="221018"/>
            </a:xfrm>
            <a:prstGeom prst="rect">
              <a:avLst/>
            </a:prstGeom>
            <a:noFill/>
          </p:spPr>
          <p:txBody>
            <a:bodyPr wrap="square" lIns="18000" tIns="18000" rIns="18000" bIns="18000" rtlCol="0">
              <a:spAutoFit/>
            </a:bodyPr>
            <a:lstStyle/>
            <a:p>
              <a:pPr algn="ctr"/>
              <a:r>
                <a:rPr lang="en-GB" sz="1200" b="1" dirty="0">
                  <a:solidFill>
                    <a:srgbClr val="87BE23"/>
                  </a:solidFill>
                  <a:latin typeface="+mj-lt"/>
                </a:rPr>
                <a:t>12% IN TOUCH</a:t>
              </a: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4376" y="5141674"/>
              <a:ext cx="405659" cy="360000"/>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0836" y="4278965"/>
              <a:ext cx="381073" cy="360000"/>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1224" y="3724800"/>
              <a:ext cx="522000" cy="360000"/>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1756" y="2872715"/>
              <a:ext cx="439303" cy="335033"/>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3024" y="3208616"/>
              <a:ext cx="361525" cy="360000"/>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7402" y="3178780"/>
              <a:ext cx="292987" cy="360000"/>
            </a:xfrm>
            <a:prstGeom prst="rect">
              <a:avLst/>
            </a:prstGeom>
          </p:spPr>
        </p:pic>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0551" y="2992868"/>
              <a:ext cx="421663" cy="276817"/>
            </a:xfrm>
            <a:prstGeom prst="rect">
              <a:avLst/>
            </a:prstGeom>
          </p:spPr>
        </p:pic>
        <p:pic>
          <p:nvPicPr>
            <p:cNvPr id="59" name="Pictur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70506" y="3785277"/>
              <a:ext cx="262882" cy="216413"/>
            </a:xfrm>
            <a:prstGeom prst="rect">
              <a:avLst/>
            </a:prstGeom>
          </p:spPr>
        </p:pic>
      </p:grpSp>
      <p:grpSp>
        <p:nvGrpSpPr>
          <p:cNvPr id="13" name="Group 12">
            <a:extLst>
              <a:ext uri="{FF2B5EF4-FFF2-40B4-BE49-F238E27FC236}">
                <a16:creationId xmlns:a16="http://schemas.microsoft.com/office/drawing/2014/main" id="{0E05FF0C-D2C6-4382-9918-5E4CE3EB5F25}"/>
              </a:ext>
            </a:extLst>
          </p:cNvPr>
          <p:cNvGrpSpPr/>
          <p:nvPr/>
        </p:nvGrpSpPr>
        <p:grpSpPr>
          <a:xfrm rot="16200000">
            <a:off x="5502206" y="1211612"/>
            <a:ext cx="854492" cy="460227"/>
            <a:chOff x="9513597" y="1946237"/>
            <a:chExt cx="1094877" cy="473743"/>
          </a:xfrm>
        </p:grpSpPr>
        <p:sp>
          <p:nvSpPr>
            <p:cNvPr id="5" name="Arrow: Right 4">
              <a:extLst>
                <a:ext uri="{FF2B5EF4-FFF2-40B4-BE49-F238E27FC236}">
                  <a16:creationId xmlns:a16="http://schemas.microsoft.com/office/drawing/2014/main" id="{5D7F0D47-96D3-467A-873D-3DB76D8DB89D}"/>
                </a:ext>
              </a:extLst>
            </p:cNvPr>
            <p:cNvSpPr/>
            <p:nvPr/>
          </p:nvSpPr>
          <p:spPr>
            <a:xfrm>
              <a:off x="9554787" y="1946237"/>
              <a:ext cx="975648"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0A239F2-98D7-4C31-958E-FD32E07D0F46}"/>
                </a:ext>
              </a:extLst>
            </p:cNvPr>
            <p:cNvSpPr txBox="1"/>
            <p:nvPr/>
          </p:nvSpPr>
          <p:spPr>
            <a:xfrm>
              <a:off x="9513597" y="2028155"/>
              <a:ext cx="1094877" cy="276999"/>
            </a:xfrm>
            <a:prstGeom prst="rect">
              <a:avLst/>
            </a:prstGeom>
            <a:noFill/>
          </p:spPr>
          <p:txBody>
            <a:bodyPr wrap="square" rtlCol="0">
              <a:spAutoFit/>
            </a:bodyPr>
            <a:lstStyle/>
            <a:p>
              <a:pPr algn="l"/>
              <a:r>
                <a:rPr lang="en-GB" sz="1200" dirty="0">
                  <a:solidFill>
                    <a:schemeClr val="accent1"/>
                  </a:solidFill>
                </a:rPr>
                <a:t>content</a:t>
              </a:r>
            </a:p>
          </p:txBody>
        </p:sp>
      </p:grpSp>
      <p:grpSp>
        <p:nvGrpSpPr>
          <p:cNvPr id="9" name="Group 8">
            <a:extLst>
              <a:ext uri="{FF2B5EF4-FFF2-40B4-BE49-F238E27FC236}">
                <a16:creationId xmlns:a16="http://schemas.microsoft.com/office/drawing/2014/main" id="{169573F5-F89F-47DB-9633-30F485AC6E32}"/>
              </a:ext>
            </a:extLst>
          </p:cNvPr>
          <p:cNvGrpSpPr/>
          <p:nvPr/>
        </p:nvGrpSpPr>
        <p:grpSpPr>
          <a:xfrm rot="5400000">
            <a:off x="5573973" y="5077808"/>
            <a:ext cx="889673" cy="473744"/>
            <a:chOff x="9486921" y="1160810"/>
            <a:chExt cx="1102862" cy="473743"/>
          </a:xfrm>
        </p:grpSpPr>
        <p:sp>
          <p:nvSpPr>
            <p:cNvPr id="55" name="Arrow: Right 54">
              <a:extLst>
                <a:ext uri="{FF2B5EF4-FFF2-40B4-BE49-F238E27FC236}">
                  <a16:creationId xmlns:a16="http://schemas.microsoft.com/office/drawing/2014/main" id="{BBDF98F1-35EF-4077-AAB9-F3D7FDDC3EE2}"/>
                </a:ext>
              </a:extLst>
            </p:cNvPr>
            <p:cNvSpPr/>
            <p:nvPr/>
          </p:nvSpPr>
          <p:spPr>
            <a:xfrm>
              <a:off x="9546803" y="1160810"/>
              <a:ext cx="982763"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56" name="TextBox 55">
              <a:extLst>
                <a:ext uri="{FF2B5EF4-FFF2-40B4-BE49-F238E27FC236}">
                  <a16:creationId xmlns:a16="http://schemas.microsoft.com/office/drawing/2014/main" id="{7C85C57C-FC1A-4437-BE3C-9EC3CB66DCAF}"/>
                </a:ext>
              </a:extLst>
            </p:cNvPr>
            <p:cNvSpPr txBox="1"/>
            <p:nvPr/>
          </p:nvSpPr>
          <p:spPr>
            <a:xfrm>
              <a:off x="9486921" y="1260040"/>
              <a:ext cx="1102862" cy="276999"/>
            </a:xfrm>
            <a:prstGeom prst="rect">
              <a:avLst/>
            </a:prstGeom>
            <a:noFill/>
          </p:spPr>
          <p:txBody>
            <a:bodyPr wrap="square" rtlCol="0">
              <a:spAutoFit/>
            </a:bodyPr>
            <a:lstStyle/>
            <a:p>
              <a:pPr algn="l"/>
              <a:r>
                <a:rPr lang="en-GB" sz="1200" dirty="0">
                  <a:solidFill>
                    <a:schemeClr val="accent1"/>
                  </a:solidFill>
                </a:rPr>
                <a:t>context</a:t>
              </a:r>
            </a:p>
          </p:txBody>
        </p:sp>
      </p:grpSp>
      <p:grpSp>
        <p:nvGrpSpPr>
          <p:cNvPr id="14" name="Group 13">
            <a:extLst>
              <a:ext uri="{FF2B5EF4-FFF2-40B4-BE49-F238E27FC236}">
                <a16:creationId xmlns:a16="http://schemas.microsoft.com/office/drawing/2014/main" id="{D0446AB1-5B8F-4188-9735-651951836A72}"/>
              </a:ext>
            </a:extLst>
          </p:cNvPr>
          <p:cNvGrpSpPr/>
          <p:nvPr/>
        </p:nvGrpSpPr>
        <p:grpSpPr>
          <a:xfrm>
            <a:off x="7746542" y="3166786"/>
            <a:ext cx="889673" cy="473744"/>
            <a:chOff x="9514971" y="1525898"/>
            <a:chExt cx="1102861" cy="473743"/>
          </a:xfrm>
        </p:grpSpPr>
        <p:sp>
          <p:nvSpPr>
            <p:cNvPr id="60" name="Arrow: Right 59">
              <a:extLst>
                <a:ext uri="{FF2B5EF4-FFF2-40B4-BE49-F238E27FC236}">
                  <a16:creationId xmlns:a16="http://schemas.microsoft.com/office/drawing/2014/main" id="{B60C3534-3690-404D-9188-578EA60E3623}"/>
                </a:ext>
              </a:extLst>
            </p:cNvPr>
            <p:cNvSpPr/>
            <p:nvPr/>
          </p:nvSpPr>
          <p:spPr>
            <a:xfrm>
              <a:off x="9546803" y="1525898"/>
              <a:ext cx="982763"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61" name="TextBox 60">
              <a:extLst>
                <a:ext uri="{FF2B5EF4-FFF2-40B4-BE49-F238E27FC236}">
                  <a16:creationId xmlns:a16="http://schemas.microsoft.com/office/drawing/2014/main" id="{58E14E83-C398-4A2E-9078-25D9DCAF329E}"/>
                </a:ext>
              </a:extLst>
            </p:cNvPr>
            <p:cNvSpPr txBox="1"/>
            <p:nvPr/>
          </p:nvSpPr>
          <p:spPr>
            <a:xfrm>
              <a:off x="9514971" y="1623332"/>
              <a:ext cx="1102861" cy="276999"/>
            </a:xfrm>
            <a:prstGeom prst="rect">
              <a:avLst/>
            </a:prstGeom>
            <a:noFill/>
          </p:spPr>
          <p:txBody>
            <a:bodyPr wrap="square" rtlCol="0">
              <a:spAutoFit/>
            </a:bodyPr>
            <a:lstStyle/>
            <a:p>
              <a:pPr algn="l"/>
              <a:r>
                <a:rPr lang="en-GB" sz="1200" dirty="0">
                  <a:solidFill>
                    <a:schemeClr val="accent1"/>
                  </a:solidFill>
                </a:rPr>
                <a:t>social</a:t>
              </a:r>
            </a:p>
          </p:txBody>
        </p:sp>
      </p:grpSp>
      <p:grpSp>
        <p:nvGrpSpPr>
          <p:cNvPr id="15" name="Group 14">
            <a:extLst>
              <a:ext uri="{FF2B5EF4-FFF2-40B4-BE49-F238E27FC236}">
                <a16:creationId xmlns:a16="http://schemas.microsoft.com/office/drawing/2014/main" id="{CFE489FA-7D7E-429E-A113-4FC35E36DFF3}"/>
              </a:ext>
            </a:extLst>
          </p:cNvPr>
          <p:cNvGrpSpPr/>
          <p:nvPr/>
        </p:nvGrpSpPr>
        <p:grpSpPr>
          <a:xfrm>
            <a:off x="3196792" y="3156990"/>
            <a:ext cx="810352" cy="473743"/>
            <a:chOff x="2804303" y="2818711"/>
            <a:chExt cx="810352" cy="473743"/>
          </a:xfrm>
        </p:grpSpPr>
        <p:sp>
          <p:nvSpPr>
            <p:cNvPr id="63" name="Arrow: Right 62">
              <a:extLst>
                <a:ext uri="{FF2B5EF4-FFF2-40B4-BE49-F238E27FC236}">
                  <a16:creationId xmlns:a16="http://schemas.microsoft.com/office/drawing/2014/main" id="{9AF83683-8191-4681-9FDF-866F56E4E2A9}"/>
                </a:ext>
              </a:extLst>
            </p:cNvPr>
            <p:cNvSpPr/>
            <p:nvPr/>
          </p:nvSpPr>
          <p:spPr>
            <a:xfrm rot="10800000">
              <a:off x="2804303" y="2818711"/>
              <a:ext cx="778508" cy="473743"/>
            </a:xfrm>
            <a:prstGeom prst="rightArrow">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D5073DE2-365C-41C8-A078-5004C016F070}"/>
                </a:ext>
              </a:extLst>
            </p:cNvPr>
            <p:cNvSpPr txBox="1"/>
            <p:nvPr/>
          </p:nvSpPr>
          <p:spPr>
            <a:xfrm>
              <a:off x="2836148" y="2914281"/>
              <a:ext cx="778507" cy="276999"/>
            </a:xfrm>
            <a:prstGeom prst="rect">
              <a:avLst/>
            </a:prstGeom>
            <a:noFill/>
          </p:spPr>
          <p:txBody>
            <a:bodyPr wrap="square" rtlCol="0">
              <a:spAutoFit/>
            </a:bodyPr>
            <a:lstStyle/>
            <a:p>
              <a:pPr algn="l"/>
              <a:r>
                <a:rPr lang="en-GB" sz="1200" dirty="0">
                  <a:solidFill>
                    <a:schemeClr val="accent1"/>
                  </a:solidFill>
                </a:rPr>
                <a:t>personal</a:t>
              </a:r>
            </a:p>
          </p:txBody>
        </p:sp>
      </p:grpSp>
      <p:sp>
        <p:nvSpPr>
          <p:cNvPr id="54" name="Text Placeholder 2">
            <a:extLst>
              <a:ext uri="{FF2B5EF4-FFF2-40B4-BE49-F238E27FC236}">
                <a16:creationId xmlns:a16="http://schemas.microsoft.com/office/drawing/2014/main" id="{E8BA9447-4709-436F-8307-78FEB1ADDFBD}"/>
              </a:ext>
            </a:extLst>
          </p:cNvPr>
          <p:cNvSpPr>
            <a:spLocks noGrp="1"/>
          </p:cNvSpPr>
          <p:nvPr>
            <p:ph type="body" sz="quarter" idx="15"/>
          </p:nvPr>
        </p:nvSpPr>
        <p:spPr>
          <a:xfrm>
            <a:off x="360000" y="5580000"/>
            <a:ext cx="11334817" cy="304800"/>
          </a:xfrm>
        </p:spPr>
        <p:txBody>
          <a:bodyPr/>
          <a:lstStyle/>
          <a:p>
            <a:r>
              <a:rPr lang="en-GB" dirty="0"/>
              <a:t>Source: The Age of Television, 2018, MTM/Thinkbox. </a:t>
            </a:r>
          </a:p>
        </p:txBody>
      </p:sp>
    </p:spTree>
    <p:extLst>
      <p:ext uri="{BB962C8B-B14F-4D97-AF65-F5344CB8AC3E}">
        <p14:creationId xmlns:p14="http://schemas.microsoft.com/office/powerpoint/2010/main" val="7196027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B047-4FD9-48A2-AECE-02CB0649C997}"/>
              </a:ext>
            </a:extLst>
          </p:cNvPr>
          <p:cNvSpPr>
            <a:spLocks noGrp="1"/>
          </p:cNvSpPr>
          <p:nvPr>
            <p:ph type="title"/>
          </p:nvPr>
        </p:nvSpPr>
        <p:spPr/>
        <p:txBody>
          <a:bodyPr/>
          <a:lstStyle/>
          <a:p>
            <a:r>
              <a:rPr lang="en-GB" dirty="0"/>
              <a:t>The need to immerse ourselves in content to ‘escape’ drives on-demand viewing</a:t>
            </a:r>
          </a:p>
        </p:txBody>
      </p:sp>
      <p:sp>
        <p:nvSpPr>
          <p:cNvPr id="3" name="Text Placeholder 2">
            <a:extLst>
              <a:ext uri="{FF2B5EF4-FFF2-40B4-BE49-F238E27FC236}">
                <a16:creationId xmlns:a16="http://schemas.microsoft.com/office/drawing/2014/main" id="{3CA76DB5-CEA7-445E-9F3A-AA92214F84B2}"/>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(53 – 1,531)</a:t>
            </a:r>
          </a:p>
        </p:txBody>
      </p:sp>
      <p:graphicFrame>
        <p:nvGraphicFramePr>
          <p:cNvPr id="6" name="Chart 5">
            <a:extLst>
              <a:ext uri="{FF2B5EF4-FFF2-40B4-BE49-F238E27FC236}">
                <a16:creationId xmlns:a16="http://schemas.microsoft.com/office/drawing/2014/main" id="{23ABC739-EA0D-4A96-8A0C-F038B4394C6A}"/>
              </a:ext>
            </a:extLst>
          </p:cNvPr>
          <p:cNvGraphicFramePr/>
          <p:nvPr/>
        </p:nvGraphicFramePr>
        <p:xfrm>
          <a:off x="601579" y="1503947"/>
          <a:ext cx="10924674" cy="37057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79718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F6033C2-D621-452A-A154-8B290C782250}"/>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p>
        </p:txBody>
      </p:sp>
      <p:sp>
        <p:nvSpPr>
          <p:cNvPr id="24" name="Text Placeholder 23">
            <a:extLst>
              <a:ext uri="{FF2B5EF4-FFF2-40B4-BE49-F238E27FC236}">
                <a16:creationId xmlns:a16="http://schemas.microsoft.com/office/drawing/2014/main" id="{E233877E-20AD-49C2-8F57-2D1D18C34BAD}"/>
              </a:ext>
            </a:extLst>
          </p:cNvPr>
          <p:cNvSpPr>
            <a:spLocks noGrp="1"/>
          </p:cNvSpPr>
          <p:nvPr>
            <p:ph type="body" sz="quarter" idx="13"/>
          </p:nvPr>
        </p:nvSpPr>
        <p:spPr>
          <a:xfrm>
            <a:off x="377758" y="1532319"/>
            <a:ext cx="4368867" cy="4055708"/>
          </a:xfrm>
        </p:spPr>
        <p:txBody>
          <a:bodyPr>
            <a:normAutofit/>
          </a:bodyPr>
          <a:lstStyle/>
          <a:p>
            <a:pPr>
              <a:spcBef>
                <a:spcPts val="1800"/>
              </a:spcBef>
              <a:spcAft>
                <a:spcPts val="1200"/>
              </a:spcAft>
            </a:pPr>
            <a:r>
              <a:rPr lang="en-GB" b="1" dirty="0"/>
              <a:t>The need to lose yourself in another world and become fully immersed in highly involving and engaging content</a:t>
            </a:r>
          </a:p>
          <a:p>
            <a:pPr marL="285750" lvl="0" indent="-285750">
              <a:buClr>
                <a:schemeClr val="accent2"/>
              </a:buClr>
              <a:buFont typeface="Arial" panose="020B0604020202020204" pitchFamily="34" charset="0"/>
              <a:buChar char="—"/>
            </a:pPr>
            <a:r>
              <a:rPr lang="en-GB" dirty="0"/>
              <a:t>Viewers wanting to ‘</a:t>
            </a:r>
            <a:r>
              <a:rPr lang="en-GB" dirty="0">
                <a:solidFill>
                  <a:srgbClr val="00A5D7"/>
                </a:solidFill>
              </a:rPr>
              <a:t>lose themselves</a:t>
            </a:r>
            <a:r>
              <a:rPr lang="en-GB" dirty="0"/>
              <a:t>’ in content</a:t>
            </a:r>
          </a:p>
          <a:p>
            <a:pPr marL="285750" lvl="0" indent="-285750">
              <a:buClr>
                <a:schemeClr val="accent2"/>
              </a:buClr>
              <a:buFont typeface="Arial" panose="020B0604020202020204" pitchFamily="34" charset="0"/>
              <a:buChar char="—"/>
            </a:pPr>
            <a:r>
              <a:rPr lang="en-GB" dirty="0"/>
              <a:t>Content has </a:t>
            </a:r>
            <a:r>
              <a:rPr lang="en-GB" dirty="0">
                <a:solidFill>
                  <a:srgbClr val="00A5D7"/>
                </a:solidFill>
              </a:rPr>
              <a:t>high production values</a:t>
            </a:r>
          </a:p>
          <a:p>
            <a:pPr marL="285750" lvl="0" indent="-285750">
              <a:buClr>
                <a:schemeClr val="accent2"/>
              </a:buClr>
              <a:buFont typeface="Arial" panose="020B0604020202020204" pitchFamily="34" charset="0"/>
              <a:buChar char="—"/>
            </a:pPr>
            <a:r>
              <a:rPr lang="en-GB" dirty="0"/>
              <a:t>Platform choice is driven by </a:t>
            </a:r>
            <a:r>
              <a:rPr lang="en-GB" dirty="0">
                <a:solidFill>
                  <a:srgbClr val="00A5D7"/>
                </a:solidFill>
              </a:rPr>
              <a:t>where content available</a:t>
            </a:r>
          </a:p>
          <a:p>
            <a:pPr marL="285750" lvl="0" indent="-285750">
              <a:buClr>
                <a:schemeClr val="accent2"/>
              </a:buClr>
              <a:buFont typeface="Arial" panose="020B0604020202020204" pitchFamily="34" charset="0"/>
              <a:buChar char="—"/>
            </a:pPr>
            <a:r>
              <a:rPr lang="en-GB" dirty="0">
                <a:solidFill>
                  <a:srgbClr val="00A5D7"/>
                </a:solidFill>
              </a:rPr>
              <a:t>Volume</a:t>
            </a:r>
            <a:r>
              <a:rPr lang="en-GB" dirty="0"/>
              <a:t> of content and </a:t>
            </a:r>
            <a:r>
              <a:rPr lang="en-GB" dirty="0">
                <a:solidFill>
                  <a:srgbClr val="00A5D7"/>
                </a:solidFill>
              </a:rPr>
              <a:t>flexibility</a:t>
            </a:r>
            <a:r>
              <a:rPr lang="en-GB" dirty="0"/>
              <a:t> of viewing is important</a:t>
            </a:r>
          </a:p>
          <a:p>
            <a:pPr marL="285750" lvl="0" indent="-285750">
              <a:buClr>
                <a:schemeClr val="accent2"/>
              </a:buClr>
              <a:buFont typeface="Arial" panose="020B0604020202020204" pitchFamily="34" charset="0"/>
              <a:buChar char="—"/>
            </a:pPr>
            <a:r>
              <a:rPr lang="en-GB" dirty="0">
                <a:solidFill>
                  <a:srgbClr val="00A5D7"/>
                </a:solidFill>
              </a:rPr>
              <a:t>British</a:t>
            </a:r>
            <a:r>
              <a:rPr lang="en-GB" dirty="0"/>
              <a:t> or </a:t>
            </a:r>
            <a:r>
              <a:rPr lang="en-GB" dirty="0">
                <a:solidFill>
                  <a:srgbClr val="00A5D7"/>
                </a:solidFill>
              </a:rPr>
              <a:t>American</a:t>
            </a:r>
            <a:r>
              <a:rPr lang="en-GB" dirty="0"/>
              <a:t> content</a:t>
            </a:r>
          </a:p>
          <a:p>
            <a:endParaRPr lang="en-GB" dirty="0"/>
          </a:p>
        </p:txBody>
      </p:sp>
      <p:sp>
        <p:nvSpPr>
          <p:cNvPr id="25" name="Text Placeholder 24">
            <a:extLst>
              <a:ext uri="{FF2B5EF4-FFF2-40B4-BE49-F238E27FC236}">
                <a16:creationId xmlns:a16="http://schemas.microsoft.com/office/drawing/2014/main" id="{EB7CFB4A-AE95-410A-BC56-6B2DCE9506E9}"/>
              </a:ext>
            </a:extLst>
          </p:cNvPr>
          <p:cNvSpPr>
            <a:spLocks noGrp="1"/>
          </p:cNvSpPr>
          <p:nvPr>
            <p:ph type="body" sz="quarter" idx="16"/>
          </p:nvPr>
        </p:nvSpPr>
        <p:spPr>
          <a:xfrm>
            <a:off x="360000" y="5580000"/>
            <a:ext cx="4799884" cy="304800"/>
          </a:xfrm>
        </p:spPr>
        <p:txBody>
          <a:bodyPr/>
          <a:lstStyle/>
          <a:p>
            <a:r>
              <a:rPr lang="en-GB" dirty="0"/>
              <a:t>Source: The Age of Television, 2018, MTM/Thinkbox. Base: all adults (375)</a:t>
            </a:r>
          </a:p>
        </p:txBody>
      </p:sp>
      <p:pic>
        <p:nvPicPr>
          <p:cNvPr id="20" name="Picture 19">
            <a:extLst>
              <a:ext uri="{FF2B5EF4-FFF2-40B4-BE49-F238E27FC236}">
                <a16:creationId xmlns:a16="http://schemas.microsoft.com/office/drawing/2014/main" id="{9FA8C8B8-D71B-4EC1-9CE8-5BEBA8662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482" y="2404145"/>
            <a:ext cx="522000" cy="360000"/>
          </a:xfrm>
          <a:prstGeom prst="rect">
            <a:avLst/>
          </a:prstGeom>
        </p:spPr>
      </p:pic>
      <p:pic>
        <p:nvPicPr>
          <p:cNvPr id="32" name="Picture 31">
            <a:extLst>
              <a:ext uri="{FF2B5EF4-FFF2-40B4-BE49-F238E27FC236}">
                <a16:creationId xmlns:a16="http://schemas.microsoft.com/office/drawing/2014/main" id="{7A46425D-4AAB-46D7-914D-147C398FEC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8702" y="4038976"/>
            <a:ext cx="405659" cy="360000"/>
          </a:xfrm>
          <a:prstGeom prst="rect">
            <a:avLst/>
          </a:prstGeom>
        </p:spPr>
      </p:pic>
      <p:grpSp>
        <p:nvGrpSpPr>
          <p:cNvPr id="21" name="Group 20">
            <a:extLst>
              <a:ext uri="{FF2B5EF4-FFF2-40B4-BE49-F238E27FC236}">
                <a16:creationId xmlns:a16="http://schemas.microsoft.com/office/drawing/2014/main" id="{A9C829CE-002F-4E3C-8AA8-154348CB24E3}"/>
              </a:ext>
            </a:extLst>
          </p:cNvPr>
          <p:cNvGrpSpPr/>
          <p:nvPr/>
        </p:nvGrpSpPr>
        <p:grpSpPr>
          <a:xfrm>
            <a:off x="7303638" y="932065"/>
            <a:ext cx="3922001" cy="3922001"/>
            <a:chOff x="3484607" y="2063372"/>
            <a:chExt cx="3922001" cy="3922001"/>
          </a:xfrm>
        </p:grpSpPr>
        <p:sp>
          <p:nvSpPr>
            <p:cNvPr id="22" name="Pie 58">
              <a:extLst>
                <a:ext uri="{FF2B5EF4-FFF2-40B4-BE49-F238E27FC236}">
                  <a16:creationId xmlns:a16="http://schemas.microsoft.com/office/drawing/2014/main" id="{5F2FE7A3-C155-40E3-9E4B-81B7479F80C3}"/>
                </a:ext>
              </a:extLst>
            </p:cNvPr>
            <p:cNvSpPr>
              <a:spLocks noChangeAspect="1"/>
            </p:cNvSpPr>
            <p:nvPr/>
          </p:nvSpPr>
          <p:spPr>
            <a:xfrm rot="6765127">
              <a:off x="3906767" y="2485532"/>
              <a:ext cx="3077680" cy="3077680"/>
            </a:xfrm>
            <a:prstGeom prst="pie">
              <a:avLst>
                <a:gd name="adj1" fmla="val 13499731"/>
                <a:gd name="adj2" fmla="val 16200000"/>
              </a:avLst>
            </a:prstGeom>
            <a:noFill/>
            <a:ln>
              <a:solidFill>
                <a:srgbClr val="E10514">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Pie 61">
              <a:extLst>
                <a:ext uri="{FF2B5EF4-FFF2-40B4-BE49-F238E27FC236}">
                  <a16:creationId xmlns:a16="http://schemas.microsoft.com/office/drawing/2014/main" id="{5FDA4FB6-8EEA-4D69-A6D9-7BA184C691A8}"/>
                </a:ext>
              </a:extLst>
            </p:cNvPr>
            <p:cNvSpPr>
              <a:spLocks noChangeAspect="1"/>
            </p:cNvSpPr>
            <p:nvPr/>
          </p:nvSpPr>
          <p:spPr>
            <a:xfrm rot="15765240">
              <a:off x="3811440" y="2390205"/>
              <a:ext cx="3268334" cy="3268334"/>
            </a:xfrm>
            <a:prstGeom prst="pie">
              <a:avLst>
                <a:gd name="adj1" fmla="val 13499731"/>
                <a:gd name="adj2" fmla="val 16200000"/>
              </a:avLst>
            </a:prstGeom>
            <a:noFill/>
            <a:ln>
              <a:solidFill>
                <a:srgbClr val="3C2D87">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Pie 65">
              <a:extLst>
                <a:ext uri="{FF2B5EF4-FFF2-40B4-BE49-F238E27FC236}">
                  <a16:creationId xmlns:a16="http://schemas.microsoft.com/office/drawing/2014/main" id="{817015F0-6EB4-4FF6-B6EB-7EAD13BB5A87}"/>
                </a:ext>
              </a:extLst>
            </p:cNvPr>
            <p:cNvSpPr>
              <a:spLocks noChangeAspect="1"/>
            </p:cNvSpPr>
            <p:nvPr/>
          </p:nvSpPr>
          <p:spPr>
            <a:xfrm rot="17506674">
              <a:off x="4900885" y="3479650"/>
              <a:ext cx="1089444" cy="1089444"/>
            </a:xfrm>
            <a:prstGeom prst="pie">
              <a:avLst>
                <a:gd name="adj1" fmla="val 13499731"/>
                <a:gd name="adj2" fmla="val 16200000"/>
              </a:avLst>
            </a:prstGeom>
            <a:noFill/>
            <a:ln>
              <a:solidFill>
                <a:srgbClr val="0069B4">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Pie 67">
              <a:extLst>
                <a:ext uri="{FF2B5EF4-FFF2-40B4-BE49-F238E27FC236}">
                  <a16:creationId xmlns:a16="http://schemas.microsoft.com/office/drawing/2014/main" id="{BC242639-040F-4374-92EE-3CA2231468C5}"/>
                </a:ext>
              </a:extLst>
            </p:cNvPr>
            <p:cNvSpPr>
              <a:spLocks noChangeAspect="1"/>
            </p:cNvSpPr>
            <p:nvPr/>
          </p:nvSpPr>
          <p:spPr>
            <a:xfrm rot="13494486">
              <a:off x="3484607" y="2063372"/>
              <a:ext cx="3922001" cy="3922001"/>
            </a:xfrm>
            <a:prstGeom prst="pie">
              <a:avLst>
                <a:gd name="adj1" fmla="val 13499731"/>
                <a:gd name="adj2" fmla="val 16200000"/>
              </a:avLst>
            </a:prstGeom>
            <a:noFill/>
            <a:ln>
              <a:solidFill>
                <a:srgbClr val="F0730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Pie 68">
              <a:extLst>
                <a:ext uri="{FF2B5EF4-FFF2-40B4-BE49-F238E27FC236}">
                  <a16:creationId xmlns:a16="http://schemas.microsoft.com/office/drawing/2014/main" id="{56737E67-4C2A-4963-95D6-6C69A229C62D}"/>
                </a:ext>
              </a:extLst>
            </p:cNvPr>
            <p:cNvSpPr>
              <a:spLocks noChangeAspect="1"/>
            </p:cNvSpPr>
            <p:nvPr/>
          </p:nvSpPr>
          <p:spPr>
            <a:xfrm rot="19841772">
              <a:off x="4288072" y="2866837"/>
              <a:ext cx="2315070" cy="2315070"/>
            </a:xfrm>
            <a:prstGeom prst="pie">
              <a:avLst>
                <a:gd name="adj1" fmla="val 13499731"/>
                <a:gd name="adj2" fmla="val 16200000"/>
              </a:avLst>
            </a:prstGeom>
            <a:noFill/>
            <a:ln>
              <a:solidFill>
                <a:srgbClr val="00A03C">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Pie 69">
              <a:extLst>
                <a:ext uri="{FF2B5EF4-FFF2-40B4-BE49-F238E27FC236}">
                  <a16:creationId xmlns:a16="http://schemas.microsoft.com/office/drawing/2014/main" id="{C4D0BF75-21EC-48DC-9E0A-39397DBB23B3}"/>
                </a:ext>
              </a:extLst>
            </p:cNvPr>
            <p:cNvSpPr>
              <a:spLocks noChangeAspect="1"/>
            </p:cNvSpPr>
            <p:nvPr/>
          </p:nvSpPr>
          <p:spPr>
            <a:xfrm>
              <a:off x="4424253" y="3003018"/>
              <a:ext cx="2042709" cy="2042709"/>
            </a:xfrm>
            <a:prstGeom prst="pie">
              <a:avLst>
                <a:gd name="adj1" fmla="val 13499731"/>
                <a:gd name="adj2" fmla="val 16200000"/>
              </a:avLst>
            </a:prstGeom>
            <a:solidFill>
              <a:srgbClr val="00A5D7"/>
            </a:solidFill>
            <a:ln>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Pie 70">
              <a:extLst>
                <a:ext uri="{FF2B5EF4-FFF2-40B4-BE49-F238E27FC236}">
                  <a16:creationId xmlns:a16="http://schemas.microsoft.com/office/drawing/2014/main" id="{B8BA0B5A-2859-43AE-91A2-42C88EDC10C9}"/>
                </a:ext>
              </a:extLst>
            </p:cNvPr>
            <p:cNvSpPr>
              <a:spLocks noChangeAspect="1"/>
            </p:cNvSpPr>
            <p:nvPr/>
          </p:nvSpPr>
          <p:spPr>
            <a:xfrm rot="4780936">
              <a:off x="4111037" y="2689802"/>
              <a:ext cx="2669140" cy="2669140"/>
            </a:xfrm>
            <a:prstGeom prst="pie">
              <a:avLst>
                <a:gd name="adj1" fmla="val 13499731"/>
                <a:gd name="adj2" fmla="val 16200000"/>
              </a:avLst>
            </a:prstGeom>
            <a:noFill/>
            <a:ln>
              <a:solidFill>
                <a:srgbClr val="87BE23">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 name="Pie 71">
              <a:extLst>
                <a:ext uri="{FF2B5EF4-FFF2-40B4-BE49-F238E27FC236}">
                  <a16:creationId xmlns:a16="http://schemas.microsoft.com/office/drawing/2014/main" id="{508573F2-00A8-4D60-9D75-4E85CB36A29F}"/>
                </a:ext>
              </a:extLst>
            </p:cNvPr>
            <p:cNvSpPr>
              <a:spLocks noChangeAspect="1"/>
            </p:cNvSpPr>
            <p:nvPr/>
          </p:nvSpPr>
          <p:spPr>
            <a:xfrm rot="2699023">
              <a:off x="4233600" y="2812365"/>
              <a:ext cx="2424015" cy="2424015"/>
            </a:xfrm>
            <a:prstGeom prst="pie">
              <a:avLst>
                <a:gd name="adj1" fmla="val 13499731"/>
                <a:gd name="adj2" fmla="val 16200000"/>
              </a:avLst>
            </a:prstGeom>
            <a:noFill/>
            <a:ln>
              <a:solidFill>
                <a:srgbClr val="FFCD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39" name="Picture 38">
            <a:extLst>
              <a:ext uri="{FF2B5EF4-FFF2-40B4-BE49-F238E27FC236}">
                <a16:creationId xmlns:a16="http://schemas.microsoft.com/office/drawing/2014/main" id="{DB8D2A75-7FB9-45C4-9CC2-02B47A2273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3138" y="2019091"/>
            <a:ext cx="421663" cy="276817"/>
          </a:xfrm>
          <a:prstGeom prst="rect">
            <a:avLst/>
          </a:prstGeom>
        </p:spPr>
      </p:pic>
    </p:spTree>
    <p:extLst>
      <p:ext uri="{BB962C8B-B14F-4D97-AF65-F5344CB8AC3E}">
        <p14:creationId xmlns:p14="http://schemas.microsoft.com/office/powerpoint/2010/main" val="29812782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BF15D6-8F8B-46A1-BA89-30B8C49841C3}"/>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endParaRPr lang="en-GB" dirty="0"/>
          </a:p>
        </p:txBody>
      </p:sp>
      <p:sp>
        <p:nvSpPr>
          <p:cNvPr id="7" name="Text Placeholder 6">
            <a:extLst>
              <a:ext uri="{FF2B5EF4-FFF2-40B4-BE49-F238E27FC236}">
                <a16:creationId xmlns:a16="http://schemas.microsoft.com/office/drawing/2014/main" id="{A35191CA-0C7C-4D7A-8219-2169D3C5AC9A}"/>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(375), 16-34 (118)</a:t>
            </a:r>
          </a:p>
        </p:txBody>
      </p:sp>
      <p:graphicFrame>
        <p:nvGraphicFramePr>
          <p:cNvPr id="8" name="Chart 7">
            <a:extLst>
              <a:ext uri="{FF2B5EF4-FFF2-40B4-BE49-F238E27FC236}">
                <a16:creationId xmlns:a16="http://schemas.microsoft.com/office/drawing/2014/main" id="{9E717097-1F59-47B6-9430-EEFC6F9010FA}"/>
              </a:ext>
            </a:extLst>
          </p:cNvPr>
          <p:cNvGraphicFramePr/>
          <p:nvPr/>
        </p:nvGraphicFramePr>
        <p:xfrm>
          <a:off x="469232" y="1637731"/>
          <a:ext cx="11172008" cy="3283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88220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52916D-4DCF-4381-88BB-B83FFEE1F654}"/>
              </a:ext>
            </a:extLst>
          </p:cNvPr>
          <p:cNvSpPr>
            <a:spLocks noGrp="1"/>
          </p:cNvSpPr>
          <p:nvPr>
            <p:ph type="title"/>
          </p:nvPr>
        </p:nvSpPr>
        <p:spPr/>
        <p:txBody>
          <a:bodyPr/>
          <a:lstStyle/>
          <a:p>
            <a:r>
              <a:rPr lang="en-GB" dirty="0">
                <a:solidFill>
                  <a:srgbClr val="00A5D7"/>
                </a:solidFill>
              </a:rPr>
              <a:t>Escape </a:t>
            </a:r>
            <a:br>
              <a:rPr lang="en-GB" dirty="0">
                <a:solidFill>
                  <a:srgbClr val="00A5D7"/>
                </a:solidFill>
              </a:rPr>
            </a:br>
            <a:r>
              <a:rPr lang="en-GB" dirty="0">
                <a:solidFill>
                  <a:srgbClr val="00A5D7"/>
                </a:solidFill>
              </a:rPr>
              <a:t>7% of viewing time</a:t>
            </a:r>
            <a:endParaRPr lang="en-GB" dirty="0">
              <a:solidFill>
                <a:schemeClr val="accent3"/>
              </a:solidFill>
            </a:endParaRPr>
          </a:p>
        </p:txBody>
      </p:sp>
      <p:sp>
        <p:nvSpPr>
          <p:cNvPr id="7" name="Text Placeholder 6">
            <a:extLst>
              <a:ext uri="{FF2B5EF4-FFF2-40B4-BE49-F238E27FC236}">
                <a16:creationId xmlns:a16="http://schemas.microsoft.com/office/drawing/2014/main" id="{86A1B1F1-992D-4BE4-B1B5-4A6778C8E737}"/>
              </a:ext>
            </a:extLst>
          </p:cNvPr>
          <p:cNvSpPr>
            <a:spLocks noGrp="1"/>
          </p:cNvSpPr>
          <p:nvPr>
            <p:ph type="body" sz="quarter" idx="15"/>
          </p:nvPr>
        </p:nvSpPr>
        <p:spPr>
          <a:xfrm>
            <a:off x="360000" y="5580000"/>
            <a:ext cx="11334817" cy="304800"/>
          </a:xfrm>
        </p:spPr>
        <p:txBody>
          <a:bodyPr/>
          <a:lstStyle/>
          <a:p>
            <a:r>
              <a:rPr lang="en-GB" dirty="0"/>
              <a:t>Source: The Age of Television, 2018, MTM/Thinkbox. Base: all adults (375) </a:t>
            </a:r>
          </a:p>
        </p:txBody>
      </p:sp>
      <p:sp>
        <p:nvSpPr>
          <p:cNvPr id="4" name="Oval 3">
            <a:extLst>
              <a:ext uri="{FF2B5EF4-FFF2-40B4-BE49-F238E27FC236}">
                <a16:creationId xmlns:a16="http://schemas.microsoft.com/office/drawing/2014/main" id="{64DEA637-5EA0-4387-BC8C-AED402C98A9C}"/>
              </a:ext>
            </a:extLst>
          </p:cNvPr>
          <p:cNvSpPr/>
          <p:nvPr/>
        </p:nvSpPr>
        <p:spPr>
          <a:xfrm>
            <a:off x="6573338" y="441916"/>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5" name="TextBox 4">
            <a:extLst>
              <a:ext uri="{FF2B5EF4-FFF2-40B4-BE49-F238E27FC236}">
                <a16:creationId xmlns:a16="http://schemas.microsoft.com/office/drawing/2014/main" id="{3C11FF1E-6B1F-4C12-99CC-ACB6BCC6584C}"/>
              </a:ext>
            </a:extLst>
          </p:cNvPr>
          <p:cNvSpPr txBox="1"/>
          <p:nvPr/>
        </p:nvSpPr>
        <p:spPr>
          <a:xfrm>
            <a:off x="6608676" y="1584669"/>
            <a:ext cx="1095153" cy="646331"/>
          </a:xfrm>
          <a:prstGeom prst="rect">
            <a:avLst/>
          </a:prstGeom>
          <a:noFill/>
        </p:spPr>
        <p:txBody>
          <a:bodyPr wrap="square" rtlCol="0">
            <a:spAutoFit/>
          </a:bodyPr>
          <a:lstStyle/>
          <a:p>
            <a:pPr algn="ctr"/>
            <a:r>
              <a:rPr lang="en-GB" dirty="0">
                <a:solidFill>
                  <a:srgbClr val="00A5D7"/>
                </a:solidFill>
              </a:rPr>
              <a:t>32% </a:t>
            </a:r>
            <a:r>
              <a:rPr lang="en-GB" dirty="0">
                <a:solidFill>
                  <a:schemeClr val="bg2"/>
                </a:solidFill>
              </a:rPr>
              <a:t>On-demand</a:t>
            </a:r>
          </a:p>
        </p:txBody>
      </p:sp>
      <p:sp>
        <p:nvSpPr>
          <p:cNvPr id="15" name="Oval 14">
            <a:extLst>
              <a:ext uri="{FF2B5EF4-FFF2-40B4-BE49-F238E27FC236}">
                <a16:creationId xmlns:a16="http://schemas.microsoft.com/office/drawing/2014/main" id="{67B21E86-D989-453A-AC6C-DF495AA87F25}"/>
              </a:ext>
            </a:extLst>
          </p:cNvPr>
          <p:cNvSpPr/>
          <p:nvPr/>
        </p:nvSpPr>
        <p:spPr>
          <a:xfrm>
            <a:off x="8610886" y="450892"/>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16" name="TextBox 15">
            <a:extLst>
              <a:ext uri="{FF2B5EF4-FFF2-40B4-BE49-F238E27FC236}">
                <a16:creationId xmlns:a16="http://schemas.microsoft.com/office/drawing/2014/main" id="{877FEA3D-7C1C-4FEA-9622-B4F30A99864D}"/>
              </a:ext>
            </a:extLst>
          </p:cNvPr>
          <p:cNvSpPr txBox="1"/>
          <p:nvPr/>
        </p:nvSpPr>
        <p:spPr>
          <a:xfrm>
            <a:off x="8421774" y="1584669"/>
            <a:ext cx="1430676" cy="369332"/>
          </a:xfrm>
          <a:prstGeom prst="rect">
            <a:avLst/>
          </a:prstGeom>
          <a:noFill/>
        </p:spPr>
        <p:txBody>
          <a:bodyPr wrap="square" rtlCol="0">
            <a:spAutoFit/>
          </a:bodyPr>
          <a:lstStyle/>
          <a:p>
            <a:pPr algn="ctr"/>
            <a:r>
              <a:rPr lang="en-GB" dirty="0">
                <a:solidFill>
                  <a:srgbClr val="00A5D7"/>
                </a:solidFill>
              </a:rPr>
              <a:t>38% </a:t>
            </a:r>
            <a:r>
              <a:rPr lang="en-GB" dirty="0">
                <a:solidFill>
                  <a:schemeClr val="bg2"/>
                </a:solidFill>
              </a:rPr>
              <a:t>Drama</a:t>
            </a:r>
          </a:p>
        </p:txBody>
      </p:sp>
      <p:sp>
        <p:nvSpPr>
          <p:cNvPr id="17" name="Oval 16">
            <a:extLst>
              <a:ext uri="{FF2B5EF4-FFF2-40B4-BE49-F238E27FC236}">
                <a16:creationId xmlns:a16="http://schemas.microsoft.com/office/drawing/2014/main" id="{2236716C-FA13-4BF4-9150-DA1AF1842DC7}"/>
              </a:ext>
            </a:extLst>
          </p:cNvPr>
          <p:cNvSpPr/>
          <p:nvPr/>
        </p:nvSpPr>
        <p:spPr>
          <a:xfrm>
            <a:off x="10646710" y="441916"/>
            <a:ext cx="1080000" cy="1080000"/>
          </a:xfrm>
          <a:prstGeom prst="ellipse">
            <a:avLst/>
          </a:prstGeom>
          <a:noFill/>
          <a:ln w="28575">
            <a:solidFill>
              <a:srgbClr val="00A5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D00"/>
              </a:solidFill>
            </a:endParaRPr>
          </a:p>
        </p:txBody>
      </p:sp>
      <p:sp>
        <p:nvSpPr>
          <p:cNvPr id="21" name="TextBox 20">
            <a:extLst>
              <a:ext uri="{FF2B5EF4-FFF2-40B4-BE49-F238E27FC236}">
                <a16:creationId xmlns:a16="http://schemas.microsoft.com/office/drawing/2014/main" id="{0154FDEF-920F-490D-9D85-57660563BA1E}"/>
              </a:ext>
            </a:extLst>
          </p:cNvPr>
          <p:cNvSpPr txBox="1"/>
          <p:nvPr/>
        </p:nvSpPr>
        <p:spPr>
          <a:xfrm>
            <a:off x="10368708" y="1584669"/>
            <a:ext cx="1611940" cy="646331"/>
          </a:xfrm>
          <a:prstGeom prst="rect">
            <a:avLst/>
          </a:prstGeom>
          <a:noFill/>
        </p:spPr>
        <p:txBody>
          <a:bodyPr wrap="square" rtlCol="0">
            <a:spAutoFit/>
          </a:bodyPr>
          <a:lstStyle/>
          <a:p>
            <a:pPr algn="ctr"/>
            <a:r>
              <a:rPr lang="en-GB" dirty="0">
                <a:solidFill>
                  <a:srgbClr val="00A5D7"/>
                </a:solidFill>
              </a:rPr>
              <a:t>68% </a:t>
            </a:r>
            <a:r>
              <a:rPr lang="en-GB" dirty="0">
                <a:solidFill>
                  <a:schemeClr val="bg2"/>
                </a:solidFill>
              </a:rPr>
              <a:t>evening viewing</a:t>
            </a:r>
          </a:p>
        </p:txBody>
      </p:sp>
      <p:sp>
        <p:nvSpPr>
          <p:cNvPr id="22" name="Rectangle 21">
            <a:extLst>
              <a:ext uri="{FF2B5EF4-FFF2-40B4-BE49-F238E27FC236}">
                <a16:creationId xmlns:a16="http://schemas.microsoft.com/office/drawing/2014/main" id="{B720F442-D10C-4E30-B94C-6500AB865D97}"/>
              </a:ext>
            </a:extLst>
          </p:cNvPr>
          <p:cNvSpPr/>
          <p:nvPr/>
        </p:nvSpPr>
        <p:spPr>
          <a:xfrm>
            <a:off x="820149" y="2163073"/>
            <a:ext cx="4630159" cy="2677656"/>
          </a:xfrm>
          <a:prstGeom prst="rect">
            <a:avLst/>
          </a:prstGeom>
        </p:spPr>
        <p:txBody>
          <a:bodyPr wrap="square">
            <a:spAutoFit/>
          </a:bodyPr>
          <a:lstStyle/>
          <a:p>
            <a:pPr lvl="0" fontAlgn="base">
              <a:spcBef>
                <a:spcPts val="600"/>
              </a:spcBef>
              <a:defRPr/>
            </a:pPr>
            <a:r>
              <a:rPr lang="en-GB" sz="2400" dirty="0">
                <a:solidFill>
                  <a:schemeClr val="bg2"/>
                </a:solidFill>
                <a:cs typeface="Times New Roman" panose="02020603050405020304" pitchFamily="18" charset="0"/>
              </a:rPr>
              <a:t>With The Sinner I was just gripped from start to finish, watching one after another. I was going to bed at 1am and then 3am the next night. There were so many twists and turns, it really had me!</a:t>
            </a:r>
          </a:p>
        </p:txBody>
      </p:sp>
      <p:sp>
        <p:nvSpPr>
          <p:cNvPr id="23" name="TextBox 22">
            <a:extLst>
              <a:ext uri="{FF2B5EF4-FFF2-40B4-BE49-F238E27FC236}">
                <a16:creationId xmlns:a16="http://schemas.microsoft.com/office/drawing/2014/main" id="{A1E1B6B5-E601-40EB-9651-C29628DD5670}"/>
              </a:ext>
            </a:extLst>
          </p:cNvPr>
          <p:cNvSpPr txBox="1"/>
          <p:nvPr/>
        </p:nvSpPr>
        <p:spPr>
          <a:xfrm>
            <a:off x="176796" y="1704167"/>
            <a:ext cx="914400" cy="2215991"/>
          </a:xfrm>
          <a:prstGeom prst="rect">
            <a:avLst/>
          </a:prstGeom>
          <a:noFill/>
        </p:spPr>
        <p:txBody>
          <a:bodyPr wrap="square" rtlCol="0">
            <a:spAutoFit/>
          </a:bodyPr>
          <a:lstStyle/>
          <a:p>
            <a:pPr algn="l"/>
            <a:r>
              <a:rPr lang="en-GB" sz="13800" dirty="0">
                <a:solidFill>
                  <a:srgbClr val="00A5D7"/>
                </a:solidFill>
              </a:rPr>
              <a:t>“</a:t>
            </a:r>
          </a:p>
        </p:txBody>
      </p:sp>
      <p:sp>
        <p:nvSpPr>
          <p:cNvPr id="24" name="TextBox 23">
            <a:extLst>
              <a:ext uri="{FF2B5EF4-FFF2-40B4-BE49-F238E27FC236}">
                <a16:creationId xmlns:a16="http://schemas.microsoft.com/office/drawing/2014/main" id="{29755F32-86B0-47DE-B5D2-CDFCDB2581A4}"/>
              </a:ext>
            </a:extLst>
          </p:cNvPr>
          <p:cNvSpPr txBox="1"/>
          <p:nvPr/>
        </p:nvSpPr>
        <p:spPr>
          <a:xfrm rot="10800000">
            <a:off x="2813552" y="3149124"/>
            <a:ext cx="914400" cy="2215991"/>
          </a:xfrm>
          <a:prstGeom prst="rect">
            <a:avLst/>
          </a:prstGeom>
          <a:noFill/>
        </p:spPr>
        <p:txBody>
          <a:bodyPr wrap="square" rtlCol="0">
            <a:spAutoFit/>
          </a:bodyPr>
          <a:lstStyle/>
          <a:p>
            <a:pPr algn="l"/>
            <a:r>
              <a:rPr lang="en-GB" sz="13800" dirty="0">
                <a:solidFill>
                  <a:srgbClr val="00A5D7"/>
                </a:solidFill>
              </a:rPr>
              <a:t>“</a:t>
            </a:r>
          </a:p>
        </p:txBody>
      </p:sp>
      <p:sp>
        <p:nvSpPr>
          <p:cNvPr id="25" name="TextBox 24">
            <a:extLst>
              <a:ext uri="{FF2B5EF4-FFF2-40B4-BE49-F238E27FC236}">
                <a16:creationId xmlns:a16="http://schemas.microsoft.com/office/drawing/2014/main" id="{2FB1C4F4-DA7F-4B30-A904-72004F6AD3CA}"/>
              </a:ext>
            </a:extLst>
          </p:cNvPr>
          <p:cNvSpPr txBox="1"/>
          <p:nvPr/>
        </p:nvSpPr>
        <p:spPr>
          <a:xfrm>
            <a:off x="6430692" y="2865289"/>
            <a:ext cx="3946357" cy="338554"/>
          </a:xfrm>
          <a:prstGeom prst="rect">
            <a:avLst/>
          </a:prstGeom>
          <a:noFill/>
        </p:spPr>
        <p:txBody>
          <a:bodyPr wrap="square" rtlCol="0">
            <a:spAutoFit/>
          </a:bodyPr>
          <a:lstStyle/>
          <a:p>
            <a:pPr algn="l"/>
            <a:r>
              <a:rPr lang="en-GB" sz="1600" dirty="0">
                <a:solidFill>
                  <a:schemeClr val="bg2"/>
                </a:solidFill>
              </a:rPr>
              <a:t>Served by high quality drama: </a:t>
            </a:r>
          </a:p>
        </p:txBody>
      </p:sp>
      <p:sp>
        <p:nvSpPr>
          <p:cNvPr id="26" name="Rectangle 25">
            <a:extLst>
              <a:ext uri="{FF2B5EF4-FFF2-40B4-BE49-F238E27FC236}">
                <a16:creationId xmlns:a16="http://schemas.microsoft.com/office/drawing/2014/main" id="{9BD32F99-B9A9-4D65-8516-0ABAAF333E61}"/>
              </a:ext>
            </a:extLst>
          </p:cNvPr>
          <p:cNvSpPr/>
          <p:nvPr/>
        </p:nvSpPr>
        <p:spPr>
          <a:xfrm>
            <a:off x="6573338" y="3358047"/>
            <a:ext cx="1474053" cy="926432"/>
          </a:xfrm>
          <a:prstGeom prst="rect">
            <a:avLst/>
          </a:prstGeom>
          <a:blipFill>
            <a:blip r:embed="rId3"/>
            <a:stretch>
              <a:fillRect l="-4679" r="-4675"/>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31B44BB-7F5D-4E32-90AD-7A02D7256C65}"/>
              </a:ext>
            </a:extLst>
          </p:cNvPr>
          <p:cNvSpPr/>
          <p:nvPr/>
        </p:nvSpPr>
        <p:spPr>
          <a:xfrm>
            <a:off x="8471023" y="3358047"/>
            <a:ext cx="1474053" cy="926432"/>
          </a:xfrm>
          <a:prstGeom prst="rect">
            <a:avLst/>
          </a:prstGeom>
          <a:blipFill>
            <a:blip r:embed="rId4"/>
            <a:stretch>
              <a:fillRect l="-10831" t="-5130" r="-10286" b="-5627"/>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313BE18-625B-4E82-BC71-427E5385E9D2}"/>
              </a:ext>
            </a:extLst>
          </p:cNvPr>
          <p:cNvSpPr/>
          <p:nvPr/>
        </p:nvSpPr>
        <p:spPr>
          <a:xfrm>
            <a:off x="10368708" y="3358047"/>
            <a:ext cx="1474053" cy="926432"/>
          </a:xfrm>
          <a:prstGeom prst="rect">
            <a:avLst/>
          </a:prstGeom>
          <a:blipFill>
            <a:blip r:embed="rId5"/>
            <a:stretch>
              <a:fillRect l="-10831" t="-5130" r="-10286" b="-5627"/>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72E92EF-045A-41DA-A092-551B507FFAA8}"/>
              </a:ext>
            </a:extLst>
          </p:cNvPr>
          <p:cNvSpPr/>
          <p:nvPr/>
        </p:nvSpPr>
        <p:spPr>
          <a:xfrm>
            <a:off x="6569322" y="4545160"/>
            <a:ext cx="1474053" cy="926432"/>
          </a:xfrm>
          <a:prstGeom prst="rect">
            <a:avLst/>
          </a:prstGeom>
          <a:blipFill>
            <a:blip r:embed="rId6"/>
            <a:stretch>
              <a:fillRect r="-273"/>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E20529F-A4EC-431B-AD74-50F318713263}"/>
              </a:ext>
            </a:extLst>
          </p:cNvPr>
          <p:cNvSpPr/>
          <p:nvPr/>
        </p:nvSpPr>
        <p:spPr>
          <a:xfrm>
            <a:off x="8467007" y="4545160"/>
            <a:ext cx="1474053" cy="926432"/>
          </a:xfrm>
          <a:prstGeom prst="rect">
            <a:avLst/>
          </a:prstGeom>
          <a:blipFill>
            <a:blip r:embed="rId7"/>
            <a:stretch>
              <a:fillRect r="-273"/>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0CA9338-8C96-45D3-9218-FC46B22FDB92}"/>
              </a:ext>
            </a:extLst>
          </p:cNvPr>
          <p:cNvSpPr/>
          <p:nvPr/>
        </p:nvSpPr>
        <p:spPr>
          <a:xfrm>
            <a:off x="10400270" y="4545160"/>
            <a:ext cx="1474053" cy="926432"/>
          </a:xfrm>
          <a:prstGeom prst="rect">
            <a:avLst/>
          </a:prstGeom>
          <a:blipFill>
            <a:blip r:embed="rId8"/>
            <a:stretch>
              <a:fillRect l="-1" r="-17766"/>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4818FA17-A4E9-43DB-B34E-26EAAA123B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831" y="557283"/>
            <a:ext cx="902386" cy="900944"/>
          </a:xfrm>
          <a:prstGeom prst="rect">
            <a:avLst/>
          </a:prstGeom>
        </p:spPr>
      </p:pic>
      <p:pic>
        <p:nvPicPr>
          <p:cNvPr id="13" name="Picture 12">
            <a:extLst>
              <a:ext uri="{FF2B5EF4-FFF2-40B4-BE49-F238E27FC236}">
                <a16:creationId xmlns:a16="http://schemas.microsoft.com/office/drawing/2014/main" id="{CB3B0D4F-291A-4D5E-8B02-5283808AC9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4169" y="388808"/>
            <a:ext cx="1204168" cy="1204168"/>
          </a:xfrm>
          <a:prstGeom prst="rect">
            <a:avLst/>
          </a:prstGeom>
        </p:spPr>
      </p:pic>
      <p:pic>
        <p:nvPicPr>
          <p:cNvPr id="19" name="Picture 18">
            <a:extLst>
              <a:ext uri="{FF2B5EF4-FFF2-40B4-BE49-F238E27FC236}">
                <a16:creationId xmlns:a16="http://schemas.microsoft.com/office/drawing/2014/main" id="{33DAF194-1E6D-41ED-88E4-07A58D0367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64613" y="371774"/>
            <a:ext cx="1220130" cy="1222082"/>
          </a:xfrm>
          <a:prstGeom prst="rect">
            <a:avLst/>
          </a:prstGeom>
        </p:spPr>
      </p:pic>
      <p:pic>
        <p:nvPicPr>
          <p:cNvPr id="1026" name="Picture 2" descr="Image result for amazon logo">
            <a:extLst>
              <a:ext uri="{FF2B5EF4-FFF2-40B4-BE49-F238E27FC236}">
                <a16:creationId xmlns:a16="http://schemas.microsoft.com/office/drawing/2014/main" id="{11110412-C86A-434B-BD1B-20120F8C8B6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33930" y="3411819"/>
            <a:ext cx="250813" cy="25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433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7BBD8E92-AC61-4FC9-88F1-8B8E6F8EEB6B"/>
  <p:tag name="ISPRINGONLINEFOLDERID" val="0"/>
  <p:tag name="ISPRINGONLINEFOLDERPATH" val="Content List"/>
  <p:tag name="ISPRINGCLOUDFOLDERID" val="24"/>
  <p:tag name="ISPRING_PLAYERS_CUSTOMIZATION" val="UEsDBBQAAgAIAHV8+Ui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CZ8AUmzuqfRhAQAAFARAAAdAAAAdW5pdmVyc2FsL2NvbW1vbl9tZXNzYWdlcy5sbmetWG1v2zYQ/l6g/4EQUGADtrQd0KIYEgW0xNhCZMmV6DjZMAiMxNhEKDHVi9vs037Nfth+yY6U7dhNC0lJAdswad1zx3t57ujj0y+5RGteVkIVJ9bbozcW4kWqMlEsT6w5Pfv1g4WqmhUZk6rgJ1ahLHRqv3xxLFmxbNiSw/eXLxA6znlVwbKy9ephjUR2Ys1GiRNOZzi4SvxwHCYjb2zZjsrvWHGPfLVUP/32/sOXt+/e/3z8eiPXByaeYt8/BEIG6d2bHkABjUI/ATTiJwG5pJatP4fJhXPqewGx7M2XYdKziFxYtv7slJtHEQloEvueSxIvToKQGl/4hBLXsq9Ug1ZszVGt0Frwz6hecYhjLUqOKiky80OqYKNoeJcyN5xiL0giEtPIc6gXBpYdq7K8/8XAsqZeqRLUVSgTFbuWPDM6IWPM73clr0A1qyGjELzqlYAnVc5EcdSpOsILLxgnNAz9OCGBu92xbFJkyC2ZVjMQJcIxiQCgZBUvnyCbmCwz4ghLOQxh4o0nPrypNmEilisJ73qoHTMCMZjxoksKcoREkF1xvAgjVzsNVCGG7lhVfVZldpAf+4HqAvYCJ4QUdOgeONUYW2CIsQDeKEue1l1gUxLHeEySUXgJiQx1Fw6RCM+h3M6HSFyRGEqExF0yAb7wxlgnvC6xbf5v6ytlOp3lPWJpCnLafWuhmgp2tEuhCkylVcO0xOTjHKLmYf8bVdwCgmNNvJZizcGEMuvOHuAUh7g6fz7OvT+SM+z5xE0godxwkVBDdloZA3ooVI2YlEofAPSybM2KlKNrnrIGEv4eHstEZh7TwTaWfGrE34jVG2p5tWGlwCWXr44GmnZAZI8tzJsKzKtrnt/VXar3zH+KFTqxv2tCn6M/TX/skABHXvjdIOXsvg1Sn8hUIm9kS73Pjs/OsqEx6jTimZ7qH60fbUncEuzIA9YaCdVfgkBL1U0EuqDsL+UFZ6Bo1vI0ELlX3AzQGYQbgEChp2JcgKsOTLgAFw6QX5BR7FEYkBb8uhJ15+xhqrEN0LdDm8KwJ3nNH4rxmt8o4DHJ2bodQaAVmUh3BnRvwjnoF9SjPpgcAOCyTR6AlCIH+7MemPMp2XqgpfmDkyxUIzNTvFLcGqoH3zY5fzw73ZQqN7uSVdvkbTvN6XOsaA8XtUpnA2aAXf31js9e+T09SjHBkTNJHBw4RE/7ulZlTyEoAe0Kn8aJj0daHGohZ3W6grZ6o5oi6wnUDuwuOcMAtjlzzFmZrv7759+eGF9Z0u6ize7vg0CgsDULkh3Yn4GqefVXFwjFo0M5s+gjtbngbOV63neoB1n4Qy4SrG0tucph66hbLyT5JmiYUuxMplAHsUl71ZRp95S2jzDF0TlwmRnFLXvKylsgQqqUHIRiXG3ZF3qwM9EaIvxw0YS7unbSEOHnNRR9bOrNEuy65toNJShFett2zgwuF+nm/i3h/t0XzJngANj2KzyeiXooYETI7lrth9g1l0VfMf0PRo/aNA1uy2VAF+36gSzWj/vdblWZ/z6OX+/9FfI/UEsDBBQAAgAIACZ8AUlHS1cD/AMAABcRAAAnAAAAdW5pdmVyc2FsL2ZsYXNoX3B1Ymxpc2hpbmdfc2V0dGluZ3MueG1s1VjvctpGEP/OU9yok49BdmrXDgN4PLYYM8FAkdwm0+l4Dt2Crj7dqboThHzq0/TB+iTd02EMASciKZ1kGA/otPvbv79dyc2L96kgM8g1V7LlHdePPAIyVozLacu7izovzz2iDZWMCiWh5UnlkYt2rZkVY8F1EoIxKKoJwkjdyEzLS4zJGr4/n8/rXGe5vatEYRBf12OV+lkOGqSB3M8EXeCXWWSgvSVCBQD8S5VcqrVrNUKaDulWsUIA4Qw9l9wGRUVHUJ14vhMb0/hhmqtCsislVE7y6bjl/XB+aT+PMg7qmqcgbU50Gw/tsWlQxrj1goqQfwCSAJ8m6O7ZiUfmnJmk5b06sSgo7W+jlNgudGpRrhTmQJolfAqGMmqou3T2DLw3+vHAHbGFpCmPI7xDbPwt7zq6D3vd6+C+P4iC8P4muu05H/ZQioK30R5KUTfqBfvIV4W/eTcMRr1u/819NBj0ou7wSQszupGQpr+ZsSZmVhV5DKuENU1SpGNJucAe/SiNGgx2uaD5FCLV4VjECRUaPPJHBtOfCyq4WSAZjpAMDwDZpc4gNiNbtpZn8gK8JzgHiI5hLVctcfp61RJn5xuh+876U1g7vWxSY2icYPPgWela018/ehSbKLkRmr0mYyXYKiBIx8D6NIU1SoQPXHZQ8tgjEyyCwFAHGUgSUok05AbDj1cAuhhrw01Jv85S+jLnVBDEwzkB5DbcSkec0FxvZH2Vedv8cfu3vjKgf3fpcEfPif6qCsHIQhVE8AcgRhEsdZHirwTIOqHIJFdpeYqUN0QLjs7NOMyBXVQx9A5NpAVq4nzJBBhn4c+CfyBjmKgccYHOcBrhOdcOv74XcEa1fgKljz6+cDTp9q+Dty9sgJTNqIz3BMf+gDQzh8CnGLtUaEIIhdlcg8DMxLTQUNaHcVaKVQmz/uUV0TwthKv4f12XNegDVucwVujC1ahKYT7rQWWzCZ2VnLQ8K6GRjRxL4jDxRoyDhssCqgLGVBIlxYLQGIe5tgyfcVVoPHFcdtD6ixx0qoTL0tUpzkM0ljPIq6AdHb/68eT0p7Pz1426/89ff7/8pNJywQ0Ftdbchrt6doNW0/poj35G6RPbdEu3o/LUtijbMrr7CWG5ybbnfNO3O2j3Sio357e6kcLgcnR1Q0ZBeNeLwkaVhugrZJ2JE+yoiX2mrKIzuIuwJEEV0eEo+KWSG1ibSmwIwkpwg0pxvKkiNXKberi2pSu5gON86sYTDnTBU46d+V1Q9Dm2fD27/xeGfvVDo6P4gRgKNI8TrOrBOuG7mIKHTPG3lDV3tXrd23i/a/o736TtnZRLnmIu7aZfvX63T0+O8I1x561aDdE2/5nRrv0LUEsDBBQAAgAIACZ8AUllFrXe5AIAAI8KAAAhAAAAdW5pdmVyc2FsL2ZsYXNoX3NraW5fc2V0dGluZ3MueG1slVbBbuIwEL3vV0TpvenSbstKAQkolSp1u9UW9e4kQ2Lh2JHtQPn7tWOnsYFAGgspnnnPMx4/T4jFBtPpjyCI05pzoHIFZUWQhICiEibhK+yCVYHpJmGfAX6vOKZ58EbQHngYGR4jjL+DlMojtKW1BTibhEktJaPXKaNSLX5NGS8RCadXN80TRw3yEottVbTp1VPzXOCsUQpdmOEUG+PXgx59hJSVFaL7F5az6wSlm5yzmmYX4xT7CjhRRdQb//2wWPYGIFjIZwmll9NyrMcwSsVBCNAp3S/1uMgiKAHSRjp/KgecLtT53R/Qtlhg2dBmP/Xoo1UoB7/I45ke/XiqVvcIN8vR6Pb+PEHCp1TQ25EevdBG8N9anFV19R2NVJzluqA+Z36/mPWr5YtDGMrU9VOE0fzuaXx3kaA3pAMpxuNYjz6GLc/dox4OyL669z7W15Uz8qbretAQ9KEnBKaS1xBH7cz4RMF2f2up7kfrdy0dRnedN1QLmK4RERbWGTvgP9hhmrkoa+kgH4zUJSxMwi7Sd3SExWLeNAsnwy+TkyKH7RHOMXbIV1XXI6Rj7JDvBGfwl5K99TjJHroMqT3kObLHeb7+ygsUqWlmve2s9epIL/rqCidVa2gxJctgKnQ6K1yCPrg4amwmpegop5iiLc6RxIz+0bhk32xGxNGBw2rttLJiiSWBU4JrclRt2i1XM/f1aL2+IM1noducmQdSdfFJyIwuw8ByJmGzhvkYHsMpkyCGgpGUKC1K9ckbTNFNWOGBP9M1G0oqEd8AXzFGeuPEkVOFODpd59gW49QB0LpMgC/VuWFohePbDK7AeUHUT35g2EHmE3qchikLtRxF+EuXjsGKABBPi1a1ZmI8ZU0kJrAFYr2Oodlw385ioVTaJ7iZfIG1dCVnLYM0aXtFd5xen/McJwgfKi/mdx3XMUD2EiWi2Zl389s+7OTitea2n2mduyBjsFryllb+4xoqo/4j+h9QSwMEFAACAAgAJnwBSalgkB/oAwAAqBAAACYAAAB1bml2ZXJzYWwvaHRtbF9wdWJsaXNoaW5nX3NldHRpbmdzLnhtbNVY727aSBD/zlOsfOrH4rSXXlJkiKLEKKgEOOzctaqqaPEOeC/rXde7htJP9zR9sD7Jjb2EQCCpacvlTigCj2d+8/e3Y8c7+ZQIMoVMcyWbzov6gUNARopxOWk6V2H7+bFDtKGSUaEkNB2pHHLSqnlpPhJcxwEYg6qaIIzUjdQ0ndiYtOG6s9msznWaFXeVyA3i63qkEjfNQIM0kLmpoHP8MvMUtLNAqACAf4mSC7NWrUaIZ5EuFcsFEM4wcsmLpKi4MIlwXKs1otHNJFO5ZGdKqIxkk1HT+eX4tPjc6likc56ALEqiWygsxKZBGeNFEFQE/DOQGPgkxmiPDh0y48zETeflYYGC2u4mSoltM6cFypnCEkizgE/AUEYNtZfWn4FPRt8KrIjNJU14FOIdUqTfdM7D66DbOfeve/3QD64vwsuujWEHo9B/G+5gFHbCrr+LflX4i3cDf9jt9N5ch/1+N+wM7qywomsF8dz1inlYWZVnESwL5pk4T0aScoEjeq+MGgwOuaDZBELV5tjEMRUaHPJXCpPfcyq4mSMXDpALNwDpqU4hMsOibU3HZDk4d3AWEAPDXi5H4tXr5UgcHa+l7lrvd2ltjdKjxtAoxuFBWRma566KbtXGSq6lVlyTkRJsmRAkI2A9mmCBB23pkDFWXWBu/RQkCahE2nGD+UZLC52PtOGmpFt7oX2acSoIUgrPBSCXwUb+UUwzvVbmZamLaY9a73vKgP5g87eih1T/VLlgZK5yIvgNEKMI9jZP8FcMZJVBZJyppJQKqg3RgmNwUw4zYCdVHL1DF0mOlniepAKM9fAx55/JCMYqQ1ygUzx9UM61xa/vBJxSre9A6W2MzywvOr1z/+2zIkHKplRGO4LjQECSmn3gU8xdKnQhhMJqrkBgZSKaayj7wzgr1aqkWf/+jmie5MJ2/Gf3ZQV6j93Zjxc6tz2q0phvRlDZbUynJScLnpXQyEaOLbGYeCPCM4jLHKoCRlQSJcWc0AhPb10wfMpVrlFiuWyh9XcFaE0Jl2WoE3wkQGcZg6wK2sGLl78evvrt6Ph1o+5+/fvL80eNFhttIGjhza60swdXZjWre4vzG0aPrM8N27bKkmJE2YbT7Y8Ei9W1ec57brF0tu+gclXeW0Gjp9tBgX86PLsgQz+46oZBo8oI9BTyzEQxztC4eGysYtO/CrEJfhXVwdD/o1IY2I1K8+8HleD6lfJ4U0VraHfzYGUvVwoBD/CJPZDwCBc84TiL/wtSPsSPH+fzv8LJrc+F/FFSWhrviZNAsyjGPu6t90930j1dVf9LhbJXy9e2tfc0z936RlxD+fp/F1q1fwBQSwMEFAACAAgAJnwBSTJio4uQAQAAAwYAAB8AAAB1bml2ZXJzYWwvaHRtbF9za2luX3NldHRpbmdzLmpzjZTLbsIwEEX3fEWUbivUBgppdzyCVIlFpXZXdeGEIUQ4tmU7KSni34sTHrbjtHg28dXJHc9Ynn3POy4/8b0Xb19/1/s3c19roDTJC7g3ddyh50r3Bc5W8JHlgDMCvoWU518v8uFKuIx9UpvG1buyFZqfTx00U9oaYaGL3AEKF1g6wG8XuHOAPxewp9XV1KQ1Oi6kpKSfUCKByD6hPEc149891Esv0YJpCbxBF/VyoGuUgGH6N3l1fBqr0LmE5gyRaklT2o9Rsk05Lciqy3VTMeDHK9+eankezyLDDmdCvkrI7cRRqKKbZByEgFPeUaTCCWMUA9Z82920UMO4XZBFl5nI5JmePKrQaYZSaHUpnKgwMXL0srmHKAgGozYnYScbYhCoMAiMKuC3WFFWsBsukHGaqo600OloNjGv8oJiilYZSRsumA4X4dDJqcMq2wachyp08FrocK7CN54QtZ7QxvH68q7R4Xr3liaNoXTOKqysS9cgwC6RuETqElnnFGoPEmkPErX/9L7+O41t1zv8AlBLAwQUAAIACACiam5KCn/buLAPAAA6JwAAFwAAAHVuaXZlcnNhbC91bml2ZXJzYWwucG5n7Zr9X9Ln+sDx6LKt0nVas2ZEO+2s7bulllMTA2c1rW1KZWaKSs0J+YDPqKBgD3OesxT3/VY6HxAXS3wIzZGgKOh60C0QKwQyFJakKAikPCUIHKjte77nX/i++AEurut1vz9c931d9+e+rtfr/ufRmKgNb7zzBgAA2HDk8KHjAIBHIQDgXrN2jcPSYaudcQi3guNRBwBd/G0LDsUDFREdAQD01KxbPfOaQ38993BCAQDgdcf5cRvNafsaAHh//MihiBMlKepp2aXFYvzoUgGl9mR19O5rwdXRNHTD3diCE29uhK+rGKk9WL5j2zdzj9wPoL94sO7Dd3883BN99UD59aPrIrPaf/+sZeKAb4/PhY3v+bgd9H/rEG6rHvTDsnTR8mIyBxo2EGiRL2Yal771RBXPhQVarPymUB1eUzyXlLBBN6Xzv5ENXX6s/NE3xDRobC52d7ia61tIbj8ZO4ZsgkcoNtWE72EHOKwAJqK3sZndopuoa272W+swDN87tgHlP19mKpWR/QAvDbG7FZ+zvTOL3neqPrDepo9MQ1qz/kun6tecERqPRDl/5ua9DnbKMx5Ax/e5gAteDvHplghPh9hR1eJ04s3IB24OsXbnvHPgNxsLneL2WhfmwlyYC3NhLsyFuTAX5sJcmAtzYS7MhbkwF+bCXJgLc2Eu7P8blrW5UMMynxdSoZZnykyEfU45ILPY7mcF945lSITBN9ChkhHHuABNOTXaypvNsS1c8lVbRD9j6jllyolxQq3F6utJssiK8YYZb0KfXV5/OQbNfdJKR28AAIZnDVJvQgnK61obXpZInsQRM+qTM70woO2o6ZDevAdY5Rcwrf3w3K1WxkIW3F2RukobTV+9uPDBfgAgpoOwNPTRHqpiobsMw+qiJCJ9qBquAPpDqrxFPt8kIL/8jyY2Haq82SU5VgIAZF0jfPhiSue/OHRtilZP056to2oEgtUK7UjEaNMYj2E4MrUiKqZJjcO9QlX502SBDiXF2XvZ3Goqe8lH1l8MMXGsfy+etvDdFQUs6XNGnYb5RGRQlJQPrtRJsSpCn4KT2Sm2rq5ykplTed2p6cbHbVzObF15IV6eSqmlcfXY3hR5Ws1A0nSktclQUEMlt+r2KR+8co6olwqdXompGskkLufgg/4dgRKRpIM0Y+mC9uF+j9++vzAK134blozE4tQ/xU+0A1WsLk9QWS7l8F2kEtqpTpawGPh7RDD7dpSMfP2r8Y/zb8A1feKewsepFD+4+KE4njuBnsAaCuIX2wWZeGVRXV14Rj+ri2VjSRORg1Pp4BqKF7DCEzCcJ0TRFpd5IuwtVaxlDdWABV/gv1Y/yZCeVG8Rk1XEqlMdlB3EAv3Y++LfkEpC57k9zUUGoLcU/HnaYPnIr8efUi6OsmZFJCb/TE01a3GLKaM+kUGQmvtH0zLZ5ryEd9u2H4zaHV8u2tubjdpayM9EMh3pQMGF8bvw2fx8pArCWh+bw26gWVo9SOv20tH4441367w86bpIjMe9vk3jC/UVlzjeKFMacHdcucj68N2z0/kqPlxxc3Rk+Wf5eEI5UVGtOvmQ+tXYMS4tTP0JSczL9gUAIgfM54flPFFpYUKrDW6cNOcceLXMu4Ik58ntO9830yCqiY1buDsP74PQc/es+Z9ZfOilParaMA2mSgQJZmwAq/u4YzFh0YogumQN4FyR7r9HjYhQjZEnwhfWz41Eba/Pvij/a6Hfr858Giv6HTXC7N/WSuw4pSkrYCGffrX+Pa5lef8FPmv02xb65Eun7ifYxzt90pGqcNaXBY/sG00MD1IOXgXvRDVj52pn9Sv+nBcztg/9x/pWl8GRmP7jCHE+PUE6UszRkeB1CP4yDtf/cBk1XYiUmH9Chj3/whrRT9clAq8fI9flNzG/7mG/sYu7s4Wo2wqmYLhAE/jJsZpqdPhBKrC4X7K1EGrsqaFJ7TaTbPn5HW+tFa9tV1SD0UmtfrFUf1SRBAA4GrOMuFJjGaFbH2EsLAje1mZq5+abwaju0pqGSXMNo166hmu1p1TaQkcx7wirEDUCao0kLx070Mg7AoUppi7yp4tlbFb+7H234qm8USUXYVu2/bWTTboGZgfz9rHLov0DBb69nK5ZJH2wOgqE14tmw03942qSiD7YnJJ9azUhhDTJgLbLPUjS18mkePDchOFW3q5mQdx5CjOnohp64XpMZ9+jYzR7cZuZdfuLaVjUbqZmsJ6y3Rdj29JiznOs2QKwRqnwDa+kEkRgddvsE/UbYFVzqhJ04fh4Ml2nwmaHvoyo+eOrl3mLmEzrox7UlBgd350CeTO1VlH3ZJQ2q1Sl3ewjWM3SBTlhNQ/F2BAp4fVtGDEo/Y5KTq8S2lsZCXiI8ZyZFdOpzn2cxn28jlGPDocpki7GhH+fkTohvh6SqN5i0JN6qt5j92SwhvFzgeR+DMmAX1CepIIYZ+qYe6C/ZqJudFFQWAg7SZYimzuCZNBgHUUjNd/598bKwsSBm9+qFamfFezFIE48a1MnlRPzKF/9tghtE4zuTPaCa9p0tURc1pXv9uDxwKufW6cwVrz0xb4b2rCZG/AuoYEoxj9BCmBT1rKj5XZLKKU5M8Pc3wnr1KnGzRziowT+IsMN0De1nZVXYBfOGAXdsZmyPmOmZcd3XpvY3fBuhEqVwrn2JQyPqLX0sYcgHA5NoLqVByJcrkdXPgwWqE6MGDoMbYIM9qh2lHA0I4OdQfocPy0TLwtBSksKB2ESG9u1sPxvYmCQt5GSVFLBOjCeahrZQg0hiNk2TkgWDEFoSmyN6eRWFTxegHAl855YsrS4ZGwZp7TkNzj26vBkY3R4RN3SSkczRRmaWgaF2w6etOeKVrj108EAQJ0kfbX7ZKVaYoSqly24aLgMhAIxESZiVIvJPxw1dHc/n8e4c7axHdMufg48jYMX+sxjtNpRDIgqps3E2//C9A/j5zeSRyZSzzAgolBmi8C3K3g5v9b75p3gGNLJkdBFr1AlMVEaaV+fvEN1/kFlxu5uKkcreHIExaCdp4c02sI4VUEQ6+pxJOw5/U+fePkyxsFDaolIz8kmpXD1ptTv27XcLBBTliK0jOKtku1X90q8KOhWZoR2vLh4Xqy2NrCHusUr7GZugFAclDKej6uXzlGD6Ooefr8nKXFpVu/eEbJ8xpca85F8WxFbld2NxPpaAydMmEqR2PApLSEFhh8qfFSPzvx9cazVngIyrj4c979OPkhsmES7A3L7SSN6jvq45w9SMTCubZ8ysBBnbrvqdWjzQSR5K3bqVTwlLa0iGqeLPIBg+l/kn11pGKIcXcCkxMikeabXiGFOZyr2HaC63//sdTDm1GRJm+g/4jSk7avKIXeU65UWM30cJKPAA2139v2RZBwLW6sdSpwi4GQMY69KBQ44s3pzRiqm6cxnG78DyvWZkkm9pEu5bC2ioWXZcYF/rE80MPQEQgzF2we5LbHc8Vb48Nkp0PyCRNWc+05sTcWk8ZQiKfyt/uCRrOulinYYGfIrzrOjK7XpjuZ7iqZtFhiwhtSwhK/gqhwBSOdnwbt1SjKbZe4R26eUccVSzKekk4oxP/fBqSzzSstEeJUB367ogOZ3k30/h6CEK0Bqnf1TkfPVfY6r3lQT3mPPyLMkaCR+VIRERN68SxmEVsePEx+EZuFAbPv+3yoB4858W0A/EHRzLfpEUwMFHIHoIvIWdmIySHUFE8EypLInQLJd1ZT5YMHzOKREqXrk/Y+l72nQnzKTukIe/+yxvahSv4ABYlJUQBqHw3E3o3y136cgsVZ5uvo97/mGSUZz+6nYp3O2TG2CdQWxKlTqEC9m3Mhl+iXhdE7p6ZytZzyJwY3myi5vYVKH4gp4yMYXi+lpI4pLzc5cGBZzbGPW+CpJNNt4Q9xSea/CEYXwTBH+g3ytrDYPxPSPRWpZk18jJadvjemD5xd2os0oDSb8xqYqxzkrtnhwmSkGNZAxFkLCrecx7h3jB81P6C+mn/BN33qIVVVtDpHL9ZHasB+pMIQyLB/rqR8Pkr4rl/zXiEoriNzF3omS4BaCcvoZuFlgztSlYJnNyPQ2VKPI0/BWR93E61pX8hsrAeot1A2X/JqGnx7/O3orqfRl0VCcbB1W3gOt5trj5HP0KWZyjFZl5ORGg049/PEagkusFYvPP7s5fjVUw2P84oxCQAzog+O46UyS+dax6NHGnugJMSaRZik5JDgmKbvcbuFsd6ej864UeIODeo9l3JOcifW9Ube1+FpRHtLhZFw4xqQ05az+8skMb8JR5U5i3PxDu19u8iuV2VNT5cI+SyDc/jCt0ReE/ZoFJMoZHkDdcj1a9RC2ynMvzbneUNGI0eBNOV1Ss6r8FktrJm+cexpuFQuHyuX2U3J/+0o4tRwRnJcSOIAGAM6SzYuXLd3bikuRKijry5cXYf5dYbRBF/uggaitWVDbQnkCfr7GfgaGZ++3/3OIkG9oLV7VfLIld2nsb2s8x2ycrJlBpPM0D8BpVnyMCIhG80cdFN+JlmUIX9VZENy9TNlNc7edMPfpjZUBqk2e5tYS41uHneu001m6ZtNgVuhe3l/+84EsO14M02PBrwfCtQ/T6k2E53cEBtk3LQURjrMrqrtkDAZaG5T2NuB+fj950JIsmO17gXS7eBHpnOV2+2kR+mUZVKsMjCvCIlX7WesLHFVVq4rzYYTiAi8LXuNB4qa/HbDvrNGUtsnAEdKbL3NC3nZsvtn9KRRp18uaWfGJaUOwF3iA8EKs/kG+aiQYazvNvKY0wCkCkchMSmt8bb1XgxU/eTcBJEoUJzP3ONd2H+9V2l8ZCDT076FjgMK9A2AMmS/Cwh09S7JfBTOTGDuvHAKR8R8sR4HsqzSS3YzDEhyar8wm8fybW+if84jTIiCXygNUYJic3QMAJEEHXmDBo5OmaeFc7ttD89P75pO+9U4Hj4dqSOZNOZwcjL3XNPjx422z00PG0s5SgoEiODV8r0h9kNy8Zj3hmax5RbYg8wEAHr9m4P6SPGmHajhav+DKRDL9xWeOfoXaJMyh+0uyzBJLPEcz1gmDml98MvVnQgIAuUvq2zZTq4UzMLEtONkU7eji+iApeFOYEfqFwtv+TC44J+AsLdJLuf+LAPo9SAGbzyp1hQQ5k4AyrPiXLaXtUeTYbSCTtCGO+49Qx5ibjR6ko+G21tL4bpaui23nl52gCrF0rrNVHIh41T8WzN6ySz52WvgxvU0fhYCwWbh/X80ah9hv/5+rWUr7Z/a7ctiXPk7L7zNt38bSfQozoIbJXdR1f3Fe2rLEDSz0by7MaLbdj4/3nu4LZb/pHKroTowOagSNZRjsvMi1pARQ0VOn+chnMYe6Dpy+8C9QSwMEFAACAAgAompuSg9k3CZKAAAAawAAABsAAAB1bml2ZXJzYWwvdW5pdmVyc2FsLnBuZy54bWyzsa/IzVEoSy0qzszPs1Uy1DNQsrfj5bIpKEoty0wtV6gAigEFIUBJoRLINUJwyzNTSjJAKgzNEIIZqZnpGSW2ShbG5nBBfaCZAFBLAQIAABQAAgAIAHV8+UipAcR2+wIAALAIAAAUAAAAAAAAAAEAAAAAAAAAAAB1bml2ZXJzYWwvcGxheWVyLnhtbFBLAQIAABQAAgAIACZ8AUmzuqfRhAQAAFARAAAdAAAAAAAAAAEAAAAAAC0DAAB1bml2ZXJzYWwvY29tbW9uX21lc3NhZ2VzLmxuZ1BLAQIAABQAAgAIACZ8AUlHS1cD/AMAABcRAAAnAAAAAAAAAAEAAAAAAOwHAAB1bml2ZXJzYWwvZmxhc2hfcHVibGlzaGluZ19zZXR0aW5ncy54bWxQSwECAAAUAAIACAAmfAFJZRa13uQCAACPCgAAIQAAAAAAAAABAAAAAAAtDAAAdW5pdmVyc2FsL2ZsYXNoX3NraW5fc2V0dGluZ3MueG1sUEsBAgAAFAACAAgAJnwBSalgkB/oAwAAqBAAACYAAAAAAAAAAQAAAAAAUA8AAHVuaXZlcnNhbC9odG1sX3B1Ymxpc2hpbmdfc2V0dGluZ3MueG1sUEsBAgAAFAACAAgAJnwBSTJio4uQAQAAAwYAAB8AAAAAAAAAAQAAAAAAfBMAAHVuaXZlcnNhbC9odG1sX3NraW5fc2V0dGluZ3MuanNQSwECAAAUAAIACACiam5KCn/buLAPAAA6JwAAFwAAAAAAAAAAAAAAAABJFQAAdW5pdmVyc2FsL3VuaXZlcnNhbC5wbmdQSwECAAAUAAIACACiam5KD2TcJkoAAABrAAAAGwAAAAAAAAABAAAAAAAuJQAAdW5pdmVyc2FsL3VuaXZlcnNhbC5wbmcueG1sUEsFBgAAAAAIAAgAYAIAALElAAAAAA=="/>
  <p:tag name="ISPRING_FIRST_PUBLISH" val="1"/>
  <p:tag name="ISPRINGCLOUDFOLDERDOMAIN" val="https://thinkbox.ispringcloud.eu"/>
  <p:tag name="ISPRING_PRESENTATION_TITLE" val="VOD viewing"/>
  <p:tag name="ISPRINGCLOUDFOLDERPATH" val="Repository/Nickable Charts/CTV/"/>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3258</Words>
  <Application>Microsoft Office PowerPoint</Application>
  <PresentationFormat>Widescreen</PresentationFormat>
  <Paragraphs>373</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Founders Grotesk Bold</vt:lpstr>
      <vt:lpstr>Founders Grotesk Regular</vt:lpstr>
      <vt:lpstr>proxima-nova</vt:lpstr>
      <vt:lpstr>Times New Roman</vt:lpstr>
      <vt:lpstr>Thinkbox</vt:lpstr>
      <vt:lpstr>VOD Viewing</vt:lpstr>
      <vt:lpstr>2024 video viewing – 16-34</vt:lpstr>
      <vt:lpstr>Viewing to TV content is mainly on the larger screen</vt:lpstr>
      <vt:lpstr>Weekly reach for Commercial Linear TV + BVOD + SVOD remains high</vt:lpstr>
      <vt:lpstr>There are 8 need states which drive video viewing</vt:lpstr>
      <vt:lpstr>The need to immerse ourselves in content to ‘escape’ drives on-demand viewing</vt:lpstr>
      <vt:lpstr>Escape  7% of viewing time</vt:lpstr>
      <vt:lpstr>Escape  7% of viewing time</vt:lpstr>
      <vt:lpstr>Escape  7% of viewing time</vt:lpstr>
      <vt:lpstr>SVOD &amp; video-sharing seasonal viewing consistent across 24</vt:lpstr>
      <vt:lpstr>BVOD accounts for 29% of 16-34s broadcaster TV viewing</vt:lpstr>
      <vt:lpstr>Sports is time-sensitive so has high levels of live viewing</vt:lpstr>
      <vt:lpstr>Daily shows generate a ‘drive to live’ </vt:lpstr>
      <vt:lpstr>Primetime drama has high levels of on-demand viewing</vt:lpstr>
      <vt:lpstr>Primetime drama has high levels of on-demand viewing</vt:lpstr>
      <vt:lpstr>Top commercial programmes with largest proportion of pre-broadcast boxset BVOD viewing</vt:lpstr>
      <vt:lpstr>Weight of viewing is a key factor in incremental reach</vt:lpstr>
      <vt:lpstr>‘Middle tier’ of viewers are key to BVOD’s incremental reach</vt:lpstr>
      <vt:lpstr>BVOD provides good odds of reaching an attractive audience</vt:lpstr>
      <vt:lpstr>Three quarters of individuals now have access to a SVOD service</vt:lpstr>
      <vt:lpstr>SVOD ad-tier growth increasing high quality TV inventory</vt:lpstr>
      <vt:lpstr>How the SVOD / other AVOD market breaks down – 16-34</vt:lpstr>
      <vt:lpstr>Commercial broadcasters are unrivalled for scale</vt:lpstr>
      <vt:lpstr>SVOD viewing broadly consistent across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VOD viewing</dc:title>
  <dc:creator>Kate Allinson</dc:creator>
  <cp:lastModifiedBy>Nailah Uddin</cp:lastModifiedBy>
  <cp:revision>85</cp:revision>
  <dcterms:created xsi:type="dcterms:W3CDTF">2018-03-14T15:23:56Z</dcterms:created>
  <dcterms:modified xsi:type="dcterms:W3CDTF">2025-10-01T10:52:31Z</dcterms:modified>
</cp:coreProperties>
</file>