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3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20.xml" ContentType="application/vnd.openxmlformats-officedocument.drawingml.chart+xml"/>
  <Override PartName="/ppt/drawings/drawing3.xml" ContentType="application/vnd.openxmlformats-officedocument.drawingml.chartshapes+xml"/>
  <Override PartName="/ppt/notesSlides/notesSlide23.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4.xml" ContentType="application/vnd.openxmlformats-officedocument.drawingml.chartshapes+xml"/>
  <Override PartName="/ppt/notesSlides/notesSlide26.xml" ContentType="application/vnd.openxmlformats-officedocument.presentationml.notesSl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79" r:id="rId2"/>
    <p:sldId id="11392" r:id="rId3"/>
    <p:sldId id="2147376232" r:id="rId4"/>
    <p:sldId id="4644" r:id="rId5"/>
    <p:sldId id="758" r:id="rId6"/>
    <p:sldId id="765" r:id="rId7"/>
    <p:sldId id="397" r:id="rId8"/>
    <p:sldId id="398" r:id="rId9"/>
    <p:sldId id="399" r:id="rId10"/>
    <p:sldId id="2147376327" r:id="rId11"/>
    <p:sldId id="2147376233" r:id="rId12"/>
    <p:sldId id="2147376253" r:id="rId13"/>
    <p:sldId id="2147376231" r:id="rId14"/>
    <p:sldId id="2147376278" r:id="rId15"/>
    <p:sldId id="2147376279" r:id="rId16"/>
    <p:sldId id="2147376266" r:id="rId17"/>
    <p:sldId id="2147376098" r:id="rId18"/>
    <p:sldId id="2147376099" r:id="rId19"/>
    <p:sldId id="2147376104" r:id="rId20"/>
    <p:sldId id="11386" r:id="rId21"/>
    <p:sldId id="2147376280" r:id="rId22"/>
    <p:sldId id="2147376316" r:id="rId23"/>
    <p:sldId id="2147376301" r:id="rId24"/>
    <p:sldId id="2147376302" r:id="rId25"/>
    <p:sldId id="4815" r:id="rId26"/>
    <p:sldId id="2147376218"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8CD786-51D4-4CA0-96D3-B0B8BDE10D86}">
          <p14:sldIdLst>
            <p14:sldId id="379"/>
          </p14:sldIdLst>
        </p14:section>
        <p14:section name="Video Landscape" id="{9872EF57-27A5-4502-9040-50C3119A26CF}">
          <p14:sldIdLst>
            <p14:sldId id="11392"/>
            <p14:sldId id="2147376232"/>
            <p14:sldId id="4644"/>
            <p14:sldId id="758"/>
            <p14:sldId id="765"/>
            <p14:sldId id="397"/>
            <p14:sldId id="398"/>
            <p14:sldId id="399"/>
            <p14:sldId id="2147376327"/>
          </p14:sldIdLst>
        </p14:section>
        <p14:section name="BVOD" id="{077611F8-0FCD-4EDF-840F-6792AE4B5393}">
          <p14:sldIdLst>
            <p14:sldId id="2147376233"/>
            <p14:sldId id="2147376253"/>
            <p14:sldId id="2147376231"/>
            <p14:sldId id="2147376278"/>
            <p14:sldId id="2147376279"/>
            <p14:sldId id="2147376266"/>
            <p14:sldId id="2147376098"/>
            <p14:sldId id="2147376099"/>
            <p14:sldId id="2147376104"/>
          </p14:sldIdLst>
        </p14:section>
        <p14:section name="SVOD" id="{19FCF0C4-643F-4D45-B22F-4231A64E68D2}">
          <p14:sldIdLst>
            <p14:sldId id="11386"/>
            <p14:sldId id="2147376280"/>
            <p14:sldId id="2147376316"/>
            <p14:sldId id="2147376301"/>
            <p14:sldId id="2147376302"/>
            <p14:sldId id="4815"/>
            <p14:sldId id="21473762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6331" autoAdjust="0"/>
  </p:normalViewPr>
  <p:slideViewPr>
    <p:cSldViewPr snapToGrid="0">
      <p:cViewPr varScale="1">
        <p:scale>
          <a:sx n="95" d="100"/>
          <a:sy n="95" d="100"/>
        </p:scale>
        <p:origin x="906" y="90"/>
      </p:cViewPr>
      <p:guideLst/>
    </p:cSldViewPr>
  </p:slideViewPr>
  <p:notesTextViewPr>
    <p:cViewPr>
      <p:scale>
        <a:sx n="1" d="1"/>
        <a:sy n="1" d="1"/>
      </p:scale>
      <p:origin x="0" y="0"/>
    </p:cViewPr>
  </p:notesTextViewPr>
  <p:sorterViewPr>
    <p:cViewPr>
      <p:scale>
        <a:sx n="170" d="100"/>
        <a:sy n="170" d="100"/>
      </p:scale>
      <p:origin x="0" y="-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chartUserShapes" Target="../drawings/drawing3.xml"/><Relationship Id="rId4" Type="http://schemas.openxmlformats.org/officeDocument/2006/relationships/image" Target="../media/image35.png"/><Relationship Id="rId9" Type="http://schemas.openxmlformats.org/officeDocument/2006/relationships/oleObject" Target="NULL" TargetMode="Externa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4.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1F185E"/>
              </a:solidFill>
              <a:ln>
                <a:noFill/>
              </a:ln>
            </c:spPr>
            <c:extLst>
              <c:ext xmlns:c16="http://schemas.microsoft.com/office/drawing/2014/chart" uri="{C3380CC4-5D6E-409C-BE32-E72D297353CC}">
                <c16:uniqueId val="{00000007-AAFF-45A3-A865-F04D69EBD962}"/>
              </c:ext>
            </c:extLst>
          </c:dPt>
          <c:dPt>
            <c:idx val="4"/>
            <c:bubble3D val="0"/>
            <c:spPr>
              <a:solidFill>
                <a:srgbClr val="009B3C">
                  <a:lumMod val="60000"/>
                  <a:lumOff val="40000"/>
                </a:srgbClr>
              </a:solidFill>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FD9199"/>
              </a:solidFill>
            </c:spPr>
            <c:extLst>
              <c:ext xmlns:c16="http://schemas.microsoft.com/office/drawing/2014/chart" uri="{C3380CC4-5D6E-409C-BE32-E72D297353CC}">
                <c16:uniqueId val="{0000000D-AAFF-45A3-A865-F04D69EBD962}"/>
              </c:ext>
            </c:extLst>
          </c:dPt>
          <c:dPt>
            <c:idx val="7"/>
            <c:bubble3D val="0"/>
            <c:spPr>
              <a:solidFill>
                <a:srgbClr val="FFC000"/>
              </a:solidFill>
            </c:spPr>
            <c:extLst>
              <c:ext xmlns:c16="http://schemas.microsoft.com/office/drawing/2014/chart" uri="{C3380CC4-5D6E-409C-BE32-E72D297353CC}">
                <c16:uniqueId val="{0000000F-AAFF-45A3-A865-F04D69EBD962}"/>
              </c:ext>
            </c:extLst>
          </c:dPt>
          <c:dPt>
            <c:idx val="8"/>
            <c:bubble3D val="0"/>
            <c:spPr>
              <a:solidFill>
                <a:srgbClr val="EA6C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00-794E-478E-9463-2502012964D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9923E-4"/>
                  <c:y val="3.5672407788527315E-4"/>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0"/>
                  <c:y val="-6.8573094689364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8.6782372700679438E-3"/>
                  <c:y val="6.6287324866385958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3017355905101995E-2"/>
                  <c:y val="-6.4001555043407127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7.231864391723330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0745297722190756E-3"/>
                  <c:y val="-2.8149165379050522E-4"/>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Sheet1!$A$2:$A$11</c:f>
              <c:strCache>
                <c:ptCount val="10"/>
                <c:pt idx="0">
                  <c:v>TikTok</c:v>
                </c:pt>
                <c:pt idx="1">
                  <c:v>YouTube</c:v>
                </c:pt>
                <c:pt idx="2">
                  <c:v>Other online video</c:v>
                </c:pt>
                <c:pt idx="3">
                  <c:v>Online 'adult' XXX video</c:v>
                </c:pt>
                <c:pt idx="4">
                  <c:v>Cinema</c:v>
                </c:pt>
                <c:pt idx="5">
                  <c:v>Blu-Ray / DVD</c:v>
                </c:pt>
                <c:pt idx="6">
                  <c:v>SVOD / Other AVOD</c:v>
                </c:pt>
                <c:pt idx="7">
                  <c:v>Broadcaster VOD</c:v>
                </c:pt>
                <c:pt idx="8">
                  <c:v>Playback</c:v>
                </c:pt>
                <c:pt idx="9">
                  <c:v>Live</c:v>
                </c:pt>
              </c:strCache>
            </c:strRef>
          </c:cat>
          <c:val>
            <c:numRef>
              <c:f>Sheet1!$B$2:$B$11</c:f>
              <c:numCache>
                <c:formatCode>0.0</c:formatCode>
                <c:ptCount val="10"/>
                <c:pt idx="0">
                  <c:v>30.216512015227213</c:v>
                </c:pt>
                <c:pt idx="1">
                  <c:v>68.144096126423079</c:v>
                </c:pt>
                <c:pt idx="2">
                  <c:v>13.262866064427406</c:v>
                </c:pt>
                <c:pt idx="3">
                  <c:v>9.752291093650582</c:v>
                </c:pt>
                <c:pt idx="4">
                  <c:v>1.6204535409906058</c:v>
                </c:pt>
                <c:pt idx="5">
                  <c:v>0.46666666666666667</c:v>
                </c:pt>
                <c:pt idx="6">
                  <c:v>57.567783053501536</c:v>
                </c:pt>
                <c:pt idx="7">
                  <c:v>15.600000000000001</c:v>
                </c:pt>
                <c:pt idx="8">
                  <c:v>11.121283333333334</c:v>
                </c:pt>
                <c:pt idx="9">
                  <c:v>37.937950000000008</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Sheet1!$A$2:$A$11</c:f>
              <c:strCache>
                <c:ptCount val="10"/>
                <c:pt idx="0">
                  <c:v>TikTok</c:v>
                </c:pt>
                <c:pt idx="1">
                  <c:v>YouTube</c:v>
                </c:pt>
                <c:pt idx="2">
                  <c:v>Other online video</c:v>
                </c:pt>
                <c:pt idx="3">
                  <c:v>Online 'adult' XXX video</c:v>
                </c:pt>
                <c:pt idx="4">
                  <c:v>Cinema</c:v>
                </c:pt>
                <c:pt idx="5">
                  <c:v>Blu-Ray / DVD</c:v>
                </c:pt>
                <c:pt idx="6">
                  <c:v>SVOD / Other AVOD</c:v>
                </c:pt>
                <c:pt idx="7">
                  <c:v>Broadcaster VOD</c:v>
                </c:pt>
                <c:pt idx="8">
                  <c:v>Playback</c:v>
                </c:pt>
                <c:pt idx="9">
                  <c:v>Live</c:v>
                </c:pt>
              </c:strCache>
            </c:strRef>
          </c:cat>
          <c:val>
            <c:numRef>
              <c:f>Sheet1!$C$2:$C$11</c:f>
              <c:numCache>
                <c:formatCode>General</c:formatCode>
                <c:ptCount val="10"/>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a:ln>
                <a:solidFill>
                  <a:srgbClr val="292265"/>
                </a:solidFill>
              </a:ln>
            </c:spPr>
            <c:extLst>
              <c:ext xmlns:c16="http://schemas.microsoft.com/office/drawing/2014/chart" uri="{C3380CC4-5D6E-409C-BE32-E72D297353CC}">
                <c16:uniqueId val="{0000001F-AAFF-45A3-A865-F04D69EBD962}"/>
              </c:ext>
            </c:extLst>
          </c:dPt>
          <c:dPt>
            <c:idx val="4"/>
            <c:bubble3D val="0"/>
            <c:spPr>
              <a:solidFill>
                <a:srgbClr val="009B3C">
                  <a:lumMod val="60000"/>
                  <a:lumOff val="40000"/>
                </a:srgbClr>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FFC000"/>
              </a:solidFill>
            </c:spPr>
            <c:extLst>
              <c:ext xmlns:c16="http://schemas.microsoft.com/office/drawing/2014/chart" uri="{C3380CC4-5D6E-409C-BE32-E72D297353CC}">
                <c16:uniqueId val="{00000027-AAFF-45A3-A865-F04D69EBD962}"/>
              </c:ext>
            </c:extLst>
          </c:dPt>
          <c:dPt>
            <c:idx val="8"/>
            <c:bubble3D val="0"/>
            <c:spPr>
              <a:solidFill>
                <a:srgbClr val="EA6B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01-794E-478E-9463-2502012964D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2.2857698229788261E-3"/>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5.0623050742063316E-3"/>
                  <c:y val="-5.714424557447065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5-AAFF-45A3-A865-F04D69EBD962}"/>
                </c:ext>
              </c:extLst>
            </c:dLbl>
            <c:dLbl>
              <c:idx val="7"/>
              <c:layout>
                <c:manualLayout>
                  <c:x val="1.4463728783446661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3033059563541522E-17"/>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Sheet1!$A$2:$A$11</c:f>
              <c:strCache>
                <c:ptCount val="10"/>
                <c:pt idx="0">
                  <c:v>TikTok</c:v>
                </c:pt>
                <c:pt idx="1">
                  <c:v>YouTube</c:v>
                </c:pt>
                <c:pt idx="2">
                  <c:v>Other online video</c:v>
                </c:pt>
                <c:pt idx="3">
                  <c:v>Online 'adult' XXX video</c:v>
                </c:pt>
                <c:pt idx="4">
                  <c:v>Cinema</c:v>
                </c:pt>
                <c:pt idx="5">
                  <c:v>Blu-Ray / DVD</c:v>
                </c:pt>
                <c:pt idx="6">
                  <c:v>SVOD / Other AVOD</c:v>
                </c:pt>
                <c:pt idx="7">
                  <c:v>Broadcaster VOD</c:v>
                </c:pt>
                <c:pt idx="8">
                  <c:v>Playback</c:v>
                </c:pt>
                <c:pt idx="9">
                  <c:v>Live</c:v>
                </c:pt>
              </c:strCache>
            </c:strRef>
          </c:cat>
          <c:val>
            <c:numRef>
              <c:f>Sheet1!$D$2:$D$11</c:f>
              <c:numCache>
                <c:formatCode>#,##0.0</c:formatCode>
                <c:ptCount val="10"/>
                <c:pt idx="0">
                  <c:v>13.977610524318512</c:v>
                </c:pt>
                <c:pt idx="1">
                  <c:v>49.117072949294119</c:v>
                </c:pt>
                <c:pt idx="2" formatCode="0.0">
                  <c:v>6.4462103107954389</c:v>
                </c:pt>
                <c:pt idx="3" formatCode="0.0">
                  <c:v>5.2583333333333337</c:v>
                </c:pt>
                <c:pt idx="4" formatCode="0.0">
                  <c:v>0.85106741487318172</c:v>
                </c:pt>
                <c:pt idx="5" formatCode="0.0">
                  <c:v>1.1166666666666667</c:v>
                </c:pt>
                <c:pt idx="6" formatCode="0.0">
                  <c:v>39.536969733287179</c:v>
                </c:pt>
                <c:pt idx="7" formatCode="0.0">
                  <c:v>17.566666666666666</c:v>
                </c:pt>
                <c:pt idx="8" formatCode="0.0">
                  <c:v>22.262074999999999</c:v>
                </c:pt>
                <c:pt idx="9" formatCode="0.0">
                  <c:v>120.12874166666667</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8747606224414437"/>
          <c:y val="0.33875144772921362"/>
          <c:w val="0.22440441041229028"/>
          <c:h val="0.52060477509914738"/>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682B-4DC0-A98C-5AA9D0694AE8}"/>
              </c:ext>
            </c:extLst>
          </c:dPt>
          <c:dPt>
            <c:idx val="1"/>
            <c:bubble3D val="0"/>
            <c:spPr>
              <a:solidFill>
                <a:schemeClr val="tx2"/>
              </a:solidFill>
            </c:spPr>
            <c:extLst>
              <c:ext xmlns:c16="http://schemas.microsoft.com/office/drawing/2014/chart" uri="{C3380CC4-5D6E-409C-BE32-E72D297353CC}">
                <c16:uniqueId val="{00000003-682B-4DC0-A98C-5AA9D0694AE8}"/>
              </c:ext>
            </c:extLst>
          </c:dPt>
          <c:dPt>
            <c:idx val="2"/>
            <c:bubble3D val="0"/>
            <c:spPr>
              <a:solidFill>
                <a:schemeClr val="accent4"/>
              </a:solidFill>
            </c:spPr>
            <c:extLst>
              <c:ext xmlns:c16="http://schemas.microsoft.com/office/drawing/2014/chart" uri="{C3380CC4-5D6E-409C-BE32-E72D297353CC}">
                <c16:uniqueId val="{00000005-682B-4DC0-A98C-5AA9D0694AE8}"/>
              </c:ext>
            </c:extLst>
          </c:dPt>
          <c:cat>
            <c:strRef>
              <c:f>Sheet1!$A$2:$A$4</c:f>
              <c:strCache>
                <c:ptCount val="3"/>
                <c:pt idx="0">
                  <c:v>TV set - Live viewing</c:v>
                </c:pt>
                <c:pt idx="1">
                  <c:v>TV set - Timeshifted</c:v>
                </c:pt>
                <c:pt idx="2">
                  <c:v>Device - all viewing </c:v>
                </c:pt>
              </c:strCache>
            </c:strRef>
          </c:cat>
          <c:val>
            <c:numRef>
              <c:f>Sheet1!$B$2:$B$4</c:f>
              <c:numCache>
                <c:formatCode>_-* #,##0_-;\-* #,##0_-;_-* "-"??_-;_-@_-</c:formatCode>
                <c:ptCount val="3"/>
                <c:pt idx="0">
                  <c:v>3411900</c:v>
                </c:pt>
                <c:pt idx="1">
                  <c:v>4627400</c:v>
                </c:pt>
                <c:pt idx="2">
                  <c:v>350722.46</c:v>
                </c:pt>
              </c:numCache>
            </c:numRef>
          </c:val>
          <c:extLst>
            <c:ext xmlns:c16="http://schemas.microsoft.com/office/drawing/2014/chart" uri="{C3380CC4-5D6E-409C-BE32-E72D297353CC}">
              <c16:uniqueId val="{00000008-682B-4DC0-A98C-5AA9D0694AE8}"/>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rgbClr val="00A5D7"/>
              </a:solidFill>
            </c:spPr>
            <c:extLst>
              <c:ext xmlns:c16="http://schemas.microsoft.com/office/drawing/2014/chart" uri="{C3380CC4-5D6E-409C-BE32-E72D297353CC}">
                <c16:uniqueId val="{00000001-682B-4DC0-A98C-5AA9D0694AE8}"/>
              </c:ext>
            </c:extLst>
          </c:dPt>
          <c:dPt>
            <c:idx val="1"/>
            <c:bubble3D val="0"/>
            <c:spPr>
              <a:solidFill>
                <a:srgbClr val="0069B4"/>
              </a:solidFill>
            </c:spPr>
            <c:extLst>
              <c:ext xmlns:c16="http://schemas.microsoft.com/office/drawing/2014/chart" uri="{C3380CC4-5D6E-409C-BE32-E72D297353CC}">
                <c16:uniqueId val="{00000003-682B-4DC0-A98C-5AA9D0694AE8}"/>
              </c:ext>
            </c:extLst>
          </c:dPt>
          <c:dPt>
            <c:idx val="2"/>
            <c:bubble3D val="0"/>
            <c:spPr>
              <a:solidFill>
                <a:srgbClr val="392F88"/>
              </a:solidFill>
            </c:spPr>
            <c:extLst>
              <c:ext xmlns:c16="http://schemas.microsoft.com/office/drawing/2014/chart" uri="{C3380CC4-5D6E-409C-BE32-E72D297353CC}">
                <c16:uniqueId val="{00000005-682B-4DC0-A98C-5AA9D0694AE8}"/>
              </c:ext>
            </c:extLst>
          </c:dPt>
          <c:cat>
            <c:strRef>
              <c:f>Sheet1!$A$2:$A$4</c:f>
              <c:strCache>
                <c:ptCount val="3"/>
                <c:pt idx="0">
                  <c:v>Pre-broadcast viewing - any device</c:v>
                </c:pt>
                <c:pt idx="1">
                  <c:v>Live TV set viewing</c:v>
                </c:pt>
                <c:pt idx="2">
                  <c:v>Time-shifted viewing - any device</c:v>
                </c:pt>
              </c:strCache>
            </c:strRef>
          </c:cat>
          <c:val>
            <c:numRef>
              <c:f>Sheet1!$B$2:$B$4</c:f>
              <c:numCache>
                <c:formatCode>_-* #,##0_-;\-* #,##0_-;_-* "-"??_-;_-@_-</c:formatCode>
                <c:ptCount val="3"/>
                <c:pt idx="0">
                  <c:v>1403141.46</c:v>
                </c:pt>
                <c:pt idx="1">
                  <c:v>504000</c:v>
                </c:pt>
                <c:pt idx="2">
                  <c:v>850045.91</c:v>
                </c:pt>
              </c:numCache>
            </c:numRef>
          </c:val>
          <c:extLst>
            <c:ext xmlns:c16="http://schemas.microsoft.com/office/drawing/2014/chart" uri="{C3380CC4-5D6E-409C-BE32-E72D297353CC}">
              <c16:uniqueId val="{00000008-682B-4DC0-A98C-5AA9D0694AE8}"/>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682B-4DC0-A98C-5AA9D0694AE8}"/>
              </c:ext>
            </c:extLst>
          </c:dPt>
          <c:dPt>
            <c:idx val="1"/>
            <c:bubble3D val="0"/>
            <c:spPr>
              <a:solidFill>
                <a:schemeClr val="tx2"/>
              </a:solidFill>
            </c:spPr>
            <c:extLst>
              <c:ext xmlns:c16="http://schemas.microsoft.com/office/drawing/2014/chart" uri="{C3380CC4-5D6E-409C-BE32-E72D297353CC}">
                <c16:uniqueId val="{00000003-682B-4DC0-A98C-5AA9D0694AE8}"/>
              </c:ext>
            </c:extLst>
          </c:dPt>
          <c:dPt>
            <c:idx val="2"/>
            <c:bubble3D val="0"/>
            <c:spPr>
              <a:solidFill>
                <a:schemeClr val="accent4"/>
              </a:solidFill>
            </c:spPr>
            <c:extLst>
              <c:ext xmlns:c16="http://schemas.microsoft.com/office/drawing/2014/chart" uri="{C3380CC4-5D6E-409C-BE32-E72D297353CC}">
                <c16:uniqueId val="{00000005-682B-4DC0-A98C-5AA9D0694AE8}"/>
              </c:ext>
            </c:extLst>
          </c:dPt>
          <c:cat>
            <c:strRef>
              <c:f>Sheet1!$A$2:$A$4</c:f>
              <c:strCache>
                <c:ptCount val="3"/>
                <c:pt idx="0">
                  <c:v>TV set - Live viewing</c:v>
                </c:pt>
                <c:pt idx="1">
                  <c:v>TV set - Timeshifted</c:v>
                </c:pt>
                <c:pt idx="2">
                  <c:v>Device - all viewing </c:v>
                </c:pt>
              </c:strCache>
            </c:strRef>
          </c:cat>
          <c:val>
            <c:numRef>
              <c:f>Sheet1!$B$2:$B$4</c:f>
              <c:numCache>
                <c:formatCode>_-* #,##0_-;\-* #,##0_-;_-* "-"??_-;_-@_-</c:formatCode>
                <c:ptCount val="3"/>
                <c:pt idx="0">
                  <c:v>1152300</c:v>
                </c:pt>
                <c:pt idx="1">
                  <c:v>1629400</c:v>
                </c:pt>
                <c:pt idx="2">
                  <c:v>616290.61</c:v>
                </c:pt>
              </c:numCache>
            </c:numRef>
          </c:val>
          <c:extLst>
            <c:ext xmlns:c16="http://schemas.microsoft.com/office/drawing/2014/chart" uri="{C3380CC4-5D6E-409C-BE32-E72D297353CC}">
              <c16:uniqueId val="{00000008-682B-4DC0-A98C-5AA9D0694AE8}"/>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64111692319344E-2"/>
          <c:y val="0.24934604403633856"/>
          <c:w val="0.91551103118824051"/>
          <c:h val="0.54812844763692981"/>
        </c:manualLayout>
      </c:layout>
      <c:barChart>
        <c:barDir val="col"/>
        <c:grouping val="percentStacked"/>
        <c:varyColors val="0"/>
        <c:ser>
          <c:idx val="0"/>
          <c:order val="0"/>
          <c:tx>
            <c:strRef>
              <c:f>Sheet1!$B$1</c:f>
              <c:strCache>
                <c:ptCount val="1"/>
                <c:pt idx="0">
                  <c:v>Pre-broadcast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COUPLE NEXT DOOR, CH4
(14 DEC)</c:v>
                </c:pt>
                <c:pt idx="1">
                  <c:v>THE LONG SHADOW, ITV1
(6 NOV)</c:v>
                </c:pt>
                <c:pt idx="2">
                  <c:v>UNFORGOTTEN, ITV1
(3 APR)</c:v>
                </c:pt>
                <c:pt idx="3">
                  <c:v>PAYBACK, ITV1
(8 NOV)</c:v>
                </c:pt>
                <c:pt idx="4">
                  <c:v>IRVINE WELSH'S CRIME, ITV1
(5 AUG)</c:v>
                </c:pt>
              </c:strCache>
            </c:strRef>
          </c:cat>
          <c:val>
            <c:numRef>
              <c:f>Sheet1!$B$2:$B$6</c:f>
              <c:numCache>
                <c:formatCode>0.0%</c:formatCode>
                <c:ptCount val="5"/>
                <c:pt idx="0">
                  <c:v>0.50900000000000001</c:v>
                </c:pt>
                <c:pt idx="1">
                  <c:v>0.48099999999999998</c:v>
                </c:pt>
                <c:pt idx="2">
                  <c:v>0.435</c:v>
                </c:pt>
                <c:pt idx="3">
                  <c:v>0.41199999999999998</c:v>
                </c:pt>
                <c:pt idx="4">
                  <c:v>0.39600000000000002</c:v>
                </c:pt>
              </c:numCache>
            </c:numRef>
          </c:val>
          <c:extLst>
            <c:ext xmlns:c16="http://schemas.microsoft.com/office/drawing/2014/chart" uri="{C3380CC4-5D6E-409C-BE32-E72D297353CC}">
              <c16:uniqueId val="{00000000-8E6C-4470-9054-67C8164CEBBB}"/>
            </c:ext>
          </c:extLst>
        </c:ser>
        <c:ser>
          <c:idx val="1"/>
          <c:order val="1"/>
          <c:tx>
            <c:strRef>
              <c:f>Sheet1!$C$1</c:f>
              <c:strCache>
                <c:ptCount val="1"/>
                <c:pt idx="0">
                  <c:v>Live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COUPLE NEXT DOOR, CH4
(14 DEC)</c:v>
                </c:pt>
                <c:pt idx="1">
                  <c:v>THE LONG SHADOW, ITV1
(6 NOV)</c:v>
                </c:pt>
                <c:pt idx="2">
                  <c:v>UNFORGOTTEN, ITV1
(3 APR)</c:v>
                </c:pt>
                <c:pt idx="3">
                  <c:v>PAYBACK, ITV1
(8 NOV)</c:v>
                </c:pt>
                <c:pt idx="4">
                  <c:v>IRVINE WELSH'S CRIME, ITV1
(5 AUG)</c:v>
                </c:pt>
              </c:strCache>
            </c:strRef>
          </c:cat>
          <c:val>
            <c:numRef>
              <c:f>Sheet1!$C$2:$C$6</c:f>
              <c:numCache>
                <c:formatCode>0.0%</c:formatCode>
                <c:ptCount val="5"/>
                <c:pt idx="0">
                  <c:v>0.17699999999999999</c:v>
                </c:pt>
                <c:pt idx="1">
                  <c:v>0.26900000000000002</c:v>
                </c:pt>
                <c:pt idx="2">
                  <c:v>0.25700000000000001</c:v>
                </c:pt>
                <c:pt idx="3">
                  <c:v>0.248</c:v>
                </c:pt>
                <c:pt idx="4">
                  <c:v>0.3</c:v>
                </c:pt>
              </c:numCache>
            </c:numRef>
          </c:val>
          <c:extLst>
            <c:ext xmlns:c16="http://schemas.microsoft.com/office/drawing/2014/chart" uri="{C3380CC4-5D6E-409C-BE32-E72D297353CC}">
              <c16:uniqueId val="{00000001-8E6C-4470-9054-67C8164CEBBB}"/>
            </c:ext>
          </c:extLst>
        </c:ser>
        <c:ser>
          <c:idx val="2"/>
          <c:order val="2"/>
          <c:tx>
            <c:strRef>
              <c:f>Sheet1!$D$1</c:f>
              <c:strCache>
                <c:ptCount val="1"/>
                <c:pt idx="0">
                  <c:v>Time-shifted (post 1-28 days)</c:v>
                </c:pt>
              </c:strCache>
            </c:strRef>
          </c:tx>
          <c:spPr>
            <a:solidFill>
              <a:srgbClr val="FFC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COUPLE NEXT DOOR, CH4
(14 DEC)</c:v>
                </c:pt>
                <c:pt idx="1">
                  <c:v>THE LONG SHADOW, ITV1
(6 NOV)</c:v>
                </c:pt>
                <c:pt idx="2">
                  <c:v>UNFORGOTTEN, ITV1
(3 APR)</c:v>
                </c:pt>
                <c:pt idx="3">
                  <c:v>PAYBACK, ITV1
(8 NOV)</c:v>
                </c:pt>
                <c:pt idx="4">
                  <c:v>IRVINE WELSH'S CRIME, ITV1
(5 AUG)</c:v>
                </c:pt>
              </c:strCache>
            </c:strRef>
          </c:cat>
          <c:val>
            <c:numRef>
              <c:f>Sheet1!$D$2:$D$6</c:f>
              <c:numCache>
                <c:formatCode>0.0%</c:formatCode>
                <c:ptCount val="5"/>
                <c:pt idx="0">
                  <c:v>0.314</c:v>
                </c:pt>
                <c:pt idx="1">
                  <c:v>0.251</c:v>
                </c:pt>
                <c:pt idx="2">
                  <c:v>0.307</c:v>
                </c:pt>
                <c:pt idx="3">
                  <c:v>0.34</c:v>
                </c:pt>
                <c:pt idx="4">
                  <c:v>0.30399999999999999</c:v>
                </c:pt>
              </c:numCache>
            </c:numRef>
          </c:val>
          <c:extLst>
            <c:ext xmlns:c16="http://schemas.microsoft.com/office/drawing/2014/chart" uri="{C3380CC4-5D6E-409C-BE32-E72D297353CC}">
              <c16:uniqueId val="{00000001-D885-46C5-BC49-5A6927B98834}"/>
            </c:ext>
          </c:extLst>
        </c:ser>
        <c:dLbls>
          <c:showLegendKey val="0"/>
          <c:showVal val="0"/>
          <c:showCatName val="0"/>
          <c:showSerName val="0"/>
          <c:showPercent val="0"/>
          <c:showBubbleSize val="0"/>
        </c:dLbls>
        <c:gapWidth val="150"/>
        <c:overlap val="100"/>
        <c:axId val="1220490064"/>
        <c:axId val="1221272112"/>
      </c:barChart>
      <c:catAx>
        <c:axId val="122049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21272112"/>
        <c:crosses val="autoZero"/>
        <c:auto val="1"/>
        <c:lblAlgn val="ctr"/>
        <c:lblOffset val="100"/>
        <c:noMultiLvlLbl val="0"/>
      </c:catAx>
      <c:valAx>
        <c:axId val="122127211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b="1">
                    <a:solidFill>
                      <a:schemeClr val="tx1"/>
                    </a:solidFill>
                  </a:rPr>
                  <a:t>PROPORTION OF VIEWING</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20490064"/>
        <c:crosses val="autoZero"/>
        <c:crossBetween val="between"/>
      </c:valAx>
      <c:spPr>
        <a:noFill/>
        <a:ln>
          <a:noFill/>
        </a:ln>
        <a:effectLst/>
      </c:spPr>
    </c:plotArea>
    <c:legend>
      <c:legendPos val="b"/>
      <c:layout>
        <c:manualLayout>
          <c:xMode val="edge"/>
          <c:yMode val="edge"/>
          <c:x val="0.29344664320562036"/>
          <c:y val="0.16235036364303315"/>
          <c:w val="0.41272152871987261"/>
          <c:h val="5.577599015004818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7056269057983E-2"/>
          <c:y val="4.8213944287182543E-2"/>
          <c:w val="0.94841042238891082"/>
          <c:h val="0.83303341982162571"/>
        </c:manualLayout>
      </c:layout>
      <c:barChart>
        <c:barDir val="col"/>
        <c:grouping val="stacked"/>
        <c:varyColors val="0"/>
        <c:ser>
          <c:idx val="0"/>
          <c:order val="0"/>
          <c:tx>
            <c:strRef>
              <c:f>Sheet1!$B$1</c:f>
              <c:strCache>
                <c:ptCount val="1"/>
                <c:pt idx="0">
                  <c:v>Avg mins per day</c:v>
                </c:pt>
              </c:strCache>
            </c:strRef>
          </c:tx>
          <c:spPr>
            <a:solidFill>
              <a:srgbClr val="E30615"/>
            </a:solidFill>
            <a:ln>
              <a:noFill/>
            </a:ln>
            <a:effectLst/>
          </c:spPr>
          <c:invertIfNegative val="0"/>
          <c:cat>
            <c:strRef>
              <c:f>Sheet1!$A$2:$A$11</c:f>
              <c:strCache>
                <c:ptCount val="10"/>
                <c:pt idx="0">
                  <c:v>0-9%</c:v>
                </c:pt>
                <c:pt idx="1">
                  <c:v>10-19%</c:v>
                </c:pt>
                <c:pt idx="2">
                  <c:v>20-29%</c:v>
                </c:pt>
                <c:pt idx="3">
                  <c:v>30-39%</c:v>
                </c:pt>
                <c:pt idx="4">
                  <c:v>40-49%</c:v>
                </c:pt>
                <c:pt idx="5">
                  <c:v>50-59%</c:v>
                </c:pt>
                <c:pt idx="6">
                  <c:v>60-69%</c:v>
                </c:pt>
                <c:pt idx="7">
                  <c:v>70-79%</c:v>
                </c:pt>
                <c:pt idx="8">
                  <c:v>80-89%</c:v>
                </c:pt>
                <c:pt idx="9">
                  <c:v>90-100%</c:v>
                </c:pt>
              </c:strCache>
            </c:strRef>
          </c:cat>
          <c:val>
            <c:numRef>
              <c:f>Sheet1!$B$2:$B$11</c:f>
              <c:numCache>
                <c:formatCode>0.00</c:formatCode>
                <c:ptCount val="10"/>
                <c:pt idx="0">
                  <c:v>4</c:v>
                </c:pt>
                <c:pt idx="1">
                  <c:v>12</c:v>
                </c:pt>
                <c:pt idx="2">
                  <c:v>25</c:v>
                </c:pt>
                <c:pt idx="3">
                  <c:v>47</c:v>
                </c:pt>
                <c:pt idx="4">
                  <c:v>75</c:v>
                </c:pt>
                <c:pt idx="5">
                  <c:v>115</c:v>
                </c:pt>
                <c:pt idx="6">
                  <c:v>169</c:v>
                </c:pt>
                <c:pt idx="7">
                  <c:v>244</c:v>
                </c:pt>
                <c:pt idx="8">
                  <c:v>360</c:v>
                </c:pt>
                <c:pt idx="9">
                  <c:v>734</c:v>
                </c:pt>
              </c:numCache>
            </c:numRef>
          </c:val>
          <c:extLst>
            <c:ext xmlns:c16="http://schemas.microsoft.com/office/drawing/2014/chart" uri="{C3380CC4-5D6E-409C-BE32-E72D297353CC}">
              <c16:uniqueId val="{00000000-5552-4988-8CCE-8508C50033F6}"/>
            </c:ext>
          </c:extLst>
        </c:ser>
        <c:dLbls>
          <c:showLegendKey val="0"/>
          <c:showVal val="0"/>
          <c:showCatName val="0"/>
          <c:showSerName val="0"/>
          <c:showPercent val="0"/>
          <c:showBubbleSize val="0"/>
        </c:dLbls>
        <c:gapWidth val="100"/>
        <c:overlap val="100"/>
        <c:axId val="799944127"/>
        <c:axId val="799945375"/>
      </c:barChart>
      <c:catAx>
        <c:axId val="799944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99945375"/>
        <c:crosses val="autoZero"/>
        <c:auto val="1"/>
        <c:lblAlgn val="ctr"/>
        <c:lblOffset val="100"/>
        <c:noMultiLvlLbl val="0"/>
      </c:catAx>
      <c:valAx>
        <c:axId val="799945375"/>
        <c:scaling>
          <c:orientation val="minMax"/>
          <c:max val="80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99944127"/>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Sheet1!$A$2</c:f>
              <c:strCache>
                <c:ptCount val="1"/>
                <c:pt idx="0">
                  <c:v>0-10%</c:v>
                </c:pt>
              </c:strCache>
            </c:strRef>
          </c:tx>
          <c:spPr>
            <a:solidFill>
              <a:schemeClr val="accent1"/>
            </a:solidFill>
            <a:ln>
              <a:solidFill>
                <a:srgbClr val="D9D9D9"/>
              </a:solidFill>
            </a:ln>
            <a:effectLst/>
          </c:spPr>
          <c:invertIfNegative val="0"/>
          <c:cat>
            <c:strRef>
              <c:f>Sheet1!$B$1:$C$1</c:f>
              <c:strCache>
                <c:ptCount val="2"/>
                <c:pt idx="0">
                  <c:v>% of all BVOD viewership</c:v>
                </c:pt>
                <c:pt idx="1">
                  <c:v>% of all linear viewership</c:v>
                </c:pt>
              </c:strCache>
            </c:strRef>
          </c:cat>
          <c:val>
            <c:numRef>
              <c:f>Sheet1!$B$2:$C$2</c:f>
              <c:numCache>
                <c:formatCode>0%</c:formatCode>
                <c:ptCount val="2"/>
                <c:pt idx="0">
                  <c:v>0.03</c:v>
                </c:pt>
                <c:pt idx="1">
                  <c:v>0</c:v>
                </c:pt>
              </c:numCache>
            </c:numRef>
          </c:val>
          <c:extLst>
            <c:ext xmlns:c16="http://schemas.microsoft.com/office/drawing/2014/chart" uri="{C3380CC4-5D6E-409C-BE32-E72D297353CC}">
              <c16:uniqueId val="{00000000-CFAA-4032-8691-A8EF6EF91DE2}"/>
            </c:ext>
          </c:extLst>
        </c:ser>
        <c:ser>
          <c:idx val="1"/>
          <c:order val="1"/>
          <c:tx>
            <c:strRef>
              <c:f>Sheet1!$A$3</c:f>
              <c:strCache>
                <c:ptCount val="1"/>
                <c:pt idx="0">
                  <c:v>10-20%</c:v>
                </c:pt>
              </c:strCache>
            </c:strRef>
          </c:tx>
          <c:spPr>
            <a:solidFill>
              <a:schemeClr val="accent1"/>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Sheet1!$B$3:$C$3</c:f>
              <c:numCache>
                <c:formatCode>0%</c:formatCode>
                <c:ptCount val="2"/>
                <c:pt idx="0">
                  <c:v>0.06</c:v>
                </c:pt>
                <c:pt idx="1">
                  <c:v>0.01</c:v>
                </c:pt>
              </c:numCache>
            </c:numRef>
          </c:val>
          <c:extLst>
            <c:ext xmlns:c16="http://schemas.microsoft.com/office/drawing/2014/chart" uri="{C3380CC4-5D6E-409C-BE32-E72D297353CC}">
              <c16:uniqueId val="{00000001-CFAA-4032-8691-A8EF6EF91DE2}"/>
            </c:ext>
          </c:extLst>
        </c:ser>
        <c:ser>
          <c:idx val="2"/>
          <c:order val="2"/>
          <c:tx>
            <c:strRef>
              <c:f>Sheet1!$A$4</c:f>
              <c:strCache>
                <c:ptCount val="1"/>
                <c:pt idx="0">
                  <c:v>20-30%</c:v>
                </c:pt>
              </c:strCache>
            </c:strRef>
          </c:tx>
          <c:spPr>
            <a:solidFill>
              <a:schemeClr val="accent5"/>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Sheet1!$B$4:$C$4</c:f>
              <c:numCache>
                <c:formatCode>0%</c:formatCode>
                <c:ptCount val="2"/>
                <c:pt idx="0">
                  <c:v>7.0000000000000007E-2</c:v>
                </c:pt>
                <c:pt idx="1">
                  <c:v>0.01</c:v>
                </c:pt>
              </c:numCache>
            </c:numRef>
          </c:val>
          <c:extLst>
            <c:ext xmlns:c16="http://schemas.microsoft.com/office/drawing/2014/chart" uri="{C3380CC4-5D6E-409C-BE32-E72D297353CC}">
              <c16:uniqueId val="{00000002-CFAA-4032-8691-A8EF6EF91DE2}"/>
            </c:ext>
          </c:extLst>
        </c:ser>
        <c:ser>
          <c:idx val="3"/>
          <c:order val="3"/>
          <c:tx>
            <c:strRef>
              <c:f>Sheet1!$A$5</c:f>
              <c:strCache>
                <c:ptCount val="1"/>
                <c:pt idx="0">
                  <c:v>30-40%</c:v>
                </c:pt>
              </c:strCache>
            </c:strRef>
          </c:tx>
          <c:spPr>
            <a:solidFill>
              <a:schemeClr val="accent5"/>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Sheet1!$B$5:$C$5</c:f>
              <c:numCache>
                <c:formatCode>0%</c:formatCode>
                <c:ptCount val="2"/>
                <c:pt idx="0">
                  <c:v>0.1</c:v>
                </c:pt>
                <c:pt idx="1">
                  <c:v>0.02</c:v>
                </c:pt>
              </c:numCache>
            </c:numRef>
          </c:val>
          <c:extLst>
            <c:ext xmlns:c16="http://schemas.microsoft.com/office/drawing/2014/chart" uri="{C3380CC4-5D6E-409C-BE32-E72D297353CC}">
              <c16:uniqueId val="{00000003-CFAA-4032-8691-A8EF6EF91DE2}"/>
            </c:ext>
          </c:extLst>
        </c:ser>
        <c:ser>
          <c:idx val="4"/>
          <c:order val="4"/>
          <c:tx>
            <c:strRef>
              <c:f>Sheet1!$A$6</c:f>
              <c:strCache>
                <c:ptCount val="1"/>
                <c:pt idx="0">
                  <c:v>40-50%</c:v>
                </c:pt>
              </c:strCache>
            </c:strRef>
          </c:tx>
          <c:spPr>
            <a:solidFill>
              <a:schemeClr val="accent5"/>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Sheet1!$B$6:$C$6</c:f>
              <c:numCache>
                <c:formatCode>0%</c:formatCode>
                <c:ptCount val="2"/>
                <c:pt idx="0">
                  <c:v>0.11</c:v>
                </c:pt>
                <c:pt idx="1">
                  <c:v>0.04</c:v>
                </c:pt>
              </c:numCache>
            </c:numRef>
          </c:val>
          <c:extLst>
            <c:ext xmlns:c16="http://schemas.microsoft.com/office/drawing/2014/chart" uri="{C3380CC4-5D6E-409C-BE32-E72D297353CC}">
              <c16:uniqueId val="{00000004-CFAA-4032-8691-A8EF6EF91DE2}"/>
            </c:ext>
          </c:extLst>
        </c:ser>
        <c:ser>
          <c:idx val="5"/>
          <c:order val="5"/>
          <c:tx>
            <c:strRef>
              <c:f>Sheet1!$A$7</c:f>
              <c:strCache>
                <c:ptCount val="1"/>
                <c:pt idx="0">
                  <c:v>50-60%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Sheet1!$B$7:$C$7</c:f>
              <c:numCache>
                <c:formatCode>0%</c:formatCode>
                <c:ptCount val="2"/>
                <c:pt idx="0">
                  <c:v>0.11</c:v>
                </c:pt>
                <c:pt idx="1">
                  <c:v>0.06</c:v>
                </c:pt>
              </c:numCache>
            </c:numRef>
          </c:val>
          <c:extLst>
            <c:ext xmlns:c16="http://schemas.microsoft.com/office/drawing/2014/chart" uri="{C3380CC4-5D6E-409C-BE32-E72D297353CC}">
              <c16:uniqueId val="{00000005-CFAA-4032-8691-A8EF6EF91DE2}"/>
            </c:ext>
          </c:extLst>
        </c:ser>
        <c:ser>
          <c:idx val="6"/>
          <c:order val="6"/>
          <c:tx>
            <c:strRef>
              <c:f>Sheet1!$A$8</c:f>
              <c:strCache>
                <c:ptCount val="1"/>
                <c:pt idx="0">
                  <c:v>60-70%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Sheet1!$B$8:$C$8</c:f>
              <c:numCache>
                <c:formatCode>0%</c:formatCode>
                <c:ptCount val="2"/>
                <c:pt idx="0">
                  <c:v>0.12</c:v>
                </c:pt>
                <c:pt idx="1">
                  <c:v>0.09</c:v>
                </c:pt>
              </c:numCache>
            </c:numRef>
          </c:val>
          <c:extLst>
            <c:ext xmlns:c16="http://schemas.microsoft.com/office/drawing/2014/chart" uri="{C3380CC4-5D6E-409C-BE32-E72D297353CC}">
              <c16:uniqueId val="{00000006-CFAA-4032-8691-A8EF6EF91DE2}"/>
            </c:ext>
          </c:extLst>
        </c:ser>
        <c:ser>
          <c:idx val="7"/>
          <c:order val="7"/>
          <c:tx>
            <c:strRef>
              <c:f>Sheet1!$A$9</c:f>
              <c:strCache>
                <c:ptCount val="1"/>
                <c:pt idx="0">
                  <c:v>70-80%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Sheet1!$B$9:$C$9</c:f>
              <c:numCache>
                <c:formatCode>0%</c:formatCode>
                <c:ptCount val="2"/>
                <c:pt idx="0">
                  <c:v>0.13</c:v>
                </c:pt>
                <c:pt idx="1">
                  <c:v>0.14000000000000001</c:v>
                </c:pt>
              </c:numCache>
            </c:numRef>
          </c:val>
          <c:extLst>
            <c:ext xmlns:c16="http://schemas.microsoft.com/office/drawing/2014/chart" uri="{C3380CC4-5D6E-409C-BE32-E72D297353CC}">
              <c16:uniqueId val="{00000007-CFAA-4032-8691-A8EF6EF91DE2}"/>
            </c:ext>
          </c:extLst>
        </c:ser>
        <c:ser>
          <c:idx val="8"/>
          <c:order val="8"/>
          <c:tx>
            <c:strRef>
              <c:f>Sheet1!$A$10</c:f>
              <c:strCache>
                <c:ptCount val="1"/>
                <c:pt idx="0">
                  <c:v>80-90%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Sheet1!$B$10:$C$10</c:f>
              <c:numCache>
                <c:formatCode>0%</c:formatCode>
                <c:ptCount val="2"/>
                <c:pt idx="0">
                  <c:v>0.13</c:v>
                </c:pt>
                <c:pt idx="1">
                  <c:v>0.21</c:v>
                </c:pt>
              </c:numCache>
            </c:numRef>
          </c:val>
          <c:extLst>
            <c:ext xmlns:c16="http://schemas.microsoft.com/office/drawing/2014/chart" uri="{C3380CC4-5D6E-409C-BE32-E72D297353CC}">
              <c16:uniqueId val="{00000008-CFAA-4032-8691-A8EF6EF91DE2}"/>
            </c:ext>
          </c:extLst>
        </c:ser>
        <c:ser>
          <c:idx val="9"/>
          <c:order val="9"/>
          <c:tx>
            <c:strRef>
              <c:f>Sheet1!$A$11</c:f>
              <c:strCache>
                <c:ptCount val="1"/>
                <c:pt idx="0">
                  <c:v>90-100%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Sheet1!$B$11:$C$11</c:f>
              <c:numCache>
                <c:formatCode>0%</c:formatCode>
                <c:ptCount val="2"/>
                <c:pt idx="0">
                  <c:v>0.15</c:v>
                </c:pt>
                <c:pt idx="1">
                  <c:v>0.42</c:v>
                </c:pt>
              </c:numCache>
            </c:numRef>
          </c:val>
          <c:extLst>
            <c:ext xmlns:c16="http://schemas.microsoft.com/office/drawing/2014/chart" uri="{C3380CC4-5D6E-409C-BE32-E72D297353CC}">
              <c16:uniqueId val="{00000009-CFAA-4032-8691-A8EF6EF91DE2}"/>
            </c:ext>
          </c:extLst>
        </c:ser>
        <c:dLbls>
          <c:showLegendKey val="0"/>
          <c:showVal val="0"/>
          <c:showCatName val="0"/>
          <c:showSerName val="0"/>
          <c:showPercent val="0"/>
          <c:showBubbleSize val="0"/>
        </c:dLbls>
        <c:gapWidth val="80"/>
        <c:overlap val="100"/>
        <c:axId val="540237967"/>
        <c:axId val="540238383"/>
      </c:barChart>
      <c:catAx>
        <c:axId val="540237967"/>
        <c:scaling>
          <c:orientation val="minMax"/>
        </c:scaling>
        <c:delete val="1"/>
        <c:axPos val="l"/>
        <c:numFmt formatCode="General" sourceLinked="1"/>
        <c:majorTickMark val="none"/>
        <c:minorTickMark val="none"/>
        <c:tickLblPos val="nextTo"/>
        <c:crossAx val="540238383"/>
        <c:crosses val="autoZero"/>
        <c:auto val="1"/>
        <c:lblAlgn val="ctr"/>
        <c:lblOffset val="100"/>
        <c:noMultiLvlLbl val="0"/>
      </c:catAx>
      <c:valAx>
        <c:axId val="540238383"/>
        <c:scaling>
          <c:orientation val="minMax"/>
          <c:max val="1"/>
        </c:scaling>
        <c:delete val="0"/>
        <c:axPos val="b"/>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40237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Light</c:v>
                </c:pt>
              </c:strCache>
            </c:strRef>
          </c:tx>
          <c:spPr>
            <a:solidFill>
              <a:schemeClr val="accent1"/>
            </a:solidFill>
            <a:ln w="76200">
              <a:solidFill>
                <a:schemeClr val="bg1"/>
              </a:solidFill>
            </a:ln>
            <a:effectLst/>
          </c:spPr>
          <c:invertIfNegative val="0"/>
          <c:dPt>
            <c:idx val="0"/>
            <c:invertIfNegative val="0"/>
            <c:bubble3D val="0"/>
            <c:spPr>
              <a:solidFill>
                <a:srgbClr val="75C5FF"/>
              </a:solidFill>
              <a:ln w="76200">
                <a:solidFill>
                  <a:schemeClr val="bg1"/>
                </a:solidFill>
              </a:ln>
              <a:effectLst/>
            </c:spPr>
            <c:extLst>
              <c:ext xmlns:c16="http://schemas.microsoft.com/office/drawing/2014/chart" uri="{C3380CC4-5D6E-409C-BE32-E72D297353CC}">
                <c16:uniqueId val="{00000003-2DC7-4D24-9C28-46501E78C27B}"/>
              </c:ext>
            </c:extLst>
          </c:dPt>
          <c:cat>
            <c:strRef>
              <c:f>Sheet1!$A$2:$A$5</c:f>
              <c:strCache>
                <c:ptCount val="1"/>
                <c:pt idx="0">
                  <c:v>Decile</c:v>
                </c:pt>
              </c:strCache>
            </c:strRef>
          </c:cat>
          <c:val>
            <c:numRef>
              <c:f>Sheet1!$B$2:$B$5</c:f>
              <c:numCache>
                <c:formatCode>General</c:formatCode>
                <c:ptCount val="4"/>
                <c:pt idx="0">
                  <c:v>20</c:v>
                </c:pt>
              </c:numCache>
            </c:numRef>
          </c:val>
          <c:extLst>
            <c:ext xmlns:c16="http://schemas.microsoft.com/office/drawing/2014/chart" uri="{C3380CC4-5D6E-409C-BE32-E72D297353CC}">
              <c16:uniqueId val="{00000000-2DC7-4D24-9C28-46501E78C27B}"/>
            </c:ext>
          </c:extLst>
        </c:ser>
        <c:ser>
          <c:idx val="1"/>
          <c:order val="1"/>
          <c:tx>
            <c:strRef>
              <c:f>Sheet1!$C$1</c:f>
              <c:strCache>
                <c:ptCount val="1"/>
                <c:pt idx="0">
                  <c:v>Medium</c:v>
                </c:pt>
              </c:strCache>
            </c:strRef>
          </c:tx>
          <c:spPr>
            <a:solidFill>
              <a:srgbClr val="99D7B1"/>
            </a:solidFill>
            <a:ln w="76200">
              <a:solidFill>
                <a:schemeClr val="bg1"/>
              </a:solidFill>
            </a:ln>
            <a:effectLst/>
          </c:spPr>
          <c:invertIfNegative val="0"/>
          <c:cat>
            <c:strRef>
              <c:f>Sheet1!$A$2:$A$5</c:f>
              <c:strCache>
                <c:ptCount val="1"/>
                <c:pt idx="0">
                  <c:v>Decile</c:v>
                </c:pt>
              </c:strCache>
            </c:strRef>
          </c:cat>
          <c:val>
            <c:numRef>
              <c:f>Sheet1!$C$2:$C$5</c:f>
              <c:numCache>
                <c:formatCode>General</c:formatCode>
                <c:ptCount val="4"/>
                <c:pt idx="0">
                  <c:v>30</c:v>
                </c:pt>
              </c:numCache>
            </c:numRef>
          </c:val>
          <c:extLst>
            <c:ext xmlns:c16="http://schemas.microsoft.com/office/drawing/2014/chart" uri="{C3380CC4-5D6E-409C-BE32-E72D297353CC}">
              <c16:uniqueId val="{00000001-2DC7-4D24-9C28-46501E78C27B}"/>
            </c:ext>
          </c:extLst>
        </c:ser>
        <c:ser>
          <c:idx val="2"/>
          <c:order val="2"/>
          <c:tx>
            <c:strRef>
              <c:f>Sheet1!$D$1</c:f>
              <c:strCache>
                <c:ptCount val="1"/>
                <c:pt idx="0">
                  <c:v>Heavy</c:v>
                </c:pt>
              </c:strCache>
            </c:strRef>
          </c:tx>
          <c:spPr>
            <a:solidFill>
              <a:srgbClr val="FD9199"/>
            </a:solidFill>
            <a:ln w="76200">
              <a:solidFill>
                <a:schemeClr val="bg1"/>
              </a:solidFill>
            </a:ln>
            <a:effectLst/>
          </c:spPr>
          <c:invertIfNegative val="0"/>
          <c:cat>
            <c:strRef>
              <c:f>Sheet1!$A$2:$A$5</c:f>
              <c:strCache>
                <c:ptCount val="1"/>
                <c:pt idx="0">
                  <c:v>Decile</c:v>
                </c:pt>
              </c:strCache>
            </c:strRef>
          </c:cat>
          <c:val>
            <c:numRef>
              <c:f>Sheet1!$D$2:$D$5</c:f>
              <c:numCache>
                <c:formatCode>General</c:formatCode>
                <c:ptCount val="4"/>
                <c:pt idx="0">
                  <c:v>50</c:v>
                </c:pt>
              </c:numCache>
            </c:numRef>
          </c:val>
          <c:extLst>
            <c:ext xmlns:c16="http://schemas.microsoft.com/office/drawing/2014/chart" uri="{C3380CC4-5D6E-409C-BE32-E72D297353CC}">
              <c16:uniqueId val="{00000002-2DC7-4D24-9C28-46501E78C27B}"/>
            </c:ext>
          </c:extLst>
        </c:ser>
        <c:dLbls>
          <c:showLegendKey val="0"/>
          <c:showVal val="0"/>
          <c:showCatName val="0"/>
          <c:showSerName val="0"/>
          <c:showPercent val="0"/>
          <c:showBubbleSize val="0"/>
        </c:dLbls>
        <c:gapWidth val="0"/>
        <c:overlap val="100"/>
        <c:axId val="1013382032"/>
        <c:axId val="1013385360"/>
      </c:barChart>
      <c:catAx>
        <c:axId val="1013382032"/>
        <c:scaling>
          <c:orientation val="minMax"/>
        </c:scaling>
        <c:delete val="1"/>
        <c:axPos val="l"/>
        <c:numFmt formatCode="General" sourceLinked="1"/>
        <c:majorTickMark val="none"/>
        <c:minorTickMark val="none"/>
        <c:tickLblPos val="nextTo"/>
        <c:crossAx val="1013385360"/>
        <c:crosses val="autoZero"/>
        <c:auto val="1"/>
        <c:lblAlgn val="ctr"/>
        <c:lblOffset val="100"/>
        <c:noMultiLvlLbl val="0"/>
      </c:catAx>
      <c:valAx>
        <c:axId val="1013385360"/>
        <c:scaling>
          <c:orientation val="minMax"/>
        </c:scaling>
        <c:delete val="1"/>
        <c:axPos val="b"/>
        <c:numFmt formatCode="0%" sourceLinked="1"/>
        <c:majorTickMark val="none"/>
        <c:minorTickMark val="none"/>
        <c:tickLblPos val="nextTo"/>
        <c:crossAx val="101338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8005226811446"/>
          <c:y val="2.0410464293587581E-2"/>
          <c:w val="0.89291994773188565"/>
          <c:h val="0.81722250854754797"/>
        </c:manualLayout>
      </c:layout>
      <c:lineChart>
        <c:grouping val="standard"/>
        <c:varyColors val="0"/>
        <c:ser>
          <c:idx val="0"/>
          <c:order val="0"/>
          <c:tx>
            <c:strRef>
              <c:f>Sheet1!$A$2</c:f>
              <c:strCache>
                <c:ptCount val="1"/>
                <c:pt idx="0">
                  <c:v>All Inds</c:v>
                </c:pt>
              </c:strCache>
            </c:strRef>
          </c:tx>
          <c:spPr>
            <a:ln w="28575" cap="rnd">
              <a:solidFill>
                <a:schemeClr val="accent1"/>
              </a:solidFill>
              <a:round/>
            </a:ln>
            <a:effectLst/>
          </c:spPr>
          <c:marker>
            <c:symbol val="none"/>
          </c:marker>
          <c:dLbls>
            <c:dLbl>
              <c:idx val="9"/>
              <c:layout>
                <c:manualLayout>
                  <c:x val="0"/>
                  <c:y val="3.40374256235351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86-4973-8613-C759EF7D29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 
Q1 - Q4</c:v>
                </c:pt>
                <c:pt idx="1">
                  <c:v>2015 
Q1 - Q4</c:v>
                </c:pt>
                <c:pt idx="2">
                  <c:v>2016
Q1 - Q4</c:v>
                </c:pt>
                <c:pt idx="3">
                  <c:v>2017
Q1 - Q4</c:v>
                </c:pt>
                <c:pt idx="4">
                  <c:v>2018
Q1 - Q4</c:v>
                </c:pt>
                <c:pt idx="5">
                  <c:v>2019
Q1 - Q4</c:v>
                </c:pt>
                <c:pt idx="6">
                  <c:v>2020
Q1 - Q4</c:v>
                </c:pt>
                <c:pt idx="7">
                  <c:v>2021
Q2 - Q4*</c:v>
                </c:pt>
                <c:pt idx="8">
                  <c:v>2022
Q1 - Q4</c:v>
                </c:pt>
                <c:pt idx="9">
                  <c:v>2023
Q1 - Q4</c:v>
                </c:pt>
              </c:strCache>
            </c:strRef>
          </c:cat>
          <c:val>
            <c:numRef>
              <c:f>Sheet1!$B$2:$K$2</c:f>
              <c:numCache>
                <c:formatCode>General</c:formatCode>
                <c:ptCount val="10"/>
                <c:pt idx="0">
                  <c:v>20</c:v>
                </c:pt>
                <c:pt idx="1">
                  <c:v>27.1</c:v>
                </c:pt>
                <c:pt idx="2">
                  <c:v>34.200000000000003</c:v>
                </c:pt>
                <c:pt idx="3">
                  <c:v>41.2</c:v>
                </c:pt>
                <c:pt idx="4">
                  <c:v>49.4</c:v>
                </c:pt>
                <c:pt idx="5">
                  <c:v>57.2</c:v>
                </c:pt>
                <c:pt idx="6">
                  <c:v>65.900000000000006</c:v>
                </c:pt>
                <c:pt idx="7">
                  <c:v>73.900000000000006</c:v>
                </c:pt>
                <c:pt idx="8">
                  <c:v>75.099999999999994</c:v>
                </c:pt>
                <c:pt idx="9" formatCode="0.0">
                  <c:v>72.930000000000007</c:v>
                </c:pt>
              </c:numCache>
            </c:numRef>
          </c:val>
          <c:smooth val="1"/>
          <c:extLst>
            <c:ext xmlns:c16="http://schemas.microsoft.com/office/drawing/2014/chart" uri="{C3380CC4-5D6E-409C-BE32-E72D297353CC}">
              <c16:uniqueId val="{00000000-1118-44DE-BEA9-43F63E100D13}"/>
            </c:ext>
          </c:extLst>
        </c:ser>
        <c:ser>
          <c:idx val="1"/>
          <c:order val="1"/>
          <c:tx>
            <c:strRef>
              <c:f>Sheet1!$A$3</c:f>
              <c:strCache>
                <c:ptCount val="1"/>
                <c:pt idx="0">
                  <c:v>Under 16</c:v>
                </c:pt>
              </c:strCache>
            </c:strRef>
          </c:tx>
          <c:spPr>
            <a:ln w="28575" cap="rnd">
              <a:solidFill>
                <a:srgbClr val="0070C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D786-4973-8613-C759EF7D29E8}"/>
                </c:ext>
              </c:extLst>
            </c:dLbl>
            <c:dLbl>
              <c:idx val="1"/>
              <c:delete val="1"/>
              <c:extLst>
                <c:ext xmlns:c15="http://schemas.microsoft.com/office/drawing/2012/chart" uri="{CE6537A1-D6FC-4f65-9D91-7224C49458BB}"/>
                <c:ext xmlns:c16="http://schemas.microsoft.com/office/drawing/2014/chart" uri="{C3380CC4-5D6E-409C-BE32-E72D297353CC}">
                  <c16:uniqueId val="{0000000C-D786-4973-8613-C759EF7D29E8}"/>
                </c:ext>
              </c:extLst>
            </c:dLbl>
            <c:dLbl>
              <c:idx val="2"/>
              <c:delete val="1"/>
              <c:extLst>
                <c:ext xmlns:c15="http://schemas.microsoft.com/office/drawing/2012/chart" uri="{CE6537A1-D6FC-4f65-9D91-7224C49458BB}"/>
                <c:ext xmlns:c16="http://schemas.microsoft.com/office/drawing/2014/chart" uri="{C3380CC4-5D6E-409C-BE32-E72D297353CC}">
                  <c16:uniqueId val="{0000000B-D786-4973-8613-C759EF7D29E8}"/>
                </c:ext>
              </c:extLst>
            </c:dLbl>
            <c:dLbl>
              <c:idx val="3"/>
              <c:delete val="1"/>
              <c:extLst>
                <c:ext xmlns:c15="http://schemas.microsoft.com/office/drawing/2012/chart" uri="{CE6537A1-D6FC-4f65-9D91-7224C49458BB}"/>
                <c:ext xmlns:c16="http://schemas.microsoft.com/office/drawing/2014/chart" uri="{C3380CC4-5D6E-409C-BE32-E72D297353CC}">
                  <c16:uniqueId val="{0000000A-D786-4973-8613-C759EF7D29E8}"/>
                </c:ext>
              </c:extLst>
            </c:dLbl>
            <c:dLbl>
              <c:idx val="4"/>
              <c:delete val="1"/>
              <c:extLst>
                <c:ext xmlns:c15="http://schemas.microsoft.com/office/drawing/2012/chart" uri="{CE6537A1-D6FC-4f65-9D91-7224C49458BB}"/>
                <c:ext xmlns:c16="http://schemas.microsoft.com/office/drawing/2014/chart" uri="{C3380CC4-5D6E-409C-BE32-E72D297353CC}">
                  <c16:uniqueId val="{00000009-D786-4973-8613-C759EF7D29E8}"/>
                </c:ext>
              </c:extLst>
            </c:dLbl>
            <c:dLbl>
              <c:idx val="5"/>
              <c:delete val="1"/>
              <c:extLst>
                <c:ext xmlns:c15="http://schemas.microsoft.com/office/drawing/2012/chart" uri="{CE6537A1-D6FC-4f65-9D91-7224C49458BB}"/>
                <c:ext xmlns:c16="http://schemas.microsoft.com/office/drawing/2014/chart" uri="{C3380CC4-5D6E-409C-BE32-E72D297353CC}">
                  <c16:uniqueId val="{00000008-D786-4973-8613-C759EF7D29E8}"/>
                </c:ext>
              </c:extLst>
            </c:dLbl>
            <c:dLbl>
              <c:idx val="6"/>
              <c:delete val="1"/>
              <c:extLst>
                <c:ext xmlns:c15="http://schemas.microsoft.com/office/drawing/2012/chart" uri="{CE6537A1-D6FC-4f65-9D91-7224C49458BB}"/>
                <c:ext xmlns:c16="http://schemas.microsoft.com/office/drawing/2014/chart" uri="{C3380CC4-5D6E-409C-BE32-E72D297353CC}">
                  <c16:uniqueId val="{00000007-D786-4973-8613-C759EF7D29E8}"/>
                </c:ext>
              </c:extLst>
            </c:dLbl>
            <c:dLbl>
              <c:idx val="7"/>
              <c:delete val="1"/>
              <c:extLst>
                <c:ext xmlns:c15="http://schemas.microsoft.com/office/drawing/2012/chart" uri="{CE6537A1-D6FC-4f65-9D91-7224C49458BB}"/>
                <c:ext xmlns:c16="http://schemas.microsoft.com/office/drawing/2014/chart" uri="{C3380CC4-5D6E-409C-BE32-E72D297353CC}">
                  <c16:uniqueId val="{00000006-D786-4973-8613-C759EF7D29E8}"/>
                </c:ext>
              </c:extLst>
            </c:dLbl>
            <c:dLbl>
              <c:idx val="8"/>
              <c:delete val="1"/>
              <c:extLst>
                <c:ext xmlns:c15="http://schemas.microsoft.com/office/drawing/2012/chart" uri="{CE6537A1-D6FC-4f65-9D91-7224C49458BB}"/>
                <c:ext xmlns:c16="http://schemas.microsoft.com/office/drawing/2014/chart" uri="{C3380CC4-5D6E-409C-BE32-E72D297353CC}">
                  <c16:uniqueId val="{00000005-D786-4973-8613-C759EF7D29E8}"/>
                </c:ext>
              </c:extLst>
            </c:dLbl>
            <c:dLbl>
              <c:idx val="9"/>
              <c:layout>
                <c:manualLayout>
                  <c:x val="0"/>
                  <c:y val="-5.7863623560009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86-4973-8613-C759EF7D29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 
Q1 - Q4</c:v>
                </c:pt>
                <c:pt idx="1">
                  <c:v>2015 
Q1 - Q4</c:v>
                </c:pt>
                <c:pt idx="2">
                  <c:v>2016
Q1 - Q4</c:v>
                </c:pt>
                <c:pt idx="3">
                  <c:v>2017
Q1 - Q4</c:v>
                </c:pt>
                <c:pt idx="4">
                  <c:v>2018
Q1 - Q4</c:v>
                </c:pt>
                <c:pt idx="5">
                  <c:v>2019
Q1 - Q4</c:v>
                </c:pt>
                <c:pt idx="6">
                  <c:v>2020
Q1 - Q4</c:v>
                </c:pt>
                <c:pt idx="7">
                  <c:v>2021
Q2 - Q4*</c:v>
                </c:pt>
                <c:pt idx="8">
                  <c:v>2022
Q1 - Q4</c:v>
                </c:pt>
                <c:pt idx="9">
                  <c:v>2023
Q1 - Q4</c:v>
                </c:pt>
              </c:strCache>
            </c:strRef>
          </c:cat>
          <c:val>
            <c:numRef>
              <c:f>Sheet1!$B$3:$K$3</c:f>
              <c:numCache>
                <c:formatCode>General</c:formatCode>
                <c:ptCount val="10"/>
                <c:pt idx="0">
                  <c:v>25.3</c:v>
                </c:pt>
                <c:pt idx="1">
                  <c:v>34.1</c:v>
                </c:pt>
                <c:pt idx="2">
                  <c:v>43.1</c:v>
                </c:pt>
                <c:pt idx="3">
                  <c:v>50.8</c:v>
                </c:pt>
                <c:pt idx="4">
                  <c:v>61</c:v>
                </c:pt>
                <c:pt idx="5">
                  <c:v>69.3</c:v>
                </c:pt>
                <c:pt idx="6">
                  <c:v>78.099999999999994</c:v>
                </c:pt>
                <c:pt idx="7">
                  <c:v>86.4</c:v>
                </c:pt>
                <c:pt idx="8">
                  <c:v>86.8</c:v>
                </c:pt>
                <c:pt idx="9" formatCode="0.0">
                  <c:v>83.56</c:v>
                </c:pt>
              </c:numCache>
            </c:numRef>
          </c:val>
          <c:smooth val="1"/>
          <c:extLst>
            <c:ext xmlns:c16="http://schemas.microsoft.com/office/drawing/2014/chart" uri="{C3380CC4-5D6E-409C-BE32-E72D297353CC}">
              <c16:uniqueId val="{00000001-1118-44DE-BEA9-43F63E100D13}"/>
            </c:ext>
          </c:extLst>
        </c:ser>
        <c:ser>
          <c:idx val="2"/>
          <c:order val="2"/>
          <c:tx>
            <c:strRef>
              <c:f>Sheet1!$A$4</c:f>
              <c:strCache>
                <c:ptCount val="1"/>
                <c:pt idx="0">
                  <c:v>16-34</c:v>
                </c:pt>
              </c:strCache>
            </c:strRef>
          </c:tx>
          <c:spPr>
            <a:ln w="28575" cap="rnd">
              <a:solidFill>
                <a:schemeClr val="accent3"/>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86-4973-8613-C759EF7D29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 
Q1 - Q4</c:v>
                </c:pt>
                <c:pt idx="1">
                  <c:v>2015 
Q1 - Q4</c:v>
                </c:pt>
                <c:pt idx="2">
                  <c:v>2016
Q1 - Q4</c:v>
                </c:pt>
                <c:pt idx="3">
                  <c:v>2017
Q1 - Q4</c:v>
                </c:pt>
                <c:pt idx="4">
                  <c:v>2018
Q1 - Q4</c:v>
                </c:pt>
                <c:pt idx="5">
                  <c:v>2019
Q1 - Q4</c:v>
                </c:pt>
                <c:pt idx="6">
                  <c:v>2020
Q1 - Q4</c:v>
                </c:pt>
                <c:pt idx="7">
                  <c:v>2021
Q2 - Q4*</c:v>
                </c:pt>
                <c:pt idx="8">
                  <c:v>2022
Q1 - Q4</c:v>
                </c:pt>
                <c:pt idx="9">
                  <c:v>2023
Q1 - Q4</c:v>
                </c:pt>
              </c:strCache>
            </c:strRef>
          </c:cat>
          <c:val>
            <c:numRef>
              <c:f>Sheet1!$B$4:$K$4</c:f>
              <c:numCache>
                <c:formatCode>General</c:formatCode>
                <c:ptCount val="10"/>
                <c:pt idx="0">
                  <c:v>29.8</c:v>
                </c:pt>
                <c:pt idx="1">
                  <c:v>38.299999999999997</c:v>
                </c:pt>
                <c:pt idx="2">
                  <c:v>47.4</c:v>
                </c:pt>
                <c:pt idx="3">
                  <c:v>55.7</c:v>
                </c:pt>
                <c:pt idx="4">
                  <c:v>65.2</c:v>
                </c:pt>
                <c:pt idx="5">
                  <c:v>72.599999999999994</c:v>
                </c:pt>
                <c:pt idx="6">
                  <c:v>80.900000000000006</c:v>
                </c:pt>
                <c:pt idx="7">
                  <c:v>86.5</c:v>
                </c:pt>
                <c:pt idx="8">
                  <c:v>86.9</c:v>
                </c:pt>
                <c:pt idx="9" formatCode="0.0">
                  <c:v>83.61</c:v>
                </c:pt>
              </c:numCache>
            </c:numRef>
          </c:val>
          <c:smooth val="1"/>
          <c:extLst>
            <c:ext xmlns:c16="http://schemas.microsoft.com/office/drawing/2014/chart" uri="{C3380CC4-5D6E-409C-BE32-E72D297353CC}">
              <c16:uniqueId val="{00000000-9C1F-4C9B-B1EB-2C047B23F034}"/>
            </c:ext>
          </c:extLst>
        </c:ser>
        <c:ser>
          <c:idx val="3"/>
          <c:order val="3"/>
          <c:tx>
            <c:strRef>
              <c:f>Sheet1!$A$5</c:f>
              <c:strCache>
                <c:ptCount val="1"/>
                <c:pt idx="0">
                  <c:v>35-64</c:v>
                </c:pt>
              </c:strCache>
            </c:strRef>
          </c:tx>
          <c:spPr>
            <a:ln w="28575" cap="rnd">
              <a:solidFill>
                <a:schemeClr val="accent4"/>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86-4973-8613-C759EF7D29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 
Q1 - Q4</c:v>
                </c:pt>
                <c:pt idx="1">
                  <c:v>2015 
Q1 - Q4</c:v>
                </c:pt>
                <c:pt idx="2">
                  <c:v>2016
Q1 - Q4</c:v>
                </c:pt>
                <c:pt idx="3">
                  <c:v>2017
Q1 - Q4</c:v>
                </c:pt>
                <c:pt idx="4">
                  <c:v>2018
Q1 - Q4</c:v>
                </c:pt>
                <c:pt idx="5">
                  <c:v>2019
Q1 - Q4</c:v>
                </c:pt>
                <c:pt idx="6">
                  <c:v>2020
Q1 - Q4</c:v>
                </c:pt>
                <c:pt idx="7">
                  <c:v>2021
Q2 - Q4*</c:v>
                </c:pt>
                <c:pt idx="8">
                  <c:v>2022
Q1 - Q4</c:v>
                </c:pt>
                <c:pt idx="9">
                  <c:v>2023
Q1 - Q4</c:v>
                </c:pt>
              </c:strCache>
            </c:strRef>
          </c:cat>
          <c:val>
            <c:numRef>
              <c:f>Sheet1!$B$5:$K$5</c:f>
              <c:numCache>
                <c:formatCode>General</c:formatCode>
                <c:ptCount val="10"/>
                <c:pt idx="0">
                  <c:v>18.899999999999999</c:v>
                </c:pt>
                <c:pt idx="1">
                  <c:v>26.7</c:v>
                </c:pt>
                <c:pt idx="2">
                  <c:v>34</c:v>
                </c:pt>
                <c:pt idx="3">
                  <c:v>41.7</c:v>
                </c:pt>
                <c:pt idx="4">
                  <c:v>49.8</c:v>
                </c:pt>
                <c:pt idx="5">
                  <c:v>59.1</c:v>
                </c:pt>
                <c:pt idx="6">
                  <c:v>68.599999999999994</c:v>
                </c:pt>
                <c:pt idx="7">
                  <c:v>76.900000000000006</c:v>
                </c:pt>
                <c:pt idx="8">
                  <c:v>78.599999999999994</c:v>
                </c:pt>
                <c:pt idx="9" formatCode="0.0">
                  <c:v>76.290000000000006</c:v>
                </c:pt>
              </c:numCache>
            </c:numRef>
          </c:val>
          <c:smooth val="1"/>
          <c:extLst>
            <c:ext xmlns:c16="http://schemas.microsoft.com/office/drawing/2014/chart" uri="{C3380CC4-5D6E-409C-BE32-E72D297353CC}">
              <c16:uniqueId val="{00000001-9C1F-4C9B-B1EB-2C047B23F034}"/>
            </c:ext>
          </c:extLst>
        </c:ser>
        <c:ser>
          <c:idx val="4"/>
          <c:order val="4"/>
          <c:tx>
            <c:strRef>
              <c:f>Sheet1!$A$6</c:f>
              <c:strCache>
                <c:ptCount val="1"/>
                <c:pt idx="0">
                  <c:v>65+</c:v>
                </c:pt>
              </c:strCache>
            </c:strRef>
          </c:tx>
          <c:spPr>
            <a:ln w="28575" cap="rnd">
              <a:solidFill>
                <a:schemeClr val="accent5"/>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86-4973-8613-C759EF7D29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 
Q1 - Q4</c:v>
                </c:pt>
                <c:pt idx="1">
                  <c:v>2015 
Q1 - Q4</c:v>
                </c:pt>
                <c:pt idx="2">
                  <c:v>2016
Q1 - Q4</c:v>
                </c:pt>
                <c:pt idx="3">
                  <c:v>2017
Q1 - Q4</c:v>
                </c:pt>
                <c:pt idx="4">
                  <c:v>2018
Q1 - Q4</c:v>
                </c:pt>
                <c:pt idx="5">
                  <c:v>2019
Q1 - Q4</c:v>
                </c:pt>
                <c:pt idx="6">
                  <c:v>2020
Q1 - Q4</c:v>
                </c:pt>
                <c:pt idx="7">
                  <c:v>2021
Q2 - Q4*</c:v>
                </c:pt>
                <c:pt idx="8">
                  <c:v>2022
Q1 - Q4</c:v>
                </c:pt>
                <c:pt idx="9">
                  <c:v>2023
Q1 - Q4</c:v>
                </c:pt>
              </c:strCache>
            </c:strRef>
          </c:cat>
          <c:val>
            <c:numRef>
              <c:f>Sheet1!$B$6:$K$6</c:f>
              <c:numCache>
                <c:formatCode>General</c:formatCode>
                <c:ptCount val="10"/>
                <c:pt idx="0">
                  <c:v>2.7</c:v>
                </c:pt>
                <c:pt idx="1">
                  <c:v>5.0999999999999996</c:v>
                </c:pt>
                <c:pt idx="2">
                  <c:v>7.2</c:v>
                </c:pt>
                <c:pt idx="3">
                  <c:v>10.8</c:v>
                </c:pt>
                <c:pt idx="4">
                  <c:v>15.6</c:v>
                </c:pt>
                <c:pt idx="5">
                  <c:v>20.5</c:v>
                </c:pt>
                <c:pt idx="6">
                  <c:v>28.3</c:v>
                </c:pt>
                <c:pt idx="7">
                  <c:v>39</c:v>
                </c:pt>
                <c:pt idx="8">
                  <c:v>41.6</c:v>
                </c:pt>
                <c:pt idx="9" formatCode="0.0">
                  <c:v>42.23</c:v>
                </c:pt>
              </c:numCache>
            </c:numRef>
          </c:val>
          <c:smooth val="1"/>
          <c:extLst>
            <c:ext xmlns:c16="http://schemas.microsoft.com/office/drawing/2014/chart" uri="{C3380CC4-5D6E-409C-BE32-E72D297353CC}">
              <c16:uniqueId val="{00000000-7534-4808-A2FD-2A2C5652AE19}"/>
            </c:ext>
          </c:extLst>
        </c:ser>
        <c:dLbls>
          <c:showLegendKey val="0"/>
          <c:showVal val="0"/>
          <c:showCatName val="0"/>
          <c:showSerName val="0"/>
          <c:showPercent val="0"/>
          <c:showBubbleSize val="0"/>
        </c:dLbls>
        <c:smooth val="0"/>
        <c:axId val="649824728"/>
        <c:axId val="649827024"/>
      </c:lineChart>
      <c:catAx>
        <c:axId val="649824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9827024"/>
        <c:crosses val="autoZero"/>
        <c:auto val="1"/>
        <c:lblAlgn val="ctr"/>
        <c:lblOffset val="100"/>
        <c:noMultiLvlLbl val="0"/>
      </c:catAx>
      <c:valAx>
        <c:axId val="64982702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a:t>% SVOD PENETRATION</a:t>
                </a:r>
              </a:p>
            </c:rich>
          </c:tx>
          <c:layout>
            <c:manualLayout>
              <c:xMode val="edge"/>
              <c:yMode val="edge"/>
              <c:x val="3.2428551547891662E-2"/>
              <c:y val="0.1684177180077010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9824728"/>
        <c:crosses val="autoZero"/>
        <c:crossBetween val="between"/>
        <c:majorUnit val="10"/>
        <c:minorUnit val="10"/>
      </c:valAx>
      <c:spPr>
        <a:noFill/>
        <a:ln w="25400">
          <a:noFill/>
        </a:ln>
        <a:effectLst/>
      </c:spPr>
    </c:plotArea>
    <c:legend>
      <c:legendPos val="b"/>
      <c:layout>
        <c:manualLayout>
          <c:xMode val="edge"/>
          <c:yMode val="edge"/>
          <c:x val="0.28159591253223831"/>
          <c:y val="2.5725057468307003E-2"/>
          <c:w val="0.40757336422670482"/>
          <c:h val="6.547567838331340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69737786681718E-4"/>
          <c:y val="0.10948322991478282"/>
          <c:w val="0.65905725284877625"/>
          <c:h val="0.76724968622434109"/>
        </c:manualLayout>
      </c:layout>
      <c:doughnutChart>
        <c:varyColors val="1"/>
        <c:ser>
          <c:idx val="0"/>
          <c:order val="0"/>
          <c:tx>
            <c:strRef>
              <c:f>Sheet1!$B$1</c:f>
              <c:strCache>
                <c:ptCount val="1"/>
                <c:pt idx="0">
                  <c:v>Viewing time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8A-40CF-95E4-17E923EEF5DB}"/>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798A-40CF-95E4-17E923EEF5DB}"/>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798A-40CF-95E4-17E923EEF5DB}"/>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E086-401E-9B32-FD0DD6AB03C8}"/>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218E-44E4-93BB-73837285DC5A}"/>
              </c:ext>
            </c:extLst>
          </c:dPt>
          <c:dLbls>
            <c:dLbl>
              <c:idx val="0"/>
              <c:delete val="1"/>
              <c:extLst>
                <c:ext xmlns:c15="http://schemas.microsoft.com/office/drawing/2012/chart" uri="{CE6537A1-D6FC-4f65-9D91-7224C49458BB}"/>
                <c:ext xmlns:c16="http://schemas.microsoft.com/office/drawing/2014/chart" uri="{C3380CC4-5D6E-409C-BE32-E72D297353CC}">
                  <c16:uniqueId val="{00000001-798A-40CF-95E4-17E923EEF5DB}"/>
                </c:ext>
              </c:extLst>
            </c:dLbl>
            <c:dLbl>
              <c:idx val="1"/>
              <c:layout>
                <c:manualLayout>
                  <c:x val="1.2000068976774433E-2"/>
                  <c:y val="-4.19100880111848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98A-40CF-95E4-17E923EEF5DB}"/>
                </c:ext>
              </c:extLst>
            </c:dLbl>
            <c:dLbl>
              <c:idx val="3"/>
              <c:layout>
                <c:manualLayout>
                  <c:x val="6.0000344883872165E-3"/>
                  <c:y val="-6.9850146685308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086-401E-9B32-FD0DD6AB03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Other AVOD</c:v>
                </c:pt>
                <c:pt idx="1">
                  <c:v>Other SVOD</c:v>
                </c:pt>
                <c:pt idx="2">
                  <c:v>Disney Plus</c:v>
                </c:pt>
                <c:pt idx="3">
                  <c:v>Amazon Prime</c:v>
                </c:pt>
                <c:pt idx="4">
                  <c:v>Netflix</c:v>
                </c:pt>
              </c:strCache>
            </c:strRef>
          </c:cat>
          <c:val>
            <c:numRef>
              <c:f>Sheet1!$B$2:$B$6</c:f>
              <c:numCache>
                <c:formatCode>#,##0.0</c:formatCode>
                <c:ptCount val="5"/>
                <c:pt idx="0" formatCode="General">
                  <c:v>0.16666666666666666</c:v>
                </c:pt>
                <c:pt idx="1">
                  <c:v>2.2333333333333334</c:v>
                </c:pt>
                <c:pt idx="2">
                  <c:v>15.466666666666667</c:v>
                </c:pt>
                <c:pt idx="3" formatCode="0.0">
                  <c:v>8.8000000000000007</c:v>
                </c:pt>
                <c:pt idx="4" formatCode="0.0">
                  <c:v>29.349999999999998</c:v>
                </c:pt>
              </c:numCache>
            </c:numRef>
          </c:val>
          <c:extLst>
            <c:ext xmlns:c16="http://schemas.microsoft.com/office/drawing/2014/chart" uri="{C3380CC4-5D6E-409C-BE32-E72D297353CC}">
              <c16:uniqueId val="{00000006-798A-40CF-95E4-17E923EEF5D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2462144055313458E-2"/>
          <c:w val="0.66205727009296989"/>
          <c:h val="0.79575932784332715"/>
        </c:manualLayout>
      </c:layout>
      <c:doughnutChart>
        <c:varyColors val="1"/>
        <c:ser>
          <c:idx val="0"/>
          <c:order val="0"/>
          <c:tx>
            <c:strRef>
              <c:f>Sheet1!$B$1</c:f>
              <c:strCache>
                <c:ptCount val="1"/>
                <c:pt idx="0">
                  <c:v>Viewing time</c:v>
                </c:pt>
              </c:strCache>
            </c:strRef>
          </c:tx>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1-E2F1-481A-A70D-C802720881EE}"/>
              </c:ext>
            </c:extLst>
          </c:dPt>
          <c:dPt>
            <c:idx val="1"/>
            <c:bubble3D val="0"/>
            <c:spPr>
              <a:solidFill>
                <a:schemeClr val="accent2">
                  <a:lumMod val="40000"/>
                  <a:lumOff val="60000"/>
                </a:schemeClr>
              </a:solidFill>
              <a:ln w="0">
                <a:solidFill>
                  <a:schemeClr val="lt1"/>
                </a:solidFill>
              </a:ln>
              <a:effectLst/>
            </c:spPr>
            <c:extLst>
              <c:ext xmlns:c16="http://schemas.microsoft.com/office/drawing/2014/chart" uri="{C3380CC4-5D6E-409C-BE32-E72D297353CC}">
                <c16:uniqueId val="{00000003-E2F1-481A-A70D-C802720881E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E2F1-481A-A70D-C802720881EE}"/>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5530-4F34-B8E4-16BFAA4E7B46}"/>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6B47-4740-A104-F922ACC8EF29}"/>
              </c:ext>
            </c:extLst>
          </c:dPt>
          <c:dLbls>
            <c:dLbl>
              <c:idx val="0"/>
              <c:delete val="1"/>
              <c:extLst>
                <c:ext xmlns:c15="http://schemas.microsoft.com/office/drawing/2012/chart" uri="{CE6537A1-D6FC-4f65-9D91-7224C49458BB}"/>
                <c:ext xmlns:c16="http://schemas.microsoft.com/office/drawing/2014/chart" uri="{C3380CC4-5D6E-409C-BE32-E72D297353CC}">
                  <c16:uniqueId val="{00000001-E2F1-481A-A70D-C802720881EE}"/>
                </c:ext>
              </c:extLst>
            </c:dLbl>
            <c:dLbl>
              <c:idx val="1"/>
              <c:layout>
                <c:manualLayout>
                  <c:x val="8.0300801321906666E-3"/>
                  <c:y val="-2.16352132686889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2F1-481A-A70D-C802720881EE}"/>
                </c:ext>
              </c:extLst>
            </c:dLbl>
            <c:dLbl>
              <c:idx val="3"/>
              <c:layout>
                <c:manualLayout>
                  <c:x val="2.6766933773969053E-3"/>
                  <c:y val="2.16352132686888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530-4F34-B8E4-16BFAA4E7B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Other AVOD</c:v>
                </c:pt>
                <c:pt idx="1">
                  <c:v>Other SVOD</c:v>
                </c:pt>
                <c:pt idx="2">
                  <c:v>Disney Plus</c:v>
                </c:pt>
                <c:pt idx="3">
                  <c:v>Amazon Prime Video</c:v>
                </c:pt>
                <c:pt idx="4">
                  <c:v>Netflix</c:v>
                </c:pt>
              </c:strCache>
            </c:strRef>
          </c:cat>
          <c:val>
            <c:numRef>
              <c:f>Sheet1!$B$2:$B$6</c:f>
              <c:numCache>
                <c:formatCode>#,##0.0</c:formatCode>
                <c:ptCount val="5"/>
                <c:pt idx="0" formatCode="General">
                  <c:v>0.18333333333333335</c:v>
                </c:pt>
                <c:pt idx="1">
                  <c:v>1.7000000000000002</c:v>
                </c:pt>
                <c:pt idx="2">
                  <c:v>9.1166666666666671</c:v>
                </c:pt>
                <c:pt idx="3" formatCode="0.0">
                  <c:v>6.7666666666666666</c:v>
                </c:pt>
                <c:pt idx="4" formatCode="0.0">
                  <c:v>20.783333333333331</c:v>
                </c:pt>
              </c:numCache>
            </c:numRef>
          </c:val>
          <c:extLst>
            <c:ext xmlns:c16="http://schemas.microsoft.com/office/drawing/2014/chart" uri="{C3380CC4-5D6E-409C-BE32-E72D297353CC}">
              <c16:uniqueId val="{00000006-E2F1-481A-A70D-C802720881E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4169782450165025"/>
          <c:y val="0.32023096867834405"/>
          <c:w val="0.35830217549834975"/>
          <c:h val="0.288115169748406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TV</c:v>
                </c:pt>
              </c:strCache>
            </c:strRef>
          </c:tx>
          <c:spPr>
            <a:solidFill>
              <a:schemeClr val="accent1"/>
            </a:solidFill>
            <a:ln>
              <a:noFill/>
            </a:ln>
            <a:effectLst/>
          </c:spPr>
          <c:invertIfNegative val="0"/>
          <c:cat>
            <c:numRef>
              <c:f>Sheet1!$A$2:$A$4</c:f>
              <c:numCache>
                <c:formatCode>General</c:formatCode>
                <c:ptCount val="3"/>
                <c:pt idx="0">
                  <c:v>2022</c:v>
                </c:pt>
                <c:pt idx="1">
                  <c:v>2023</c:v>
                </c:pt>
                <c:pt idx="2">
                  <c:v>2024</c:v>
                </c:pt>
              </c:numCache>
            </c:numRef>
          </c:cat>
          <c:val>
            <c:numRef>
              <c:f>Sheet1!$B$2:$B$4</c:f>
              <c:numCache>
                <c:formatCode>0%</c:formatCode>
                <c:ptCount val="3"/>
                <c:pt idx="0">
                  <c:v>0.85050000000000003</c:v>
                </c:pt>
                <c:pt idx="1">
                  <c:v>0.82299999999999995</c:v>
                </c:pt>
                <c:pt idx="2">
                  <c:v>0.82279999999999998</c:v>
                </c:pt>
              </c:numCache>
            </c:numRef>
          </c:val>
          <c:extLst>
            <c:ext xmlns:c16="http://schemas.microsoft.com/office/drawing/2014/chart" uri="{C3380CC4-5D6E-409C-BE32-E72D297353CC}">
              <c16:uniqueId val="{00000000-94F9-4C06-BBAF-62304EEE443E}"/>
            </c:ext>
          </c:extLst>
        </c:ser>
        <c:ser>
          <c:idx val="1"/>
          <c:order val="1"/>
          <c:tx>
            <c:strRef>
              <c:f>Sheet1!$C$1</c:f>
              <c:strCache>
                <c:ptCount val="1"/>
                <c:pt idx="0">
                  <c:v>TV + BVOD</c:v>
                </c:pt>
              </c:strCache>
            </c:strRef>
          </c:tx>
          <c:spPr>
            <a:solidFill>
              <a:schemeClr val="accent2"/>
            </a:solidFill>
            <a:ln>
              <a:noFill/>
            </a:ln>
            <a:effectLst/>
          </c:spPr>
          <c:invertIfNegative val="0"/>
          <c:cat>
            <c:numRef>
              <c:f>Sheet1!$A$2:$A$4</c:f>
              <c:numCache>
                <c:formatCode>General</c:formatCode>
                <c:ptCount val="3"/>
                <c:pt idx="0">
                  <c:v>2022</c:v>
                </c:pt>
                <c:pt idx="1">
                  <c:v>2023</c:v>
                </c:pt>
                <c:pt idx="2">
                  <c:v>2024</c:v>
                </c:pt>
              </c:numCache>
            </c:numRef>
          </c:cat>
          <c:val>
            <c:numRef>
              <c:f>Sheet1!$C$2:$C$4</c:f>
              <c:numCache>
                <c:formatCode>0%</c:formatCode>
                <c:ptCount val="3"/>
                <c:pt idx="0">
                  <c:v>6.2E-2</c:v>
                </c:pt>
                <c:pt idx="1">
                  <c:v>6.5000000000000002E-2</c:v>
                </c:pt>
                <c:pt idx="2">
                  <c:v>8.0600000000000005E-2</c:v>
                </c:pt>
              </c:numCache>
            </c:numRef>
          </c:val>
          <c:extLst>
            <c:ext xmlns:c16="http://schemas.microsoft.com/office/drawing/2014/chart" uri="{C3380CC4-5D6E-409C-BE32-E72D297353CC}">
              <c16:uniqueId val="{00000001-94F9-4C06-BBAF-62304EEE443E}"/>
            </c:ext>
          </c:extLst>
        </c:ser>
        <c:ser>
          <c:idx val="2"/>
          <c:order val="2"/>
          <c:tx>
            <c:strRef>
              <c:f>Sheet1!$D$1</c:f>
              <c:strCache>
                <c:ptCount val="1"/>
                <c:pt idx="0">
                  <c:v>TV + BVOD + SVOD</c:v>
                </c:pt>
              </c:strCache>
            </c:strRef>
          </c:tx>
          <c:spPr>
            <a:solidFill>
              <a:schemeClr val="accent3"/>
            </a:solidFill>
            <a:ln>
              <a:noFill/>
            </a:ln>
            <a:effectLst/>
          </c:spPr>
          <c:invertIfNegative val="0"/>
          <c:cat>
            <c:numRef>
              <c:f>Sheet1!$A$2:$A$4</c:f>
              <c:numCache>
                <c:formatCode>General</c:formatCode>
                <c:ptCount val="3"/>
                <c:pt idx="0">
                  <c:v>2022</c:v>
                </c:pt>
                <c:pt idx="1">
                  <c:v>2023</c:v>
                </c:pt>
                <c:pt idx="2">
                  <c:v>2024</c:v>
                </c:pt>
              </c:numCache>
            </c:numRef>
          </c:cat>
          <c:val>
            <c:numRef>
              <c:f>Sheet1!$D$2:$D$4</c:f>
              <c:numCache>
                <c:formatCode>0%</c:formatCode>
                <c:ptCount val="3"/>
                <c:pt idx="0">
                  <c:v>6.3500000000000001E-2</c:v>
                </c:pt>
                <c:pt idx="1">
                  <c:v>7.1999999999999995E-2</c:v>
                </c:pt>
                <c:pt idx="2">
                  <c:v>6.4299999999999899E-2</c:v>
                </c:pt>
              </c:numCache>
            </c:numRef>
          </c:val>
          <c:extLst>
            <c:ext xmlns:c16="http://schemas.microsoft.com/office/drawing/2014/chart" uri="{C3380CC4-5D6E-409C-BE32-E72D297353CC}">
              <c16:uniqueId val="{00000002-94F9-4C06-BBAF-62304EEE443E}"/>
            </c:ext>
          </c:extLst>
        </c:ser>
        <c:dLbls>
          <c:showLegendKey val="0"/>
          <c:showVal val="0"/>
          <c:showCatName val="0"/>
          <c:showSerName val="0"/>
          <c:showPercent val="0"/>
          <c:showBubbleSize val="0"/>
        </c:dLbls>
        <c:gapWidth val="50"/>
        <c:overlap val="100"/>
        <c:axId val="504543376"/>
        <c:axId val="504545456"/>
      </c:barChart>
      <c:catAx>
        <c:axId val="5045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5456"/>
        <c:crosses val="autoZero"/>
        <c:auto val="1"/>
        <c:lblAlgn val="ctr"/>
        <c:lblOffset val="100"/>
        <c:noMultiLvlLbl val="0"/>
      </c:catAx>
      <c:valAx>
        <c:axId val="504545456"/>
        <c:scaling>
          <c:orientation val="minMax"/>
          <c:max val="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33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5"/>
          <c:order val="0"/>
          <c:tx>
            <c:strRef>
              <c:f>Table!$D$4</c:f>
              <c:strCache>
                <c:ptCount val="1"/>
                <c:pt idx="0">
                  <c:v> Ave reach per day </c:v>
                </c:pt>
              </c:strCache>
            </c:strRef>
          </c:tx>
          <c:spPr>
            <a:solidFill>
              <a:schemeClr val="accent6">
                <a:alpha val="75000"/>
              </a:schemeClr>
            </a:solidFill>
            <a:ln w="25400">
              <a:noFill/>
            </a:ln>
            <a:effectLst/>
          </c:spPr>
          <c:invertIfNegative val="0"/>
          <c:dPt>
            <c:idx val="0"/>
            <c:invertIfNegative val="0"/>
            <c:bubble3D val="1"/>
            <c:spPr>
              <a:blipFill dpi="0" rotWithShape="0">
                <a:blip xmlns:r="http://schemas.openxmlformats.org/officeDocument/2006/relationships" r:embed="rId1"/>
                <a:srcRect/>
                <a:stretch>
                  <a:fillRect/>
                </a:stretch>
              </a:blipFill>
              <a:ln w="25400">
                <a:noFill/>
              </a:ln>
            </c:spPr>
            <c:pictureOptions>
              <c:pictureFormat val="stretch"/>
            </c:pictureOptions>
            <c:extLst>
              <c:ext xmlns:c16="http://schemas.microsoft.com/office/drawing/2014/chart" uri="{C3380CC4-5D6E-409C-BE32-E72D297353CC}">
                <c16:uniqueId val="{00000001-CA10-4611-9B12-119C2D077295}"/>
              </c:ext>
            </c:extLst>
          </c:dPt>
          <c:dPt>
            <c:idx val="1"/>
            <c:invertIfNegative val="0"/>
            <c:bubble3D val="1"/>
            <c:spPr>
              <a:blipFill dpi="0" rotWithShape="0">
                <a:blip xmlns:r="http://schemas.openxmlformats.org/officeDocument/2006/relationships" r:embed="rId2"/>
                <a:srcRect/>
                <a:stretch>
                  <a:fillRect/>
                </a:stretch>
              </a:blipFill>
              <a:ln w="25400">
                <a:noFill/>
              </a:ln>
            </c:spPr>
            <c:pictureOptions>
              <c:pictureFormat val="stretch"/>
            </c:pictureOptions>
            <c:extLst>
              <c:ext xmlns:c16="http://schemas.microsoft.com/office/drawing/2014/chart" uri="{C3380CC4-5D6E-409C-BE32-E72D297353CC}">
                <c16:uniqueId val="{00000003-CA10-4611-9B12-119C2D077295}"/>
              </c:ext>
            </c:extLst>
          </c:dPt>
          <c:dPt>
            <c:idx val="2"/>
            <c:invertIfNegative val="0"/>
            <c:bubble3D val="1"/>
            <c:spPr>
              <a:blipFill dpi="0" rotWithShape="0">
                <a:blip xmlns:r="http://schemas.openxmlformats.org/officeDocument/2006/relationships" r:embed="rId3"/>
                <a:srcRect/>
                <a:stretch>
                  <a:fillRect/>
                </a:stretch>
              </a:blipFill>
              <a:ln w="25400">
                <a:noFill/>
              </a:ln>
            </c:spPr>
            <c:pictureOptions>
              <c:pictureFormat val="stretch"/>
            </c:pictureOptions>
            <c:extLst>
              <c:ext xmlns:c16="http://schemas.microsoft.com/office/drawing/2014/chart" uri="{C3380CC4-5D6E-409C-BE32-E72D297353CC}">
                <c16:uniqueId val="{00000005-CA10-4611-9B12-119C2D077295}"/>
              </c:ext>
            </c:extLst>
          </c:dPt>
          <c:dPt>
            <c:idx val="3"/>
            <c:invertIfNegative val="0"/>
            <c:bubble3D val="1"/>
            <c:spPr>
              <a:blipFill dpi="0" rotWithShape="0">
                <a:blip xmlns:r="http://schemas.openxmlformats.org/officeDocument/2006/relationships" r:embed="rId4"/>
                <a:srcRect/>
                <a:stretch>
                  <a:fillRect/>
                </a:stretch>
              </a:blipFill>
              <a:ln w="25400">
                <a:noFill/>
              </a:ln>
            </c:spPr>
            <c:pictureOptions>
              <c:pictureFormat val="stretch"/>
            </c:pictureOptions>
            <c:extLst>
              <c:ext xmlns:c16="http://schemas.microsoft.com/office/drawing/2014/chart" uri="{C3380CC4-5D6E-409C-BE32-E72D297353CC}">
                <c16:uniqueId val="{00000007-CA10-4611-9B12-119C2D077295}"/>
              </c:ext>
            </c:extLst>
          </c:dPt>
          <c:dPt>
            <c:idx val="4"/>
            <c:invertIfNegative val="0"/>
            <c:bubble3D val="1"/>
            <c:spPr>
              <a:blipFill>
                <a:blip xmlns:r="http://schemas.openxmlformats.org/officeDocument/2006/relationships" r:embed="rId5"/>
                <a:stretch>
                  <a:fillRect/>
                </a:stretch>
              </a:blipFill>
              <a:ln w="25400">
                <a:noFill/>
              </a:ln>
              <a:effectLst/>
            </c:spPr>
            <c:extLst>
              <c:ext xmlns:c16="http://schemas.microsoft.com/office/drawing/2014/chart" uri="{C3380CC4-5D6E-409C-BE32-E72D297353CC}">
                <c16:uniqueId val="{00000009-CA10-4611-9B12-119C2D077295}"/>
              </c:ext>
            </c:extLst>
          </c:dPt>
          <c:dPt>
            <c:idx val="5"/>
            <c:invertIfNegative val="0"/>
            <c:bubble3D val="1"/>
            <c:spPr>
              <a:solidFill>
                <a:srgbClr val="FFC000"/>
              </a:solidFill>
              <a:ln w="25400">
                <a:noFill/>
              </a:ln>
              <a:effectLst/>
            </c:spPr>
            <c:extLst>
              <c:ext xmlns:c16="http://schemas.microsoft.com/office/drawing/2014/chart" uri="{C3380CC4-5D6E-409C-BE32-E72D297353CC}">
                <c16:uniqueId val="{0000000B-CA10-4611-9B12-119C2D077295}"/>
              </c:ext>
            </c:extLst>
          </c:dPt>
          <c:dPt>
            <c:idx val="6"/>
            <c:invertIfNegative val="0"/>
            <c:bubble3D val="1"/>
            <c:spPr>
              <a:blipFill dpi="0" rotWithShape="0">
                <a:blip xmlns:r="http://schemas.openxmlformats.org/officeDocument/2006/relationships" r:embed="rId6"/>
                <a:srcRect/>
                <a:stretch>
                  <a:fillRect/>
                </a:stretch>
              </a:blipFill>
              <a:ln w="25400">
                <a:noFill/>
              </a:ln>
            </c:spPr>
            <c:pictureOptions>
              <c:pictureFormat val="stretch"/>
            </c:pictureOptions>
            <c:extLst>
              <c:ext xmlns:c16="http://schemas.microsoft.com/office/drawing/2014/chart" uri="{C3380CC4-5D6E-409C-BE32-E72D297353CC}">
                <c16:uniqueId val="{0000000D-CA10-4611-9B12-119C2D077295}"/>
              </c:ext>
            </c:extLst>
          </c:dPt>
          <c:dPt>
            <c:idx val="7"/>
            <c:invertIfNegative val="0"/>
            <c:bubble3D val="1"/>
            <c:spPr>
              <a:blipFill>
                <a:blip xmlns:r="http://schemas.openxmlformats.org/officeDocument/2006/relationships" r:embed="rId7"/>
                <a:stretch>
                  <a:fillRect/>
                </a:stretch>
              </a:blipFill>
              <a:ln w="25400">
                <a:noFill/>
              </a:ln>
              <a:effectLst/>
            </c:spPr>
            <c:extLst>
              <c:ext xmlns:c16="http://schemas.microsoft.com/office/drawing/2014/chart" uri="{C3380CC4-5D6E-409C-BE32-E72D297353CC}">
                <c16:uniqueId val="{0000000F-CA10-4611-9B12-119C2D077295}"/>
              </c:ext>
            </c:extLst>
          </c:dPt>
          <c:dPt>
            <c:idx val="8"/>
            <c:invertIfNegative val="0"/>
            <c:bubble3D val="1"/>
            <c:spPr>
              <a:blipFill>
                <a:blip xmlns:r="http://schemas.openxmlformats.org/officeDocument/2006/relationships" r:embed="rId8"/>
                <a:stretch>
                  <a:fillRect/>
                </a:stretch>
              </a:blipFill>
              <a:ln w="25400">
                <a:noFill/>
              </a:ln>
              <a:effectLst/>
            </c:spPr>
            <c:extLst>
              <c:ext xmlns:c16="http://schemas.microsoft.com/office/drawing/2014/chart" uri="{C3380CC4-5D6E-409C-BE32-E72D297353CC}">
                <c16:uniqueId val="{00000011-CA10-4611-9B12-119C2D077295}"/>
              </c:ext>
            </c:extLst>
          </c:dPt>
          <c:dPt>
            <c:idx val="9"/>
            <c:invertIfNegative val="0"/>
            <c:bubble3D val="1"/>
            <c:spPr>
              <a:solidFill>
                <a:schemeClr val="accent5"/>
              </a:solidFill>
              <a:ln w="25400">
                <a:noFill/>
              </a:ln>
              <a:effectLst/>
            </c:spPr>
            <c:extLst>
              <c:ext xmlns:c16="http://schemas.microsoft.com/office/drawing/2014/chart" uri="{C3380CC4-5D6E-409C-BE32-E72D297353CC}">
                <c16:uniqueId val="{00000013-CA10-4611-9B12-119C2D077295}"/>
              </c:ext>
            </c:extLst>
          </c:dPt>
          <c:dPt>
            <c:idx val="10"/>
            <c:invertIfNegative val="0"/>
            <c:bubble3D val="1"/>
            <c:spPr>
              <a:solidFill>
                <a:srgbClr val="0070C0"/>
              </a:solidFill>
              <a:ln w="25400">
                <a:noFill/>
              </a:ln>
              <a:effectLst/>
            </c:spPr>
            <c:extLst>
              <c:ext xmlns:c16="http://schemas.microsoft.com/office/drawing/2014/chart" uri="{C3380CC4-5D6E-409C-BE32-E72D297353CC}">
                <c16:uniqueId val="{00000015-CA10-4611-9B12-119C2D077295}"/>
              </c:ext>
            </c:extLst>
          </c:dPt>
          <c:xVal>
            <c:numRef>
              <c:f>Table!$C$5:$C$15</c:f>
              <c:numCache>
                <c:formatCode>[$-F400]h:mm:ss\ AM/PM</c:formatCode>
                <c:ptCount val="11"/>
                <c:pt idx="0">
                  <c:v>0.14769188342080372</c:v>
                </c:pt>
                <c:pt idx="1">
                  <c:v>8.6984902198077876E-2</c:v>
                </c:pt>
                <c:pt idx="2">
                  <c:v>7.4419575213453312E-2</c:v>
                </c:pt>
                <c:pt idx="3">
                  <c:v>5.9791826512575807E-2</c:v>
                </c:pt>
                <c:pt idx="4">
                  <c:v>7.3028166811795678E-2</c:v>
                </c:pt>
                <c:pt idx="5">
                  <c:v>3.4910529754420112E-2</c:v>
                </c:pt>
                <c:pt idx="6">
                  <c:v>7.5956876688129893E-2</c:v>
                </c:pt>
                <c:pt idx="7">
                  <c:v>6.5649984599832276E-2</c:v>
                </c:pt>
                <c:pt idx="8">
                  <c:v>9.6608181938783344E-2</c:v>
                </c:pt>
                <c:pt idx="9">
                  <c:v>1.4267809781428692E-2</c:v>
                </c:pt>
                <c:pt idx="10">
                  <c:v>5.8268243643251838E-2</c:v>
                </c:pt>
              </c:numCache>
            </c:numRef>
          </c:xVal>
          <c:yVal>
            <c:numRef>
              <c:f>Table!$D$5:$D$15</c:f>
              <c:numCache>
                <c:formatCode>_-* #,##0\ _k_r_-;\-* #,##0\ _k_r_-;_-* "-"??\ _k_r_-;_-@_-</c:formatCode>
                <c:ptCount val="11"/>
                <c:pt idx="0">
                  <c:v>31463.374301369866</c:v>
                </c:pt>
                <c:pt idx="1">
                  <c:v>25018.123920547943</c:v>
                </c:pt>
                <c:pt idx="2">
                  <c:v>12292.31945479452</c:v>
                </c:pt>
                <c:pt idx="3">
                  <c:v>4943.4138410958913</c:v>
                </c:pt>
                <c:pt idx="4">
                  <c:v>5492.2188630136989</c:v>
                </c:pt>
                <c:pt idx="5">
                  <c:v>222.74769589041094</c:v>
                </c:pt>
                <c:pt idx="6">
                  <c:v>20989.399320547946</c:v>
                </c:pt>
                <c:pt idx="7">
                  <c:v>7437.1198931506851</c:v>
                </c:pt>
                <c:pt idx="8">
                  <c:v>625.82344657534247</c:v>
                </c:pt>
                <c:pt idx="9">
                  <c:v>115.52333424657533</c:v>
                </c:pt>
                <c:pt idx="10">
                  <c:v>1289.9719424657535</c:v>
                </c:pt>
              </c:numCache>
            </c:numRef>
          </c:yVal>
          <c:bubbleSize>
            <c:numRef>
              <c:f>Table!$E$5:$E$15</c:f>
              <c:numCache>
                <c:formatCode>_-* #,##0\ _k_r_-;\-* #,##0\ _k_r_-;_-* "-"??\ _k_r_-;_-@_-</c:formatCode>
                <c:ptCount val="11"/>
                <c:pt idx="0">
                  <c:v>4652.8126027397266</c:v>
                </c:pt>
                <c:pt idx="1">
                  <c:v>2185.8093150684931</c:v>
                </c:pt>
                <c:pt idx="2">
                  <c:v>919.40986301369855</c:v>
                </c:pt>
                <c:pt idx="3">
                  <c:v>299.23260273972602</c:v>
                </c:pt>
                <c:pt idx="4">
                  <c:v>403.29232876712331</c:v>
                </c:pt>
                <c:pt idx="5">
                  <c:v>7.9243835616438352</c:v>
                </c:pt>
                <c:pt idx="6">
                  <c:v>1595.0756164383563</c:v>
                </c:pt>
                <c:pt idx="7">
                  <c:v>488.53972602739725</c:v>
                </c:pt>
                <c:pt idx="8">
                  <c:v>59.814520547945207</c:v>
                </c:pt>
                <c:pt idx="9">
                  <c:v>1.6649315068493151</c:v>
                </c:pt>
                <c:pt idx="10">
                  <c:v>75.044657534246582</c:v>
                </c:pt>
              </c:numCache>
            </c:numRef>
          </c:bubbleSize>
          <c:bubble3D val="1"/>
          <c:extLst>
            <c:ext xmlns:c16="http://schemas.microsoft.com/office/drawing/2014/chart" uri="{C3380CC4-5D6E-409C-BE32-E72D297353CC}">
              <c16:uniqueId val="{00000016-CA10-4611-9B12-119C2D077295}"/>
            </c:ext>
          </c:extLst>
        </c:ser>
        <c:dLbls>
          <c:showLegendKey val="0"/>
          <c:showVal val="0"/>
          <c:showCatName val="0"/>
          <c:showSerName val="0"/>
          <c:showPercent val="0"/>
          <c:showBubbleSize val="0"/>
        </c:dLbls>
        <c:bubbleScale val="100"/>
        <c:showNegBubbles val="0"/>
        <c:axId val="653684112"/>
        <c:axId val="1"/>
      </c:bubbleChart>
      <c:valAx>
        <c:axId val="653684112"/>
        <c:scaling>
          <c:orientation val="minMax"/>
          <c:min val="0"/>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1"/>
        <c:crosses val="autoZero"/>
        <c:crossBetween val="midCat"/>
        <c:majorUnit val="2.0833000000000001E-2"/>
      </c:valAx>
      <c:valAx>
        <c:axId val="1"/>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j-lt"/>
                <a:ea typeface="Calibri" panose="020F0502020204030204" pitchFamily="34" charset="0"/>
                <a:cs typeface="Calibri" panose="020F0502020204030204" pitchFamily="34" charset="0"/>
              </a:defRPr>
            </a:pPr>
            <a:endParaRPr lang="en-US"/>
          </a:p>
        </c:txPr>
        <c:crossAx val="653684112"/>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9">
    <c:autoUpdate val="0"/>
  </c:externalData>
  <c:userShapes r:id="rId10"/>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Non-viewers</c:v>
                </c:pt>
              </c:strCache>
            </c:strRef>
          </c:tx>
          <c:spPr>
            <a:solidFill>
              <a:schemeClr val="accent6">
                <a:tint val="42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Sheet1!$B$2:$B$6</c:f>
              <c:numCache>
                <c:formatCode>h:mm</c:formatCode>
                <c:ptCount val="5"/>
                <c:pt idx="0">
                  <c:v>0</c:v>
                </c:pt>
                <c:pt idx="1">
                  <c:v>0</c:v>
                </c:pt>
                <c:pt idx="2">
                  <c:v>0</c:v>
                </c:pt>
                <c:pt idx="3">
                  <c:v>0</c:v>
                </c:pt>
                <c:pt idx="4">
                  <c:v>0</c:v>
                </c:pt>
              </c:numCache>
            </c:numRef>
          </c:val>
          <c:extLst>
            <c:ext xmlns:c16="http://schemas.microsoft.com/office/drawing/2014/chart" uri="{C3380CC4-5D6E-409C-BE32-E72D297353CC}">
              <c16:uniqueId val="{00000000-F767-4587-A572-0961BD912E48}"/>
            </c:ext>
          </c:extLst>
        </c:ser>
        <c:ser>
          <c:idx val="1"/>
          <c:order val="1"/>
          <c:tx>
            <c:strRef>
              <c:f>Sheet1!$C$1</c:f>
              <c:strCache>
                <c:ptCount val="1"/>
                <c:pt idx="0">
                  <c:v>00-10</c:v>
                </c:pt>
              </c:strCache>
            </c:strRef>
          </c:tx>
          <c:spPr>
            <a:solidFill>
              <a:schemeClr val="accent6">
                <a:tint val="54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Sheet1!$C$2:$C$6</c:f>
              <c:numCache>
                <c:formatCode>h:mm</c:formatCode>
                <c:ptCount val="5"/>
                <c:pt idx="0">
                  <c:v>1.7361111111111112E-4</c:v>
                </c:pt>
                <c:pt idx="1">
                  <c:v>2.0833333333333335E-4</c:v>
                </c:pt>
                <c:pt idx="2">
                  <c:v>4.3981481481481481E-4</c:v>
                </c:pt>
                <c:pt idx="3">
                  <c:v>0</c:v>
                </c:pt>
                <c:pt idx="4">
                  <c:v>2.4305555555555552E-4</c:v>
                </c:pt>
              </c:numCache>
            </c:numRef>
          </c:val>
          <c:extLst>
            <c:ext xmlns:c16="http://schemas.microsoft.com/office/drawing/2014/chart" uri="{C3380CC4-5D6E-409C-BE32-E72D297353CC}">
              <c16:uniqueId val="{00000001-F767-4587-A572-0961BD912E48}"/>
            </c:ext>
          </c:extLst>
        </c:ser>
        <c:ser>
          <c:idx val="2"/>
          <c:order val="2"/>
          <c:tx>
            <c:strRef>
              <c:f>Sheet1!$D$1</c:f>
              <c:strCache>
                <c:ptCount val="1"/>
                <c:pt idx="0">
                  <c:v>10-20</c:v>
                </c:pt>
              </c:strCache>
            </c:strRef>
          </c:tx>
          <c:spPr>
            <a:solidFill>
              <a:schemeClr val="accent6">
                <a:tint val="65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Sheet1!$D$2:$D$6</c:f>
              <c:numCache>
                <c:formatCode>h:mm</c:formatCode>
                <c:ptCount val="5"/>
                <c:pt idx="0">
                  <c:v>1.5740740740740741E-3</c:v>
                </c:pt>
                <c:pt idx="1">
                  <c:v>1.3078703703703705E-3</c:v>
                </c:pt>
                <c:pt idx="2">
                  <c:v>2.6388888888888885E-3</c:v>
                </c:pt>
                <c:pt idx="3">
                  <c:v>2.3148148148148147E-5</c:v>
                </c:pt>
                <c:pt idx="4">
                  <c:v>8.7962962962962962E-4</c:v>
                </c:pt>
              </c:numCache>
            </c:numRef>
          </c:val>
          <c:extLst>
            <c:ext xmlns:c16="http://schemas.microsoft.com/office/drawing/2014/chart" uri="{C3380CC4-5D6E-409C-BE32-E72D297353CC}">
              <c16:uniqueId val="{00000002-F767-4587-A572-0961BD912E48}"/>
            </c:ext>
          </c:extLst>
        </c:ser>
        <c:ser>
          <c:idx val="3"/>
          <c:order val="3"/>
          <c:tx>
            <c:strRef>
              <c:f>Sheet1!$E$1</c:f>
              <c:strCache>
                <c:ptCount val="1"/>
                <c:pt idx="0">
                  <c:v>20-30</c:v>
                </c:pt>
              </c:strCache>
            </c:strRef>
          </c:tx>
          <c:spPr>
            <a:solidFill>
              <a:schemeClr val="accent6">
                <a:tint val="77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Sheet1!$E$2:$E$6</c:f>
              <c:numCache>
                <c:formatCode>h:mm</c:formatCode>
                <c:ptCount val="5"/>
                <c:pt idx="0">
                  <c:v>5.2314814814814819E-3</c:v>
                </c:pt>
                <c:pt idx="1">
                  <c:v>2.8703703703703708E-3</c:v>
                </c:pt>
                <c:pt idx="2">
                  <c:v>5.8912037037037032E-3</c:v>
                </c:pt>
                <c:pt idx="3">
                  <c:v>2.3148148148148147E-5</c:v>
                </c:pt>
                <c:pt idx="4">
                  <c:v>2.1874999999999998E-3</c:v>
                </c:pt>
              </c:numCache>
            </c:numRef>
          </c:val>
          <c:extLst>
            <c:ext xmlns:c16="http://schemas.microsoft.com/office/drawing/2014/chart" uri="{C3380CC4-5D6E-409C-BE32-E72D297353CC}">
              <c16:uniqueId val="{00000003-F767-4587-A572-0961BD912E48}"/>
            </c:ext>
          </c:extLst>
        </c:ser>
        <c:ser>
          <c:idx val="4"/>
          <c:order val="4"/>
          <c:tx>
            <c:strRef>
              <c:f>Sheet1!$F$1</c:f>
              <c:strCache>
                <c:ptCount val="1"/>
                <c:pt idx="0">
                  <c:v>30-40</c:v>
                </c:pt>
              </c:strCache>
            </c:strRef>
          </c:tx>
          <c:spPr>
            <a:solidFill>
              <a:schemeClr val="accent6">
                <a:tint val="89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Sheet1!$F$2:$F$6</c:f>
              <c:numCache>
                <c:formatCode>h:mm</c:formatCode>
                <c:ptCount val="5"/>
                <c:pt idx="0">
                  <c:v>1.2407407407407409E-2</c:v>
                </c:pt>
                <c:pt idx="1">
                  <c:v>4.8958333333333328E-3</c:v>
                </c:pt>
                <c:pt idx="2">
                  <c:v>9.9768518518518531E-3</c:v>
                </c:pt>
                <c:pt idx="3">
                  <c:v>3.4722222222222222E-5</c:v>
                </c:pt>
                <c:pt idx="4">
                  <c:v>4.7453703703703703E-3</c:v>
                </c:pt>
              </c:numCache>
            </c:numRef>
          </c:val>
          <c:extLst>
            <c:ext xmlns:c16="http://schemas.microsoft.com/office/drawing/2014/chart" uri="{C3380CC4-5D6E-409C-BE32-E72D297353CC}">
              <c16:uniqueId val="{00000004-F767-4587-A572-0961BD912E48}"/>
            </c:ext>
          </c:extLst>
        </c:ser>
        <c:ser>
          <c:idx val="5"/>
          <c:order val="5"/>
          <c:tx>
            <c:strRef>
              <c:f>Sheet1!$G$1</c:f>
              <c:strCache>
                <c:ptCount val="1"/>
                <c:pt idx="0">
                  <c:v>40-50</c:v>
                </c:pt>
              </c:strCache>
            </c:strRef>
          </c:tx>
          <c:spPr>
            <a:solidFill>
              <a:schemeClr val="accent6"/>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Sheet1!$G$2:$G$6</c:f>
              <c:numCache>
                <c:formatCode>h:mm</c:formatCode>
                <c:ptCount val="5"/>
                <c:pt idx="0">
                  <c:v>2.462962962962963E-2</c:v>
                </c:pt>
                <c:pt idx="1">
                  <c:v>7.5578703703703702E-3</c:v>
                </c:pt>
                <c:pt idx="2">
                  <c:v>1.556712962962963E-2</c:v>
                </c:pt>
                <c:pt idx="3">
                  <c:v>2.3148148148148147E-5</c:v>
                </c:pt>
                <c:pt idx="4">
                  <c:v>9.2592592592592605E-3</c:v>
                </c:pt>
              </c:numCache>
            </c:numRef>
          </c:val>
          <c:extLst>
            <c:ext xmlns:c16="http://schemas.microsoft.com/office/drawing/2014/chart" uri="{C3380CC4-5D6E-409C-BE32-E72D297353CC}">
              <c16:uniqueId val="{00000005-F767-4587-A572-0961BD912E48}"/>
            </c:ext>
          </c:extLst>
        </c:ser>
        <c:ser>
          <c:idx val="6"/>
          <c:order val="6"/>
          <c:tx>
            <c:strRef>
              <c:f>Sheet1!$H$1</c:f>
              <c:strCache>
                <c:ptCount val="1"/>
                <c:pt idx="0">
                  <c:v>50-60</c:v>
                </c:pt>
              </c:strCache>
            </c:strRef>
          </c:tx>
          <c:spPr>
            <a:solidFill>
              <a:schemeClr val="accent6">
                <a:shade val="88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Sheet1!$H$2:$H$6</c:f>
              <c:numCache>
                <c:formatCode>h:mm</c:formatCode>
                <c:ptCount val="5"/>
                <c:pt idx="0">
                  <c:v>4.3460648148148151E-2</c:v>
                </c:pt>
                <c:pt idx="1">
                  <c:v>1.0902777777777777E-2</c:v>
                </c:pt>
                <c:pt idx="2">
                  <c:v>2.2835648148148147E-2</c:v>
                </c:pt>
                <c:pt idx="3">
                  <c:v>9.2592592592592588E-5</c:v>
                </c:pt>
                <c:pt idx="4">
                  <c:v>1.6759259259259258E-2</c:v>
                </c:pt>
              </c:numCache>
            </c:numRef>
          </c:val>
          <c:extLst>
            <c:ext xmlns:c16="http://schemas.microsoft.com/office/drawing/2014/chart" uri="{C3380CC4-5D6E-409C-BE32-E72D297353CC}">
              <c16:uniqueId val="{00000006-F767-4587-A572-0961BD912E48}"/>
            </c:ext>
          </c:extLst>
        </c:ser>
        <c:ser>
          <c:idx val="7"/>
          <c:order val="7"/>
          <c:tx>
            <c:strRef>
              <c:f>Sheet1!$I$1</c:f>
              <c:strCache>
                <c:ptCount val="1"/>
                <c:pt idx="0">
                  <c:v>60-70</c:v>
                </c:pt>
              </c:strCache>
            </c:strRef>
          </c:tx>
          <c:spPr>
            <a:solidFill>
              <a:schemeClr val="accent6">
                <a:shade val="76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Sheet1!$I$2:$I$6</c:f>
              <c:numCache>
                <c:formatCode>h:mm</c:formatCode>
                <c:ptCount val="5"/>
                <c:pt idx="0">
                  <c:v>7.1238425925925927E-2</c:v>
                </c:pt>
                <c:pt idx="1">
                  <c:v>1.5717592592592592E-2</c:v>
                </c:pt>
                <c:pt idx="2">
                  <c:v>3.15625E-2</c:v>
                </c:pt>
                <c:pt idx="3">
                  <c:v>1.0416666666666667E-4</c:v>
                </c:pt>
                <c:pt idx="4">
                  <c:v>2.9386574074074075E-2</c:v>
                </c:pt>
              </c:numCache>
            </c:numRef>
          </c:val>
          <c:extLst>
            <c:ext xmlns:c16="http://schemas.microsoft.com/office/drawing/2014/chart" uri="{C3380CC4-5D6E-409C-BE32-E72D297353CC}">
              <c16:uniqueId val="{00000007-F767-4587-A572-0961BD912E48}"/>
            </c:ext>
          </c:extLst>
        </c:ser>
        <c:ser>
          <c:idx val="8"/>
          <c:order val="8"/>
          <c:tx>
            <c:strRef>
              <c:f>Sheet1!$J$1</c:f>
              <c:strCache>
                <c:ptCount val="1"/>
                <c:pt idx="0">
                  <c:v>70-80</c:v>
                </c:pt>
              </c:strCache>
            </c:strRef>
          </c:tx>
          <c:spPr>
            <a:solidFill>
              <a:schemeClr val="accent6">
                <a:shade val="65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Sheet1!$J$2:$J$6</c:f>
              <c:numCache>
                <c:formatCode>h:mm</c:formatCode>
                <c:ptCount val="5"/>
                <c:pt idx="0">
                  <c:v>0.11179398148148149</c:v>
                </c:pt>
                <c:pt idx="1">
                  <c:v>2.3020833333333334E-2</c:v>
                </c:pt>
                <c:pt idx="2">
                  <c:v>4.3935185185185188E-2</c:v>
                </c:pt>
                <c:pt idx="3">
                  <c:v>4.2824074074074075E-4</c:v>
                </c:pt>
                <c:pt idx="4">
                  <c:v>4.9571759259259253E-2</c:v>
                </c:pt>
              </c:numCache>
            </c:numRef>
          </c:val>
          <c:extLst>
            <c:ext xmlns:c16="http://schemas.microsoft.com/office/drawing/2014/chart" uri="{C3380CC4-5D6E-409C-BE32-E72D297353CC}">
              <c16:uniqueId val="{00000008-F767-4587-A572-0961BD912E48}"/>
            </c:ext>
          </c:extLst>
        </c:ser>
        <c:ser>
          <c:idx val="9"/>
          <c:order val="9"/>
          <c:tx>
            <c:strRef>
              <c:f>Sheet1!$K$1</c:f>
              <c:strCache>
                <c:ptCount val="1"/>
                <c:pt idx="0">
                  <c:v>80-90</c:v>
                </c:pt>
              </c:strCache>
            </c:strRef>
          </c:tx>
          <c:spPr>
            <a:solidFill>
              <a:schemeClr val="accent6">
                <a:shade val="53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Sheet1!$K$2:$K$6</c:f>
              <c:numCache>
                <c:formatCode>h:mm</c:formatCode>
                <c:ptCount val="5"/>
                <c:pt idx="0">
                  <c:v>0.17761574074074074</c:v>
                </c:pt>
                <c:pt idx="1">
                  <c:v>3.6273148148148145E-2</c:v>
                </c:pt>
                <c:pt idx="2">
                  <c:v>6.3773148148148148E-2</c:v>
                </c:pt>
                <c:pt idx="3">
                  <c:v>1.712962962962963E-3</c:v>
                </c:pt>
                <c:pt idx="4">
                  <c:v>8.2800925925925931E-2</c:v>
                </c:pt>
              </c:numCache>
            </c:numRef>
          </c:val>
          <c:extLst>
            <c:ext xmlns:c16="http://schemas.microsoft.com/office/drawing/2014/chart" uri="{C3380CC4-5D6E-409C-BE32-E72D297353CC}">
              <c16:uniqueId val="{00000009-F767-4587-A572-0961BD912E48}"/>
            </c:ext>
          </c:extLst>
        </c:ser>
        <c:ser>
          <c:idx val="10"/>
          <c:order val="10"/>
          <c:tx>
            <c:strRef>
              <c:f>Sheet1!$L$1</c:f>
              <c:strCache>
                <c:ptCount val="1"/>
                <c:pt idx="0">
                  <c:v>90-100</c:v>
                </c:pt>
              </c:strCache>
            </c:strRef>
          </c:tx>
          <c:spPr>
            <a:solidFill>
              <a:schemeClr val="accent6">
                <a:shade val="41000"/>
              </a:schemeClr>
            </a:solidFill>
            <a:ln>
              <a:noFill/>
            </a:ln>
            <a:effectLst/>
          </c:spPr>
          <c:invertIfNegative val="0"/>
          <c:cat>
            <c:strRef>
              <c:f>Sheet1!$A$2:$A$6</c:f>
              <c:strCache>
                <c:ptCount val="5"/>
                <c:pt idx="0">
                  <c:v>Linear TV</c:v>
                </c:pt>
                <c:pt idx="1">
                  <c:v>BVOD</c:v>
                </c:pt>
                <c:pt idx="2">
                  <c:v>SVOD</c:v>
                </c:pt>
                <c:pt idx="3">
                  <c:v>AVOD</c:v>
                </c:pt>
                <c:pt idx="4">
                  <c:v>Video Sharing</c:v>
                </c:pt>
              </c:strCache>
            </c:strRef>
          </c:cat>
          <c:val>
            <c:numRef>
              <c:f>Sheet1!$L$2:$L$6</c:f>
              <c:numCache>
                <c:formatCode>h:mm</c:formatCode>
                <c:ptCount val="5"/>
                <c:pt idx="0">
                  <c:v>0.35450231481481481</c:v>
                </c:pt>
                <c:pt idx="1">
                  <c:v>9.7002314814814805E-2</c:v>
                </c:pt>
                <c:pt idx="2">
                  <c:v>0.12493055555555554</c:v>
                </c:pt>
                <c:pt idx="3">
                  <c:v>1.3402777777777777E-2</c:v>
                </c:pt>
                <c:pt idx="4">
                  <c:v>0.19082175925925926</c:v>
                </c:pt>
              </c:numCache>
            </c:numRef>
          </c:val>
          <c:extLst>
            <c:ext xmlns:c16="http://schemas.microsoft.com/office/drawing/2014/chart" uri="{C3380CC4-5D6E-409C-BE32-E72D297353CC}">
              <c16:uniqueId val="{0000000A-F767-4587-A572-0961BD912E48}"/>
            </c:ext>
          </c:extLst>
        </c:ser>
        <c:dLbls>
          <c:showLegendKey val="0"/>
          <c:showVal val="0"/>
          <c:showCatName val="0"/>
          <c:showSerName val="0"/>
          <c:showPercent val="0"/>
          <c:showBubbleSize val="0"/>
        </c:dLbls>
        <c:gapWidth val="219"/>
        <c:overlap val="-27"/>
        <c:axId val="831816720"/>
        <c:axId val="831815280"/>
      </c:barChart>
      <c:catAx>
        <c:axId val="83181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31815280"/>
        <c:crosses val="autoZero"/>
        <c:auto val="1"/>
        <c:lblAlgn val="ctr"/>
        <c:lblOffset val="100"/>
        <c:noMultiLvlLbl val="0"/>
      </c:catAx>
      <c:valAx>
        <c:axId val="831815280"/>
        <c:scaling>
          <c:orientation val="minMax"/>
          <c:max val="0.37500000000000006"/>
        </c:scaling>
        <c:delete val="0"/>
        <c:axPos val="l"/>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31816720"/>
        <c:crosses val="autoZero"/>
        <c:crossBetween val="between"/>
        <c:majorUnit val="4.1666667000000018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latin typeface="+mn-lt"/>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2251830966544E-2"/>
          <c:y val="4.5606567345697784E-2"/>
          <c:w val="0.82061866038579234"/>
          <c:h val="0.85949586189230143"/>
        </c:manualLayout>
      </c:layout>
      <c:barChart>
        <c:barDir val="col"/>
        <c:grouping val="stacked"/>
        <c:varyColors val="0"/>
        <c:ser>
          <c:idx val="0"/>
          <c:order val="0"/>
          <c:tx>
            <c:strRef>
              <c:f>Sheet1!$A$2</c:f>
              <c:strCache>
                <c:ptCount val="1"/>
                <c:pt idx="0">
                  <c:v>Commercial Linear</c:v>
                </c:pt>
              </c:strCache>
            </c:strRef>
          </c:tx>
          <c:spPr>
            <a:solidFill>
              <a:srgbClr val="C00000"/>
            </a:solidFill>
            <a:ln>
              <a:noFill/>
            </a:ln>
            <a:effectLst/>
          </c:spPr>
          <c:invertIfNegative val="0"/>
          <c:cat>
            <c:strRef>
              <c:f>Sheet1!$B$1:$L$1</c:f>
              <c:strCache>
                <c:ptCount val="11"/>
                <c:pt idx="0">
                  <c:v>5.0m Non-viewers</c:v>
                </c:pt>
                <c:pt idx="1">
                  <c:v>Lightest 10%</c:v>
                </c:pt>
                <c:pt idx="2">
                  <c:v> </c:v>
                </c:pt>
                <c:pt idx="3">
                  <c:v>  </c:v>
                </c:pt>
                <c:pt idx="4">
                  <c:v>   </c:v>
                </c:pt>
                <c:pt idx="5">
                  <c:v>    </c:v>
                </c:pt>
                <c:pt idx="6">
                  <c:v>     </c:v>
                </c:pt>
                <c:pt idx="7">
                  <c:v>      </c:v>
                </c:pt>
                <c:pt idx="8">
                  <c:v>       </c:v>
                </c:pt>
                <c:pt idx="9">
                  <c:v>         </c:v>
                </c:pt>
                <c:pt idx="10">
                  <c:v>Heaviest 10%</c:v>
                </c:pt>
              </c:strCache>
            </c:strRef>
          </c:cat>
          <c:val>
            <c:numRef>
              <c:f>Sheet1!$B$2:$L$2</c:f>
              <c:numCache>
                <c:formatCode>[hh]:mm:ss</c:formatCode>
                <c:ptCount val="11"/>
                <c:pt idx="0">
                  <c:v>0</c:v>
                </c:pt>
                <c:pt idx="1">
                  <c:v>1.2731481481481499E-4</c:v>
                </c:pt>
                <c:pt idx="2">
                  <c:v>1.55092592592593E-3</c:v>
                </c:pt>
                <c:pt idx="3">
                  <c:v>5.7291666666666697E-3</c:v>
                </c:pt>
                <c:pt idx="4">
                  <c:v>1.33564814814815E-2</c:v>
                </c:pt>
                <c:pt idx="5">
                  <c:v>2.3726851851851902E-2</c:v>
                </c:pt>
                <c:pt idx="6">
                  <c:v>3.8958333333333303E-2</c:v>
                </c:pt>
                <c:pt idx="7">
                  <c:v>5.86458333333333E-2</c:v>
                </c:pt>
                <c:pt idx="8">
                  <c:v>8.9259259259259302E-2</c:v>
                </c:pt>
                <c:pt idx="9">
                  <c:v>0.140474537037037</c:v>
                </c:pt>
                <c:pt idx="10">
                  <c:v>0.29548611111111101</c:v>
                </c:pt>
              </c:numCache>
            </c:numRef>
          </c:val>
          <c:extLst>
            <c:ext xmlns:c16="http://schemas.microsoft.com/office/drawing/2014/chart" uri="{C3380CC4-5D6E-409C-BE32-E72D297353CC}">
              <c16:uniqueId val="{00000000-B9C4-4F7F-9B68-5CCB40AE778B}"/>
            </c:ext>
          </c:extLst>
        </c:ser>
        <c:ser>
          <c:idx val="1"/>
          <c:order val="1"/>
          <c:tx>
            <c:strRef>
              <c:f>Sheet1!$A$3</c:f>
              <c:strCache>
                <c:ptCount val="1"/>
                <c:pt idx="0">
                  <c:v>Commercial BVOD</c:v>
                </c:pt>
              </c:strCache>
            </c:strRef>
          </c:tx>
          <c:spPr>
            <a:solidFill>
              <a:schemeClr val="accent3">
                <a:lumMod val="60000"/>
                <a:lumOff val="40000"/>
              </a:schemeClr>
            </a:solidFill>
            <a:ln>
              <a:noFill/>
            </a:ln>
            <a:effectLst/>
          </c:spPr>
          <c:invertIfNegative val="0"/>
          <c:cat>
            <c:strRef>
              <c:f>Sheet1!$B$1:$L$1</c:f>
              <c:strCache>
                <c:ptCount val="11"/>
                <c:pt idx="0">
                  <c:v>5.0m Non-viewers</c:v>
                </c:pt>
                <c:pt idx="1">
                  <c:v>Lightest 10%</c:v>
                </c:pt>
                <c:pt idx="2">
                  <c:v> </c:v>
                </c:pt>
                <c:pt idx="3">
                  <c:v>  </c:v>
                </c:pt>
                <c:pt idx="4">
                  <c:v>   </c:v>
                </c:pt>
                <c:pt idx="5">
                  <c:v>    </c:v>
                </c:pt>
                <c:pt idx="6">
                  <c:v>     </c:v>
                </c:pt>
                <c:pt idx="7">
                  <c:v>      </c:v>
                </c:pt>
                <c:pt idx="8">
                  <c:v>       </c:v>
                </c:pt>
                <c:pt idx="9">
                  <c:v>         </c:v>
                </c:pt>
                <c:pt idx="10">
                  <c:v>Heaviest 10%</c:v>
                </c:pt>
              </c:strCache>
            </c:strRef>
          </c:cat>
          <c:val>
            <c:numRef>
              <c:f>Sheet1!$B$3:$L$3</c:f>
              <c:numCache>
                <c:formatCode>[hh]:mm:ss</c:formatCode>
                <c:ptCount val="11"/>
                <c:pt idx="0">
                  <c:v>1.2962962962962999E-3</c:v>
                </c:pt>
                <c:pt idx="1">
                  <c:v>5.7523148148148203E-3</c:v>
                </c:pt>
                <c:pt idx="2">
                  <c:v>1.31134259259259E-2</c:v>
                </c:pt>
                <c:pt idx="3">
                  <c:v>1.10648148148148E-2</c:v>
                </c:pt>
                <c:pt idx="4">
                  <c:v>9.6296296296296303E-3</c:v>
                </c:pt>
                <c:pt idx="5">
                  <c:v>8.2754629629629602E-3</c:v>
                </c:pt>
                <c:pt idx="6">
                  <c:v>8.9120370370370395E-3</c:v>
                </c:pt>
                <c:pt idx="7">
                  <c:v>6.2615740740740696E-3</c:v>
                </c:pt>
                <c:pt idx="8">
                  <c:v>6.4814814814814804E-3</c:v>
                </c:pt>
                <c:pt idx="9">
                  <c:v>7.5578703703703702E-3</c:v>
                </c:pt>
                <c:pt idx="10">
                  <c:v>6.6550925925925901E-3</c:v>
                </c:pt>
              </c:numCache>
            </c:numRef>
          </c:val>
          <c:extLst>
            <c:ext xmlns:c16="http://schemas.microsoft.com/office/drawing/2014/chart" uri="{C3380CC4-5D6E-409C-BE32-E72D297353CC}">
              <c16:uniqueId val="{00000000-A0B4-4D57-A9AB-C8FC1BD5C634}"/>
            </c:ext>
          </c:extLst>
        </c:ser>
        <c:ser>
          <c:idx val="2"/>
          <c:order val="2"/>
          <c:tx>
            <c:strRef>
              <c:f>Sheet1!$A$4</c:f>
              <c:strCache>
                <c:ptCount val="1"/>
                <c:pt idx="0">
                  <c:v>SVOD ad tiers (est)</c:v>
                </c:pt>
              </c:strCache>
            </c:strRef>
          </c:tx>
          <c:spPr>
            <a:solidFill>
              <a:schemeClr val="accent3">
                <a:lumMod val="20000"/>
                <a:lumOff val="80000"/>
              </a:schemeClr>
            </a:solidFill>
            <a:ln>
              <a:noFill/>
            </a:ln>
            <a:effectLst/>
          </c:spPr>
          <c:invertIfNegative val="0"/>
          <c:cat>
            <c:strRef>
              <c:f>Sheet1!$B$1:$L$1</c:f>
              <c:strCache>
                <c:ptCount val="11"/>
                <c:pt idx="0">
                  <c:v>5.0m Non-viewers</c:v>
                </c:pt>
                <c:pt idx="1">
                  <c:v>Lightest 10%</c:v>
                </c:pt>
                <c:pt idx="2">
                  <c:v> </c:v>
                </c:pt>
                <c:pt idx="3">
                  <c:v>  </c:v>
                </c:pt>
                <c:pt idx="4">
                  <c:v>   </c:v>
                </c:pt>
                <c:pt idx="5">
                  <c:v>    </c:v>
                </c:pt>
                <c:pt idx="6">
                  <c:v>     </c:v>
                </c:pt>
                <c:pt idx="7">
                  <c:v>      </c:v>
                </c:pt>
                <c:pt idx="8">
                  <c:v>       </c:v>
                </c:pt>
                <c:pt idx="9">
                  <c:v>         </c:v>
                </c:pt>
                <c:pt idx="10">
                  <c:v>Heaviest 10%</c:v>
                </c:pt>
              </c:strCache>
            </c:strRef>
          </c:cat>
          <c:val>
            <c:numRef>
              <c:f>Sheet1!$B$4:$L$4</c:f>
              <c:numCache>
                <c:formatCode>[hh]:mm:ss</c:formatCode>
                <c:ptCount val="11"/>
                <c:pt idx="0">
                  <c:v>6.8495370370370379E-4</c:v>
                </c:pt>
                <c:pt idx="1">
                  <c:v>6.1994212962963001E-3</c:v>
                </c:pt>
                <c:pt idx="2">
                  <c:v>8.3567129629629703E-3</c:v>
                </c:pt>
                <c:pt idx="3">
                  <c:v>5.6581018518518525E-3</c:v>
                </c:pt>
                <c:pt idx="4">
                  <c:v>4.6246527777777779E-3</c:v>
                </c:pt>
                <c:pt idx="5">
                  <c:v>4.748148148148148E-3</c:v>
                </c:pt>
                <c:pt idx="6">
                  <c:v>4.2972222222222214E-3</c:v>
                </c:pt>
                <c:pt idx="7">
                  <c:v>3.4138888888888904E-3</c:v>
                </c:pt>
                <c:pt idx="8">
                  <c:v>3.6790509259259294E-3</c:v>
                </c:pt>
                <c:pt idx="9">
                  <c:v>3.3980324074074108E-3</c:v>
                </c:pt>
                <c:pt idx="10">
                  <c:v>2.0165509259259286E-3</c:v>
                </c:pt>
              </c:numCache>
            </c:numRef>
          </c:val>
          <c:extLst>
            <c:ext xmlns:c16="http://schemas.microsoft.com/office/drawing/2014/chart" uri="{C3380CC4-5D6E-409C-BE32-E72D297353CC}">
              <c16:uniqueId val="{00000001-A0B4-4D57-A9AB-C8FC1BD5C634}"/>
            </c:ext>
          </c:extLst>
        </c:ser>
        <c:ser>
          <c:idx val="3"/>
          <c:order val="3"/>
          <c:tx>
            <c:strRef>
              <c:f>Sheet1!$A$5</c:f>
              <c:strCache>
                <c:ptCount val="1"/>
                <c:pt idx="0">
                  <c:v>Other AVOD</c:v>
                </c:pt>
              </c:strCache>
            </c:strRef>
          </c:tx>
          <c:spPr>
            <a:solidFill>
              <a:schemeClr val="accent4"/>
            </a:solidFill>
            <a:ln>
              <a:noFill/>
            </a:ln>
            <a:effectLst/>
          </c:spPr>
          <c:invertIfNegative val="0"/>
          <c:cat>
            <c:strRef>
              <c:f>Sheet1!$B$1:$L$1</c:f>
              <c:strCache>
                <c:ptCount val="11"/>
                <c:pt idx="0">
                  <c:v>5.0m Non-viewers</c:v>
                </c:pt>
                <c:pt idx="1">
                  <c:v>Lightest 10%</c:v>
                </c:pt>
                <c:pt idx="2">
                  <c:v> </c:v>
                </c:pt>
                <c:pt idx="3">
                  <c:v>  </c:v>
                </c:pt>
                <c:pt idx="4">
                  <c:v>   </c:v>
                </c:pt>
                <c:pt idx="5">
                  <c:v>    </c:v>
                </c:pt>
                <c:pt idx="6">
                  <c:v>     </c:v>
                </c:pt>
                <c:pt idx="7">
                  <c:v>      </c:v>
                </c:pt>
                <c:pt idx="8">
                  <c:v>       </c:v>
                </c:pt>
                <c:pt idx="9">
                  <c:v>         </c:v>
                </c:pt>
                <c:pt idx="10">
                  <c:v>Heaviest 10%</c:v>
                </c:pt>
              </c:strCache>
            </c:strRef>
          </c:cat>
          <c:val>
            <c:numRef>
              <c:f>Sheet1!$B$5:$L$5</c:f>
              <c:numCache>
                <c:formatCode>[hh]:mm:ss</c:formatCode>
                <c:ptCount val="11"/>
                <c:pt idx="0">
                  <c:v>0</c:v>
                </c:pt>
                <c:pt idx="1">
                  <c:v>5.78703703703704E-5</c:v>
                </c:pt>
                <c:pt idx="2">
                  <c:v>3.4722222222222202E-5</c:v>
                </c:pt>
                <c:pt idx="3">
                  <c:v>2.4305555555555601E-4</c:v>
                </c:pt>
                <c:pt idx="4">
                  <c:v>1.1574074074074101E-5</c:v>
                </c:pt>
                <c:pt idx="5">
                  <c:v>0</c:v>
                </c:pt>
                <c:pt idx="6">
                  <c:v>0</c:v>
                </c:pt>
                <c:pt idx="7">
                  <c:v>2.31481481481481E-5</c:v>
                </c:pt>
                <c:pt idx="8">
                  <c:v>2.31481481481481E-5</c:v>
                </c:pt>
                <c:pt idx="9">
                  <c:v>0</c:v>
                </c:pt>
                <c:pt idx="10">
                  <c:v>0</c:v>
                </c:pt>
              </c:numCache>
            </c:numRef>
          </c:val>
          <c:extLst>
            <c:ext xmlns:c16="http://schemas.microsoft.com/office/drawing/2014/chart" uri="{C3380CC4-5D6E-409C-BE32-E72D297353CC}">
              <c16:uniqueId val="{00000002-A0B4-4D57-A9AB-C8FC1BD5C634}"/>
            </c:ext>
          </c:extLst>
        </c:ser>
        <c:ser>
          <c:idx val="4"/>
          <c:order val="4"/>
          <c:tx>
            <c:strRef>
              <c:f>Sheet1!$A$6</c:f>
              <c:strCache>
                <c:ptCount val="1"/>
                <c:pt idx="0">
                  <c:v>YouTube</c:v>
                </c:pt>
              </c:strCache>
            </c:strRef>
          </c:tx>
          <c:spPr>
            <a:solidFill>
              <a:schemeClr val="accent2">
                <a:lumMod val="60000"/>
                <a:lumOff val="40000"/>
              </a:schemeClr>
            </a:solidFill>
            <a:ln>
              <a:noFill/>
            </a:ln>
            <a:effectLst/>
          </c:spPr>
          <c:invertIfNegative val="0"/>
          <c:cat>
            <c:strRef>
              <c:f>Sheet1!$B$1:$L$1</c:f>
              <c:strCache>
                <c:ptCount val="11"/>
                <c:pt idx="0">
                  <c:v>5.0m Non-viewers</c:v>
                </c:pt>
                <c:pt idx="1">
                  <c:v>Lightest 10%</c:v>
                </c:pt>
                <c:pt idx="2">
                  <c:v> </c:v>
                </c:pt>
                <c:pt idx="3">
                  <c:v>  </c:v>
                </c:pt>
                <c:pt idx="4">
                  <c:v>   </c:v>
                </c:pt>
                <c:pt idx="5">
                  <c:v>    </c:v>
                </c:pt>
                <c:pt idx="6">
                  <c:v>     </c:v>
                </c:pt>
                <c:pt idx="7">
                  <c:v>      </c:v>
                </c:pt>
                <c:pt idx="8">
                  <c:v>       </c:v>
                </c:pt>
                <c:pt idx="9">
                  <c:v>         </c:v>
                </c:pt>
                <c:pt idx="10">
                  <c:v>Heaviest 10%</c:v>
                </c:pt>
              </c:strCache>
            </c:strRef>
          </c:cat>
          <c:val>
            <c:numRef>
              <c:f>Sheet1!$B$6:$L$6</c:f>
              <c:numCache>
                <c:formatCode>[hh]:mm:ss</c:formatCode>
                <c:ptCount val="11"/>
                <c:pt idx="0">
                  <c:v>1.4583333333333299E-3</c:v>
                </c:pt>
                <c:pt idx="1">
                  <c:v>1.1412037037037E-2</c:v>
                </c:pt>
                <c:pt idx="2">
                  <c:v>1.40625E-2</c:v>
                </c:pt>
                <c:pt idx="3">
                  <c:v>8.1597222222222193E-3</c:v>
                </c:pt>
                <c:pt idx="4">
                  <c:v>5.0810185185185203E-3</c:v>
                </c:pt>
                <c:pt idx="5">
                  <c:v>7.8703703703703696E-3</c:v>
                </c:pt>
                <c:pt idx="6">
                  <c:v>3.8888888888888901E-3</c:v>
                </c:pt>
                <c:pt idx="7">
                  <c:v>5.5324074074074104E-3</c:v>
                </c:pt>
                <c:pt idx="8">
                  <c:v>6.4351851851851896E-3</c:v>
                </c:pt>
                <c:pt idx="9">
                  <c:v>5.4282407407407404E-3</c:v>
                </c:pt>
                <c:pt idx="10">
                  <c:v>2.7546296296296299E-3</c:v>
                </c:pt>
              </c:numCache>
            </c:numRef>
          </c:val>
          <c:extLst>
            <c:ext xmlns:c16="http://schemas.microsoft.com/office/drawing/2014/chart" uri="{C3380CC4-5D6E-409C-BE32-E72D297353CC}">
              <c16:uniqueId val="{00000003-A0B4-4D57-A9AB-C8FC1BD5C634}"/>
            </c:ext>
          </c:extLst>
        </c:ser>
        <c:dLbls>
          <c:showLegendKey val="0"/>
          <c:showVal val="0"/>
          <c:showCatName val="0"/>
          <c:showSerName val="0"/>
          <c:showPercent val="0"/>
          <c:showBubbleSize val="0"/>
        </c:dLbls>
        <c:gapWidth val="17"/>
        <c:overlap val="100"/>
        <c:axId val="1164475776"/>
        <c:axId val="1164475056"/>
      </c:barChart>
      <c:catAx>
        <c:axId val="1164475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64475056"/>
        <c:crosses val="autoZero"/>
        <c:auto val="1"/>
        <c:lblAlgn val="ctr"/>
        <c:lblOffset val="100"/>
        <c:noMultiLvlLbl val="0"/>
      </c:catAx>
      <c:valAx>
        <c:axId val="1164475056"/>
        <c:scaling>
          <c:orientation val="minMax"/>
          <c:max val="0.37500000000000006"/>
          <c:min val="0"/>
        </c:scaling>
        <c:delete val="0"/>
        <c:axPos val="l"/>
        <c:numFmt formatCode="[hh]:mm"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64475776"/>
        <c:crosses val="autoZero"/>
        <c:crossBetween val="between"/>
        <c:majorUnit val="4.1666667000000018E-2"/>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latin typeface="+mn-lt"/>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86106383543725E-2"/>
          <c:y val="9.2863559637831161E-2"/>
          <c:w val="0.7806254668251863"/>
          <c:h val="0.71230147377844033"/>
        </c:manualLayout>
      </c:layout>
      <c:barChart>
        <c:barDir val="col"/>
        <c:grouping val="percentStacked"/>
        <c:varyColors val="0"/>
        <c:ser>
          <c:idx val="0"/>
          <c:order val="0"/>
          <c:tx>
            <c:strRef>
              <c:f>Sheet1!$A$2</c:f>
              <c:strCache>
                <c:ptCount val="1"/>
                <c:pt idx="0">
                  <c:v>Commercial Linear</c:v>
                </c:pt>
              </c:strCache>
            </c:strRef>
          </c:tx>
          <c:spPr>
            <a:solidFill>
              <a:srgbClr val="C00000"/>
            </a:solidFill>
            <a:ln>
              <a:noFill/>
            </a:ln>
            <a:effectLst/>
          </c:spPr>
          <c:invertIfNegative val="0"/>
          <c:cat>
            <c:strRef>
              <c:f>Sheet1!$B$1:$L$1</c:f>
              <c:strCache>
                <c:ptCount val="11"/>
                <c:pt idx="0">
                  <c:v>Non - commercial linear (5m viewers)</c:v>
                </c:pt>
                <c:pt idx="1">
                  <c:v>Lightest 10%</c:v>
                </c:pt>
                <c:pt idx="2">
                  <c:v>Column1</c:v>
                </c:pt>
                <c:pt idx="3">
                  <c:v>Column2</c:v>
                </c:pt>
                <c:pt idx="4">
                  <c:v>Column3</c:v>
                </c:pt>
                <c:pt idx="5">
                  <c:v>Column4</c:v>
                </c:pt>
                <c:pt idx="6">
                  <c:v>Column5</c:v>
                </c:pt>
                <c:pt idx="7">
                  <c:v>Column6</c:v>
                </c:pt>
                <c:pt idx="8">
                  <c:v>Column7</c:v>
                </c:pt>
                <c:pt idx="9">
                  <c:v>Column8</c:v>
                </c:pt>
                <c:pt idx="10">
                  <c:v>Heaviest 10%</c:v>
                </c:pt>
              </c:strCache>
            </c:strRef>
          </c:cat>
          <c:val>
            <c:numRef>
              <c:f>Sheet1!$B$2:$L$2</c:f>
              <c:numCache>
                <c:formatCode>[hh]:mm:ss</c:formatCode>
                <c:ptCount val="11"/>
                <c:pt idx="0">
                  <c:v>0</c:v>
                </c:pt>
                <c:pt idx="1">
                  <c:v>1.2731481481481499E-4</c:v>
                </c:pt>
                <c:pt idx="2">
                  <c:v>1.55092592592593E-3</c:v>
                </c:pt>
                <c:pt idx="3">
                  <c:v>5.7291666666666697E-3</c:v>
                </c:pt>
                <c:pt idx="4">
                  <c:v>1.33564814814815E-2</c:v>
                </c:pt>
                <c:pt idx="5">
                  <c:v>2.3726851851851902E-2</c:v>
                </c:pt>
                <c:pt idx="6">
                  <c:v>3.8958333333333303E-2</c:v>
                </c:pt>
                <c:pt idx="7">
                  <c:v>5.86458333333333E-2</c:v>
                </c:pt>
                <c:pt idx="8">
                  <c:v>8.9259259259259302E-2</c:v>
                </c:pt>
                <c:pt idx="9">
                  <c:v>0.140474537037037</c:v>
                </c:pt>
                <c:pt idx="10">
                  <c:v>0.29548611111111101</c:v>
                </c:pt>
              </c:numCache>
            </c:numRef>
          </c:val>
          <c:extLst>
            <c:ext xmlns:c16="http://schemas.microsoft.com/office/drawing/2014/chart" uri="{C3380CC4-5D6E-409C-BE32-E72D297353CC}">
              <c16:uniqueId val="{00000000-B404-400E-B1E6-77BD029F7586}"/>
            </c:ext>
          </c:extLst>
        </c:ser>
        <c:ser>
          <c:idx val="1"/>
          <c:order val="1"/>
          <c:tx>
            <c:strRef>
              <c:f>Sheet1!$A$3</c:f>
              <c:strCache>
                <c:ptCount val="1"/>
                <c:pt idx="0">
                  <c:v>Commercial BVOD</c:v>
                </c:pt>
              </c:strCache>
            </c:strRef>
          </c:tx>
          <c:spPr>
            <a:solidFill>
              <a:schemeClr val="accent3">
                <a:lumMod val="40000"/>
                <a:lumOff val="60000"/>
              </a:schemeClr>
            </a:solidFill>
            <a:ln>
              <a:noFill/>
            </a:ln>
            <a:effectLst/>
          </c:spPr>
          <c:invertIfNegative val="0"/>
          <c:cat>
            <c:strRef>
              <c:f>Sheet1!$B$1:$L$1</c:f>
              <c:strCache>
                <c:ptCount val="11"/>
                <c:pt idx="0">
                  <c:v>Non - commercial linear (5m viewers)</c:v>
                </c:pt>
                <c:pt idx="1">
                  <c:v>Lightest 10%</c:v>
                </c:pt>
                <c:pt idx="2">
                  <c:v>Column1</c:v>
                </c:pt>
                <c:pt idx="3">
                  <c:v>Column2</c:v>
                </c:pt>
                <c:pt idx="4">
                  <c:v>Column3</c:v>
                </c:pt>
                <c:pt idx="5">
                  <c:v>Column4</c:v>
                </c:pt>
                <c:pt idx="6">
                  <c:v>Column5</c:v>
                </c:pt>
                <c:pt idx="7">
                  <c:v>Column6</c:v>
                </c:pt>
                <c:pt idx="8">
                  <c:v>Column7</c:v>
                </c:pt>
                <c:pt idx="9">
                  <c:v>Column8</c:v>
                </c:pt>
                <c:pt idx="10">
                  <c:v>Heaviest 10%</c:v>
                </c:pt>
              </c:strCache>
            </c:strRef>
          </c:cat>
          <c:val>
            <c:numRef>
              <c:f>Sheet1!$B$3:$L$3</c:f>
              <c:numCache>
                <c:formatCode>[hh]:mm:ss</c:formatCode>
                <c:ptCount val="11"/>
                <c:pt idx="0">
                  <c:v>1.2962962962962999E-3</c:v>
                </c:pt>
                <c:pt idx="1">
                  <c:v>5.7523148148148203E-3</c:v>
                </c:pt>
                <c:pt idx="2">
                  <c:v>1.31134259259259E-2</c:v>
                </c:pt>
                <c:pt idx="3">
                  <c:v>1.10648148148148E-2</c:v>
                </c:pt>
                <c:pt idx="4">
                  <c:v>9.6296296296296303E-3</c:v>
                </c:pt>
                <c:pt idx="5">
                  <c:v>8.2754629629629602E-3</c:v>
                </c:pt>
                <c:pt idx="6">
                  <c:v>8.9120370370370395E-3</c:v>
                </c:pt>
                <c:pt idx="7">
                  <c:v>6.2615740740740696E-3</c:v>
                </c:pt>
                <c:pt idx="8">
                  <c:v>6.4814814814814804E-3</c:v>
                </c:pt>
                <c:pt idx="9">
                  <c:v>7.5578703703703702E-3</c:v>
                </c:pt>
                <c:pt idx="10">
                  <c:v>6.6550925925925901E-3</c:v>
                </c:pt>
              </c:numCache>
            </c:numRef>
          </c:val>
          <c:extLst>
            <c:ext xmlns:c16="http://schemas.microsoft.com/office/drawing/2014/chart" uri="{C3380CC4-5D6E-409C-BE32-E72D297353CC}">
              <c16:uniqueId val="{00000001-B404-400E-B1E6-77BD029F7586}"/>
            </c:ext>
          </c:extLst>
        </c:ser>
        <c:ser>
          <c:idx val="2"/>
          <c:order val="2"/>
          <c:tx>
            <c:strRef>
              <c:f>Sheet1!$A$4</c:f>
              <c:strCache>
                <c:ptCount val="1"/>
                <c:pt idx="0">
                  <c:v>SVOD ad tiers (est)</c:v>
                </c:pt>
              </c:strCache>
            </c:strRef>
          </c:tx>
          <c:spPr>
            <a:solidFill>
              <a:schemeClr val="accent3">
                <a:lumMod val="20000"/>
                <a:lumOff val="80000"/>
              </a:schemeClr>
            </a:solidFill>
            <a:ln>
              <a:noFill/>
            </a:ln>
            <a:effectLst/>
          </c:spPr>
          <c:invertIfNegative val="0"/>
          <c:cat>
            <c:strRef>
              <c:f>Sheet1!$B$1:$L$1</c:f>
              <c:strCache>
                <c:ptCount val="11"/>
                <c:pt idx="0">
                  <c:v>Non - commercial linear (5m viewers)</c:v>
                </c:pt>
                <c:pt idx="1">
                  <c:v>Lightest 10%</c:v>
                </c:pt>
                <c:pt idx="2">
                  <c:v>Column1</c:v>
                </c:pt>
                <c:pt idx="3">
                  <c:v>Column2</c:v>
                </c:pt>
                <c:pt idx="4">
                  <c:v>Column3</c:v>
                </c:pt>
                <c:pt idx="5">
                  <c:v>Column4</c:v>
                </c:pt>
                <c:pt idx="6">
                  <c:v>Column5</c:v>
                </c:pt>
                <c:pt idx="7">
                  <c:v>Column6</c:v>
                </c:pt>
                <c:pt idx="8">
                  <c:v>Column7</c:v>
                </c:pt>
                <c:pt idx="9">
                  <c:v>Column8</c:v>
                </c:pt>
                <c:pt idx="10">
                  <c:v>Heaviest 10%</c:v>
                </c:pt>
              </c:strCache>
            </c:strRef>
          </c:cat>
          <c:val>
            <c:numRef>
              <c:f>Sheet1!$B$4:$L$4</c:f>
              <c:numCache>
                <c:formatCode>[hh]:mm:ss</c:formatCode>
                <c:ptCount val="11"/>
                <c:pt idx="0">
                  <c:v>6.8495370370370379E-4</c:v>
                </c:pt>
                <c:pt idx="1">
                  <c:v>6.1994212962963001E-3</c:v>
                </c:pt>
                <c:pt idx="2">
                  <c:v>8.3567129629629703E-3</c:v>
                </c:pt>
                <c:pt idx="3">
                  <c:v>5.6581018518518525E-3</c:v>
                </c:pt>
                <c:pt idx="4">
                  <c:v>4.6246527777777779E-3</c:v>
                </c:pt>
                <c:pt idx="5">
                  <c:v>4.748148148148148E-3</c:v>
                </c:pt>
                <c:pt idx="6">
                  <c:v>4.2972222222222214E-3</c:v>
                </c:pt>
                <c:pt idx="7">
                  <c:v>3.4138888888888904E-3</c:v>
                </c:pt>
                <c:pt idx="8">
                  <c:v>3.6790509259259294E-3</c:v>
                </c:pt>
                <c:pt idx="9">
                  <c:v>3.3980324074074108E-3</c:v>
                </c:pt>
                <c:pt idx="10">
                  <c:v>2.0165509259259286E-3</c:v>
                </c:pt>
              </c:numCache>
            </c:numRef>
          </c:val>
          <c:extLst>
            <c:ext xmlns:c16="http://schemas.microsoft.com/office/drawing/2014/chart" uri="{C3380CC4-5D6E-409C-BE32-E72D297353CC}">
              <c16:uniqueId val="{00000002-B404-400E-B1E6-77BD029F7586}"/>
            </c:ext>
          </c:extLst>
        </c:ser>
        <c:ser>
          <c:idx val="3"/>
          <c:order val="3"/>
          <c:tx>
            <c:strRef>
              <c:f>Sheet1!$A$5</c:f>
              <c:strCache>
                <c:ptCount val="1"/>
                <c:pt idx="0">
                  <c:v>Other AVOD</c:v>
                </c:pt>
              </c:strCache>
            </c:strRef>
          </c:tx>
          <c:spPr>
            <a:solidFill>
              <a:srgbClr val="7030A0"/>
            </a:solidFill>
            <a:ln>
              <a:noFill/>
            </a:ln>
            <a:effectLst/>
          </c:spPr>
          <c:invertIfNegative val="0"/>
          <c:cat>
            <c:strRef>
              <c:f>Sheet1!$B$1:$L$1</c:f>
              <c:strCache>
                <c:ptCount val="11"/>
                <c:pt idx="0">
                  <c:v>Non - commercial linear (5m viewers)</c:v>
                </c:pt>
                <c:pt idx="1">
                  <c:v>Lightest 10%</c:v>
                </c:pt>
                <c:pt idx="2">
                  <c:v>Column1</c:v>
                </c:pt>
                <c:pt idx="3">
                  <c:v>Column2</c:v>
                </c:pt>
                <c:pt idx="4">
                  <c:v>Column3</c:v>
                </c:pt>
                <c:pt idx="5">
                  <c:v>Column4</c:v>
                </c:pt>
                <c:pt idx="6">
                  <c:v>Column5</c:v>
                </c:pt>
                <c:pt idx="7">
                  <c:v>Column6</c:v>
                </c:pt>
                <c:pt idx="8">
                  <c:v>Column7</c:v>
                </c:pt>
                <c:pt idx="9">
                  <c:v>Column8</c:v>
                </c:pt>
                <c:pt idx="10">
                  <c:v>Heaviest 10%</c:v>
                </c:pt>
              </c:strCache>
            </c:strRef>
          </c:cat>
          <c:val>
            <c:numRef>
              <c:f>Sheet1!$B$5:$L$5</c:f>
              <c:numCache>
                <c:formatCode>[hh]:mm:ss</c:formatCode>
                <c:ptCount val="11"/>
                <c:pt idx="0">
                  <c:v>0</c:v>
                </c:pt>
                <c:pt idx="1">
                  <c:v>5.78703703703704E-5</c:v>
                </c:pt>
                <c:pt idx="2">
                  <c:v>3.4722222222222202E-5</c:v>
                </c:pt>
                <c:pt idx="3">
                  <c:v>2.4305555555555601E-4</c:v>
                </c:pt>
                <c:pt idx="4">
                  <c:v>1.1574074074074101E-5</c:v>
                </c:pt>
                <c:pt idx="5">
                  <c:v>0</c:v>
                </c:pt>
                <c:pt idx="6">
                  <c:v>0</c:v>
                </c:pt>
                <c:pt idx="7">
                  <c:v>2.31481481481481E-5</c:v>
                </c:pt>
                <c:pt idx="8">
                  <c:v>2.31481481481481E-5</c:v>
                </c:pt>
                <c:pt idx="9">
                  <c:v>0</c:v>
                </c:pt>
                <c:pt idx="10">
                  <c:v>0</c:v>
                </c:pt>
              </c:numCache>
            </c:numRef>
          </c:val>
          <c:extLst>
            <c:ext xmlns:c16="http://schemas.microsoft.com/office/drawing/2014/chart" uri="{C3380CC4-5D6E-409C-BE32-E72D297353CC}">
              <c16:uniqueId val="{00000003-B404-400E-B1E6-77BD029F7586}"/>
            </c:ext>
          </c:extLst>
        </c:ser>
        <c:ser>
          <c:idx val="4"/>
          <c:order val="4"/>
          <c:tx>
            <c:strRef>
              <c:f>Sheet1!$A$6</c:f>
              <c:strCache>
                <c:ptCount val="1"/>
                <c:pt idx="0">
                  <c:v>YouTube</c:v>
                </c:pt>
              </c:strCache>
            </c:strRef>
          </c:tx>
          <c:spPr>
            <a:solidFill>
              <a:schemeClr val="accent2"/>
            </a:solidFill>
            <a:ln>
              <a:noFill/>
            </a:ln>
            <a:effectLst/>
          </c:spPr>
          <c:invertIfNegative val="0"/>
          <c:cat>
            <c:strRef>
              <c:f>Sheet1!$B$1:$L$1</c:f>
              <c:strCache>
                <c:ptCount val="11"/>
                <c:pt idx="0">
                  <c:v>Non - commercial linear (5m viewers)</c:v>
                </c:pt>
                <c:pt idx="1">
                  <c:v>Lightest 10%</c:v>
                </c:pt>
                <c:pt idx="2">
                  <c:v>Column1</c:v>
                </c:pt>
                <c:pt idx="3">
                  <c:v>Column2</c:v>
                </c:pt>
                <c:pt idx="4">
                  <c:v>Column3</c:v>
                </c:pt>
                <c:pt idx="5">
                  <c:v>Column4</c:v>
                </c:pt>
                <c:pt idx="6">
                  <c:v>Column5</c:v>
                </c:pt>
                <c:pt idx="7">
                  <c:v>Column6</c:v>
                </c:pt>
                <c:pt idx="8">
                  <c:v>Column7</c:v>
                </c:pt>
                <c:pt idx="9">
                  <c:v>Column8</c:v>
                </c:pt>
                <c:pt idx="10">
                  <c:v>Heaviest 10%</c:v>
                </c:pt>
              </c:strCache>
            </c:strRef>
          </c:cat>
          <c:val>
            <c:numRef>
              <c:f>Sheet1!$B$6:$L$6</c:f>
              <c:numCache>
                <c:formatCode>[hh]:mm:ss</c:formatCode>
                <c:ptCount val="11"/>
                <c:pt idx="0">
                  <c:v>1.4583333333333299E-3</c:v>
                </c:pt>
                <c:pt idx="1">
                  <c:v>1.1412037037037E-2</c:v>
                </c:pt>
                <c:pt idx="2">
                  <c:v>1.40625E-2</c:v>
                </c:pt>
                <c:pt idx="3">
                  <c:v>8.1597222222222193E-3</c:v>
                </c:pt>
                <c:pt idx="4">
                  <c:v>5.0810185185185203E-3</c:v>
                </c:pt>
                <c:pt idx="5">
                  <c:v>7.8703703703703696E-3</c:v>
                </c:pt>
                <c:pt idx="6">
                  <c:v>3.8888888888888901E-3</c:v>
                </c:pt>
                <c:pt idx="7">
                  <c:v>5.5324074074074104E-3</c:v>
                </c:pt>
                <c:pt idx="8">
                  <c:v>6.4351851851851896E-3</c:v>
                </c:pt>
                <c:pt idx="9">
                  <c:v>5.4282407407407404E-3</c:v>
                </c:pt>
                <c:pt idx="10">
                  <c:v>2.7546296296296299E-3</c:v>
                </c:pt>
              </c:numCache>
            </c:numRef>
          </c:val>
          <c:extLst>
            <c:ext xmlns:c16="http://schemas.microsoft.com/office/drawing/2014/chart" uri="{C3380CC4-5D6E-409C-BE32-E72D297353CC}">
              <c16:uniqueId val="{00000004-B404-400E-B1E6-77BD029F7586}"/>
            </c:ext>
          </c:extLst>
        </c:ser>
        <c:dLbls>
          <c:showLegendKey val="0"/>
          <c:showVal val="0"/>
          <c:showCatName val="0"/>
          <c:showSerName val="0"/>
          <c:showPercent val="0"/>
          <c:showBubbleSize val="0"/>
        </c:dLbls>
        <c:gapWidth val="23"/>
        <c:overlap val="100"/>
        <c:axId val="1745179999"/>
        <c:axId val="553345359"/>
      </c:barChart>
      <c:catAx>
        <c:axId val="1745179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53345359"/>
        <c:crosses val="autoZero"/>
        <c:auto val="1"/>
        <c:lblAlgn val="ctr"/>
        <c:lblOffset val="100"/>
        <c:noMultiLvlLbl val="0"/>
      </c:catAx>
      <c:valAx>
        <c:axId val="553345359"/>
        <c:scaling>
          <c:orientation val="minMax"/>
          <c:max val="1"/>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a:t>% DISTRIBUTION OF VIEWING BY PLATFORM</a:t>
                </a:r>
              </a:p>
            </c:rich>
          </c:tx>
          <c:layout>
            <c:manualLayout>
              <c:xMode val="edge"/>
              <c:yMode val="edge"/>
              <c:x val="1.7461300127007674E-2"/>
              <c:y val="0.1366713361124805"/>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5179999"/>
        <c:crosses val="autoZero"/>
        <c:crossBetween val="between"/>
        <c:majorUnit val="0.1"/>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610772697839733E-2"/>
          <c:y val="3.9715769970756452E-2"/>
          <c:w val="0.90057991261058234"/>
          <c:h val="0.86819770424650966"/>
        </c:manualLayout>
      </c:layout>
      <c:barChart>
        <c:barDir val="col"/>
        <c:grouping val="clustered"/>
        <c:varyColors val="0"/>
        <c:ser>
          <c:idx val="0"/>
          <c:order val="0"/>
          <c:spPr>
            <a:solidFill>
              <a:schemeClr val="accent1">
                <a:shade val="40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Sheet1!$B$2:$F$2</c:f>
              <c:numCache>
                <c:formatCode>[hh]:mm:ss</c:formatCode>
                <c:ptCount val="5"/>
                <c:pt idx="0">
                  <c:v>0.11940972222222222</c:v>
                </c:pt>
                <c:pt idx="1">
                  <c:v>1.5358796296296296E-2</c:v>
                </c:pt>
                <c:pt idx="2">
                  <c:v>5.7175925925925927E-3</c:v>
                </c:pt>
                <c:pt idx="3">
                  <c:v>5.7986111111111112E-3</c:v>
                </c:pt>
                <c:pt idx="4">
                  <c:v>9.1435185185185185E-4</c:v>
                </c:pt>
              </c:numCache>
            </c:numRef>
          </c:val>
          <c:extLst>
            <c:ext xmlns:c16="http://schemas.microsoft.com/office/drawing/2014/chart" uri="{C3380CC4-5D6E-409C-BE32-E72D297353CC}">
              <c16:uniqueId val="{00000000-CE78-4084-8DDA-15E45EBE10AF}"/>
            </c:ext>
          </c:extLst>
        </c:ser>
        <c:ser>
          <c:idx val="1"/>
          <c:order val="1"/>
          <c:spPr>
            <a:solidFill>
              <a:schemeClr val="accent1">
                <a:shade val="51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Sheet1!$B$3:$F$3</c:f>
              <c:numCache>
                <c:formatCode>[hh]:mm:ss</c:formatCode>
                <c:ptCount val="5"/>
                <c:pt idx="0">
                  <c:v>0.11436342592592592</c:v>
                </c:pt>
                <c:pt idx="1">
                  <c:v>1.3981481481481482E-2</c:v>
                </c:pt>
                <c:pt idx="2">
                  <c:v>6.030092592592593E-3</c:v>
                </c:pt>
                <c:pt idx="3">
                  <c:v>5.8912037037037041E-3</c:v>
                </c:pt>
                <c:pt idx="4">
                  <c:v>1.0763888888888889E-3</c:v>
                </c:pt>
              </c:numCache>
            </c:numRef>
          </c:val>
          <c:extLst>
            <c:ext xmlns:c16="http://schemas.microsoft.com/office/drawing/2014/chart" uri="{C3380CC4-5D6E-409C-BE32-E72D297353CC}">
              <c16:uniqueId val="{00000001-CE78-4084-8DDA-15E45EBE10AF}"/>
            </c:ext>
          </c:extLst>
        </c:ser>
        <c:ser>
          <c:idx val="2"/>
          <c:order val="2"/>
          <c:spPr>
            <a:solidFill>
              <a:schemeClr val="accent1">
                <a:shade val="62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Sheet1!$B$4:$F$4</c:f>
              <c:numCache>
                <c:formatCode>[hh]:mm:ss</c:formatCode>
                <c:ptCount val="5"/>
                <c:pt idx="0">
                  <c:v>0.11105324074074074</c:v>
                </c:pt>
                <c:pt idx="1">
                  <c:v>1.4456018518518519E-2</c:v>
                </c:pt>
                <c:pt idx="2">
                  <c:v>5.0694444444444441E-3</c:v>
                </c:pt>
                <c:pt idx="3">
                  <c:v>5.7060185185185183E-3</c:v>
                </c:pt>
                <c:pt idx="4">
                  <c:v>1.2152777777777778E-3</c:v>
                </c:pt>
              </c:numCache>
            </c:numRef>
          </c:val>
          <c:extLst>
            <c:ext xmlns:c16="http://schemas.microsoft.com/office/drawing/2014/chart" uri="{C3380CC4-5D6E-409C-BE32-E72D297353CC}">
              <c16:uniqueId val="{00000002-CE78-4084-8DDA-15E45EBE10AF}"/>
            </c:ext>
          </c:extLst>
        </c:ser>
        <c:ser>
          <c:idx val="3"/>
          <c:order val="3"/>
          <c:spPr>
            <a:solidFill>
              <a:schemeClr val="accent1">
                <a:shade val="7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Sheet1!$B$5:$F$5</c:f>
              <c:numCache>
                <c:formatCode>[hh]:mm:ss</c:formatCode>
                <c:ptCount val="5"/>
                <c:pt idx="0">
                  <c:v>0.10623842592592593</c:v>
                </c:pt>
                <c:pt idx="1">
                  <c:v>1.4421296296296297E-2</c:v>
                </c:pt>
                <c:pt idx="2">
                  <c:v>4.4212962962962964E-3</c:v>
                </c:pt>
                <c:pt idx="3">
                  <c:v>6.2037037037037035E-3</c:v>
                </c:pt>
                <c:pt idx="4">
                  <c:v>1.2268518518518518E-3</c:v>
                </c:pt>
              </c:numCache>
            </c:numRef>
          </c:val>
          <c:extLst>
            <c:ext xmlns:c16="http://schemas.microsoft.com/office/drawing/2014/chart" uri="{C3380CC4-5D6E-409C-BE32-E72D297353CC}">
              <c16:uniqueId val="{00000003-CE78-4084-8DDA-15E45EBE10AF}"/>
            </c:ext>
          </c:extLst>
        </c:ser>
        <c:ser>
          <c:idx val="4"/>
          <c:order val="4"/>
          <c:spPr>
            <a:solidFill>
              <a:schemeClr val="accent1">
                <a:shade val="8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Sheet1!$B$6:$F$6</c:f>
              <c:numCache>
                <c:formatCode>[hh]:mm:ss</c:formatCode>
                <c:ptCount val="5"/>
                <c:pt idx="0">
                  <c:v>0.10190972222222222</c:v>
                </c:pt>
                <c:pt idx="1">
                  <c:v>1.3900462962962963E-2</c:v>
                </c:pt>
                <c:pt idx="2">
                  <c:v>3.3796296296296296E-3</c:v>
                </c:pt>
                <c:pt idx="3">
                  <c:v>5.2546296296296299E-3</c:v>
                </c:pt>
                <c:pt idx="4">
                  <c:v>1.0185185185185184E-3</c:v>
                </c:pt>
              </c:numCache>
            </c:numRef>
          </c:val>
          <c:extLst>
            <c:ext xmlns:c16="http://schemas.microsoft.com/office/drawing/2014/chart" uri="{C3380CC4-5D6E-409C-BE32-E72D297353CC}">
              <c16:uniqueId val="{00000004-CE78-4084-8DDA-15E45EBE10AF}"/>
            </c:ext>
          </c:extLst>
        </c:ser>
        <c:ser>
          <c:idx val="5"/>
          <c:order val="5"/>
          <c:spPr>
            <a:solidFill>
              <a:schemeClr val="accent1">
                <a:shade val="9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Sheet1!$B$7:$F$7</c:f>
              <c:numCache>
                <c:formatCode>[hh]:mm:ss</c:formatCode>
                <c:ptCount val="5"/>
                <c:pt idx="0">
                  <c:v>9.6736111111111106E-2</c:v>
                </c:pt>
                <c:pt idx="1">
                  <c:v>1.2685185185185185E-2</c:v>
                </c:pt>
                <c:pt idx="2">
                  <c:v>3.5069444444444445E-3</c:v>
                </c:pt>
                <c:pt idx="3">
                  <c:v>5.5208333333333333E-3</c:v>
                </c:pt>
                <c:pt idx="4">
                  <c:v>1.2268518518518518E-3</c:v>
                </c:pt>
              </c:numCache>
            </c:numRef>
          </c:val>
          <c:extLst>
            <c:ext xmlns:c16="http://schemas.microsoft.com/office/drawing/2014/chart" uri="{C3380CC4-5D6E-409C-BE32-E72D297353CC}">
              <c16:uniqueId val="{00000005-CE78-4084-8DDA-15E45EBE10AF}"/>
            </c:ext>
          </c:extLst>
        </c:ser>
        <c:ser>
          <c:idx val="6"/>
          <c:order val="6"/>
          <c:spPr>
            <a:solidFill>
              <a:schemeClr val="accent1">
                <a:tint val="95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Sheet1!$B$8:$F$8</c:f>
              <c:numCache>
                <c:formatCode>[hh]:mm:ss</c:formatCode>
                <c:ptCount val="5"/>
                <c:pt idx="0">
                  <c:v>0.10457175925925925</c:v>
                </c:pt>
                <c:pt idx="1">
                  <c:v>1.4409722222222223E-2</c:v>
                </c:pt>
                <c:pt idx="2">
                  <c:v>4.6296296296296294E-3</c:v>
                </c:pt>
                <c:pt idx="3">
                  <c:v>6.4120370370370373E-3</c:v>
                </c:pt>
                <c:pt idx="4">
                  <c:v>1.5162037037037036E-3</c:v>
                </c:pt>
              </c:numCache>
            </c:numRef>
          </c:val>
          <c:extLst>
            <c:ext xmlns:c16="http://schemas.microsoft.com/office/drawing/2014/chart" uri="{C3380CC4-5D6E-409C-BE32-E72D297353CC}">
              <c16:uniqueId val="{0000000C-CE78-4084-8DDA-15E45EBE10AF}"/>
            </c:ext>
          </c:extLst>
        </c:ser>
        <c:ser>
          <c:idx val="7"/>
          <c:order val="7"/>
          <c:spPr>
            <a:solidFill>
              <a:schemeClr val="accent1">
                <a:tint val="8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Sheet1!$B$9:$F$9</c:f>
              <c:numCache>
                <c:formatCode>[hh]:mm:ss</c:formatCode>
                <c:ptCount val="5"/>
                <c:pt idx="0">
                  <c:v>9.9212962962962961E-2</c:v>
                </c:pt>
                <c:pt idx="1">
                  <c:v>1.4907407407407407E-2</c:v>
                </c:pt>
                <c:pt idx="2">
                  <c:v>4.8842592592592592E-3</c:v>
                </c:pt>
                <c:pt idx="3">
                  <c:v>7.3726851851851852E-3</c:v>
                </c:pt>
                <c:pt idx="4">
                  <c:v>1.5393518518518519E-3</c:v>
                </c:pt>
              </c:numCache>
            </c:numRef>
          </c:val>
          <c:extLst>
            <c:ext xmlns:c16="http://schemas.microsoft.com/office/drawing/2014/chart" uri="{C3380CC4-5D6E-409C-BE32-E72D297353CC}">
              <c16:uniqueId val="{0000000D-CE78-4084-8DDA-15E45EBE10AF}"/>
            </c:ext>
          </c:extLst>
        </c:ser>
        <c:ser>
          <c:idx val="8"/>
          <c:order val="8"/>
          <c:spPr>
            <a:solidFill>
              <a:schemeClr val="accent1">
                <a:tint val="7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Sheet1!$B$10:$F$10</c:f>
              <c:numCache>
                <c:formatCode>[hh]:mm:ss</c:formatCode>
                <c:ptCount val="5"/>
                <c:pt idx="0">
                  <c:v>9.9016203703703703E-2</c:v>
                </c:pt>
                <c:pt idx="1">
                  <c:v>1.3773148148148149E-2</c:v>
                </c:pt>
                <c:pt idx="2">
                  <c:v>4.0740740740740737E-3</c:v>
                </c:pt>
                <c:pt idx="3">
                  <c:v>6.8634259259259256E-3</c:v>
                </c:pt>
                <c:pt idx="4">
                  <c:v>1.261574074074074E-3</c:v>
                </c:pt>
              </c:numCache>
            </c:numRef>
          </c:val>
          <c:extLst>
            <c:ext xmlns:c16="http://schemas.microsoft.com/office/drawing/2014/chart" uri="{C3380CC4-5D6E-409C-BE32-E72D297353CC}">
              <c16:uniqueId val="{0000000E-CE78-4084-8DDA-15E45EBE10AF}"/>
            </c:ext>
          </c:extLst>
        </c:ser>
        <c:ser>
          <c:idx val="9"/>
          <c:order val="9"/>
          <c:spPr>
            <a:solidFill>
              <a:schemeClr val="accent1">
                <a:tint val="6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Sheet1!$B$11:$F$11</c:f>
              <c:numCache>
                <c:formatCode>[hh]:mm:ss</c:formatCode>
                <c:ptCount val="5"/>
                <c:pt idx="0">
                  <c:v>0.10903935185185185</c:v>
                </c:pt>
                <c:pt idx="1">
                  <c:v>1.4537037037037038E-2</c:v>
                </c:pt>
                <c:pt idx="2">
                  <c:v>4.2824074074074075E-3</c:v>
                </c:pt>
                <c:pt idx="3">
                  <c:v>6.9907407407407409E-3</c:v>
                </c:pt>
                <c:pt idx="4">
                  <c:v>1.3657407407407407E-3</c:v>
                </c:pt>
              </c:numCache>
            </c:numRef>
          </c:val>
          <c:extLst>
            <c:ext xmlns:c16="http://schemas.microsoft.com/office/drawing/2014/chart" uri="{C3380CC4-5D6E-409C-BE32-E72D297353CC}">
              <c16:uniqueId val="{0000000F-CE78-4084-8DDA-15E45EBE10AF}"/>
            </c:ext>
          </c:extLst>
        </c:ser>
        <c:ser>
          <c:idx val="10"/>
          <c:order val="10"/>
          <c:spPr>
            <a:solidFill>
              <a:schemeClr val="accent1">
                <a:tint val="52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Sheet1!$B$12:$F$12</c:f>
              <c:numCache>
                <c:formatCode>[hh]:mm:ss</c:formatCode>
                <c:ptCount val="5"/>
                <c:pt idx="0">
                  <c:v>0.11259259259259259</c:v>
                </c:pt>
                <c:pt idx="1">
                  <c:v>1.4201388888888888E-2</c:v>
                </c:pt>
                <c:pt idx="2">
                  <c:v>4.4675925925925924E-3</c:v>
                </c:pt>
                <c:pt idx="3">
                  <c:v>6.828703703703704E-3</c:v>
                </c:pt>
                <c:pt idx="4">
                  <c:v>1.5277777777777779E-3</c:v>
                </c:pt>
              </c:numCache>
            </c:numRef>
          </c:val>
          <c:extLst>
            <c:ext xmlns:c16="http://schemas.microsoft.com/office/drawing/2014/chart" uri="{C3380CC4-5D6E-409C-BE32-E72D297353CC}">
              <c16:uniqueId val="{00000010-CE78-4084-8DDA-15E45EBE10AF}"/>
            </c:ext>
          </c:extLst>
        </c:ser>
        <c:ser>
          <c:idx val="11"/>
          <c:order val="11"/>
          <c:spPr>
            <a:solidFill>
              <a:schemeClr val="accent1">
                <a:tint val="41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Sheet1!$B$13:$F$13</c:f>
              <c:numCache>
                <c:formatCode>[hh]:mm:ss</c:formatCode>
                <c:ptCount val="5"/>
                <c:pt idx="0">
                  <c:v>0.11517361111111112</c:v>
                </c:pt>
                <c:pt idx="1">
                  <c:v>1.6527777777777777E-2</c:v>
                </c:pt>
                <c:pt idx="2">
                  <c:v>5.9953703703703705E-3</c:v>
                </c:pt>
                <c:pt idx="3">
                  <c:v>7.1412037037037034E-3</c:v>
                </c:pt>
                <c:pt idx="4">
                  <c:v>1.724537037037037E-3</c:v>
                </c:pt>
              </c:numCache>
            </c:numRef>
          </c:val>
          <c:extLst>
            <c:ext xmlns:c16="http://schemas.microsoft.com/office/drawing/2014/chart" uri="{C3380CC4-5D6E-409C-BE32-E72D297353CC}">
              <c16:uniqueId val="{00000011-CE78-4084-8DDA-15E45EBE10AF}"/>
            </c:ext>
          </c:extLst>
        </c:ser>
        <c:dLbls>
          <c:showLegendKey val="0"/>
          <c:showVal val="0"/>
          <c:showCatName val="0"/>
          <c:showSerName val="0"/>
          <c:showPercent val="0"/>
          <c:showBubbleSize val="0"/>
        </c:dLbls>
        <c:gapWidth val="219"/>
        <c:overlap val="-27"/>
        <c:axId val="2121824287"/>
        <c:axId val="2121825535"/>
      </c:barChart>
      <c:catAx>
        <c:axId val="212182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5535"/>
        <c:crosses val="autoZero"/>
        <c:auto val="1"/>
        <c:lblAlgn val="ctr"/>
        <c:lblOffset val="100"/>
        <c:noMultiLvlLbl val="0"/>
      </c:catAx>
      <c:valAx>
        <c:axId val="2121825535"/>
        <c:scaling>
          <c:orientation val="minMax"/>
          <c:min val="0"/>
        </c:scaling>
        <c:delete val="0"/>
        <c:axPos val="l"/>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4287"/>
        <c:crosses val="autoZero"/>
        <c:crossBetween val="between"/>
        <c:majorUnit val="2.083333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TV</c:v>
                </c:pt>
              </c:strCache>
            </c:strRef>
          </c:tx>
          <c:spPr>
            <a:solidFill>
              <a:schemeClr val="accent1"/>
            </a:solidFill>
            <a:ln>
              <a:noFill/>
            </a:ln>
            <a:effectLst/>
          </c:spPr>
          <c:invertIfNegative val="0"/>
          <c:cat>
            <c:numRef>
              <c:f>Sheet1!$A$2:$A$4</c:f>
              <c:numCache>
                <c:formatCode>General</c:formatCode>
                <c:ptCount val="3"/>
                <c:pt idx="0">
                  <c:v>2022</c:v>
                </c:pt>
                <c:pt idx="1">
                  <c:v>2023</c:v>
                </c:pt>
                <c:pt idx="2">
                  <c:v>2024</c:v>
                </c:pt>
              </c:numCache>
            </c:numRef>
          </c:cat>
          <c:val>
            <c:numRef>
              <c:f>Sheet1!$B$2:$B$4</c:f>
              <c:numCache>
                <c:formatCode>0.0%</c:formatCode>
                <c:ptCount val="3"/>
                <c:pt idx="0">
                  <c:v>0.6825</c:v>
                </c:pt>
                <c:pt idx="1">
                  <c:v>0.64300000000000002</c:v>
                </c:pt>
                <c:pt idx="2">
                  <c:v>0.68230000000000002</c:v>
                </c:pt>
              </c:numCache>
            </c:numRef>
          </c:val>
          <c:extLst>
            <c:ext xmlns:c16="http://schemas.microsoft.com/office/drawing/2014/chart" uri="{C3380CC4-5D6E-409C-BE32-E72D297353CC}">
              <c16:uniqueId val="{00000000-9B86-4BD4-8D0C-F5349E5A9FC4}"/>
            </c:ext>
          </c:extLst>
        </c:ser>
        <c:ser>
          <c:idx val="1"/>
          <c:order val="1"/>
          <c:tx>
            <c:strRef>
              <c:f>Sheet1!$C$1</c:f>
              <c:strCache>
                <c:ptCount val="1"/>
                <c:pt idx="0">
                  <c:v>TV + BVOD</c:v>
                </c:pt>
              </c:strCache>
            </c:strRef>
          </c:tx>
          <c:spPr>
            <a:solidFill>
              <a:schemeClr val="accent2"/>
            </a:solidFill>
            <a:ln>
              <a:noFill/>
            </a:ln>
            <a:effectLst/>
          </c:spPr>
          <c:invertIfNegative val="0"/>
          <c:cat>
            <c:numRef>
              <c:f>Sheet1!$A$2:$A$4</c:f>
              <c:numCache>
                <c:formatCode>General</c:formatCode>
                <c:ptCount val="3"/>
                <c:pt idx="0">
                  <c:v>2022</c:v>
                </c:pt>
                <c:pt idx="1">
                  <c:v>2023</c:v>
                </c:pt>
                <c:pt idx="2">
                  <c:v>2024</c:v>
                </c:pt>
              </c:numCache>
            </c:numRef>
          </c:cat>
          <c:val>
            <c:numRef>
              <c:f>Sheet1!$C$2:$C$4</c:f>
              <c:numCache>
                <c:formatCode>0.0%</c:formatCode>
                <c:ptCount val="3"/>
                <c:pt idx="0">
                  <c:v>0.11849999999999999</c:v>
                </c:pt>
                <c:pt idx="1">
                  <c:v>0.121</c:v>
                </c:pt>
                <c:pt idx="2">
                  <c:v>0.1246</c:v>
                </c:pt>
              </c:numCache>
            </c:numRef>
          </c:val>
          <c:extLst>
            <c:ext xmlns:c16="http://schemas.microsoft.com/office/drawing/2014/chart" uri="{C3380CC4-5D6E-409C-BE32-E72D297353CC}">
              <c16:uniqueId val="{00000001-9B86-4BD4-8D0C-F5349E5A9FC4}"/>
            </c:ext>
          </c:extLst>
        </c:ser>
        <c:ser>
          <c:idx val="2"/>
          <c:order val="2"/>
          <c:tx>
            <c:strRef>
              <c:f>Sheet1!$D$1</c:f>
              <c:strCache>
                <c:ptCount val="1"/>
                <c:pt idx="0">
                  <c:v>TV + BVOD + SVOD</c:v>
                </c:pt>
              </c:strCache>
            </c:strRef>
          </c:tx>
          <c:spPr>
            <a:solidFill>
              <a:schemeClr val="accent3"/>
            </a:solidFill>
            <a:ln>
              <a:noFill/>
            </a:ln>
            <a:effectLst/>
          </c:spPr>
          <c:invertIfNegative val="0"/>
          <c:cat>
            <c:numRef>
              <c:f>Sheet1!$A$2:$A$4</c:f>
              <c:numCache>
                <c:formatCode>General</c:formatCode>
                <c:ptCount val="3"/>
                <c:pt idx="0">
                  <c:v>2022</c:v>
                </c:pt>
                <c:pt idx="1">
                  <c:v>2023</c:v>
                </c:pt>
                <c:pt idx="2">
                  <c:v>2024</c:v>
                </c:pt>
              </c:numCache>
            </c:numRef>
          </c:cat>
          <c:val>
            <c:numRef>
              <c:f>Sheet1!$D$2:$D$4</c:f>
              <c:numCache>
                <c:formatCode>0.0%</c:formatCode>
                <c:ptCount val="3"/>
                <c:pt idx="0">
                  <c:v>0.1515</c:v>
                </c:pt>
                <c:pt idx="1">
                  <c:v>0.16700000000000001</c:v>
                </c:pt>
                <c:pt idx="2">
                  <c:v>0.13789999999999999</c:v>
                </c:pt>
              </c:numCache>
            </c:numRef>
          </c:val>
          <c:extLst>
            <c:ext xmlns:c16="http://schemas.microsoft.com/office/drawing/2014/chart" uri="{C3380CC4-5D6E-409C-BE32-E72D297353CC}">
              <c16:uniqueId val="{00000002-9B86-4BD4-8D0C-F5349E5A9FC4}"/>
            </c:ext>
          </c:extLst>
        </c:ser>
        <c:dLbls>
          <c:showLegendKey val="0"/>
          <c:showVal val="0"/>
          <c:showCatName val="0"/>
          <c:showSerName val="0"/>
          <c:showPercent val="0"/>
          <c:showBubbleSize val="0"/>
        </c:dLbls>
        <c:gapWidth val="50"/>
        <c:overlap val="100"/>
        <c:axId val="504543376"/>
        <c:axId val="504545456"/>
      </c:barChart>
      <c:catAx>
        <c:axId val="5045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5456"/>
        <c:crosses val="autoZero"/>
        <c:auto val="1"/>
        <c:lblAlgn val="ctr"/>
        <c:lblOffset val="100"/>
        <c:noMultiLvlLbl val="0"/>
      </c:catAx>
      <c:valAx>
        <c:axId val="50454545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33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6232213428062"/>
          <c:y val="0.10519604717883328"/>
          <c:w val="0.86405122935476153"/>
          <c:h val="0.82043428823867537"/>
        </c:manualLayout>
      </c:layout>
      <c:barChart>
        <c:barDir val="bar"/>
        <c:grouping val="stacked"/>
        <c:varyColors val="0"/>
        <c:ser>
          <c:idx val="0"/>
          <c:order val="0"/>
          <c:tx>
            <c:strRef>
              <c:f>Sheet1!$B$1</c:f>
              <c:strCache>
                <c:ptCount val="1"/>
                <c:pt idx="0">
                  <c:v>Playback TV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ESCAPE</c:v>
                </c:pt>
                <c:pt idx="1">
                  <c:v>COMFORT</c:v>
                </c:pt>
                <c:pt idx="2">
                  <c:v>UNWIND</c:v>
                </c:pt>
                <c:pt idx="3">
                  <c:v>DISTRACT</c:v>
                </c:pt>
                <c:pt idx="4">
                  <c:v>INDULGE</c:v>
                </c:pt>
                <c:pt idx="5">
                  <c:v>EXPERIENCE</c:v>
                </c:pt>
                <c:pt idx="6">
                  <c:v>IN TOUCH</c:v>
                </c:pt>
                <c:pt idx="7">
                  <c:v>DO</c:v>
                </c:pt>
              </c:strCache>
            </c:strRef>
          </c:cat>
          <c:val>
            <c:numRef>
              <c:f>Sheet1!$B$2:$B$9</c:f>
              <c:numCache>
                <c:formatCode>0%</c:formatCode>
                <c:ptCount val="8"/>
                <c:pt idx="0">
                  <c:v>0.17</c:v>
                </c:pt>
                <c:pt idx="1">
                  <c:v>0.14000000000000001</c:v>
                </c:pt>
                <c:pt idx="2">
                  <c:v>0.12</c:v>
                </c:pt>
                <c:pt idx="3">
                  <c:v>0.1</c:v>
                </c:pt>
                <c:pt idx="4">
                  <c:v>0.1</c:v>
                </c:pt>
                <c:pt idx="5">
                  <c:v>0.1</c:v>
                </c:pt>
                <c:pt idx="6">
                  <c:v>0.05</c:v>
                </c:pt>
                <c:pt idx="7">
                  <c:v>0.04</c:v>
                </c:pt>
              </c:numCache>
            </c:numRef>
          </c:val>
          <c:extLst>
            <c:ext xmlns:c16="http://schemas.microsoft.com/office/drawing/2014/chart" uri="{C3380CC4-5D6E-409C-BE32-E72D297353CC}">
              <c16:uniqueId val="{00000000-FE76-412B-92AA-89EC840741B3}"/>
            </c:ext>
          </c:extLst>
        </c:ser>
        <c:ser>
          <c:idx val="1"/>
          <c:order val="1"/>
          <c:tx>
            <c:strRef>
              <c:f>Sheet1!$C$1</c:f>
              <c:strCache>
                <c:ptCount val="1"/>
                <c:pt idx="0">
                  <c:v>Broadcaster VOD</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ESCAPE</c:v>
                </c:pt>
                <c:pt idx="1">
                  <c:v>COMFORT</c:v>
                </c:pt>
                <c:pt idx="2">
                  <c:v>UNWIND</c:v>
                </c:pt>
                <c:pt idx="3">
                  <c:v>DISTRACT</c:v>
                </c:pt>
                <c:pt idx="4">
                  <c:v>INDULGE</c:v>
                </c:pt>
                <c:pt idx="5">
                  <c:v>EXPERIENCE</c:v>
                </c:pt>
                <c:pt idx="6">
                  <c:v>IN TOUCH</c:v>
                </c:pt>
                <c:pt idx="7">
                  <c:v>DO</c:v>
                </c:pt>
              </c:strCache>
            </c:strRef>
          </c:cat>
          <c:val>
            <c:numRef>
              <c:f>Sheet1!$C$2:$C$9</c:f>
              <c:numCache>
                <c:formatCode>0%</c:formatCode>
                <c:ptCount val="8"/>
                <c:pt idx="0">
                  <c:v>0.05</c:v>
                </c:pt>
                <c:pt idx="1">
                  <c:v>0.04</c:v>
                </c:pt>
                <c:pt idx="2">
                  <c:v>0.04</c:v>
                </c:pt>
                <c:pt idx="3">
                  <c:v>0.04</c:v>
                </c:pt>
                <c:pt idx="4">
                  <c:v>0.04</c:v>
                </c:pt>
                <c:pt idx="5">
                  <c:v>0.04</c:v>
                </c:pt>
                <c:pt idx="6">
                  <c:v>0.03</c:v>
                </c:pt>
                <c:pt idx="7">
                  <c:v>0.03</c:v>
                </c:pt>
              </c:numCache>
            </c:numRef>
          </c:val>
          <c:extLst>
            <c:ext xmlns:c16="http://schemas.microsoft.com/office/drawing/2014/chart" uri="{C3380CC4-5D6E-409C-BE32-E72D297353CC}">
              <c16:uniqueId val="{00000000-C346-4379-9000-9C8787DDC571}"/>
            </c:ext>
          </c:extLst>
        </c:ser>
        <c:ser>
          <c:idx val="2"/>
          <c:order val="2"/>
          <c:tx>
            <c:strRef>
              <c:f>Sheet1!$D$1</c:f>
              <c:strCache>
                <c:ptCount val="1"/>
                <c:pt idx="0">
                  <c:v>Subscription VOD</c:v>
                </c:pt>
              </c:strCache>
            </c:strRef>
          </c:tx>
          <c:spPr>
            <a:solidFill>
              <a:srgbClr val="FFC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ESCAPE</c:v>
                </c:pt>
                <c:pt idx="1">
                  <c:v>COMFORT</c:v>
                </c:pt>
                <c:pt idx="2">
                  <c:v>UNWIND</c:v>
                </c:pt>
                <c:pt idx="3">
                  <c:v>DISTRACT</c:v>
                </c:pt>
                <c:pt idx="4">
                  <c:v>INDULGE</c:v>
                </c:pt>
                <c:pt idx="5">
                  <c:v>EXPERIENCE</c:v>
                </c:pt>
                <c:pt idx="6">
                  <c:v>IN TOUCH</c:v>
                </c:pt>
                <c:pt idx="7">
                  <c:v>DO</c:v>
                </c:pt>
              </c:strCache>
            </c:strRef>
          </c:cat>
          <c:val>
            <c:numRef>
              <c:f>Sheet1!$D$2:$D$9</c:f>
              <c:numCache>
                <c:formatCode>0%</c:formatCode>
                <c:ptCount val="8"/>
                <c:pt idx="0">
                  <c:v>0.1</c:v>
                </c:pt>
                <c:pt idx="1">
                  <c:v>0.08</c:v>
                </c:pt>
                <c:pt idx="2">
                  <c:v>0.08</c:v>
                </c:pt>
                <c:pt idx="3">
                  <c:v>0.08</c:v>
                </c:pt>
                <c:pt idx="4">
                  <c:v>0.05</c:v>
                </c:pt>
                <c:pt idx="5">
                  <c:v>0.04</c:v>
                </c:pt>
                <c:pt idx="6">
                  <c:v>0.02</c:v>
                </c:pt>
                <c:pt idx="7">
                  <c:v>0.03</c:v>
                </c:pt>
              </c:numCache>
            </c:numRef>
          </c:val>
          <c:extLst>
            <c:ext xmlns:c16="http://schemas.microsoft.com/office/drawing/2014/chart" uri="{C3380CC4-5D6E-409C-BE32-E72D297353CC}">
              <c16:uniqueId val="{00000001-C346-4379-9000-9C8787DDC571}"/>
            </c:ext>
          </c:extLst>
        </c:ser>
        <c:dLbls>
          <c:showLegendKey val="0"/>
          <c:showVal val="1"/>
          <c:showCatName val="0"/>
          <c:showSerName val="0"/>
          <c:showPercent val="0"/>
          <c:showBubbleSize val="0"/>
        </c:dLbls>
        <c:gapWidth val="46"/>
        <c:overlap val="100"/>
        <c:axId val="424857840"/>
        <c:axId val="424864728"/>
      </c:barChart>
      <c:catAx>
        <c:axId val="424857840"/>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24864728"/>
        <c:crosses val="autoZero"/>
        <c:auto val="1"/>
        <c:lblAlgn val="ctr"/>
        <c:lblOffset val="100"/>
        <c:noMultiLvlLbl val="0"/>
      </c:catAx>
      <c:valAx>
        <c:axId val="424864728"/>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4857840"/>
        <c:crosses val="autoZero"/>
        <c:crossBetween val="between"/>
      </c:valAx>
      <c:spPr>
        <a:noFill/>
        <a:ln w="25400">
          <a:noFill/>
        </a:ln>
        <a:effectLst/>
      </c:spPr>
    </c:plotArea>
    <c:legend>
      <c:legendPos val="b"/>
      <c:layout>
        <c:manualLayout>
          <c:xMode val="edge"/>
          <c:yMode val="edge"/>
          <c:x val="4.7400224482671061E-2"/>
          <c:y val="3.9731023421243503E-2"/>
          <c:w val="0.92147454468664236"/>
          <c:h val="6.132093705054479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456460109949"/>
          <c:y val="0.23906481909394853"/>
          <c:w val="0.84232986585759695"/>
          <c:h val="0.68613055257056155"/>
        </c:manualLayout>
      </c:layout>
      <c:barChart>
        <c:barDir val="bar"/>
        <c:grouping val="percentStacked"/>
        <c:varyColors val="0"/>
        <c:ser>
          <c:idx val="0"/>
          <c:order val="0"/>
          <c:tx>
            <c:strRef>
              <c:f>Sheet1!$B$1</c:f>
              <c:strCache>
                <c:ptCount val="1"/>
                <c:pt idx="0">
                  <c:v>Live TV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Sheet1!$B$2:$B$3</c:f>
              <c:numCache>
                <c:formatCode>0%</c:formatCode>
                <c:ptCount val="2"/>
                <c:pt idx="0">
                  <c:v>0.24</c:v>
                </c:pt>
                <c:pt idx="1">
                  <c:v>0.44</c:v>
                </c:pt>
              </c:numCache>
            </c:numRef>
          </c:val>
          <c:extLst>
            <c:ext xmlns:c16="http://schemas.microsoft.com/office/drawing/2014/chart" uri="{C3380CC4-5D6E-409C-BE32-E72D297353CC}">
              <c16:uniqueId val="{00000000-0E03-43C7-9D2C-A9EAA2D8031F}"/>
            </c:ext>
          </c:extLst>
        </c:ser>
        <c:ser>
          <c:idx val="1"/>
          <c:order val="1"/>
          <c:tx>
            <c:strRef>
              <c:f>Sheet1!$C$1</c:f>
              <c:strCache>
                <c:ptCount val="1"/>
                <c:pt idx="0">
                  <c:v>Playback TV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Sheet1!$C$2:$C$3</c:f>
              <c:numCache>
                <c:formatCode>0%</c:formatCode>
                <c:ptCount val="2"/>
                <c:pt idx="0">
                  <c:v>0.14000000000000001</c:v>
                </c:pt>
                <c:pt idx="1">
                  <c:v>0.17</c:v>
                </c:pt>
              </c:numCache>
            </c:numRef>
          </c:val>
          <c:extLst>
            <c:ext xmlns:c16="http://schemas.microsoft.com/office/drawing/2014/chart" uri="{C3380CC4-5D6E-409C-BE32-E72D297353CC}">
              <c16:uniqueId val="{00000001-0E03-43C7-9D2C-A9EAA2D8031F}"/>
            </c:ext>
          </c:extLst>
        </c:ser>
        <c:ser>
          <c:idx val="2"/>
          <c:order val="2"/>
          <c:tx>
            <c:strRef>
              <c:f>Sheet1!$D$1</c:f>
              <c:strCache>
                <c:ptCount val="1"/>
                <c:pt idx="0">
                  <c:v>Broadcaster VOD</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Sheet1!$D$2:$D$3</c:f>
              <c:numCache>
                <c:formatCode>0%</c:formatCode>
                <c:ptCount val="2"/>
                <c:pt idx="0">
                  <c:v>0.06</c:v>
                </c:pt>
                <c:pt idx="1">
                  <c:v>0.05</c:v>
                </c:pt>
              </c:numCache>
            </c:numRef>
          </c:val>
          <c:extLst>
            <c:ext xmlns:c16="http://schemas.microsoft.com/office/drawing/2014/chart" uri="{C3380CC4-5D6E-409C-BE32-E72D297353CC}">
              <c16:uniqueId val="{00000002-0E03-43C7-9D2C-A9EAA2D8031F}"/>
            </c:ext>
          </c:extLst>
        </c:ser>
        <c:ser>
          <c:idx val="3"/>
          <c:order val="3"/>
          <c:tx>
            <c:strRef>
              <c:f>Sheet1!$E$1</c:f>
              <c:strCache>
                <c:ptCount val="1"/>
                <c:pt idx="0">
                  <c:v>Subscription VOD</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Sheet1!$E$2:$E$3</c:f>
              <c:numCache>
                <c:formatCode>0%</c:formatCode>
                <c:ptCount val="2"/>
                <c:pt idx="0">
                  <c:v>0.22</c:v>
                </c:pt>
                <c:pt idx="1">
                  <c:v>0.1</c:v>
                </c:pt>
              </c:numCache>
            </c:numRef>
          </c:val>
          <c:extLst>
            <c:ext xmlns:c16="http://schemas.microsoft.com/office/drawing/2014/chart" uri="{C3380CC4-5D6E-409C-BE32-E72D297353CC}">
              <c16:uniqueId val="{00000003-0E03-43C7-9D2C-A9EAA2D8031F}"/>
            </c:ext>
          </c:extLst>
        </c:ser>
        <c:ser>
          <c:idx val="4"/>
          <c:order val="4"/>
          <c:tx>
            <c:strRef>
              <c:f>Sheet1!$F$1</c:f>
              <c:strCache>
                <c:ptCount val="1"/>
                <c:pt idx="0">
                  <c:v>DVD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Sheet1!$F$2:$F$3</c:f>
              <c:numCache>
                <c:formatCode>0%</c:formatCode>
                <c:ptCount val="2"/>
                <c:pt idx="0">
                  <c:v>0.03</c:v>
                </c:pt>
                <c:pt idx="1">
                  <c:v>7.0000000000000007E-2</c:v>
                </c:pt>
              </c:numCache>
            </c:numRef>
          </c:val>
          <c:extLst>
            <c:ext xmlns:c16="http://schemas.microsoft.com/office/drawing/2014/chart" uri="{C3380CC4-5D6E-409C-BE32-E72D297353CC}">
              <c16:uniqueId val="{00000004-0E03-43C7-9D2C-A9EAA2D8031F}"/>
            </c:ext>
          </c:extLst>
        </c:ser>
        <c:ser>
          <c:idx val="5"/>
          <c:order val="5"/>
          <c:tx>
            <c:strRef>
              <c:f>Sheet1!$G$1</c:f>
              <c:strCache>
                <c:ptCount val="1"/>
                <c:pt idx="0">
                  <c:v>Online video</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Sheet1!$G$2:$G$3</c:f>
              <c:numCache>
                <c:formatCode>0%</c:formatCode>
                <c:ptCount val="2"/>
                <c:pt idx="0">
                  <c:v>0.31</c:v>
                </c:pt>
                <c:pt idx="1">
                  <c:v>0.16</c:v>
                </c:pt>
              </c:numCache>
            </c:numRef>
          </c:val>
          <c:extLst>
            <c:ext xmlns:c16="http://schemas.microsoft.com/office/drawing/2014/chart" uri="{C3380CC4-5D6E-409C-BE32-E72D297353CC}">
              <c16:uniqueId val="{00000005-0E03-43C7-9D2C-A9EAA2D8031F}"/>
            </c:ext>
          </c:extLst>
        </c:ser>
        <c:dLbls>
          <c:showLegendKey val="0"/>
          <c:showVal val="0"/>
          <c:showCatName val="0"/>
          <c:showSerName val="0"/>
          <c:showPercent val="0"/>
          <c:showBubbleSize val="0"/>
        </c:dLbls>
        <c:gapWidth val="53"/>
        <c:overlap val="100"/>
        <c:axId val="525457560"/>
        <c:axId val="525460184"/>
      </c:barChart>
      <c:catAx>
        <c:axId val="525457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25460184"/>
        <c:crosses val="autoZero"/>
        <c:auto val="1"/>
        <c:lblAlgn val="ctr"/>
        <c:lblOffset val="100"/>
        <c:noMultiLvlLbl val="0"/>
      </c:catAx>
      <c:valAx>
        <c:axId val="525460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25457560"/>
        <c:crosses val="autoZero"/>
        <c:crossBetween val="between"/>
      </c:valAx>
      <c:spPr>
        <a:noFill/>
        <a:ln>
          <a:noFill/>
        </a:ln>
        <a:effectLst/>
      </c:spPr>
    </c:plotArea>
    <c:legend>
      <c:legendPos val="b"/>
      <c:layout>
        <c:manualLayout>
          <c:xMode val="edge"/>
          <c:yMode val="edge"/>
          <c:x val="0"/>
          <c:y val="7.5611128492523941E-3"/>
          <c:w val="0.9973570681564834"/>
          <c:h val="0.3058461682761639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610772697839733E-2"/>
          <c:y val="3.9715769970756452E-2"/>
          <c:w val="0.90057991261058234"/>
          <c:h val="0.86819770424650966"/>
        </c:manualLayout>
      </c:layout>
      <c:barChart>
        <c:barDir val="col"/>
        <c:grouping val="clustered"/>
        <c:varyColors val="0"/>
        <c:ser>
          <c:idx val="0"/>
          <c:order val="0"/>
          <c:spPr>
            <a:solidFill>
              <a:schemeClr val="accent1">
                <a:shade val="40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Sheet1!$B$2:$G$2</c:f>
              <c:numCache>
                <c:formatCode>h:mm:ss</c:formatCode>
                <c:ptCount val="6"/>
                <c:pt idx="0" formatCode="[hh]:mm:ss">
                  <c:v>0.11940972222222222</c:v>
                </c:pt>
                <c:pt idx="1">
                  <c:v>7.8067129629629625E-2</c:v>
                </c:pt>
                <c:pt idx="2">
                  <c:v>2.7696759259259258E-2</c:v>
                </c:pt>
                <c:pt idx="3">
                  <c:v>9.2592592592592588E-5</c:v>
                </c:pt>
                <c:pt idx="4">
                  <c:v>2.4247685185185185E-2</c:v>
                </c:pt>
                <c:pt idx="5">
                  <c:v>6.5972222222222222E-3</c:v>
                </c:pt>
              </c:numCache>
            </c:numRef>
          </c:val>
          <c:extLst>
            <c:ext xmlns:c16="http://schemas.microsoft.com/office/drawing/2014/chart" uri="{C3380CC4-5D6E-409C-BE32-E72D297353CC}">
              <c16:uniqueId val="{00000000-CE78-4084-8DDA-15E45EBE10AF}"/>
            </c:ext>
          </c:extLst>
        </c:ser>
        <c:ser>
          <c:idx val="1"/>
          <c:order val="1"/>
          <c:spPr>
            <a:solidFill>
              <a:schemeClr val="accent1">
                <a:shade val="51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Sheet1!$B$3:$G$3</c:f>
              <c:numCache>
                <c:formatCode>h:mm:ss</c:formatCode>
                <c:ptCount val="6"/>
                <c:pt idx="0" formatCode="[hh]:mm:ss">
                  <c:v>0.11436342592592592</c:v>
                </c:pt>
                <c:pt idx="1">
                  <c:v>7.6724537037037036E-2</c:v>
                </c:pt>
                <c:pt idx="2">
                  <c:v>2.6921296296296297E-2</c:v>
                </c:pt>
                <c:pt idx="3">
                  <c:v>6.9444444444444444E-5</c:v>
                </c:pt>
                <c:pt idx="4">
                  <c:v>2.4039351851851853E-2</c:v>
                </c:pt>
                <c:pt idx="5">
                  <c:v>7.2106481481481483E-3</c:v>
                </c:pt>
              </c:numCache>
            </c:numRef>
          </c:val>
          <c:extLst>
            <c:ext xmlns:c16="http://schemas.microsoft.com/office/drawing/2014/chart" uri="{C3380CC4-5D6E-409C-BE32-E72D297353CC}">
              <c16:uniqueId val="{00000001-CE78-4084-8DDA-15E45EBE10AF}"/>
            </c:ext>
          </c:extLst>
        </c:ser>
        <c:ser>
          <c:idx val="2"/>
          <c:order val="2"/>
          <c:spPr>
            <a:solidFill>
              <a:schemeClr val="accent1">
                <a:shade val="62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Sheet1!$B$4:$G$4</c:f>
              <c:numCache>
                <c:formatCode>h:mm:ss</c:formatCode>
                <c:ptCount val="6"/>
                <c:pt idx="0" formatCode="[hh]:mm:ss">
                  <c:v>0.11105324074074074</c:v>
                </c:pt>
                <c:pt idx="1">
                  <c:v>7.6064814814814807E-2</c:v>
                </c:pt>
                <c:pt idx="2">
                  <c:v>2.6331018518518517E-2</c:v>
                </c:pt>
                <c:pt idx="3">
                  <c:v>1.273148148148148E-4</c:v>
                </c:pt>
                <c:pt idx="4">
                  <c:v>2.3935185185185184E-2</c:v>
                </c:pt>
                <c:pt idx="5">
                  <c:v>7.8935185185185185E-3</c:v>
                </c:pt>
              </c:numCache>
            </c:numRef>
          </c:val>
          <c:extLst>
            <c:ext xmlns:c16="http://schemas.microsoft.com/office/drawing/2014/chart" uri="{C3380CC4-5D6E-409C-BE32-E72D297353CC}">
              <c16:uniqueId val="{00000002-CE78-4084-8DDA-15E45EBE10AF}"/>
            </c:ext>
          </c:extLst>
        </c:ser>
        <c:ser>
          <c:idx val="3"/>
          <c:order val="3"/>
          <c:spPr>
            <a:solidFill>
              <a:schemeClr val="accent1">
                <a:shade val="7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Sheet1!$B$5:$G$5</c:f>
              <c:numCache>
                <c:formatCode>h:mm:ss</c:formatCode>
                <c:ptCount val="6"/>
                <c:pt idx="0" formatCode="[hh]:mm:ss">
                  <c:v>0.10623842592592593</c:v>
                </c:pt>
                <c:pt idx="1">
                  <c:v>7.3437500000000003E-2</c:v>
                </c:pt>
                <c:pt idx="2">
                  <c:v>2.6180555555555554E-2</c:v>
                </c:pt>
                <c:pt idx="3">
                  <c:v>9.2592592592592588E-5</c:v>
                </c:pt>
                <c:pt idx="4">
                  <c:v>2.5150462962962961E-2</c:v>
                </c:pt>
                <c:pt idx="5">
                  <c:v>8.4375000000000006E-3</c:v>
                </c:pt>
              </c:numCache>
            </c:numRef>
          </c:val>
          <c:extLst>
            <c:ext xmlns:c16="http://schemas.microsoft.com/office/drawing/2014/chart" uri="{C3380CC4-5D6E-409C-BE32-E72D297353CC}">
              <c16:uniqueId val="{00000003-CE78-4084-8DDA-15E45EBE10AF}"/>
            </c:ext>
          </c:extLst>
        </c:ser>
        <c:ser>
          <c:idx val="4"/>
          <c:order val="4"/>
          <c:spPr>
            <a:solidFill>
              <a:schemeClr val="accent1">
                <a:shade val="8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Sheet1!$B$6:$G$6</c:f>
              <c:numCache>
                <c:formatCode>h:mm:ss</c:formatCode>
                <c:ptCount val="6"/>
                <c:pt idx="0" formatCode="[hh]:mm:ss">
                  <c:v>0.10190972222222222</c:v>
                </c:pt>
                <c:pt idx="1">
                  <c:v>6.8819444444444447E-2</c:v>
                </c:pt>
                <c:pt idx="2">
                  <c:v>2.34375E-2</c:v>
                </c:pt>
                <c:pt idx="3">
                  <c:v>1.0416666666666667E-4</c:v>
                </c:pt>
                <c:pt idx="4">
                  <c:v>2.4282407407407409E-2</c:v>
                </c:pt>
                <c:pt idx="5">
                  <c:v>7.8009259259259256E-3</c:v>
                </c:pt>
              </c:numCache>
            </c:numRef>
          </c:val>
          <c:extLst>
            <c:ext xmlns:c16="http://schemas.microsoft.com/office/drawing/2014/chart" uri="{C3380CC4-5D6E-409C-BE32-E72D297353CC}">
              <c16:uniqueId val="{00000004-CE78-4084-8DDA-15E45EBE10AF}"/>
            </c:ext>
          </c:extLst>
        </c:ser>
        <c:ser>
          <c:idx val="5"/>
          <c:order val="5"/>
          <c:spPr>
            <a:solidFill>
              <a:schemeClr val="accent1">
                <a:shade val="9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Sheet1!$B$7:$G$7</c:f>
              <c:numCache>
                <c:formatCode>h:mm:ss</c:formatCode>
                <c:ptCount val="6"/>
                <c:pt idx="0" formatCode="[hh]:mm:ss">
                  <c:v>9.6736111111111106E-2</c:v>
                </c:pt>
                <c:pt idx="1">
                  <c:v>6.6527777777777783E-2</c:v>
                </c:pt>
                <c:pt idx="2">
                  <c:v>2.2847222222222224E-2</c:v>
                </c:pt>
                <c:pt idx="3">
                  <c:v>9.2592592592592588E-5</c:v>
                </c:pt>
                <c:pt idx="4">
                  <c:v>2.4016203703703703E-2</c:v>
                </c:pt>
                <c:pt idx="5">
                  <c:v>7.8472222222222224E-3</c:v>
                </c:pt>
              </c:numCache>
            </c:numRef>
          </c:val>
          <c:extLst>
            <c:ext xmlns:c16="http://schemas.microsoft.com/office/drawing/2014/chart" uri="{C3380CC4-5D6E-409C-BE32-E72D297353CC}">
              <c16:uniqueId val="{00000005-CE78-4084-8DDA-15E45EBE10AF}"/>
            </c:ext>
          </c:extLst>
        </c:ser>
        <c:ser>
          <c:idx val="6"/>
          <c:order val="6"/>
          <c:spPr>
            <a:solidFill>
              <a:schemeClr val="accent1">
                <a:tint val="95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Sheet1!$B$8:$G$8</c:f>
              <c:numCache>
                <c:formatCode>h:mm:ss</c:formatCode>
                <c:ptCount val="6"/>
                <c:pt idx="0" formatCode="[hh]:mm:ss">
                  <c:v>0.10457175925925925</c:v>
                </c:pt>
                <c:pt idx="1">
                  <c:v>7.166666666666667E-2</c:v>
                </c:pt>
                <c:pt idx="2">
                  <c:v>2.6817129629629628E-2</c:v>
                </c:pt>
                <c:pt idx="3">
                  <c:v>1.5046296296296297E-4</c:v>
                </c:pt>
                <c:pt idx="4">
                  <c:v>2.6076388888888889E-2</c:v>
                </c:pt>
                <c:pt idx="5">
                  <c:v>8.1018518518518514E-3</c:v>
                </c:pt>
              </c:numCache>
            </c:numRef>
          </c:val>
          <c:extLst>
            <c:ext xmlns:c16="http://schemas.microsoft.com/office/drawing/2014/chart" uri="{C3380CC4-5D6E-409C-BE32-E72D297353CC}">
              <c16:uniqueId val="{0000000C-CE78-4084-8DDA-15E45EBE10AF}"/>
            </c:ext>
          </c:extLst>
        </c:ser>
        <c:ser>
          <c:idx val="7"/>
          <c:order val="7"/>
          <c:spPr>
            <a:solidFill>
              <a:schemeClr val="accent1">
                <a:tint val="8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Sheet1!$B$9:$G$9</c:f>
              <c:numCache>
                <c:formatCode>h:mm:ss</c:formatCode>
                <c:ptCount val="6"/>
                <c:pt idx="0" formatCode="[hh]:mm:ss">
                  <c:v>9.9212962962962961E-2</c:v>
                </c:pt>
                <c:pt idx="1">
                  <c:v>6.7534722222222218E-2</c:v>
                </c:pt>
                <c:pt idx="2">
                  <c:v>2.8564814814814814E-2</c:v>
                </c:pt>
                <c:pt idx="3">
                  <c:v>1.3888888888888889E-4</c:v>
                </c:pt>
                <c:pt idx="4">
                  <c:v>2.7303240740740739E-2</c:v>
                </c:pt>
                <c:pt idx="5">
                  <c:v>8.518518518518519E-3</c:v>
                </c:pt>
              </c:numCache>
            </c:numRef>
          </c:val>
          <c:extLst>
            <c:ext xmlns:c16="http://schemas.microsoft.com/office/drawing/2014/chart" uri="{C3380CC4-5D6E-409C-BE32-E72D297353CC}">
              <c16:uniqueId val="{0000000D-CE78-4084-8DDA-15E45EBE10AF}"/>
            </c:ext>
          </c:extLst>
        </c:ser>
        <c:ser>
          <c:idx val="8"/>
          <c:order val="8"/>
          <c:spPr>
            <a:solidFill>
              <a:schemeClr val="accent1">
                <a:tint val="7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Sheet1!$B$10:$G$10</c:f>
              <c:numCache>
                <c:formatCode>h:mm:ss</c:formatCode>
                <c:ptCount val="6"/>
                <c:pt idx="0" formatCode="[hh]:mm:ss">
                  <c:v>9.9016203703703703E-2</c:v>
                </c:pt>
                <c:pt idx="1">
                  <c:v>6.9143518518518521E-2</c:v>
                </c:pt>
                <c:pt idx="2">
                  <c:v>2.5868055555555554E-2</c:v>
                </c:pt>
                <c:pt idx="3">
                  <c:v>1.1574074074074075E-4</c:v>
                </c:pt>
                <c:pt idx="4">
                  <c:v>2.3842592592592592E-2</c:v>
                </c:pt>
                <c:pt idx="5">
                  <c:v>7.1527777777777779E-3</c:v>
                </c:pt>
              </c:numCache>
            </c:numRef>
          </c:val>
          <c:extLst>
            <c:ext xmlns:c16="http://schemas.microsoft.com/office/drawing/2014/chart" uri="{C3380CC4-5D6E-409C-BE32-E72D297353CC}">
              <c16:uniqueId val="{0000000E-CE78-4084-8DDA-15E45EBE10AF}"/>
            </c:ext>
          </c:extLst>
        </c:ser>
        <c:ser>
          <c:idx val="9"/>
          <c:order val="9"/>
          <c:spPr>
            <a:solidFill>
              <a:schemeClr val="accent1">
                <a:tint val="6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Sheet1!$B$11:$G$11</c:f>
              <c:numCache>
                <c:formatCode>h:mm:ss</c:formatCode>
                <c:ptCount val="6"/>
                <c:pt idx="0" formatCode="[hh]:mm:ss">
                  <c:v>0.10903935185185185</c:v>
                </c:pt>
                <c:pt idx="1">
                  <c:v>7.4884259259259262E-2</c:v>
                </c:pt>
                <c:pt idx="2">
                  <c:v>2.7060185185185184E-2</c:v>
                </c:pt>
                <c:pt idx="3">
                  <c:v>1.1574074074074075E-4</c:v>
                </c:pt>
                <c:pt idx="4">
                  <c:v>2.6064814814814815E-2</c:v>
                </c:pt>
                <c:pt idx="5">
                  <c:v>7.9629629629629634E-3</c:v>
                </c:pt>
              </c:numCache>
            </c:numRef>
          </c:val>
          <c:extLst>
            <c:ext xmlns:c16="http://schemas.microsoft.com/office/drawing/2014/chart" uri="{C3380CC4-5D6E-409C-BE32-E72D297353CC}">
              <c16:uniqueId val="{0000000F-CE78-4084-8DDA-15E45EBE10AF}"/>
            </c:ext>
          </c:extLst>
        </c:ser>
        <c:ser>
          <c:idx val="10"/>
          <c:order val="10"/>
          <c:spPr>
            <a:solidFill>
              <a:schemeClr val="accent1">
                <a:tint val="52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Sheet1!$B$12:$G$12</c:f>
              <c:numCache>
                <c:formatCode>h:mm:ss</c:formatCode>
                <c:ptCount val="6"/>
                <c:pt idx="0" formatCode="[hh]:mm:ss">
                  <c:v>0.11259259259259259</c:v>
                </c:pt>
                <c:pt idx="1">
                  <c:v>7.6597222222222219E-2</c:v>
                </c:pt>
                <c:pt idx="2">
                  <c:v>2.6886574074074073E-2</c:v>
                </c:pt>
                <c:pt idx="3">
                  <c:v>1.3888888888888889E-4</c:v>
                </c:pt>
                <c:pt idx="4">
                  <c:v>2.5266203703703704E-2</c:v>
                </c:pt>
                <c:pt idx="5">
                  <c:v>7.2337962962962963E-3</c:v>
                </c:pt>
              </c:numCache>
            </c:numRef>
          </c:val>
          <c:extLst>
            <c:ext xmlns:c16="http://schemas.microsoft.com/office/drawing/2014/chart" uri="{C3380CC4-5D6E-409C-BE32-E72D297353CC}">
              <c16:uniqueId val="{00000010-CE78-4084-8DDA-15E45EBE10AF}"/>
            </c:ext>
          </c:extLst>
        </c:ser>
        <c:ser>
          <c:idx val="11"/>
          <c:order val="11"/>
          <c:spPr>
            <a:solidFill>
              <a:schemeClr val="accent1">
                <a:tint val="41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Sheet1!$B$13:$G$13</c:f>
              <c:numCache>
                <c:formatCode>h:mm:ss</c:formatCode>
                <c:ptCount val="6"/>
                <c:pt idx="0" formatCode="[hh]:mm:ss">
                  <c:v>0.11517361111111112</c:v>
                </c:pt>
                <c:pt idx="1">
                  <c:v>7.7708333333333338E-2</c:v>
                </c:pt>
                <c:pt idx="2">
                  <c:v>3.1145833333333334E-2</c:v>
                </c:pt>
                <c:pt idx="3">
                  <c:v>2.5462962962962961E-4</c:v>
                </c:pt>
                <c:pt idx="4">
                  <c:v>2.6261574074074073E-2</c:v>
                </c:pt>
                <c:pt idx="5">
                  <c:v>7.2685185185185188E-3</c:v>
                </c:pt>
              </c:numCache>
            </c:numRef>
          </c:val>
          <c:extLst>
            <c:ext xmlns:c16="http://schemas.microsoft.com/office/drawing/2014/chart" uri="{C3380CC4-5D6E-409C-BE32-E72D297353CC}">
              <c16:uniqueId val="{00000011-CE78-4084-8DDA-15E45EBE10AF}"/>
            </c:ext>
          </c:extLst>
        </c:ser>
        <c:dLbls>
          <c:showLegendKey val="0"/>
          <c:showVal val="0"/>
          <c:showCatName val="0"/>
          <c:showSerName val="0"/>
          <c:showPercent val="0"/>
          <c:showBubbleSize val="0"/>
        </c:dLbls>
        <c:gapWidth val="219"/>
        <c:overlap val="-27"/>
        <c:axId val="2121824287"/>
        <c:axId val="2121825535"/>
      </c:barChart>
      <c:catAx>
        <c:axId val="212182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5535"/>
        <c:crosses val="autoZero"/>
        <c:auto val="1"/>
        <c:lblAlgn val="ctr"/>
        <c:lblOffset val="100"/>
        <c:noMultiLvlLbl val="0"/>
      </c:catAx>
      <c:valAx>
        <c:axId val="2121825535"/>
        <c:scaling>
          <c:orientation val="minMax"/>
          <c:min val="0"/>
        </c:scaling>
        <c:delete val="0"/>
        <c:axPos val="l"/>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4287"/>
        <c:crosses val="autoZero"/>
        <c:crossBetween val="between"/>
        <c:majorUnit val="2.083333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3128071619418061"/>
          <c:w val="0.60805695577737995"/>
          <c:h val="0.78302770318438297"/>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A952-4F72-B030-79035831601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952-4F72-B030-7903583160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A952-4F72-B030-79035831601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952-4F72-B030-7903583160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BVOD</c:v>
                </c:pt>
                <c:pt idx="1">
                  <c:v>Playback</c:v>
                </c:pt>
                <c:pt idx="2">
                  <c:v>Live</c:v>
                </c:pt>
              </c:strCache>
            </c:strRef>
          </c:cat>
          <c:val>
            <c:numRef>
              <c:f>Sheet1!$B$2:$B$4</c:f>
              <c:numCache>
                <c:formatCode>0.0</c:formatCode>
                <c:ptCount val="3"/>
                <c:pt idx="0">
                  <c:v>17.566666666666666</c:v>
                </c:pt>
                <c:pt idx="1">
                  <c:v>22.262074999999999</c:v>
                </c:pt>
                <c:pt idx="2">
                  <c:v>120.12874166666667</c:v>
                </c:pt>
              </c:numCache>
            </c:numRef>
          </c:val>
          <c:extLst>
            <c:ext xmlns:c16="http://schemas.microsoft.com/office/drawing/2014/chart" uri="{C3380CC4-5D6E-409C-BE32-E72D297353CC}">
              <c16:uniqueId val="{00000004-A952-4F72-B030-79035831601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2820339833449432"/>
          <c:y val="0.40677182175309962"/>
          <c:w val="0.23279637749098869"/>
          <c:h val="0.2080915697624896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6638998585956041"/>
          <c:w val="0.57987095651618115"/>
          <c:h val="0.72229973585161256"/>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3ACC-4156-8A45-B94424D86D0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ACC-4156-8A45-B94424D86D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CC-4156-8A45-B94424D86D0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3ACC-4156-8A45-B94424D86D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BVOD</c:v>
                </c:pt>
                <c:pt idx="1">
                  <c:v>Playback</c:v>
                </c:pt>
                <c:pt idx="2">
                  <c:v>Live</c:v>
                </c:pt>
              </c:strCache>
            </c:strRef>
          </c:cat>
          <c:val>
            <c:numRef>
              <c:f>Sheet1!$B$2:$B$4</c:f>
              <c:numCache>
                <c:formatCode>0.0</c:formatCode>
                <c:ptCount val="3"/>
                <c:pt idx="0">
                  <c:v>15.600000000000001</c:v>
                </c:pt>
                <c:pt idx="1">
                  <c:v>11.121283333333334</c:v>
                </c:pt>
                <c:pt idx="2">
                  <c:v>37.937950000000008</c:v>
                </c:pt>
              </c:numCache>
            </c:numRef>
          </c:val>
          <c:extLst>
            <c:ext xmlns:c16="http://schemas.microsoft.com/office/drawing/2014/chart" uri="{C3380CC4-5D6E-409C-BE32-E72D297353CC}">
              <c16:uniqueId val="{00000006-3ACC-4156-8A45-B94424D86D0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682B-4DC0-A98C-5AA9D0694AE8}"/>
              </c:ext>
            </c:extLst>
          </c:dPt>
          <c:dPt>
            <c:idx val="1"/>
            <c:bubble3D val="0"/>
            <c:spPr>
              <a:solidFill>
                <a:schemeClr val="tx2"/>
              </a:solidFill>
            </c:spPr>
            <c:extLst>
              <c:ext xmlns:c16="http://schemas.microsoft.com/office/drawing/2014/chart" uri="{C3380CC4-5D6E-409C-BE32-E72D297353CC}">
                <c16:uniqueId val="{00000003-682B-4DC0-A98C-5AA9D0694AE8}"/>
              </c:ext>
            </c:extLst>
          </c:dPt>
          <c:dPt>
            <c:idx val="2"/>
            <c:bubble3D val="0"/>
            <c:spPr>
              <a:solidFill>
                <a:schemeClr val="accent4"/>
              </a:solidFill>
            </c:spPr>
            <c:extLst>
              <c:ext xmlns:c16="http://schemas.microsoft.com/office/drawing/2014/chart" uri="{C3380CC4-5D6E-409C-BE32-E72D297353CC}">
                <c16:uniqueId val="{00000005-682B-4DC0-A98C-5AA9D0694AE8}"/>
              </c:ext>
            </c:extLst>
          </c:dPt>
          <c:cat>
            <c:strRef>
              <c:f>Sheet1!$A$2:$A$4</c:f>
              <c:strCache>
                <c:ptCount val="3"/>
                <c:pt idx="0">
                  <c:v>TV set - Live viewing</c:v>
                </c:pt>
                <c:pt idx="1">
                  <c:v>TV set - Timeshifted</c:v>
                </c:pt>
                <c:pt idx="2">
                  <c:v>Device - all viewing </c:v>
                </c:pt>
              </c:strCache>
            </c:strRef>
          </c:cat>
          <c:val>
            <c:numRef>
              <c:f>Sheet1!$B$2:$B$4</c:f>
              <c:numCache>
                <c:formatCode>_-* #,##0_-;\-* #,##0_-;_-* "-"??_-;_-@_-</c:formatCode>
                <c:ptCount val="3"/>
                <c:pt idx="0">
                  <c:v>2973500</c:v>
                </c:pt>
                <c:pt idx="1">
                  <c:v>4437700</c:v>
                </c:pt>
                <c:pt idx="2">
                  <c:v>280799.32</c:v>
                </c:pt>
              </c:numCache>
            </c:numRef>
          </c:val>
          <c:extLst>
            <c:ext xmlns:c16="http://schemas.microsoft.com/office/drawing/2014/chart" uri="{C3380CC4-5D6E-409C-BE32-E72D297353CC}">
              <c16:uniqueId val="{00000008-682B-4DC0-A98C-5AA9D0694AE8}"/>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2">
  <a:schemeClr val="accent2"/>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Reversed" id="26">
  <a:schemeClr val="accent6"/>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1.83383E-7</cdr:x>
      <cdr:y>0.13993</cdr:y>
    </cdr:from>
    <cdr:to>
      <cdr:x>0.0239</cdr:x>
      <cdr:y>0.77513</cdr:y>
    </cdr:to>
    <cdr:sp macro="" textlink="">
      <cdr:nvSpPr>
        <cdr:cNvPr id="2" name="TextBox 1">
          <a:extLst xmlns:a="http://schemas.openxmlformats.org/drawingml/2006/main">
            <a:ext uri="{FF2B5EF4-FFF2-40B4-BE49-F238E27FC236}">
              <a16:creationId xmlns:a16="http://schemas.microsoft.com/office/drawing/2014/main" id="{E9C83DA1-0C62-CE66-B3DC-A896B97A8B91}"/>
            </a:ext>
          </a:extLst>
        </cdr:cNvPr>
        <cdr:cNvSpPr txBox="1"/>
      </cdr:nvSpPr>
      <cdr:spPr>
        <a:xfrm xmlns:a="http://schemas.openxmlformats.org/drawingml/2006/main" rot="16200000">
          <a:off x="-1056399" y="1579260"/>
          <a:ext cx="2373457" cy="26065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100" dirty="0">
              <a:solidFill>
                <a:schemeClr val="bg2"/>
              </a:solidFill>
            </a:rPr>
            <a:t>HOURS PER PERSON PER DAY</a:t>
          </a:r>
        </a:p>
      </cdr:txBody>
    </cdr:sp>
  </cdr:relSizeAnchor>
  <cdr:relSizeAnchor xmlns:cdr="http://schemas.openxmlformats.org/drawingml/2006/chartDrawing">
    <cdr:from>
      <cdr:x>0.58182</cdr:x>
      <cdr:y>0.03549</cdr:y>
    </cdr:from>
    <cdr:to>
      <cdr:x>1</cdr:x>
      <cdr:y>0.1261</cdr:y>
    </cdr:to>
    <cdr:sp macro="" textlink="">
      <cdr:nvSpPr>
        <cdr:cNvPr id="3" name="TextBox 2">
          <a:extLst xmlns:a="http://schemas.openxmlformats.org/drawingml/2006/main">
            <a:ext uri="{FF2B5EF4-FFF2-40B4-BE49-F238E27FC236}">
              <a16:creationId xmlns:a16="http://schemas.microsoft.com/office/drawing/2014/main" id="{A92A0705-2F04-3A65-BD23-58C6B3BEBA68}"/>
            </a:ext>
          </a:extLst>
        </cdr:cNvPr>
        <cdr:cNvSpPr txBox="1"/>
      </cdr:nvSpPr>
      <cdr:spPr>
        <a:xfrm xmlns:a="http://schemas.openxmlformats.org/drawingml/2006/main">
          <a:off x="6345415" y="132609"/>
          <a:ext cx="4560711"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600" dirty="0">
              <a:solidFill>
                <a:schemeClr val="bg2"/>
              </a:solidFill>
            </a:rPr>
            <a:t>Each bar = one month (Jan to Dec)</a:t>
          </a:r>
        </a:p>
      </cdr:txBody>
    </cdr:sp>
  </cdr:relSizeAnchor>
</c:userShapes>
</file>

<file path=ppt/drawings/drawing2.xml><?xml version="1.0" encoding="utf-8"?>
<c:userShapes xmlns:c="http://schemas.openxmlformats.org/drawingml/2006/chart">
  <cdr:relSizeAnchor xmlns:cdr="http://schemas.openxmlformats.org/drawingml/2006/chartDrawing">
    <cdr:from>
      <cdr:x>0.30947</cdr:x>
      <cdr:y>0.07089</cdr:y>
    </cdr:from>
    <cdr:to>
      <cdr:x>0.38595</cdr:x>
      <cdr:y>0.134</cdr:y>
    </cdr:to>
    <cdr:sp macro="" textlink="">
      <cdr:nvSpPr>
        <cdr:cNvPr id="6" name="TextBox 1">
          <a:extLst xmlns:a="http://schemas.openxmlformats.org/drawingml/2006/main">
            <a:ext uri="{FF2B5EF4-FFF2-40B4-BE49-F238E27FC236}">
              <a16:creationId xmlns:a16="http://schemas.microsoft.com/office/drawing/2014/main" id="{19AE950E-29EB-48EF-9845-6C3AD9289E7A}"/>
            </a:ext>
          </a:extLst>
        </cdr:cNvPr>
        <cdr:cNvSpPr txBox="1"/>
      </cdr:nvSpPr>
      <cdr:spPr>
        <a:xfrm xmlns:a="http://schemas.openxmlformats.org/drawingml/2006/main">
          <a:off x="3507786" y="311140"/>
          <a:ext cx="866887" cy="2769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b="1" dirty="0">
              <a:solidFill>
                <a:prstClr val="black"/>
              </a:solidFill>
              <a:latin typeface="Arial"/>
            </a:rPr>
            <a:t>6.46m</a:t>
          </a:r>
        </a:p>
      </cdr:txBody>
    </cdr:sp>
  </cdr:relSizeAnchor>
</c:userShapes>
</file>

<file path=ppt/drawings/drawing3.xml><?xml version="1.0" encoding="utf-8"?>
<c:userShapes xmlns:c="http://schemas.openxmlformats.org/drawingml/2006/chart">
  <cdr:relSizeAnchor xmlns:cdr="http://schemas.openxmlformats.org/drawingml/2006/chartDrawing">
    <cdr:from>
      <cdr:x>0.15622</cdr:x>
      <cdr:y>0.09005</cdr:y>
    </cdr:from>
    <cdr:to>
      <cdr:x>0.26331</cdr:x>
      <cdr:y>0.13204</cdr:y>
    </cdr:to>
    <cdr:sp macro="" textlink="">
      <cdr:nvSpPr>
        <cdr:cNvPr id="2" name="TextBox 1"/>
        <cdr:cNvSpPr txBox="1"/>
      </cdr:nvSpPr>
      <cdr:spPr>
        <a:xfrm xmlns:a="http://schemas.openxmlformats.org/drawingml/2006/main">
          <a:off x="1451536" y="545727"/>
          <a:ext cx="994996" cy="2545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GB" sz="1100" b="1" dirty="0">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0.22264</cdr:x>
      <cdr:y>0.81794</cdr:y>
    </cdr:from>
    <cdr:to>
      <cdr:x>0.7943</cdr:x>
      <cdr:y>0.91648</cdr:y>
    </cdr:to>
    <cdr:sp macro="" textlink="">
      <cdr:nvSpPr>
        <cdr:cNvPr id="2" name="Rectangle 1">
          <a:extLst xmlns:a="http://schemas.openxmlformats.org/drawingml/2006/main">
            <a:ext uri="{FF2B5EF4-FFF2-40B4-BE49-F238E27FC236}">
              <a16:creationId xmlns:a16="http://schemas.microsoft.com/office/drawing/2014/main" id="{013A9078-C52D-9283-1660-F7705F641EA1}"/>
            </a:ext>
          </a:extLst>
        </cdr:cNvPr>
        <cdr:cNvSpPr/>
      </cdr:nvSpPr>
      <cdr:spPr>
        <a:xfrm xmlns:a="http://schemas.openxmlformats.org/drawingml/2006/main">
          <a:off x="2566988" y="3874135"/>
          <a:ext cx="6591300" cy="466725"/>
        </a:xfrm>
        <a:prstGeom xmlns:a="http://schemas.openxmlformats.org/drawingml/2006/main" prst="rect">
          <a:avLst/>
        </a:prstGeom>
        <a:solidFill xmlns:a="http://schemas.openxmlformats.org/drawingml/2006/main">
          <a:schemeClr val="bg1"/>
        </a:solidFill>
        <a:ln xmlns:a="http://schemas.openxmlformats.org/drawingml/2006/main" w="158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dirty="0">
              <a:solidFill>
                <a:schemeClr val="bg2"/>
              </a:solidFill>
            </a:rPr>
            <a:t>Commercial linear viewers split into ten groups based on weight of viewing </a:t>
          </a:r>
        </a:p>
        <a:p xmlns:a="http://schemas.openxmlformats.org/drawingml/2006/main">
          <a:pPr algn="ctr"/>
          <a:r>
            <a:rPr lang="en-US" dirty="0">
              <a:solidFill>
                <a:schemeClr val="bg2"/>
              </a:solidFill>
            </a:rPr>
            <a:t>(Circa. 4.5m viewers per group) </a:t>
          </a:r>
        </a:p>
      </cdr:txBody>
    </cdr:sp>
  </cdr:relSizeAnchor>
  <cdr:relSizeAnchor xmlns:cdr="http://schemas.openxmlformats.org/drawingml/2006/chartDrawing">
    <cdr:from>
      <cdr:x>0.18965</cdr:x>
      <cdr:y>0.82129</cdr:y>
    </cdr:from>
    <cdr:to>
      <cdr:x>0.83379</cdr:x>
      <cdr:y>0.82129</cdr:y>
    </cdr:to>
    <cdr:cxnSp macro="">
      <cdr:nvCxnSpPr>
        <cdr:cNvPr id="4" name="Straight Arrow Connector 3">
          <a:extLst xmlns:a="http://schemas.openxmlformats.org/drawingml/2006/main">
            <a:ext uri="{FF2B5EF4-FFF2-40B4-BE49-F238E27FC236}">
              <a16:creationId xmlns:a16="http://schemas.microsoft.com/office/drawing/2014/main" id="{AE91EFD0-C8A9-136A-B4BF-78AA5E1B9406}"/>
            </a:ext>
          </a:extLst>
        </cdr:cNvPr>
        <cdr:cNvCxnSpPr/>
      </cdr:nvCxnSpPr>
      <cdr:spPr>
        <a:xfrm xmlns:a="http://schemas.openxmlformats.org/drawingml/2006/main">
          <a:off x="2186622" y="3890010"/>
          <a:ext cx="7426960" cy="0"/>
        </a:xfrm>
        <a:prstGeom xmlns:a="http://schemas.openxmlformats.org/drawingml/2006/main" prst="straightConnector1">
          <a:avLst/>
        </a:prstGeom>
        <a:ln xmlns:a="http://schemas.openxmlformats.org/drawingml/2006/main" w="22225">
          <a:solidFill>
            <a:schemeClr val="bg2"/>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1.83383E-7</cdr:x>
      <cdr:y>0.13993</cdr:y>
    </cdr:from>
    <cdr:to>
      <cdr:x>0.0239</cdr:x>
      <cdr:y>0.77513</cdr:y>
    </cdr:to>
    <cdr:sp macro="" textlink="">
      <cdr:nvSpPr>
        <cdr:cNvPr id="2" name="TextBox 1">
          <a:extLst xmlns:a="http://schemas.openxmlformats.org/drawingml/2006/main">
            <a:ext uri="{FF2B5EF4-FFF2-40B4-BE49-F238E27FC236}">
              <a16:creationId xmlns:a16="http://schemas.microsoft.com/office/drawing/2014/main" id="{E9C83DA1-0C62-CE66-B3DC-A896B97A8B91}"/>
            </a:ext>
          </a:extLst>
        </cdr:cNvPr>
        <cdr:cNvSpPr txBox="1"/>
      </cdr:nvSpPr>
      <cdr:spPr>
        <a:xfrm xmlns:a="http://schemas.openxmlformats.org/drawingml/2006/main" rot="16200000">
          <a:off x="-1056399" y="1579260"/>
          <a:ext cx="2373457" cy="26065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100" dirty="0">
              <a:solidFill>
                <a:schemeClr val="bg2"/>
              </a:solidFill>
            </a:rPr>
            <a:t>HOURS PER PERSON PER DAY</a:t>
          </a:r>
        </a:p>
      </cdr:txBody>
    </cdr:sp>
  </cdr:relSizeAnchor>
  <cdr:relSizeAnchor xmlns:cdr="http://schemas.openxmlformats.org/drawingml/2006/chartDrawing">
    <cdr:from>
      <cdr:x>0.58182</cdr:x>
      <cdr:y>0.03549</cdr:y>
    </cdr:from>
    <cdr:to>
      <cdr:x>1</cdr:x>
      <cdr:y>0.1261</cdr:y>
    </cdr:to>
    <cdr:sp macro="" textlink="">
      <cdr:nvSpPr>
        <cdr:cNvPr id="3" name="TextBox 2">
          <a:extLst xmlns:a="http://schemas.openxmlformats.org/drawingml/2006/main">
            <a:ext uri="{FF2B5EF4-FFF2-40B4-BE49-F238E27FC236}">
              <a16:creationId xmlns:a16="http://schemas.microsoft.com/office/drawing/2014/main" id="{A92A0705-2F04-3A65-BD23-58C6B3BEBA68}"/>
            </a:ext>
          </a:extLst>
        </cdr:cNvPr>
        <cdr:cNvSpPr txBox="1"/>
      </cdr:nvSpPr>
      <cdr:spPr>
        <a:xfrm xmlns:a="http://schemas.openxmlformats.org/drawingml/2006/main">
          <a:off x="6345415" y="132609"/>
          <a:ext cx="4560711"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600" dirty="0">
              <a:solidFill>
                <a:schemeClr val="bg2"/>
              </a:solidFill>
            </a:rPr>
            <a:t>Each bar = one month (Jan to Dec)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B47C0-FB9C-4209-A52A-2510081EA849}" type="datetimeFigureOut">
              <a:rPr lang="en-GB" smtClean="0"/>
              <a:t>12/12/2024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EF951-9DD0-46C5-90C4-250AF2D7B5E0}" type="slidenum">
              <a:rPr lang="en-GB" smtClean="0"/>
              <a:t>‹#›</a:t>
            </a:fld>
            <a:endParaRPr lang="en-GB"/>
          </a:p>
        </p:txBody>
      </p:sp>
    </p:spTree>
    <p:extLst>
      <p:ext uri="{BB962C8B-B14F-4D97-AF65-F5344CB8AC3E}">
        <p14:creationId xmlns:p14="http://schemas.microsoft.com/office/powerpoint/2010/main" val="53161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9FE58-A45A-33C0-BFC2-E70133C5E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634EA-0DEF-91D8-BD1A-A099360FB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101E3-2EE2-9C22-9E5E-8FD6312CEC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Broadcaster viewing across 2023 highlights the impact of seasonal viewing, whilst viewing to SVOD platforms and video sharing services was broadly consistent.</a:t>
            </a:r>
          </a:p>
          <a:p>
            <a:endParaRPr lang="en-GB"/>
          </a:p>
        </p:txBody>
      </p:sp>
      <p:sp>
        <p:nvSpPr>
          <p:cNvPr id="4" name="Slide Number Placeholder 3">
            <a:extLst>
              <a:ext uri="{FF2B5EF4-FFF2-40B4-BE49-F238E27FC236}">
                <a16:creationId xmlns:a16="http://schemas.microsoft.com/office/drawing/2014/main" id="{E19D3A41-74AD-942D-F4F8-85AD66DB23D4}"/>
              </a:ext>
            </a:extLst>
          </p:cNvPr>
          <p:cNvSpPr>
            <a:spLocks noGrp="1"/>
          </p:cNvSpPr>
          <p:nvPr>
            <p:ph type="sldNum" sz="quarter" idx="5"/>
          </p:nvPr>
        </p:nvSpPr>
        <p:spPr/>
        <p:txBody>
          <a:bodyPr/>
          <a:lstStyle/>
          <a:p>
            <a:fld id="{9BF2D90E-523F-45FB-AEC1-23DAC667075A}" type="slidenum">
              <a:rPr lang="en-GB" smtClean="0"/>
              <a:t>10</a:t>
            </a:fld>
            <a:endParaRPr lang="en-GB"/>
          </a:p>
        </p:txBody>
      </p:sp>
    </p:spTree>
    <p:extLst>
      <p:ext uri="{BB962C8B-B14F-4D97-AF65-F5344CB8AC3E}">
        <p14:creationId xmlns:p14="http://schemas.microsoft.com/office/powerpoint/2010/main" val="3807808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a:solidFill>
                  <a:srgbClr val="000000"/>
                </a:solidFill>
                <a:latin typeface="Founders Grotesk Bold"/>
              </a:rPr>
              <a:t>BVOD is vital to different audiences </a:t>
            </a:r>
            <a:endParaRPr lang="en-GB" sz="1800" b="0" i="0" u="none" strike="noStrike" baseline="0">
              <a:solidFill>
                <a:srgbClr val="000000"/>
              </a:solidFill>
              <a:latin typeface="Founders Grotesk Bold"/>
            </a:endParaRPr>
          </a:p>
          <a:p>
            <a:r>
              <a:rPr lang="en-GB" sz="1800" b="0" i="0" u="none" strike="noStrike" baseline="0">
                <a:solidFill>
                  <a:srgbClr val="000000"/>
                </a:solidFill>
                <a:latin typeface="Founders Grotesk Regular"/>
              </a:rPr>
              <a:t>Breaking down broadcaster TV into the different ways reveals the increasingly important role of BVOD for 16-34, now 24% of all broadcaster TV viewing. </a:t>
            </a:r>
          </a:p>
          <a:p>
            <a:endParaRPr lang="en-GB" sz="1800" b="0" i="0" u="none" strike="noStrike" baseline="0">
              <a:solidFill>
                <a:srgbClr val="000000"/>
              </a:solidFill>
              <a:latin typeface="Founders Grotesk Regular"/>
            </a:endParaRPr>
          </a:p>
          <a:p>
            <a:r>
              <a:rPr lang="en-GB" sz="1800" b="0" i="0" u="none" strike="noStrike" baseline="0">
                <a:solidFill>
                  <a:srgbClr val="000000"/>
                </a:solidFill>
                <a:latin typeface="Founders Grotesk Regular"/>
              </a:rPr>
              <a:t>This data uses both Barb data and includes an estimate of any unknown viewing that is thought to fall into Playback and Live viewing.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32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Prime time drama has high levels of time-shifted viewing because it’s not time sensitive so people choose to watch it at a time that suits them</a:t>
            </a:r>
          </a:p>
          <a:p>
            <a:r>
              <a:rPr lang="en-GB" dirty="0"/>
              <a:t>In this example, an episode of Unforgotten on ITV, 39% of viewing was live and </a:t>
            </a:r>
            <a:r>
              <a:rPr lang="en-GB" b="1" dirty="0"/>
              <a:t>58% was time shifted on a TV set.</a:t>
            </a:r>
          </a:p>
          <a:p>
            <a:endParaRPr lang="en-GB" b="1" dirty="0"/>
          </a:p>
          <a:p>
            <a:r>
              <a:rPr lang="en-GB" dirty="0"/>
              <a:t>39% live on a TV set</a:t>
            </a:r>
          </a:p>
          <a:p>
            <a:r>
              <a:rPr lang="en-GB" b="1" dirty="0"/>
              <a:t>58% time shifted on a TV set</a:t>
            </a:r>
          </a:p>
          <a:p>
            <a:r>
              <a:rPr lang="en-GB" dirty="0"/>
              <a:t>3% device</a:t>
            </a:r>
          </a:p>
        </p:txBody>
      </p:sp>
      <p:sp>
        <p:nvSpPr>
          <p:cNvPr id="4" name="Slide Number Placeholder 3"/>
          <p:cNvSpPr>
            <a:spLocks noGrp="1"/>
          </p:cNvSpPr>
          <p:nvPr>
            <p:ph type="sldNum" sz="quarter" idx="5"/>
          </p:nvPr>
        </p:nvSpPr>
        <p:spPr/>
        <p:txBody>
          <a:bodyPr/>
          <a:lstStyle/>
          <a:p>
            <a:fld id="{C33A2D18-A993-40FC-A593-BD53E1CCC287}" type="slidenum">
              <a:rPr lang="en-GB" smtClean="0"/>
              <a:t>12</a:t>
            </a:fld>
            <a:endParaRPr lang="en-GB"/>
          </a:p>
        </p:txBody>
      </p:sp>
    </p:spTree>
    <p:extLst>
      <p:ext uri="{BB962C8B-B14F-4D97-AF65-F5344CB8AC3E}">
        <p14:creationId xmlns:p14="http://schemas.microsoft.com/office/powerpoint/2010/main" val="1695910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4DE10-1056-06FB-FE4D-B3677531D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61BD7-185D-2FC9-3B84-9E321399D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66230-3277-ECBF-339B-F44AAA70DB8F}"/>
              </a:ext>
            </a:extLst>
          </p:cNvPr>
          <p:cNvSpPr>
            <a:spLocks noGrp="1"/>
          </p:cNvSpPr>
          <p:nvPr>
            <p:ph type="body" idx="1"/>
          </p:nvPr>
        </p:nvSpPr>
        <p:spPr/>
        <p:txBody>
          <a:bodyPr/>
          <a:lstStyle/>
          <a:p>
            <a:r>
              <a:rPr lang="en-GB"/>
              <a:t>Entertainment shows with broad appeal, have high TV set viewing, which is split between live and time-shifted. </a:t>
            </a:r>
          </a:p>
          <a:p>
            <a:r>
              <a:rPr lang="en-GB"/>
              <a:t>An episode of 2023’s The Great British Bake Off had </a:t>
            </a:r>
            <a:r>
              <a:rPr lang="en-GB" b="1"/>
              <a:t>41% of people watch it live</a:t>
            </a:r>
            <a:r>
              <a:rPr lang="en-GB" b="0"/>
              <a:t>.</a:t>
            </a:r>
          </a:p>
          <a:p>
            <a:endParaRPr lang="en-GB" b="1"/>
          </a:p>
          <a:p>
            <a:r>
              <a:rPr lang="en-GB" b="1"/>
              <a:t>41% live TV set</a:t>
            </a:r>
          </a:p>
          <a:p>
            <a:r>
              <a:rPr lang="en-GB" b="0"/>
              <a:t>55% time shifted TV set</a:t>
            </a:r>
          </a:p>
          <a:p>
            <a:r>
              <a:rPr lang="en-GB"/>
              <a:t>4% device</a:t>
            </a:r>
          </a:p>
          <a:p>
            <a:endParaRPr lang="en-GB"/>
          </a:p>
        </p:txBody>
      </p:sp>
      <p:sp>
        <p:nvSpPr>
          <p:cNvPr id="4" name="Slide Number Placeholder 3">
            <a:extLst>
              <a:ext uri="{FF2B5EF4-FFF2-40B4-BE49-F238E27FC236}">
                <a16:creationId xmlns:a16="http://schemas.microsoft.com/office/drawing/2014/main" id="{DA923F31-E84F-FB9D-6201-D54A992CC931}"/>
              </a:ext>
            </a:extLst>
          </p:cNvPr>
          <p:cNvSpPr>
            <a:spLocks noGrp="1"/>
          </p:cNvSpPr>
          <p:nvPr>
            <p:ph type="sldNum" sz="quarter" idx="5"/>
          </p:nvPr>
        </p:nvSpPr>
        <p:spPr/>
        <p:txBody>
          <a:bodyPr/>
          <a:lstStyle/>
          <a:p>
            <a:fld id="{C33A2D18-A993-40FC-A593-BD53E1CCC287}" type="slidenum">
              <a:rPr lang="en-GB" smtClean="0"/>
              <a:t>13</a:t>
            </a:fld>
            <a:endParaRPr lang="en-GB"/>
          </a:p>
        </p:txBody>
      </p:sp>
    </p:spTree>
    <p:extLst>
      <p:ext uri="{BB962C8B-B14F-4D97-AF65-F5344CB8AC3E}">
        <p14:creationId xmlns:p14="http://schemas.microsoft.com/office/powerpoint/2010/main" val="1816232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944C3-533F-A4B8-CF3C-554847B43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D6AC6-AE3B-A15A-BA1A-54DB4B2D9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21927-F7FB-5938-821B-2A4E4EA31D82}"/>
              </a:ext>
            </a:extLst>
          </p:cNvPr>
          <p:cNvSpPr>
            <a:spLocks noGrp="1"/>
          </p:cNvSpPr>
          <p:nvPr>
            <p:ph type="body" idx="1"/>
          </p:nvPr>
        </p:nvSpPr>
        <p:spPr/>
        <p:txBody>
          <a:bodyPr/>
          <a:lstStyle/>
          <a:p>
            <a:r>
              <a:rPr lang="en-GB"/>
              <a:t>Content that’s released as a boxset before being shown live on broadcaster TV often attracts high levels of pre-broadcast viewing.</a:t>
            </a:r>
          </a:p>
          <a:p>
            <a:r>
              <a:rPr lang="en-GB"/>
              <a:t>In this example, an episode of The Couple Next Door, received </a:t>
            </a:r>
            <a:r>
              <a:rPr lang="en-GB" b="1"/>
              <a:t>51% of the total audience to the pre-broadcast on-demand release. </a:t>
            </a:r>
          </a:p>
          <a:p>
            <a:endParaRPr lang="en-GB" b="1"/>
          </a:p>
          <a:p>
            <a:r>
              <a:rPr lang="en-GB" b="1"/>
              <a:t>51% pre-broadcast</a:t>
            </a:r>
          </a:p>
          <a:p>
            <a:r>
              <a:rPr lang="en-GB"/>
              <a:t>18% live on a TV set</a:t>
            </a:r>
          </a:p>
          <a:p>
            <a:r>
              <a:rPr lang="en-GB" b="0"/>
              <a:t>31% time shifted</a:t>
            </a:r>
          </a:p>
          <a:p>
            <a:endParaRPr lang="en-GB"/>
          </a:p>
        </p:txBody>
      </p:sp>
      <p:sp>
        <p:nvSpPr>
          <p:cNvPr id="4" name="Slide Number Placeholder 3">
            <a:extLst>
              <a:ext uri="{FF2B5EF4-FFF2-40B4-BE49-F238E27FC236}">
                <a16:creationId xmlns:a16="http://schemas.microsoft.com/office/drawing/2014/main" id="{01807777-17FE-7684-93C8-A5DF482E59B5}"/>
              </a:ext>
            </a:extLst>
          </p:cNvPr>
          <p:cNvSpPr>
            <a:spLocks noGrp="1"/>
          </p:cNvSpPr>
          <p:nvPr>
            <p:ph type="sldNum" sz="quarter" idx="5"/>
          </p:nvPr>
        </p:nvSpPr>
        <p:spPr/>
        <p:txBody>
          <a:bodyPr/>
          <a:lstStyle/>
          <a:p>
            <a:fld id="{C33A2D18-A993-40FC-A593-BD53E1CCC287}" type="slidenum">
              <a:rPr lang="en-GB" smtClean="0"/>
              <a:t>14</a:t>
            </a:fld>
            <a:endParaRPr lang="en-GB"/>
          </a:p>
        </p:txBody>
      </p:sp>
    </p:spTree>
    <p:extLst>
      <p:ext uri="{BB962C8B-B14F-4D97-AF65-F5344CB8AC3E}">
        <p14:creationId xmlns:p14="http://schemas.microsoft.com/office/powerpoint/2010/main" val="1714514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F57DA-EDA2-C428-A0D5-21B6E994FF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7CB6D-D60E-C674-DE80-A23E0322D2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3846F5-3CB9-E975-3E2B-4D374EA7ACE5}"/>
              </a:ext>
            </a:extLst>
          </p:cNvPr>
          <p:cNvSpPr>
            <a:spLocks noGrp="1"/>
          </p:cNvSpPr>
          <p:nvPr>
            <p:ph type="body" idx="1"/>
          </p:nvPr>
        </p:nvSpPr>
        <p:spPr/>
        <p:txBody>
          <a:bodyPr/>
          <a:lstStyle/>
          <a:p>
            <a:r>
              <a:rPr lang="en-GB"/>
              <a:t>For programmes that appeal to young people, who want flexible viewing options, there is much higher levels of device viewing.  </a:t>
            </a:r>
          </a:p>
          <a:p>
            <a:r>
              <a:rPr lang="en-GB"/>
              <a:t>In this example, for the first episode of Love Island, </a:t>
            </a:r>
            <a:r>
              <a:rPr lang="en-GB" b="1"/>
              <a:t>18% of all viewing was done via a device</a:t>
            </a:r>
            <a:r>
              <a:rPr lang="en-GB" b="0"/>
              <a:t>.</a:t>
            </a:r>
          </a:p>
          <a:p>
            <a:endParaRPr lang="en-GB" b="1"/>
          </a:p>
          <a:p>
            <a:r>
              <a:rPr lang="en-GB"/>
              <a:t>34% live</a:t>
            </a:r>
          </a:p>
          <a:p>
            <a:r>
              <a:rPr lang="en-GB"/>
              <a:t>48% time shifted</a:t>
            </a:r>
          </a:p>
          <a:p>
            <a:r>
              <a:rPr lang="en-GB" b="1"/>
              <a:t>18% device</a:t>
            </a:r>
          </a:p>
          <a:p>
            <a:endParaRPr lang="en-GB"/>
          </a:p>
        </p:txBody>
      </p:sp>
      <p:sp>
        <p:nvSpPr>
          <p:cNvPr id="4" name="Slide Number Placeholder 3">
            <a:extLst>
              <a:ext uri="{FF2B5EF4-FFF2-40B4-BE49-F238E27FC236}">
                <a16:creationId xmlns:a16="http://schemas.microsoft.com/office/drawing/2014/main" id="{D52035B3-4A14-4E9C-0208-09304228EF4E}"/>
              </a:ext>
            </a:extLst>
          </p:cNvPr>
          <p:cNvSpPr>
            <a:spLocks noGrp="1"/>
          </p:cNvSpPr>
          <p:nvPr>
            <p:ph type="sldNum" sz="quarter" idx="5"/>
          </p:nvPr>
        </p:nvSpPr>
        <p:spPr/>
        <p:txBody>
          <a:bodyPr/>
          <a:lstStyle/>
          <a:p>
            <a:fld id="{C33A2D18-A993-40FC-A593-BD53E1CCC287}" type="slidenum">
              <a:rPr lang="en-GB" smtClean="0"/>
              <a:t>15</a:t>
            </a:fld>
            <a:endParaRPr lang="en-GB"/>
          </a:p>
        </p:txBody>
      </p:sp>
    </p:spTree>
    <p:extLst>
      <p:ext uri="{BB962C8B-B14F-4D97-AF65-F5344CB8AC3E}">
        <p14:creationId xmlns:p14="http://schemas.microsoft.com/office/powerpoint/2010/main" val="3924172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solidFill>
                  <a:schemeClr val="bg1">
                    <a:lumMod val="50000"/>
                  </a:schemeClr>
                </a:solidFill>
              </a:rPr>
              <a:t>Top 5 commercial programmes with largest proportion of pre-broadcast boxset BVOD viewing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solidFill>
                  <a:schemeClr val="bg1">
                    <a:lumMod val="50000"/>
                  </a:schemeClr>
                </a:solidFill>
              </a:rPr>
              <a:t>In 2023, an episode of Channel 4’s The Couple Next Door was watched by a pre-broadcast audience of 50.9%, time-shifted audience of 31.4%, and live audience of 17.7%.</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solidFill>
                <a:schemeClr val="bg1">
                  <a:lumMod val="50000"/>
                </a:schemeClr>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DCACC-26D3-42D4-985E-6852C54093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0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Detailed analysis by PwC (as reported in ‘BVOD Almighty: Reach and Return’) has identified a segment that are important drivers of why BVOD is delivering incremental reach.</a:t>
            </a:r>
          </a:p>
          <a:p>
            <a:endParaRPr lang="en-GB" dirty="0"/>
          </a:p>
          <a:p>
            <a:r>
              <a:rPr lang="en-GB" dirty="0"/>
              <a:t>This chart shows the viewing population split into ten equal groups (deciles) based upon amount of liner TV viewing per week.</a:t>
            </a:r>
          </a:p>
          <a:p>
            <a:endParaRPr lang="en-GB" dirty="0"/>
          </a:p>
          <a:p>
            <a:r>
              <a:rPr lang="en-GB" dirty="0"/>
              <a:t>The lightest decile averages 4-mins of linear viewing per day.  Up to the heaviest decile who view for 734-minutes (12-hours 14-minutes) per day.</a:t>
            </a:r>
          </a:p>
          <a:p>
            <a:endParaRPr lang="en-GB" dirty="0"/>
          </a:p>
          <a:p>
            <a:r>
              <a:rPr lang="en-GB" dirty="0"/>
              <a:t>The deciles have been split into three groups:</a:t>
            </a:r>
          </a:p>
          <a:p>
            <a:endParaRPr lang="en-GB" dirty="0"/>
          </a:p>
          <a:p>
            <a:pPr marL="171450" indent="-171450">
              <a:buFont typeface="Arial" panose="020B0604020202020204" pitchFamily="34" charset="0"/>
              <a:buChar char="•"/>
            </a:pPr>
            <a:r>
              <a:rPr lang="en-GB" dirty="0"/>
              <a:t>Lightest tier.  These are very hard to reach on TV (linear or BVOD) and are most likely to be targeted via platforms such as YouTube</a:t>
            </a:r>
          </a:p>
          <a:p>
            <a:pPr marL="171450" indent="-171450">
              <a:buFont typeface="Arial" panose="020B0604020202020204" pitchFamily="34" charset="0"/>
              <a:buChar char="•"/>
            </a:pPr>
            <a:r>
              <a:rPr lang="en-GB" dirty="0"/>
              <a:t>Middle tier.</a:t>
            </a:r>
          </a:p>
          <a:p>
            <a:pPr marL="171450" indent="-171450">
              <a:buFont typeface="Arial" panose="020B0604020202020204" pitchFamily="34" charset="0"/>
              <a:buChar char="•"/>
            </a:pPr>
            <a:r>
              <a:rPr lang="en-GB" dirty="0"/>
              <a:t>Heaviest tier.  These are quite east to reach via linear TV and, as a result, BVOD probably has little role to play.</a:t>
            </a:r>
          </a:p>
        </p:txBody>
      </p:sp>
      <p:sp>
        <p:nvSpPr>
          <p:cNvPr id="4" name="Slide Number Placeholder 3"/>
          <p:cNvSpPr>
            <a:spLocks noGrp="1"/>
          </p:cNvSpPr>
          <p:nvPr>
            <p:ph type="sldNum" sz="quarter" idx="5"/>
          </p:nvPr>
        </p:nvSpPr>
        <p:spPr/>
        <p:txBody>
          <a:bodyPr/>
          <a:lstStyle/>
          <a:p>
            <a:fld id="{81FBA66E-2E48-479D-BCB5-E0D11BE9259E}" type="slidenum">
              <a:rPr lang="en-GB" smtClean="0"/>
              <a:t>17</a:t>
            </a:fld>
            <a:endParaRPr lang="en-GB" dirty="0"/>
          </a:p>
        </p:txBody>
      </p:sp>
    </p:spTree>
    <p:extLst>
      <p:ext uri="{BB962C8B-B14F-4D97-AF65-F5344CB8AC3E}">
        <p14:creationId xmlns:p14="http://schemas.microsoft.com/office/powerpoint/2010/main" val="2193723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shows for each of the three tiers (and the deciles within them) what proportion of linear and BVOD consumption they account for.</a:t>
            </a:r>
          </a:p>
          <a:p>
            <a:endParaRPr lang="en-GB" dirty="0"/>
          </a:p>
          <a:p>
            <a:r>
              <a:rPr lang="en-GB" dirty="0"/>
              <a:t>Key to note is that the middle tier (green) proportionally watch a lot of BVOD.  Whilst they account for 7% of linear TV viewing, they make up 28% of BVOD consumption.</a:t>
            </a:r>
          </a:p>
          <a:p>
            <a:endParaRPr lang="en-GB" dirty="0"/>
          </a:p>
          <a:p>
            <a:r>
              <a:rPr lang="en-GB" dirty="0"/>
              <a:t>This makes them the key audience for extending campaign via the use of BVOD – relatively they are easier to reach via BVOD then linear TV.</a:t>
            </a:r>
          </a:p>
        </p:txBody>
      </p:sp>
      <p:sp>
        <p:nvSpPr>
          <p:cNvPr id="4" name="Slide Number Placeholder 3"/>
          <p:cNvSpPr>
            <a:spLocks noGrp="1"/>
          </p:cNvSpPr>
          <p:nvPr>
            <p:ph type="sldNum" sz="quarter" idx="5"/>
          </p:nvPr>
        </p:nvSpPr>
        <p:spPr/>
        <p:txBody>
          <a:bodyPr/>
          <a:lstStyle/>
          <a:p>
            <a:fld id="{81FBA66E-2E48-479D-BCB5-E0D11BE9259E}" type="slidenum">
              <a:rPr lang="en-GB" smtClean="0"/>
              <a:t>18</a:t>
            </a:fld>
            <a:endParaRPr lang="en-GB" dirty="0"/>
          </a:p>
        </p:txBody>
      </p:sp>
    </p:spTree>
    <p:extLst>
      <p:ext uri="{BB962C8B-B14F-4D97-AF65-F5344CB8AC3E}">
        <p14:creationId xmlns:p14="http://schemas.microsoft.com/office/powerpoint/2010/main" val="2547403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or to put it another way, for every 14 impressions you buy on linear one person falls into the middle tier group (assuming natural delivery)</a:t>
            </a:r>
          </a:p>
          <a:p>
            <a:endParaRPr lang="en-GB" dirty="0"/>
          </a:p>
          <a:p>
            <a:r>
              <a:rPr lang="en-GB" dirty="0"/>
              <a:t>But on BVOD, it only takes four impressions to, on average, reach somebody in the middle tier.  As such, on average, using BVOD is three and a half more efficient than linear at reaching the middle tier of viewers.</a:t>
            </a:r>
          </a:p>
          <a:p>
            <a:endParaRPr lang="en-GB" dirty="0"/>
          </a:p>
          <a:p>
            <a:r>
              <a:rPr lang="en-GB" dirty="0"/>
              <a:t>The middle tier are very attractive audiences for many advertisers (proportionally younger and upscale) and BVOD enables them to be reached in an efficient way.</a:t>
            </a:r>
          </a:p>
        </p:txBody>
      </p:sp>
      <p:sp>
        <p:nvSpPr>
          <p:cNvPr id="4" name="Slide Number Placeholder 3"/>
          <p:cNvSpPr>
            <a:spLocks noGrp="1"/>
          </p:cNvSpPr>
          <p:nvPr>
            <p:ph type="sldNum" sz="quarter" idx="5"/>
          </p:nvPr>
        </p:nvSpPr>
        <p:spPr/>
        <p:txBody>
          <a:bodyPr/>
          <a:lstStyle/>
          <a:p>
            <a:fld id="{81FBA66E-2E48-479D-BCB5-E0D11BE9259E}" type="slidenum">
              <a:rPr lang="en-GB" smtClean="0"/>
              <a:t>19</a:t>
            </a:fld>
            <a:endParaRPr lang="en-GB" dirty="0"/>
          </a:p>
        </p:txBody>
      </p:sp>
    </p:spTree>
    <p:extLst>
      <p:ext uri="{BB962C8B-B14F-4D97-AF65-F5344CB8AC3E}">
        <p14:creationId xmlns:p14="http://schemas.microsoft.com/office/powerpoint/2010/main" val="87806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472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Almost three quarters of individuals now have access to a SVOD service (Amazon Prime Video, Apple TV +, </a:t>
            </a:r>
            <a:r>
              <a:rPr lang="en-GB" err="1"/>
              <a:t>Britbox</a:t>
            </a:r>
            <a:r>
              <a:rPr lang="en-GB"/>
              <a:t>, Disney +, Hayu, </a:t>
            </a:r>
            <a:r>
              <a:rPr lang="en-GB" err="1"/>
              <a:t>NowTV</a:t>
            </a:r>
            <a:r>
              <a:rPr lang="en-GB"/>
              <a:t>, Paramount+, Discovery and Netflix.)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239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a:solidFill>
                  <a:srgbClr val="000000"/>
                </a:solidFill>
                <a:latin typeface="Founders Grotesk Bold"/>
              </a:rPr>
              <a:t>How the SVOD / other AVOD market breaks down </a:t>
            </a:r>
            <a:endParaRPr lang="en-GB" sz="1800" b="0" i="0" u="none" strike="noStrike" baseline="0">
              <a:solidFill>
                <a:srgbClr val="000000"/>
              </a:solidFill>
              <a:latin typeface="Founders Grotesk Bold"/>
            </a:endParaRPr>
          </a:p>
          <a:p>
            <a:r>
              <a:rPr lang="en-GB" sz="1800" b="0" i="0" u="none" strike="noStrike" baseline="0">
                <a:solidFill>
                  <a:srgbClr val="000000"/>
                </a:solidFill>
                <a:latin typeface="Founders Grotesk Regular"/>
              </a:rPr>
              <a:t>As the streaming wars continue to hot up, we now have several major players competing for eyeballs. As it currently stands, Netflix takes the lion’s share of viewing time. </a:t>
            </a:r>
          </a:p>
          <a:p>
            <a:endParaRPr lang="en-GB" sz="1800" b="1" i="0" u="none" strike="noStrike" baseline="0">
              <a:solidFill>
                <a:srgbClr val="000000"/>
              </a:solidFill>
              <a:latin typeface="Founders Grotesk Bold"/>
            </a:endParaRPr>
          </a:p>
          <a:p>
            <a:endParaRPr lang="en-GB" sz="1800" b="1" i="0" u="none" strike="noStrike" baseline="0">
              <a:solidFill>
                <a:srgbClr val="000000"/>
              </a:solidFill>
              <a:latin typeface="Founders Grotesk Bold"/>
            </a:endParaRPr>
          </a:p>
        </p:txBody>
      </p:sp>
      <p:sp>
        <p:nvSpPr>
          <p:cNvPr id="4" name="Slide Number Placeholder 3"/>
          <p:cNvSpPr>
            <a:spLocks noGrp="1"/>
          </p:cNvSpPr>
          <p:nvPr>
            <p:ph type="sldNum" sz="quarter" idx="5"/>
          </p:nvPr>
        </p:nvSpPr>
        <p:spPr/>
        <p:txBody>
          <a:bodyPr/>
          <a:lstStyle/>
          <a:p>
            <a:fld id="{A035AE6A-FC86-4838-A2A3-D08A46407DD3}" type="slidenum">
              <a:rPr lang="en-GB" smtClean="0"/>
              <a:t>21</a:t>
            </a:fld>
            <a:endParaRPr lang="en-GB"/>
          </a:p>
        </p:txBody>
      </p:sp>
    </p:spTree>
    <p:extLst>
      <p:ext uri="{BB962C8B-B14F-4D97-AF65-F5344CB8AC3E}">
        <p14:creationId xmlns:p14="http://schemas.microsoft.com/office/powerpoint/2010/main" val="2066807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a:solidFill>
                  <a:srgbClr val="323A4E"/>
                </a:solidFill>
                <a:effectLst/>
                <a:latin typeface="proxima-nova"/>
              </a:rPr>
              <a:t>This chart breaks down viewing to the various platforms in terms of the average number of people watching per day (for at least 3 minutes) compared with the average time spent watching per viewer (i.e. only counting those who watched on that day).</a:t>
            </a:r>
          </a:p>
          <a:p>
            <a:pPr algn="l"/>
            <a:endParaRPr lang="en-GB" sz="1200" b="0" i="0">
              <a:solidFill>
                <a:srgbClr val="323A4E"/>
              </a:solidFill>
              <a:effectLst/>
              <a:latin typeface="proxima-nova"/>
            </a:endParaRPr>
          </a:p>
          <a:p>
            <a:pPr algn="l"/>
            <a:r>
              <a:rPr lang="en-GB" sz="1200" b="0" i="0">
                <a:solidFill>
                  <a:srgbClr val="323A4E"/>
                </a:solidFill>
                <a:effectLst/>
                <a:latin typeface="proxima-nova"/>
              </a:rPr>
              <a:t>Analysis across 2023 shows that the commercial broadcasters (linear and on demand) collectively reach just over 31 million viewers every day, with each of those viewers watching for an average of 3hrs, 33 mins a day. The combined portfolio of BBC channels (linear and on demand) attracts the second largest volume of viewing, with 25 million daily reach and an average view time of just over 2 hours.  YouTube is next, with a daily reach of 21 million people and a view time of 1hr 49 mins (Barb only measure in-home viewing, we estimate that YouTube would be larger in viewing time if out of home viewing was included).</a:t>
            </a:r>
          </a:p>
          <a:p>
            <a:pPr algn="l"/>
            <a:endParaRPr lang="en-GB" sz="1200" b="0" i="0">
              <a:solidFill>
                <a:srgbClr val="323A4E"/>
              </a:solidFill>
              <a:effectLst/>
              <a:latin typeface="proxima-nova"/>
            </a:endParaRPr>
          </a:p>
          <a:p>
            <a:pPr algn="l"/>
            <a:r>
              <a:rPr lang="en-GB" sz="1200" b="0" i="0">
                <a:solidFill>
                  <a:srgbClr val="323A4E"/>
                </a:solidFill>
                <a:effectLst/>
                <a:latin typeface="proxima-nova"/>
              </a:rPr>
              <a:t>SVOD services such as Netflix has a daily reach of 12.3 million people and a view time of 1hr 47 mins. </a:t>
            </a:r>
            <a:endParaRPr lang="en-GB"/>
          </a:p>
        </p:txBody>
      </p:sp>
      <p:sp>
        <p:nvSpPr>
          <p:cNvPr id="4" name="Slide Number Placeholder 3"/>
          <p:cNvSpPr>
            <a:spLocks noGrp="1"/>
          </p:cNvSpPr>
          <p:nvPr>
            <p:ph type="sldNum" sz="quarter" idx="5"/>
          </p:nvPr>
        </p:nvSpPr>
        <p:spPr/>
        <p:txBody>
          <a:bodyPr/>
          <a:lstStyle/>
          <a:p>
            <a:fld id="{DBC01CE4-3762-45B6-9736-1C63892740C8}" type="slidenum">
              <a:rPr lang="en-GB" smtClean="0"/>
              <a:t>22</a:t>
            </a:fld>
            <a:endParaRPr lang="en-GB"/>
          </a:p>
        </p:txBody>
      </p:sp>
    </p:spTree>
    <p:extLst>
      <p:ext uri="{BB962C8B-B14F-4D97-AF65-F5344CB8AC3E}">
        <p14:creationId xmlns:p14="http://schemas.microsoft.com/office/powerpoint/2010/main" val="1572640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heaviest 10% account for the majority of viewing.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2D90E-523F-45FB-AEC1-23DAC66707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506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matters is the reach opportunity in ad-supported content</a:t>
            </a:r>
            <a:endParaRPr lang="en-GB"/>
          </a:p>
        </p:txBody>
      </p:sp>
      <p:sp>
        <p:nvSpPr>
          <p:cNvPr id="4" name="Slide Number Placeholder 3"/>
          <p:cNvSpPr>
            <a:spLocks noGrp="1"/>
          </p:cNvSpPr>
          <p:nvPr>
            <p:ph type="sldNum" sz="quarter" idx="5"/>
          </p:nvPr>
        </p:nvSpPr>
        <p:spPr/>
        <p:txBody>
          <a:bodyPr/>
          <a:lstStyle/>
          <a:p>
            <a:fld id="{DBC01CE4-3762-45B6-9736-1C63892740C8}" type="slidenum">
              <a:rPr lang="en-GB" smtClean="0"/>
              <a:t>24</a:t>
            </a:fld>
            <a:endParaRPr lang="en-GB"/>
          </a:p>
        </p:txBody>
      </p:sp>
    </p:spTree>
    <p:extLst>
      <p:ext uri="{BB962C8B-B14F-4D97-AF65-F5344CB8AC3E}">
        <p14:creationId xmlns:p14="http://schemas.microsoft.com/office/powerpoint/2010/main" val="2564342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BVOD &amp; SVOD ad tiers are key to reaching lighter linear viewers</a:t>
            </a:r>
            <a:endParaRPr lang="en-GB"/>
          </a:p>
        </p:txBody>
      </p:sp>
      <p:sp>
        <p:nvSpPr>
          <p:cNvPr id="4" name="Slide Number Placeholder 3"/>
          <p:cNvSpPr>
            <a:spLocks noGrp="1"/>
          </p:cNvSpPr>
          <p:nvPr>
            <p:ph type="sldNum" sz="quarter" idx="5"/>
          </p:nvPr>
        </p:nvSpPr>
        <p:spPr/>
        <p:txBody>
          <a:bodyPr/>
          <a:lstStyle/>
          <a:p>
            <a:fld id="{4639CACF-CA70-446E-A87E-F1B38C1B6C21}" type="slidenum">
              <a:rPr lang="en-GB" smtClean="0"/>
              <a:t>25</a:t>
            </a:fld>
            <a:endParaRPr lang="en-GB"/>
          </a:p>
        </p:txBody>
      </p:sp>
    </p:spTree>
    <p:extLst>
      <p:ext uri="{BB962C8B-B14F-4D97-AF65-F5344CB8AC3E}">
        <p14:creationId xmlns:p14="http://schemas.microsoft.com/office/powerpoint/2010/main" val="1365928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Broadcaster viewing across 2023 highlights the impact of seasonal viewing, whilst viewing to SVOD platforms was broadly consistent.</a:t>
            </a:r>
          </a:p>
        </p:txBody>
      </p:sp>
      <p:sp>
        <p:nvSpPr>
          <p:cNvPr id="4" name="Slide Number Placeholder 3"/>
          <p:cNvSpPr>
            <a:spLocks noGrp="1"/>
          </p:cNvSpPr>
          <p:nvPr>
            <p:ph type="sldNum" sz="quarter" idx="5"/>
          </p:nvPr>
        </p:nvSpPr>
        <p:spPr/>
        <p:txBody>
          <a:bodyPr/>
          <a:lstStyle/>
          <a:p>
            <a:fld id="{9BF2D90E-523F-45FB-AEC1-23DAC667075A}" type="slidenum">
              <a:rPr lang="en-GB" smtClean="0"/>
              <a:t>26</a:t>
            </a:fld>
            <a:endParaRPr lang="en-GB"/>
          </a:p>
        </p:txBody>
      </p:sp>
    </p:spTree>
    <p:extLst>
      <p:ext uri="{BB962C8B-B14F-4D97-AF65-F5344CB8AC3E}">
        <p14:creationId xmlns:p14="http://schemas.microsoft.com/office/powerpoint/2010/main" val="419592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Viewing to TV content is predominantly done on the larger screen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27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F8D767-3125-4DFA-A434-73AA46D80F90}" type="slidenum">
              <a:rPr lang="en-GB" smtClean="0"/>
              <a:t>4</a:t>
            </a:fld>
            <a:endParaRPr lang="en-GB"/>
          </a:p>
        </p:txBody>
      </p:sp>
    </p:spTree>
    <p:extLst>
      <p:ext uri="{BB962C8B-B14F-4D97-AF65-F5344CB8AC3E}">
        <p14:creationId xmlns:p14="http://schemas.microsoft.com/office/powerpoint/2010/main" val="307449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The Age of Television study conducted by MTM, on behalf of Thinkbox, observed there are eight need states which define our video viewing habits:</a:t>
            </a: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ESCAPE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EXPERIENCE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IN TOUCH</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COMFORT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UNWIND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DISTRACT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DO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INDULGE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The study sized these eight need states in terms of the time audiences spend meeting each one with video content.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We</a:t>
            </a:r>
            <a:r>
              <a:rPr lang="en-GB" baseline="0" dirty="0">
                <a:solidFill>
                  <a:schemeClr val="bg1">
                    <a:lumMod val="50000"/>
                  </a:schemeClr>
                </a:solidFill>
              </a:rPr>
              <a:t> found that the largest proportion of time spent watching videos is to satisfy the need to unwind, the need for a distraction and the need for comfort.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The role</a:t>
            </a:r>
            <a:r>
              <a:rPr lang="en-GB" baseline="0" dirty="0">
                <a:solidFill>
                  <a:schemeClr val="bg1">
                    <a:lumMod val="50000"/>
                  </a:schemeClr>
                </a:solidFill>
              </a:rPr>
              <a:t> of content and context differ across each need state, with content is particularly important for escape and experience.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In contrast, the need to unwind is far more likely to be driven by context – such as the need to wind down after work.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The need states also differ in terms of being personally or socially driven. For example, the need for comfort is driven by a desire to spend time with others, while the need for a distraction is more personal.</a:t>
            </a:r>
            <a:endParaRPr lang="en-GB"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solidFill>
                <a:schemeClr val="bg1">
                  <a:lumMod val="50000"/>
                </a:schemeClr>
              </a:solidFill>
            </a:endParaRPr>
          </a:p>
        </p:txBody>
      </p:sp>
      <p:sp>
        <p:nvSpPr>
          <p:cNvPr id="4" name="Slide Number Placeholder 3"/>
          <p:cNvSpPr>
            <a:spLocks noGrp="1"/>
          </p:cNvSpPr>
          <p:nvPr>
            <p:ph type="sldNum" sz="quarter" idx="10"/>
          </p:nvPr>
        </p:nvSpPr>
        <p:spPr/>
        <p:txBody>
          <a:bodyPr/>
          <a:lstStyle/>
          <a:p>
            <a:pPr>
              <a:defRPr/>
            </a:pPr>
            <a:fld id="{8AB36D6F-1076-4222-B747-884388E501AC}" type="slidenum">
              <a:rPr lang="en-GB" smtClean="0"/>
              <a:pPr>
                <a:defRPr/>
              </a:pPr>
              <a:t>5</a:t>
            </a:fld>
            <a:endParaRPr lang="en-GB" dirty="0"/>
          </a:p>
        </p:txBody>
      </p:sp>
    </p:spTree>
    <p:extLst>
      <p:ext uri="{BB962C8B-B14F-4D97-AF65-F5344CB8AC3E}">
        <p14:creationId xmlns:p14="http://schemas.microsoft.com/office/powerpoint/2010/main" val="3170630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On</a:t>
            </a:r>
            <a:r>
              <a:rPr lang="en-GB" sz="1200" kern="1200" baseline="0" dirty="0">
                <a:solidFill>
                  <a:schemeClr val="tx1"/>
                </a:solidFill>
                <a:effectLst/>
                <a:latin typeface="+mn-lt"/>
                <a:ea typeface="+mn-ea"/>
                <a:cs typeface="+mn-cs"/>
              </a:rPr>
              <a:t>-demand video – from subscription services and British broadcasters – plays a significant role when it comes to helping audiences escape by immersing themselves in content.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a:solidFill>
                  <a:schemeClr val="tx1"/>
                </a:solidFill>
                <a:effectLst/>
                <a:latin typeface="+mn-lt"/>
                <a:ea typeface="+mn-ea"/>
                <a:cs typeface="+mn-cs"/>
              </a:rPr>
              <a:t>Collectively, around a third of time spent in the escape need state is with playback TV, broadcaster or subscription on demand.</a:t>
            </a: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6</a:t>
            </a:fld>
            <a:endParaRPr lang="en-GB"/>
          </a:p>
        </p:txBody>
      </p:sp>
    </p:spTree>
    <p:extLst>
      <p:ext uri="{BB962C8B-B14F-4D97-AF65-F5344CB8AC3E}">
        <p14:creationId xmlns:p14="http://schemas.microsoft.com/office/powerpoint/2010/main" val="399617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Escape - 7% of total video viewing.</a:t>
            </a:r>
          </a:p>
          <a:p>
            <a:endParaRPr lang="en-GB" dirty="0"/>
          </a:p>
          <a:p>
            <a:r>
              <a:rPr lang="en-GB" sz="1200" kern="1200" dirty="0">
                <a:solidFill>
                  <a:schemeClr val="tx1"/>
                </a:solidFill>
                <a:effectLst/>
                <a:latin typeface="+mn-lt"/>
                <a:ea typeface="+mn-ea"/>
                <a:cs typeface="+mn-cs"/>
              </a:rPr>
              <a:t>The escape need state is when audiences are most engaged and are looking to lose themselves in content – there’s a sense anticipation and excitement about the viewing experience.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7</a:t>
            </a:fld>
            <a:endParaRPr lang="en-GB"/>
          </a:p>
        </p:txBody>
      </p:sp>
    </p:spTree>
    <p:extLst>
      <p:ext uri="{BB962C8B-B14F-4D97-AF65-F5344CB8AC3E}">
        <p14:creationId xmlns:p14="http://schemas.microsoft.com/office/powerpoint/2010/main" val="1493844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Broadcaster video on demand is serving this need across ages. Audiences value the trusted ‘gatekeeper’ role of these broadcaster services.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Subscription on demand services,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particularly Netflix,</a:t>
            </a:r>
            <a:r>
              <a:rPr lang="en-GB" sz="1200" kern="1200" baseline="0" dirty="0">
                <a:solidFill>
                  <a:schemeClr val="tx1"/>
                </a:solidFill>
                <a:effectLst/>
                <a:latin typeface="+mn-lt"/>
                <a:ea typeface="+mn-ea"/>
                <a:cs typeface="+mn-cs"/>
              </a:rPr>
              <a:t> deliver strongly against this </a:t>
            </a:r>
            <a:r>
              <a:rPr lang="en-GB" sz="1200" kern="1200" dirty="0">
                <a:solidFill>
                  <a:schemeClr val="tx1"/>
                </a:solidFill>
                <a:effectLst/>
                <a:latin typeface="+mn-lt"/>
                <a:ea typeface="+mn-ea"/>
                <a:cs typeface="+mn-cs"/>
              </a:rPr>
              <a:t>need state. These services enable viewers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seek out whole series to binge on and provide appealing, relevant content, particularly for younger audiences,</a:t>
            </a:r>
            <a:r>
              <a:rPr lang="en-GB" sz="1200" kern="1200" baseline="0" dirty="0">
                <a:solidFill>
                  <a:schemeClr val="tx1"/>
                </a:solidFill>
                <a:effectLst/>
                <a:latin typeface="+mn-lt"/>
                <a:ea typeface="+mn-ea"/>
                <a:cs typeface="+mn-cs"/>
              </a:rPr>
              <a:t> such as </a:t>
            </a:r>
            <a:r>
              <a:rPr lang="en-GB" sz="1200" kern="1200" dirty="0">
                <a:solidFill>
                  <a:schemeClr val="tx1"/>
                </a:solidFill>
                <a:effectLst/>
                <a:latin typeface="+mn-lt"/>
                <a:ea typeface="+mn-ea"/>
                <a:cs typeface="+mn-cs"/>
              </a:rPr>
              <a:t>Riverdale</a:t>
            </a:r>
            <a:r>
              <a:rPr lang="en-GB" sz="1200" kern="1200" baseline="0" dirty="0">
                <a:solidFill>
                  <a:schemeClr val="tx1"/>
                </a:solidFill>
                <a:effectLst/>
                <a:latin typeface="+mn-lt"/>
                <a:ea typeface="+mn-ea"/>
                <a:cs typeface="+mn-cs"/>
              </a:rPr>
              <a:t> and</a:t>
            </a:r>
            <a:r>
              <a:rPr lang="en-GB" sz="1200" kern="1200" dirty="0">
                <a:solidFill>
                  <a:schemeClr val="tx1"/>
                </a:solidFill>
                <a:effectLst/>
                <a:latin typeface="+mn-lt"/>
                <a:ea typeface="+mn-ea"/>
                <a:cs typeface="+mn-cs"/>
              </a:rPr>
              <a:t> Orange Is the New Black.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Specific platform choice is determined by the availability of content,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which can push certain services to top of choice hierarchy until a series is completed. This means that engagement with services like Netflix can by erratic or cyclical - becoming first choice when viewers are into a series, but then falling back down the hierarchy when they’ve finished.</a:t>
            </a:r>
          </a:p>
          <a:p>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8</a:t>
            </a:fld>
            <a:endParaRPr lang="en-GB"/>
          </a:p>
        </p:txBody>
      </p:sp>
    </p:spTree>
    <p:extLst>
      <p:ext uri="{BB962C8B-B14F-4D97-AF65-F5344CB8AC3E}">
        <p14:creationId xmlns:p14="http://schemas.microsoft.com/office/powerpoint/2010/main" val="3249301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Content is heavily focused on drama, but can</a:t>
            </a:r>
            <a:r>
              <a:rPr lang="en-GB" sz="1200" kern="1200" baseline="0" dirty="0">
                <a:solidFill>
                  <a:schemeClr val="tx1"/>
                </a:solidFill>
                <a:effectLst/>
                <a:latin typeface="+mn-lt"/>
                <a:ea typeface="+mn-ea"/>
                <a:cs typeface="+mn-cs"/>
              </a:rPr>
              <a:t> also include </a:t>
            </a:r>
            <a:r>
              <a:rPr lang="en-GB" sz="1200" kern="1200" dirty="0">
                <a:solidFill>
                  <a:schemeClr val="tx1"/>
                </a:solidFill>
                <a:effectLst/>
                <a:latin typeface="+mn-lt"/>
                <a:ea typeface="+mn-ea"/>
                <a:cs typeface="+mn-cs"/>
              </a:rPr>
              <a:t>films and documentaries, and is characterised by high production values, high proﬁle talent and involving storylines.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can be newer or older series – being of the moment is less of a factor here, it’s more about personal engagement and appeal. The volume of content and the flexibility of viewing are also important,</a:t>
            </a:r>
            <a:r>
              <a:rPr lang="en-GB" sz="1200" kern="1200" baseline="0" dirty="0">
                <a:solidFill>
                  <a:schemeClr val="tx1"/>
                </a:solidFill>
                <a:effectLst/>
                <a:latin typeface="+mn-lt"/>
                <a:ea typeface="+mn-ea"/>
                <a:cs typeface="+mn-cs"/>
              </a:rPr>
              <a:t> which is where boxsets come into play.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9</a:t>
            </a:fld>
            <a:endParaRPr lang="en-GB"/>
          </a:p>
        </p:txBody>
      </p:sp>
    </p:spTree>
    <p:extLst>
      <p:ext uri="{BB962C8B-B14F-4D97-AF65-F5344CB8AC3E}">
        <p14:creationId xmlns:p14="http://schemas.microsoft.com/office/powerpoint/2010/main" val="1935432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0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73512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5072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08669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73216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1063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1604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8021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00964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67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4234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8740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3372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12/12/2024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35939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6520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47041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97083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67128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16805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7411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4587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23880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91959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065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612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5689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2967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27408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60301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12/12/2024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4227032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0.emf"/></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jp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on a couch playing a trumpet&#10;&#10;Description automatically generated">
            <a:extLst>
              <a:ext uri="{FF2B5EF4-FFF2-40B4-BE49-F238E27FC236}">
                <a16:creationId xmlns:a16="http://schemas.microsoft.com/office/drawing/2014/main" id="{A8AE3409-8FFE-F1F0-8640-C89A90DBF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2CCDAD-7B20-4255-AE07-230E60239003}"/>
              </a:ext>
            </a:extLst>
          </p:cNvPr>
          <p:cNvSpPr/>
          <p:nvPr/>
        </p:nvSpPr>
        <p:spPr>
          <a:xfrm>
            <a:off x="0" y="1"/>
            <a:ext cx="8089900" cy="46227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p:txBody>
          <a:bodyPr/>
          <a:lstStyle/>
          <a:p>
            <a:r>
              <a:rPr lang="en-GB" dirty="0"/>
              <a:t>VOD Viewing</a:t>
            </a:r>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189958" y="4027307"/>
            <a:ext cx="3576436" cy="246221"/>
          </a:xfrm>
          <a:prstGeom prst="rect">
            <a:avLst/>
          </a:prstGeom>
          <a:noFill/>
        </p:spPr>
        <p:txBody>
          <a:bodyPr wrap="square" rtlCol="0">
            <a:spAutoFit/>
          </a:bodyPr>
          <a:lstStyle/>
          <a:p>
            <a:pPr algn="l"/>
            <a:r>
              <a:rPr lang="en-GB" sz="1000" dirty="0">
                <a:solidFill>
                  <a:schemeClr val="bg1"/>
                </a:solidFill>
              </a:rPr>
              <a:t>Boots – Pipe Down</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A5433-15F3-3D78-8DE8-2A4D7D961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BECD2-FDEE-AC39-1173-6B7566F49186}"/>
              </a:ext>
            </a:extLst>
          </p:cNvPr>
          <p:cNvSpPr>
            <a:spLocks noGrp="1"/>
          </p:cNvSpPr>
          <p:nvPr>
            <p:ph type="title"/>
          </p:nvPr>
        </p:nvSpPr>
        <p:spPr>
          <a:xfrm>
            <a:off x="371475" y="359944"/>
            <a:ext cx="11547623" cy="1021181"/>
          </a:xfrm>
        </p:spPr>
        <p:txBody>
          <a:bodyPr>
            <a:normAutofit/>
          </a:bodyPr>
          <a:lstStyle/>
          <a:p>
            <a:r>
              <a:rPr lang="en-US"/>
              <a:t>SVOD &amp; video-sharing seasonal viewing consistent across 23</a:t>
            </a:r>
            <a:endParaRPr lang="en-GB"/>
          </a:p>
        </p:txBody>
      </p:sp>
      <p:sp>
        <p:nvSpPr>
          <p:cNvPr id="3" name="Text Placeholder 2">
            <a:extLst>
              <a:ext uri="{FF2B5EF4-FFF2-40B4-BE49-F238E27FC236}">
                <a16:creationId xmlns:a16="http://schemas.microsoft.com/office/drawing/2014/main" id="{8588379C-5025-70FD-B194-9E727AF34C67}"/>
              </a:ext>
            </a:extLst>
          </p:cNvPr>
          <p:cNvSpPr>
            <a:spLocks noGrp="1"/>
          </p:cNvSpPr>
          <p:nvPr>
            <p:ph type="body" sz="quarter" idx="15"/>
          </p:nvPr>
        </p:nvSpPr>
        <p:spPr>
          <a:xfrm>
            <a:off x="378000" y="5364000"/>
            <a:ext cx="11334817" cy="304800"/>
          </a:xfrm>
        </p:spPr>
        <p:txBody>
          <a:bodyPr/>
          <a:lstStyle/>
          <a:p>
            <a:r>
              <a:rPr lang="en-GB"/>
              <a:t>Source: Barb, 2023, Individuals</a:t>
            </a:r>
          </a:p>
        </p:txBody>
      </p:sp>
      <p:graphicFrame>
        <p:nvGraphicFramePr>
          <p:cNvPr id="6" name="Chart 5">
            <a:extLst>
              <a:ext uri="{FF2B5EF4-FFF2-40B4-BE49-F238E27FC236}">
                <a16:creationId xmlns:a16="http://schemas.microsoft.com/office/drawing/2014/main" id="{BE1E86BA-8C21-9C8E-E903-35B54BBE7A2E}"/>
              </a:ext>
            </a:extLst>
          </p:cNvPr>
          <p:cNvGraphicFramePr/>
          <p:nvPr>
            <p:extLst>
              <p:ext uri="{D42A27DB-BD31-4B8C-83A1-F6EECF244321}">
                <p14:modId xmlns:p14="http://schemas.microsoft.com/office/powerpoint/2010/main" val="735558478"/>
              </p:ext>
            </p:extLst>
          </p:nvPr>
        </p:nvGraphicFramePr>
        <p:xfrm>
          <a:off x="645408" y="1392562"/>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303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851B-D6A4-405C-BF03-95FDE4D34981}"/>
              </a:ext>
            </a:extLst>
          </p:cNvPr>
          <p:cNvSpPr>
            <a:spLocks noGrp="1"/>
          </p:cNvSpPr>
          <p:nvPr>
            <p:ph type="title"/>
          </p:nvPr>
        </p:nvSpPr>
        <p:spPr/>
        <p:txBody>
          <a:bodyPr/>
          <a:lstStyle/>
          <a:p>
            <a:r>
              <a:rPr lang="en-GB" dirty="0"/>
              <a:t>BVOD accounts for almost ¼ of 16-34s broadcaster TV viewing</a:t>
            </a:r>
          </a:p>
        </p:txBody>
      </p:sp>
      <p:sp>
        <p:nvSpPr>
          <p:cNvPr id="3" name="Text Placeholder 2">
            <a:extLst>
              <a:ext uri="{FF2B5EF4-FFF2-40B4-BE49-F238E27FC236}">
                <a16:creationId xmlns:a16="http://schemas.microsoft.com/office/drawing/2014/main" id="{A91BE4F6-25A2-464F-8E48-88F285575764}"/>
              </a:ext>
            </a:extLst>
          </p:cNvPr>
          <p:cNvSpPr>
            <a:spLocks noGrp="1"/>
          </p:cNvSpPr>
          <p:nvPr>
            <p:ph type="body" sz="quarter" idx="15"/>
          </p:nvPr>
        </p:nvSpPr>
        <p:spPr>
          <a:xfrm>
            <a:off x="378000" y="5364000"/>
            <a:ext cx="11334817" cy="304800"/>
          </a:xfrm>
        </p:spPr>
        <p:txBody>
          <a:bodyPr/>
          <a:lstStyle/>
          <a:p>
            <a:r>
              <a:rPr lang="en-GB"/>
              <a:t>Source: 2023, Barb</a:t>
            </a:r>
          </a:p>
          <a:p>
            <a:endParaRPr lang="en-GB"/>
          </a:p>
        </p:txBody>
      </p:sp>
      <p:grpSp>
        <p:nvGrpSpPr>
          <p:cNvPr id="31" name="Group 30">
            <a:extLst>
              <a:ext uri="{FF2B5EF4-FFF2-40B4-BE49-F238E27FC236}">
                <a16:creationId xmlns:a16="http://schemas.microsoft.com/office/drawing/2014/main" id="{9854DA8F-AC57-4A16-ADF6-24764564B795}"/>
              </a:ext>
            </a:extLst>
          </p:cNvPr>
          <p:cNvGrpSpPr/>
          <p:nvPr/>
        </p:nvGrpSpPr>
        <p:grpSpPr>
          <a:xfrm>
            <a:off x="1968500" y="1283334"/>
            <a:ext cx="8781016" cy="3553807"/>
            <a:chOff x="714375" y="1028699"/>
            <a:chExt cx="8781016" cy="3553807"/>
          </a:xfrm>
        </p:grpSpPr>
        <p:graphicFrame>
          <p:nvGraphicFramePr>
            <p:cNvPr id="24" name="Chart 23">
              <a:extLst>
                <a:ext uri="{FF2B5EF4-FFF2-40B4-BE49-F238E27FC236}">
                  <a16:creationId xmlns:a16="http://schemas.microsoft.com/office/drawing/2014/main" id="{26C28FE3-1E95-46FA-96D9-CA4ACEC1A075}"/>
                </a:ext>
              </a:extLst>
            </p:cNvPr>
            <p:cNvGraphicFramePr/>
            <p:nvPr/>
          </p:nvGraphicFramePr>
          <p:xfrm>
            <a:off x="714375" y="1028701"/>
            <a:ext cx="4233309" cy="3522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3C89EA00-401F-46A5-B68C-2B136544E1FE}"/>
                </a:ext>
              </a:extLst>
            </p:cNvPr>
            <p:cNvGraphicFramePr/>
            <p:nvPr/>
          </p:nvGraphicFramePr>
          <p:xfrm>
            <a:off x="5038726" y="1028699"/>
            <a:ext cx="4456665" cy="352203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09EC1653-A99A-4CE8-9174-3810924690B0}"/>
                </a:ext>
              </a:extLst>
            </p:cNvPr>
            <p:cNvSpPr txBox="1"/>
            <p:nvPr/>
          </p:nvSpPr>
          <p:spPr>
            <a:xfrm>
              <a:off x="1450014"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4D4D4D"/>
                  </a:solidFill>
                  <a:latin typeface="Arial"/>
                </a:rPr>
                <a:t>2</a:t>
              </a:r>
              <a:r>
                <a:rPr kumimoji="0" lang="en-GB" sz="1600" b="0" i="0" u="none" strike="noStrike" kern="1200" cap="none" spc="0" normalizeH="0" baseline="0" noProof="0">
                  <a:ln>
                    <a:noFill/>
                  </a:ln>
                  <a:solidFill>
                    <a:srgbClr val="4D4D4D"/>
                  </a:solidFill>
                  <a:effectLst/>
                  <a:uLnTx/>
                  <a:uFillTx/>
                  <a:latin typeface="Arial"/>
                  <a:ea typeface="+mn-ea"/>
                  <a:cs typeface="+mn-cs"/>
                </a:rPr>
                <a:t> hrs 40 mins</a:t>
              </a:r>
            </a:p>
          </p:txBody>
        </p:sp>
        <p:sp>
          <p:nvSpPr>
            <p:cNvPr id="28" name="TextBox 27">
              <a:extLst>
                <a:ext uri="{FF2B5EF4-FFF2-40B4-BE49-F238E27FC236}">
                  <a16:creationId xmlns:a16="http://schemas.microsoft.com/office/drawing/2014/main" id="{E873AF99-EC2A-4A0B-A7FC-1AD1F3BE64FB}"/>
                </a:ext>
              </a:extLst>
            </p:cNvPr>
            <p:cNvSpPr txBox="1"/>
            <p:nvPr/>
          </p:nvSpPr>
          <p:spPr>
            <a:xfrm>
              <a:off x="5789783"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4D4D4D"/>
                  </a:solidFill>
                  <a:latin typeface="Arial"/>
                </a:rPr>
                <a:t>1</a:t>
              </a:r>
              <a:r>
                <a:rPr kumimoji="0" lang="en-GB" sz="1600" b="0" i="0" u="none" strike="noStrike" kern="1200" cap="none" spc="0" normalizeH="0" baseline="0" noProof="0">
                  <a:ln>
                    <a:noFill/>
                  </a:ln>
                  <a:solidFill>
                    <a:srgbClr val="4D4D4D"/>
                  </a:solidFill>
                  <a:effectLst/>
                  <a:uLnTx/>
                  <a:uFillTx/>
                  <a:latin typeface="Arial"/>
                  <a:ea typeface="+mn-ea"/>
                  <a:cs typeface="+mn-cs"/>
                </a:rPr>
                <a:t> hr 5 mins</a:t>
              </a:r>
            </a:p>
          </p:txBody>
        </p:sp>
        <p:sp>
          <p:nvSpPr>
            <p:cNvPr id="29" name="TextBox 28">
              <a:extLst>
                <a:ext uri="{FF2B5EF4-FFF2-40B4-BE49-F238E27FC236}">
                  <a16:creationId xmlns:a16="http://schemas.microsoft.com/office/drawing/2014/main" id="{65ED99D4-CDE6-4C25-A898-381CB37D81F5}"/>
                </a:ext>
              </a:extLst>
            </p:cNvPr>
            <p:cNvSpPr txBox="1"/>
            <p:nvPr/>
          </p:nvSpPr>
          <p:spPr>
            <a:xfrm>
              <a:off x="1707929" y="2674548"/>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err="1">
                  <a:ln>
                    <a:noFill/>
                  </a:ln>
                  <a:solidFill>
                    <a:srgbClr val="4D4D4D"/>
                  </a:solidFill>
                  <a:effectLst/>
                  <a:uLnTx/>
                  <a:uFillTx/>
                  <a:latin typeface="Arial"/>
                  <a:ea typeface="+mn-ea"/>
                  <a:cs typeface="+mn-cs"/>
                </a:rPr>
                <a:t>Inds</a:t>
              </a:r>
              <a:endParaRPr kumimoji="0" lang="en-GB" sz="1600" b="1" i="0" u="none" strike="noStrike" kern="1200" cap="none" spc="0" normalizeH="0" baseline="0" noProof="0">
                <a:ln>
                  <a:noFill/>
                </a:ln>
                <a:solidFill>
                  <a:srgbClr val="4D4D4D"/>
                </a:solidFill>
                <a:effectLst/>
                <a:uLnTx/>
                <a:uFillTx/>
                <a:latin typeface="Arial"/>
                <a:ea typeface="+mn-ea"/>
                <a:cs typeface="+mn-cs"/>
              </a:endParaRPr>
            </a:p>
          </p:txBody>
        </p:sp>
        <p:sp>
          <p:nvSpPr>
            <p:cNvPr id="30" name="TextBox 29">
              <a:extLst>
                <a:ext uri="{FF2B5EF4-FFF2-40B4-BE49-F238E27FC236}">
                  <a16:creationId xmlns:a16="http://schemas.microsoft.com/office/drawing/2014/main" id="{D6207C1F-99D3-4F02-B0FA-B2B81ECDFB12}"/>
                </a:ext>
              </a:extLst>
            </p:cNvPr>
            <p:cNvSpPr txBox="1"/>
            <p:nvPr/>
          </p:nvSpPr>
          <p:spPr>
            <a:xfrm>
              <a:off x="6122024" y="2673799"/>
              <a:ext cx="857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a:t>
              </a:r>
            </a:p>
          </p:txBody>
        </p:sp>
      </p:grpSp>
    </p:spTree>
    <p:extLst>
      <p:ext uri="{BB962C8B-B14F-4D97-AF65-F5344CB8AC3E}">
        <p14:creationId xmlns:p14="http://schemas.microsoft.com/office/powerpoint/2010/main" val="65185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C7F1A-B767-7533-CA69-A8A9D927785B}"/>
            </a:ext>
          </a:extLst>
        </p:cNvPr>
        <p:cNvGrpSpPr/>
        <p:nvPr/>
      </p:nvGrpSpPr>
      <p:grpSpPr>
        <a:xfrm>
          <a:off x="0" y="0"/>
          <a:ext cx="0" cy="0"/>
          <a:chOff x="0" y="0"/>
          <a:chExt cx="0" cy="0"/>
        </a:xfrm>
      </p:grpSpPr>
      <p:pic>
        <p:nvPicPr>
          <p:cNvPr id="30" name="Picture Placeholder 29">
            <a:extLst>
              <a:ext uri="{FF2B5EF4-FFF2-40B4-BE49-F238E27FC236}">
                <a16:creationId xmlns:a16="http://schemas.microsoft.com/office/drawing/2014/main" id="{13357F53-79E9-D9D9-6FBB-306FE45EFFE1}"/>
              </a:ext>
            </a:extLst>
          </p:cNvPr>
          <p:cNvPicPr>
            <a:picLocks noGrp="1" noChangeAspect="1"/>
          </p:cNvPicPr>
          <p:nvPr>
            <p:ph type="pic" sz="quarter" idx="14"/>
          </p:nvPr>
        </p:nvPicPr>
        <p:blipFill rotWithShape="1">
          <a:blip r:embed="rId3"/>
          <a:srcRect l="16808" t="-164" r="5229" b="164"/>
          <a:stretch/>
        </p:blipFill>
        <p:spPr>
          <a:xfrm>
            <a:off x="6007894" y="-9729"/>
            <a:ext cx="6184106" cy="5948364"/>
          </a:xfrm>
          <a:prstGeom prst="rect">
            <a:avLst/>
          </a:prstGeom>
        </p:spPr>
      </p:pic>
      <p:sp>
        <p:nvSpPr>
          <p:cNvPr id="2" name="Title 1">
            <a:extLst>
              <a:ext uri="{FF2B5EF4-FFF2-40B4-BE49-F238E27FC236}">
                <a16:creationId xmlns:a16="http://schemas.microsoft.com/office/drawing/2014/main" id="{2C9441CC-4049-C084-B5CC-1E08010A31D8}"/>
              </a:ext>
            </a:extLst>
          </p:cNvPr>
          <p:cNvSpPr>
            <a:spLocks noGrp="1"/>
          </p:cNvSpPr>
          <p:nvPr>
            <p:ph type="title"/>
          </p:nvPr>
        </p:nvSpPr>
        <p:spPr/>
        <p:txBody>
          <a:bodyPr>
            <a:normAutofit/>
          </a:bodyPr>
          <a:lstStyle/>
          <a:p>
            <a:r>
              <a:rPr lang="en-GB" sz="2900">
                <a:solidFill>
                  <a:schemeClr val="accent1"/>
                </a:solidFill>
              </a:rPr>
              <a:t>Primetime drama has high levels of time-shifted viewing</a:t>
            </a:r>
            <a:endParaRPr lang="en-GB" sz="2900"/>
          </a:p>
        </p:txBody>
      </p:sp>
      <p:sp>
        <p:nvSpPr>
          <p:cNvPr id="5" name="Text Placeholder 4">
            <a:extLst>
              <a:ext uri="{FF2B5EF4-FFF2-40B4-BE49-F238E27FC236}">
                <a16:creationId xmlns:a16="http://schemas.microsoft.com/office/drawing/2014/main" id="{58631D76-2F0D-55E2-AB33-3B3CD549078B}"/>
              </a:ext>
            </a:extLst>
          </p:cNvPr>
          <p:cNvSpPr>
            <a:spLocks noGrp="1"/>
          </p:cNvSpPr>
          <p:nvPr>
            <p:ph type="body" sz="quarter" idx="15"/>
          </p:nvPr>
        </p:nvSpPr>
        <p:spPr>
          <a:xfrm>
            <a:off x="377758" y="5365115"/>
            <a:ext cx="5239271" cy="327546"/>
          </a:xfrm>
        </p:spPr>
        <p:txBody>
          <a:bodyPr/>
          <a:lstStyle/>
          <a:p>
            <a:r>
              <a:rPr lang="en-GB"/>
              <a:t>Source: Barb 2023. Individuals, Live +3min. Unforgotten, Episode 1, ITV1, 27 February 2023.</a:t>
            </a:r>
          </a:p>
        </p:txBody>
      </p:sp>
      <p:graphicFrame>
        <p:nvGraphicFramePr>
          <p:cNvPr id="6" name="Content Placeholder 4">
            <a:extLst>
              <a:ext uri="{FF2B5EF4-FFF2-40B4-BE49-F238E27FC236}">
                <a16:creationId xmlns:a16="http://schemas.microsoft.com/office/drawing/2014/main" id="{C70D660A-C821-C200-DD2E-29A85C412343}"/>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a:extLst>
              <a:ext uri="{FF2B5EF4-FFF2-40B4-BE49-F238E27FC236}">
                <a16:creationId xmlns:a16="http://schemas.microsoft.com/office/drawing/2014/main" id="{9F42371D-D370-9E8D-2044-EA1925C19CFD}"/>
              </a:ext>
            </a:extLst>
          </p:cNvPr>
          <p:cNvCxnSpPr>
            <a:cxnSpLocks/>
          </p:cNvCxnSpPr>
          <p:nvPr/>
        </p:nvCxnSpPr>
        <p:spPr>
          <a:xfrm>
            <a:off x="1630970" y="2180259"/>
            <a:ext cx="1050586"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BF71A5-9C2C-038E-8259-AC719F5C4C13}"/>
              </a:ext>
            </a:extLst>
          </p:cNvPr>
          <p:cNvSpPr/>
          <p:nvPr/>
        </p:nvSpPr>
        <p:spPr>
          <a:xfrm>
            <a:off x="358093" y="2240962"/>
            <a:ext cx="1513346"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Live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9" name="Rectangle 8">
            <a:extLst>
              <a:ext uri="{FF2B5EF4-FFF2-40B4-BE49-F238E27FC236}">
                <a16:creationId xmlns:a16="http://schemas.microsoft.com/office/drawing/2014/main" id="{9A85B3A4-D3CF-E97B-6059-7AF6E1A3BB7F}"/>
              </a:ext>
            </a:extLst>
          </p:cNvPr>
          <p:cNvSpPr/>
          <p:nvPr/>
        </p:nvSpPr>
        <p:spPr>
          <a:xfrm>
            <a:off x="353957" y="2017469"/>
            <a:ext cx="1305165"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2.97 million</a:t>
            </a:r>
          </a:p>
        </p:txBody>
      </p:sp>
      <p:cxnSp>
        <p:nvCxnSpPr>
          <p:cNvPr id="10" name="Connector: Elbow 9">
            <a:extLst>
              <a:ext uri="{FF2B5EF4-FFF2-40B4-BE49-F238E27FC236}">
                <a16:creationId xmlns:a16="http://schemas.microsoft.com/office/drawing/2014/main" id="{E87C390E-34ED-7D4E-BFCA-6101FA6F8629}"/>
              </a:ext>
            </a:extLst>
          </p:cNvPr>
          <p:cNvCxnSpPr>
            <a:cxnSpLocks/>
            <a:stCxn id="12" idx="3"/>
          </p:cNvCxnSpPr>
          <p:nvPr/>
        </p:nvCxnSpPr>
        <p:spPr>
          <a:xfrm flipV="1">
            <a:off x="944116" y="3366875"/>
            <a:ext cx="961451" cy="1305"/>
          </a:xfrm>
          <a:prstGeom prst="bentConnector3">
            <a:avLst>
              <a:gd name="adj1" fmla="val 50000"/>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FE92D8C-BD1C-079B-20E4-D16092B9AC3D}"/>
              </a:ext>
            </a:extLst>
          </p:cNvPr>
          <p:cNvSpPr/>
          <p:nvPr/>
        </p:nvSpPr>
        <p:spPr>
          <a:xfrm>
            <a:off x="270069" y="3416909"/>
            <a:ext cx="1601370" cy="954107"/>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Device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a:p>
            <a:pPr defTabSz="685800">
              <a:defRPr/>
            </a:pPr>
            <a:r>
              <a:rPr kumimoji="0" lang="en-GB" sz="1400" b="0" i="0" u="none" strike="noStrike" kern="1200" cap="none" spc="0" normalizeH="0" baseline="0" noProof="0">
                <a:ln>
                  <a:noFill/>
                </a:ln>
                <a:solidFill>
                  <a:srgbClr val="808080"/>
                </a:solidFill>
                <a:effectLst/>
                <a:uLnTx/>
                <a:uFillTx/>
                <a:latin typeface="Arial"/>
                <a:ea typeface="+mn-ea"/>
                <a:cs typeface="+mn-cs"/>
              </a:rPr>
              <a:t>Live, and time-shifted</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80808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F3D5F3FD-FE76-45FE-7DFE-421D2E1C7B22}"/>
              </a:ext>
            </a:extLst>
          </p:cNvPr>
          <p:cNvSpPr/>
          <p:nvPr/>
        </p:nvSpPr>
        <p:spPr>
          <a:xfrm>
            <a:off x="304197" y="3198903"/>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EB7305"/>
                </a:solidFill>
                <a:effectLst/>
                <a:uLnTx/>
                <a:uFillTx/>
                <a:latin typeface="Arial"/>
                <a:ea typeface="+mn-ea"/>
                <a:cs typeface="+mn-cs"/>
              </a:rPr>
              <a:t>281k</a:t>
            </a:r>
          </a:p>
        </p:txBody>
      </p:sp>
      <p:sp>
        <p:nvSpPr>
          <p:cNvPr id="13" name="Rectangle 12">
            <a:extLst>
              <a:ext uri="{FF2B5EF4-FFF2-40B4-BE49-F238E27FC236}">
                <a16:creationId xmlns:a16="http://schemas.microsoft.com/office/drawing/2014/main" id="{22EF1196-F2D6-E09E-8256-A61249D5B0AD}"/>
              </a:ext>
            </a:extLst>
          </p:cNvPr>
          <p:cNvSpPr/>
          <p:nvPr/>
        </p:nvSpPr>
        <p:spPr>
          <a:xfrm>
            <a:off x="4623371" y="4091059"/>
            <a:ext cx="1408142" cy="954107"/>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Time-shifted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 within 28 days of broadcast</a:t>
            </a:r>
          </a:p>
        </p:txBody>
      </p:sp>
      <p:sp>
        <p:nvSpPr>
          <p:cNvPr id="14" name="Rectangle 13">
            <a:extLst>
              <a:ext uri="{FF2B5EF4-FFF2-40B4-BE49-F238E27FC236}">
                <a16:creationId xmlns:a16="http://schemas.microsoft.com/office/drawing/2014/main" id="{319B6E6A-11A6-4B7E-ECB6-D590EF5AB7ED}"/>
              </a:ext>
            </a:extLst>
          </p:cNvPr>
          <p:cNvSpPr/>
          <p:nvPr/>
        </p:nvSpPr>
        <p:spPr>
          <a:xfrm>
            <a:off x="4637673" y="3874793"/>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4.44 million</a:t>
            </a:r>
          </a:p>
        </p:txBody>
      </p:sp>
      <p:sp>
        <p:nvSpPr>
          <p:cNvPr id="15" name="Rectangle 14">
            <a:extLst>
              <a:ext uri="{FF2B5EF4-FFF2-40B4-BE49-F238E27FC236}">
                <a16:creationId xmlns:a16="http://schemas.microsoft.com/office/drawing/2014/main" id="{E410C0F1-5097-34D5-16EA-F3E69F0E2306}"/>
              </a:ext>
            </a:extLst>
          </p:cNvPr>
          <p:cNvSpPr/>
          <p:nvPr/>
        </p:nvSpPr>
        <p:spPr>
          <a:xfrm>
            <a:off x="2392789" y="3059792"/>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50000"/>
                  </a:prstClr>
                </a:solidFill>
                <a:effectLst/>
                <a:uLnTx/>
                <a:uFillTx/>
                <a:latin typeface="Arial"/>
                <a:ea typeface="+mn-ea"/>
                <a:cs typeface="+mn-cs"/>
              </a:rPr>
              <a:t>7.69 </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million total viewers</a:t>
            </a:r>
          </a:p>
        </p:txBody>
      </p:sp>
      <p:cxnSp>
        <p:nvCxnSpPr>
          <p:cNvPr id="19" name="Connector: Elbow 18">
            <a:extLst>
              <a:ext uri="{FF2B5EF4-FFF2-40B4-BE49-F238E27FC236}">
                <a16:creationId xmlns:a16="http://schemas.microsoft.com/office/drawing/2014/main" id="{13B400BD-35AB-D021-0267-F230A93B767A}"/>
              </a:ext>
            </a:extLst>
          </p:cNvPr>
          <p:cNvCxnSpPr>
            <a:cxnSpLocks/>
          </p:cNvCxnSpPr>
          <p:nvPr/>
        </p:nvCxnSpPr>
        <p:spPr>
          <a:xfrm rot="10800000">
            <a:off x="4304872" y="3475467"/>
            <a:ext cx="636998" cy="395497"/>
          </a:xfrm>
          <a:prstGeom prst="bentConnector3">
            <a:avLst>
              <a:gd name="adj1" fmla="val 79032"/>
            </a:avLst>
          </a:prstGeom>
          <a:ln w="15875">
            <a:solidFill>
              <a:srgbClr val="372D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14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44761-FCEE-0968-B78D-4D4918B7A6F8}"/>
            </a:ext>
          </a:extLst>
        </p:cNvPr>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706F63CA-B654-EA14-2B1E-66F39D5C5CEF}"/>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0153CD5-6982-5EAD-4A43-95EA044E8196}"/>
              </a:ext>
            </a:extLst>
          </p:cNvPr>
          <p:cNvSpPr>
            <a:spLocks noGrp="1"/>
          </p:cNvSpPr>
          <p:nvPr>
            <p:ph type="title"/>
          </p:nvPr>
        </p:nvSpPr>
        <p:spPr/>
        <p:txBody>
          <a:bodyPr>
            <a:noAutofit/>
          </a:bodyPr>
          <a:lstStyle/>
          <a:p>
            <a:r>
              <a:rPr lang="en-GB" sz="2700">
                <a:solidFill>
                  <a:schemeClr val="accent1"/>
                </a:solidFill>
              </a:rPr>
              <a:t>Broad appeal entertainment shows have high TV set viewing</a:t>
            </a:r>
            <a:br>
              <a:rPr lang="en-GB" sz="2700">
                <a:solidFill>
                  <a:schemeClr val="accent1"/>
                </a:solidFill>
              </a:rPr>
            </a:br>
            <a:endParaRPr lang="en-GB" sz="2700"/>
          </a:p>
        </p:txBody>
      </p:sp>
      <p:sp>
        <p:nvSpPr>
          <p:cNvPr id="5" name="Text Placeholder 4">
            <a:extLst>
              <a:ext uri="{FF2B5EF4-FFF2-40B4-BE49-F238E27FC236}">
                <a16:creationId xmlns:a16="http://schemas.microsoft.com/office/drawing/2014/main" id="{146A5026-BD69-2564-7B35-C776C0D03423}"/>
              </a:ext>
            </a:extLst>
          </p:cNvPr>
          <p:cNvSpPr>
            <a:spLocks noGrp="1"/>
          </p:cNvSpPr>
          <p:nvPr>
            <p:ph type="body" sz="quarter" idx="15"/>
          </p:nvPr>
        </p:nvSpPr>
        <p:spPr>
          <a:xfrm>
            <a:off x="377758" y="5365115"/>
            <a:ext cx="5442018" cy="327546"/>
          </a:xfrm>
        </p:spPr>
        <p:txBody>
          <a:bodyPr/>
          <a:lstStyle/>
          <a:p>
            <a:r>
              <a:rPr lang="en-GB"/>
              <a:t>Source: Barb 2023. Individuals, Live +3min. The Great British Bake Off, Channel 4, 26 September 2023.</a:t>
            </a:r>
          </a:p>
        </p:txBody>
      </p:sp>
      <p:sp>
        <p:nvSpPr>
          <p:cNvPr id="15" name="Rectangle 14">
            <a:extLst>
              <a:ext uri="{FF2B5EF4-FFF2-40B4-BE49-F238E27FC236}">
                <a16:creationId xmlns:a16="http://schemas.microsoft.com/office/drawing/2014/main" id="{577BC307-D3F9-BD47-099F-FB925F4DAE29}"/>
              </a:ext>
            </a:extLst>
          </p:cNvPr>
          <p:cNvSpPr/>
          <p:nvPr/>
        </p:nvSpPr>
        <p:spPr>
          <a:xfrm>
            <a:off x="2392789" y="3059792"/>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50000"/>
                  </a:prstClr>
                </a:solidFill>
                <a:effectLst/>
                <a:uLnTx/>
                <a:uFillTx/>
                <a:latin typeface="Arial"/>
                <a:ea typeface="+mn-ea"/>
                <a:cs typeface="+mn-cs"/>
              </a:rPr>
              <a:t>8.39 </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million total viewers</a:t>
            </a:r>
          </a:p>
        </p:txBody>
      </p:sp>
      <p:cxnSp>
        <p:nvCxnSpPr>
          <p:cNvPr id="17" name="Straight Connector 16">
            <a:extLst>
              <a:ext uri="{FF2B5EF4-FFF2-40B4-BE49-F238E27FC236}">
                <a16:creationId xmlns:a16="http://schemas.microsoft.com/office/drawing/2014/main" id="{721DAEDB-54BB-A9B4-5454-2E3D26D86F1C}"/>
              </a:ext>
            </a:extLst>
          </p:cNvPr>
          <p:cNvCxnSpPr>
            <a:cxnSpLocks/>
          </p:cNvCxnSpPr>
          <p:nvPr/>
        </p:nvCxnSpPr>
        <p:spPr>
          <a:xfrm>
            <a:off x="2091840" y="2123038"/>
            <a:ext cx="1102121"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A4AE7D8-241D-8798-0864-37E2E70C5A64}"/>
              </a:ext>
            </a:extLst>
          </p:cNvPr>
          <p:cNvSpPr/>
          <p:nvPr/>
        </p:nvSpPr>
        <p:spPr>
          <a:xfrm>
            <a:off x="863516" y="2208845"/>
            <a:ext cx="1513346"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Live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20" name="Rectangle 19">
            <a:extLst>
              <a:ext uri="{FF2B5EF4-FFF2-40B4-BE49-F238E27FC236}">
                <a16:creationId xmlns:a16="http://schemas.microsoft.com/office/drawing/2014/main" id="{F722C308-6EAC-E284-D3E8-F6002C7DE30C}"/>
              </a:ext>
            </a:extLst>
          </p:cNvPr>
          <p:cNvSpPr/>
          <p:nvPr/>
        </p:nvSpPr>
        <p:spPr>
          <a:xfrm>
            <a:off x="816156" y="1953589"/>
            <a:ext cx="1305165"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3.41 million</a:t>
            </a:r>
          </a:p>
        </p:txBody>
      </p:sp>
      <p:sp>
        <p:nvSpPr>
          <p:cNvPr id="21" name="Rectangle 20">
            <a:extLst>
              <a:ext uri="{FF2B5EF4-FFF2-40B4-BE49-F238E27FC236}">
                <a16:creationId xmlns:a16="http://schemas.microsoft.com/office/drawing/2014/main" id="{239A4D80-4D1E-83AA-DBB4-44AE8A886C0E}"/>
              </a:ext>
            </a:extLst>
          </p:cNvPr>
          <p:cNvSpPr/>
          <p:nvPr/>
        </p:nvSpPr>
        <p:spPr>
          <a:xfrm>
            <a:off x="254209" y="3491685"/>
            <a:ext cx="1513346"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Device viewing</a:t>
            </a:r>
            <a:endParaRPr kumimoji="0" lang="en-GB" sz="1400" b="0" i="0" u="none" strike="noStrike" kern="1200" cap="none" spc="0" normalizeH="0" baseline="0" noProof="0">
              <a:ln>
                <a:noFill/>
              </a:ln>
              <a:solidFill>
                <a:srgbClr val="80808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live, and time-shifted</a:t>
            </a:r>
          </a:p>
        </p:txBody>
      </p:sp>
      <p:sp>
        <p:nvSpPr>
          <p:cNvPr id="22" name="Rectangle 21">
            <a:extLst>
              <a:ext uri="{FF2B5EF4-FFF2-40B4-BE49-F238E27FC236}">
                <a16:creationId xmlns:a16="http://schemas.microsoft.com/office/drawing/2014/main" id="{22B387C0-2D79-1AE3-54ED-0CDA3D7DA852}"/>
              </a:ext>
            </a:extLst>
          </p:cNvPr>
          <p:cNvSpPr/>
          <p:nvPr/>
        </p:nvSpPr>
        <p:spPr>
          <a:xfrm>
            <a:off x="238100" y="3231605"/>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EB7305"/>
                </a:solidFill>
                <a:effectLst/>
                <a:uLnTx/>
                <a:uFillTx/>
                <a:latin typeface="Arial"/>
                <a:ea typeface="+mn-ea"/>
                <a:cs typeface="+mn-cs"/>
              </a:rPr>
              <a:t>351k</a:t>
            </a:r>
          </a:p>
        </p:txBody>
      </p:sp>
      <p:sp>
        <p:nvSpPr>
          <p:cNvPr id="23" name="Rectangle 22">
            <a:extLst>
              <a:ext uri="{FF2B5EF4-FFF2-40B4-BE49-F238E27FC236}">
                <a16:creationId xmlns:a16="http://schemas.microsoft.com/office/drawing/2014/main" id="{7575D22F-874A-9813-FB86-21AE182889B6}"/>
              </a:ext>
            </a:extLst>
          </p:cNvPr>
          <p:cNvSpPr/>
          <p:nvPr/>
        </p:nvSpPr>
        <p:spPr>
          <a:xfrm>
            <a:off x="4545010" y="4021485"/>
            <a:ext cx="1408142" cy="954107"/>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Time-shifted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 within 28 days of broadcast</a:t>
            </a:r>
          </a:p>
        </p:txBody>
      </p:sp>
      <p:sp>
        <p:nvSpPr>
          <p:cNvPr id="24" name="Rectangle 23">
            <a:extLst>
              <a:ext uri="{FF2B5EF4-FFF2-40B4-BE49-F238E27FC236}">
                <a16:creationId xmlns:a16="http://schemas.microsoft.com/office/drawing/2014/main" id="{6A0B74C8-07CA-E0A2-3455-25A516C75499}"/>
              </a:ext>
            </a:extLst>
          </p:cNvPr>
          <p:cNvSpPr/>
          <p:nvPr/>
        </p:nvSpPr>
        <p:spPr>
          <a:xfrm>
            <a:off x="4566240" y="3745894"/>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4.63 million</a:t>
            </a:r>
          </a:p>
        </p:txBody>
      </p:sp>
      <p:cxnSp>
        <p:nvCxnSpPr>
          <p:cNvPr id="25" name="Straight Connector 24">
            <a:extLst>
              <a:ext uri="{FF2B5EF4-FFF2-40B4-BE49-F238E27FC236}">
                <a16:creationId xmlns:a16="http://schemas.microsoft.com/office/drawing/2014/main" id="{CEF4930D-105C-7CFB-5696-916A83F5E8B5}"/>
              </a:ext>
            </a:extLst>
          </p:cNvPr>
          <p:cNvCxnSpPr>
            <a:cxnSpLocks/>
          </p:cNvCxnSpPr>
          <p:nvPr/>
        </p:nvCxnSpPr>
        <p:spPr>
          <a:xfrm>
            <a:off x="4306046" y="3644193"/>
            <a:ext cx="1020320" cy="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A0CF65-093C-9D55-BA5B-5C12C3DE0907}"/>
              </a:ext>
            </a:extLst>
          </p:cNvPr>
          <p:cNvCxnSpPr>
            <a:cxnSpLocks/>
          </p:cNvCxnSpPr>
          <p:nvPr/>
        </p:nvCxnSpPr>
        <p:spPr>
          <a:xfrm>
            <a:off x="814641" y="3385987"/>
            <a:ext cx="1020320" cy="2"/>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100" name="Picture 4" descr="The Great British Bake Off Series 14 – the final! | Channel 4">
            <a:extLst>
              <a:ext uri="{FF2B5EF4-FFF2-40B4-BE49-F238E27FC236}">
                <a16:creationId xmlns:a16="http://schemas.microsoft.com/office/drawing/2014/main" id="{905E4C7E-2734-9229-CB8C-66F4857F1699}"/>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22591" t="-164" r="19197" b="16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51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25602-83CA-ED53-D3CE-6E165D9E3898}"/>
            </a:ext>
          </a:extLst>
        </p:cNvPr>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D59CA1E3-4AAC-66DB-9D22-9B0B439ED391}"/>
              </a:ext>
            </a:extLst>
          </p:cNvPr>
          <p:cNvPicPr>
            <a:picLocks noGrp="1" noChangeAspect="1"/>
          </p:cNvPicPr>
          <p:nvPr>
            <p:ph type="pic" sz="quarter" idx="14"/>
          </p:nvPr>
        </p:nvPicPr>
        <p:blipFill>
          <a:blip r:embed="rId3"/>
          <a:srcRect l="20742" r="20742"/>
          <a:stretch>
            <a:fillRect/>
          </a:stretch>
        </p:blipFill>
        <p:spPr>
          <a:prstGeom prst="rect">
            <a:avLst/>
          </a:prstGeom>
        </p:spPr>
      </p:pic>
      <p:graphicFrame>
        <p:nvGraphicFramePr>
          <p:cNvPr id="6" name="Content Placeholder 4">
            <a:extLst>
              <a:ext uri="{FF2B5EF4-FFF2-40B4-BE49-F238E27FC236}">
                <a16:creationId xmlns:a16="http://schemas.microsoft.com/office/drawing/2014/main" id="{9E86230A-D47B-2DE8-8D10-3DB1094C832B}"/>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724A293A-3C45-11E4-804B-A2033E1AD62A}"/>
              </a:ext>
            </a:extLst>
          </p:cNvPr>
          <p:cNvSpPr>
            <a:spLocks noGrp="1"/>
          </p:cNvSpPr>
          <p:nvPr>
            <p:ph type="title"/>
          </p:nvPr>
        </p:nvSpPr>
        <p:spPr/>
        <p:txBody>
          <a:bodyPr>
            <a:noAutofit/>
          </a:bodyPr>
          <a:lstStyle/>
          <a:p>
            <a:r>
              <a:rPr lang="en-GB" sz="2400">
                <a:solidFill>
                  <a:schemeClr val="accent1"/>
                </a:solidFill>
              </a:rPr>
              <a:t>Content released as a boxset can receive high pre-broadcast viewing</a:t>
            </a:r>
            <a:endParaRPr lang="en-GB" sz="2400"/>
          </a:p>
        </p:txBody>
      </p:sp>
      <p:sp>
        <p:nvSpPr>
          <p:cNvPr id="5" name="Text Placeholder 4">
            <a:extLst>
              <a:ext uri="{FF2B5EF4-FFF2-40B4-BE49-F238E27FC236}">
                <a16:creationId xmlns:a16="http://schemas.microsoft.com/office/drawing/2014/main" id="{61880496-F566-AE17-DC76-2EC08B2E7CE2}"/>
              </a:ext>
            </a:extLst>
          </p:cNvPr>
          <p:cNvSpPr>
            <a:spLocks noGrp="1"/>
          </p:cNvSpPr>
          <p:nvPr>
            <p:ph type="body" sz="quarter" idx="15"/>
          </p:nvPr>
        </p:nvSpPr>
        <p:spPr>
          <a:xfrm>
            <a:off x="377758" y="5365115"/>
            <a:ext cx="5442018" cy="327546"/>
          </a:xfrm>
        </p:spPr>
        <p:txBody>
          <a:bodyPr/>
          <a:lstStyle/>
          <a:p>
            <a:r>
              <a:rPr lang="en-GB" dirty="0"/>
              <a:t>Source: Barb 2023. Individuals, Live +3min. The Couple Next Door, Channel 4, 12 December 2023.</a:t>
            </a:r>
          </a:p>
        </p:txBody>
      </p:sp>
      <p:sp>
        <p:nvSpPr>
          <p:cNvPr id="15" name="Rectangle 14">
            <a:extLst>
              <a:ext uri="{FF2B5EF4-FFF2-40B4-BE49-F238E27FC236}">
                <a16:creationId xmlns:a16="http://schemas.microsoft.com/office/drawing/2014/main" id="{B7433B71-68BE-14ED-EF09-2C38F579EFC8}"/>
              </a:ext>
            </a:extLst>
          </p:cNvPr>
          <p:cNvSpPr/>
          <p:nvPr/>
        </p:nvSpPr>
        <p:spPr>
          <a:xfrm>
            <a:off x="2392789" y="3059792"/>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08080"/>
                </a:solidFill>
                <a:effectLst/>
                <a:uLnTx/>
                <a:uFillTx/>
                <a:latin typeface="Arial"/>
                <a:ea typeface="+mn-ea"/>
                <a:cs typeface="+mn-cs"/>
              </a:rPr>
              <a:t>2.76</a:t>
            </a:r>
            <a:r>
              <a:rPr kumimoji="0" lang="en-GB" sz="1800" b="1" i="0" u="none" strike="noStrike" kern="1200" cap="none" spc="0" normalizeH="0" baseline="0" noProof="0">
                <a:ln>
                  <a:noFill/>
                </a:ln>
                <a:solidFill>
                  <a:prstClr val="white">
                    <a:lumMod val="50000"/>
                  </a:prstClr>
                </a:solidFill>
                <a:effectLst/>
                <a:uLnTx/>
                <a:uFillTx/>
                <a:latin typeface="Arial"/>
                <a:ea typeface="+mn-ea"/>
                <a:cs typeface="+mn-cs"/>
              </a:rPr>
              <a:t> </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million total viewers</a:t>
            </a:r>
          </a:p>
        </p:txBody>
      </p:sp>
      <p:cxnSp>
        <p:nvCxnSpPr>
          <p:cNvPr id="7" name="Straight Connector 6">
            <a:extLst>
              <a:ext uri="{FF2B5EF4-FFF2-40B4-BE49-F238E27FC236}">
                <a16:creationId xmlns:a16="http://schemas.microsoft.com/office/drawing/2014/main" id="{2DECEB86-BA73-74E3-A322-D271E67322B4}"/>
              </a:ext>
            </a:extLst>
          </p:cNvPr>
          <p:cNvCxnSpPr>
            <a:cxnSpLocks/>
          </p:cNvCxnSpPr>
          <p:nvPr/>
        </p:nvCxnSpPr>
        <p:spPr>
          <a:xfrm>
            <a:off x="1864016" y="2359536"/>
            <a:ext cx="1236886" cy="0"/>
          </a:xfrm>
          <a:prstGeom prst="line">
            <a:avLst/>
          </a:prstGeom>
          <a:ln w="15875">
            <a:solidFill>
              <a:srgbClr val="00A5D7"/>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EDC1AFA-0E8C-0D93-2A94-DFE07E7DE57B}"/>
              </a:ext>
            </a:extLst>
          </p:cNvPr>
          <p:cNvSpPr/>
          <p:nvPr/>
        </p:nvSpPr>
        <p:spPr>
          <a:xfrm>
            <a:off x="661450" y="2027626"/>
            <a:ext cx="1513346"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Pre-broadcast </a:t>
            </a: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a:t>
            </a:r>
          </a:p>
        </p:txBody>
      </p:sp>
      <p:sp>
        <p:nvSpPr>
          <p:cNvPr id="9" name="Rectangle 8">
            <a:extLst>
              <a:ext uri="{FF2B5EF4-FFF2-40B4-BE49-F238E27FC236}">
                <a16:creationId xmlns:a16="http://schemas.microsoft.com/office/drawing/2014/main" id="{F6BC3090-7118-54E8-3906-07B46648587B}"/>
              </a:ext>
            </a:extLst>
          </p:cNvPr>
          <p:cNvSpPr/>
          <p:nvPr/>
        </p:nvSpPr>
        <p:spPr>
          <a:xfrm>
            <a:off x="670313" y="1772379"/>
            <a:ext cx="652743"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A5D7"/>
                </a:solidFill>
                <a:effectLst/>
                <a:uLnTx/>
                <a:uFillTx/>
                <a:latin typeface="Arial"/>
                <a:ea typeface="+mn-ea"/>
                <a:cs typeface="+mn-cs"/>
              </a:rPr>
              <a:t>1.4m</a:t>
            </a:r>
          </a:p>
        </p:txBody>
      </p:sp>
      <p:cxnSp>
        <p:nvCxnSpPr>
          <p:cNvPr id="10" name="Connector: Elbow 9">
            <a:extLst>
              <a:ext uri="{FF2B5EF4-FFF2-40B4-BE49-F238E27FC236}">
                <a16:creationId xmlns:a16="http://schemas.microsoft.com/office/drawing/2014/main" id="{FEF03893-686E-F01D-F231-E7E496653982}"/>
              </a:ext>
            </a:extLst>
          </p:cNvPr>
          <p:cNvCxnSpPr>
            <a:cxnSpLocks/>
          </p:cNvCxnSpPr>
          <p:nvPr/>
        </p:nvCxnSpPr>
        <p:spPr>
          <a:xfrm>
            <a:off x="995610" y="3870682"/>
            <a:ext cx="1028690" cy="185264"/>
          </a:xfrm>
          <a:prstGeom prst="bentConnector3">
            <a:avLst>
              <a:gd name="adj1" fmla="val 50000"/>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643BC82-698E-8F64-529B-E766661801A0}"/>
              </a:ext>
            </a:extLst>
          </p:cNvPr>
          <p:cNvSpPr/>
          <p:nvPr/>
        </p:nvSpPr>
        <p:spPr>
          <a:xfrm>
            <a:off x="4555723" y="4309668"/>
            <a:ext cx="1722348"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Live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12" name="Rectangle 11">
            <a:extLst>
              <a:ext uri="{FF2B5EF4-FFF2-40B4-BE49-F238E27FC236}">
                <a16:creationId xmlns:a16="http://schemas.microsoft.com/office/drawing/2014/main" id="{212B2F6E-9A10-0415-1564-085AE751C28C}"/>
              </a:ext>
            </a:extLst>
          </p:cNvPr>
          <p:cNvSpPr/>
          <p:nvPr/>
        </p:nvSpPr>
        <p:spPr>
          <a:xfrm>
            <a:off x="335771" y="3680194"/>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850k</a:t>
            </a:r>
          </a:p>
        </p:txBody>
      </p:sp>
      <p:sp>
        <p:nvSpPr>
          <p:cNvPr id="13" name="Rectangle 12">
            <a:extLst>
              <a:ext uri="{FF2B5EF4-FFF2-40B4-BE49-F238E27FC236}">
                <a16:creationId xmlns:a16="http://schemas.microsoft.com/office/drawing/2014/main" id="{8813DB87-F847-E137-2AE8-B47A69F4E89B}"/>
              </a:ext>
            </a:extLst>
          </p:cNvPr>
          <p:cNvSpPr/>
          <p:nvPr/>
        </p:nvSpPr>
        <p:spPr>
          <a:xfrm>
            <a:off x="318840" y="3986135"/>
            <a:ext cx="1561316" cy="1169551"/>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808080"/>
                </a:solidFill>
                <a:effectLst/>
                <a:uLnTx/>
                <a:uFillTx/>
                <a:latin typeface="Arial"/>
                <a:ea typeface="+mn-ea"/>
                <a:cs typeface="+mn-cs"/>
              </a:rPr>
              <a:t>Time-shifted </a:t>
            </a:r>
            <a:r>
              <a:rPr kumimoji="0" lang="en-GB" sz="1400" b="0" i="0" u="none" strike="noStrike" kern="1200" cap="none" spc="0" normalizeH="0" baseline="0" noProof="0" dirty="0">
                <a:ln>
                  <a:noFill/>
                </a:ln>
                <a:solidFill>
                  <a:srgbClr val="808080"/>
                </a:solidFill>
                <a:effectLst/>
                <a:uLnTx/>
                <a:uFillTx/>
                <a:latin typeface="Arial"/>
                <a:ea typeface="+mn-ea"/>
                <a:cs typeface="+mn-cs"/>
              </a:rPr>
              <a:t>viewing (any device) within 28 days of broadcast</a:t>
            </a:r>
          </a:p>
        </p:txBody>
      </p:sp>
      <p:sp>
        <p:nvSpPr>
          <p:cNvPr id="14" name="Rectangle 13">
            <a:extLst>
              <a:ext uri="{FF2B5EF4-FFF2-40B4-BE49-F238E27FC236}">
                <a16:creationId xmlns:a16="http://schemas.microsoft.com/office/drawing/2014/main" id="{1B86291A-284E-469F-137C-CFF35FE71BA8}"/>
              </a:ext>
            </a:extLst>
          </p:cNvPr>
          <p:cNvSpPr/>
          <p:nvPr/>
        </p:nvSpPr>
        <p:spPr>
          <a:xfrm>
            <a:off x="4555723" y="4055946"/>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504k</a:t>
            </a:r>
          </a:p>
        </p:txBody>
      </p:sp>
      <p:cxnSp>
        <p:nvCxnSpPr>
          <p:cNvPr id="16" name="Straight Connector 15">
            <a:extLst>
              <a:ext uri="{FF2B5EF4-FFF2-40B4-BE49-F238E27FC236}">
                <a16:creationId xmlns:a16="http://schemas.microsoft.com/office/drawing/2014/main" id="{32BEA595-0CA3-E1CA-1E3F-D43539758619}"/>
              </a:ext>
            </a:extLst>
          </p:cNvPr>
          <p:cNvCxnSpPr>
            <a:cxnSpLocks/>
          </p:cNvCxnSpPr>
          <p:nvPr/>
        </p:nvCxnSpPr>
        <p:spPr>
          <a:xfrm>
            <a:off x="3839817" y="4462737"/>
            <a:ext cx="715906" cy="0"/>
          </a:xfrm>
          <a:prstGeom prst="line">
            <a:avLst/>
          </a:prstGeom>
          <a:ln w="15875">
            <a:solidFill>
              <a:srgbClr val="0069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65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F4E41-5C8F-1772-E6FA-5E50299AC9BE}"/>
            </a:ext>
          </a:extLst>
        </p:cNvPr>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4437A0ED-62BA-C2FB-6D85-C054FCF12185}"/>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11BCF26-AC54-0E0E-03A7-7B01EC7D3368}"/>
              </a:ext>
            </a:extLst>
          </p:cNvPr>
          <p:cNvSpPr>
            <a:spLocks noGrp="1"/>
          </p:cNvSpPr>
          <p:nvPr>
            <p:ph type="title"/>
          </p:nvPr>
        </p:nvSpPr>
        <p:spPr/>
        <p:txBody>
          <a:bodyPr>
            <a:noAutofit/>
          </a:bodyPr>
          <a:lstStyle/>
          <a:p>
            <a:r>
              <a:rPr lang="en-GB" sz="2700">
                <a:solidFill>
                  <a:schemeClr val="accent1"/>
                </a:solidFill>
              </a:rPr>
              <a:t>Device viewing allows flexibility in watching reality TV </a:t>
            </a:r>
            <a:br>
              <a:rPr lang="en-GB" sz="2700">
                <a:solidFill>
                  <a:schemeClr val="accent1"/>
                </a:solidFill>
              </a:rPr>
            </a:br>
            <a:endParaRPr lang="en-GB" sz="2700"/>
          </a:p>
        </p:txBody>
      </p:sp>
      <p:sp>
        <p:nvSpPr>
          <p:cNvPr id="5" name="Text Placeholder 4">
            <a:extLst>
              <a:ext uri="{FF2B5EF4-FFF2-40B4-BE49-F238E27FC236}">
                <a16:creationId xmlns:a16="http://schemas.microsoft.com/office/drawing/2014/main" id="{A0439425-BCBB-96CF-9FBB-7F852527B2CF}"/>
              </a:ext>
            </a:extLst>
          </p:cNvPr>
          <p:cNvSpPr>
            <a:spLocks noGrp="1"/>
          </p:cNvSpPr>
          <p:nvPr>
            <p:ph type="body" sz="quarter" idx="15"/>
          </p:nvPr>
        </p:nvSpPr>
        <p:spPr>
          <a:xfrm>
            <a:off x="377758" y="5365115"/>
            <a:ext cx="5239271" cy="327546"/>
          </a:xfrm>
        </p:spPr>
        <p:txBody>
          <a:bodyPr/>
          <a:lstStyle/>
          <a:p>
            <a:r>
              <a:rPr lang="en-GB"/>
              <a:t>Source: Barb 2023. Individuals, Live +3min. Love Island, ITV2, 5 June 2023.</a:t>
            </a:r>
          </a:p>
        </p:txBody>
      </p:sp>
      <p:sp>
        <p:nvSpPr>
          <p:cNvPr id="15" name="Rectangle 14">
            <a:extLst>
              <a:ext uri="{FF2B5EF4-FFF2-40B4-BE49-F238E27FC236}">
                <a16:creationId xmlns:a16="http://schemas.microsoft.com/office/drawing/2014/main" id="{BA14E41B-E2D0-CD1C-9A96-3F35821F7FE2}"/>
              </a:ext>
            </a:extLst>
          </p:cNvPr>
          <p:cNvSpPr/>
          <p:nvPr/>
        </p:nvSpPr>
        <p:spPr>
          <a:xfrm>
            <a:off x="2392789" y="3059792"/>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50000"/>
                  </a:prstClr>
                </a:solidFill>
                <a:effectLst/>
                <a:uLnTx/>
                <a:uFillTx/>
                <a:latin typeface="Arial"/>
                <a:ea typeface="+mn-ea"/>
                <a:cs typeface="+mn-cs"/>
              </a:rPr>
              <a:t>3.40 </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million total viewers</a:t>
            </a:r>
          </a:p>
        </p:txBody>
      </p:sp>
      <p:cxnSp>
        <p:nvCxnSpPr>
          <p:cNvPr id="17" name="Straight Connector 16">
            <a:extLst>
              <a:ext uri="{FF2B5EF4-FFF2-40B4-BE49-F238E27FC236}">
                <a16:creationId xmlns:a16="http://schemas.microsoft.com/office/drawing/2014/main" id="{CB363AE4-306C-1453-59D1-AFF5E65E795F}"/>
              </a:ext>
            </a:extLst>
          </p:cNvPr>
          <p:cNvCxnSpPr>
            <a:cxnSpLocks/>
          </p:cNvCxnSpPr>
          <p:nvPr/>
        </p:nvCxnSpPr>
        <p:spPr>
          <a:xfrm>
            <a:off x="2091840" y="2123038"/>
            <a:ext cx="1102121"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7DEF278-E6E3-37F4-B5C4-CFC74E38A5E3}"/>
              </a:ext>
            </a:extLst>
          </p:cNvPr>
          <p:cNvSpPr/>
          <p:nvPr/>
        </p:nvSpPr>
        <p:spPr>
          <a:xfrm>
            <a:off x="863516" y="2208845"/>
            <a:ext cx="1513346"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Live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20" name="Rectangle 19">
            <a:extLst>
              <a:ext uri="{FF2B5EF4-FFF2-40B4-BE49-F238E27FC236}">
                <a16:creationId xmlns:a16="http://schemas.microsoft.com/office/drawing/2014/main" id="{31FC194B-0CA4-F327-A666-65D5D79EF5B4}"/>
              </a:ext>
            </a:extLst>
          </p:cNvPr>
          <p:cNvSpPr/>
          <p:nvPr/>
        </p:nvSpPr>
        <p:spPr>
          <a:xfrm>
            <a:off x="816156" y="1953589"/>
            <a:ext cx="1305165"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1.15 million</a:t>
            </a:r>
          </a:p>
        </p:txBody>
      </p:sp>
      <p:sp>
        <p:nvSpPr>
          <p:cNvPr id="21" name="Rectangle 20">
            <a:extLst>
              <a:ext uri="{FF2B5EF4-FFF2-40B4-BE49-F238E27FC236}">
                <a16:creationId xmlns:a16="http://schemas.microsoft.com/office/drawing/2014/main" id="{BF308C3C-70B1-B810-5E9E-2AEB8EA06976}"/>
              </a:ext>
            </a:extLst>
          </p:cNvPr>
          <p:cNvSpPr/>
          <p:nvPr/>
        </p:nvSpPr>
        <p:spPr>
          <a:xfrm>
            <a:off x="255724" y="4057545"/>
            <a:ext cx="1513346"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Device viewing</a:t>
            </a:r>
            <a:endParaRPr kumimoji="0" lang="en-GB" sz="1400" b="0" i="0" u="none" strike="noStrike" kern="1200" cap="none" spc="0" normalizeH="0" baseline="0" noProof="0">
              <a:ln>
                <a:noFill/>
              </a:ln>
              <a:solidFill>
                <a:srgbClr val="80808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live, and time-shifted</a:t>
            </a:r>
          </a:p>
        </p:txBody>
      </p:sp>
      <p:sp>
        <p:nvSpPr>
          <p:cNvPr id="22" name="Rectangle 21">
            <a:extLst>
              <a:ext uri="{FF2B5EF4-FFF2-40B4-BE49-F238E27FC236}">
                <a16:creationId xmlns:a16="http://schemas.microsoft.com/office/drawing/2014/main" id="{476B65D6-32BD-3A8B-AF26-20F4D728C47B}"/>
              </a:ext>
            </a:extLst>
          </p:cNvPr>
          <p:cNvSpPr/>
          <p:nvPr/>
        </p:nvSpPr>
        <p:spPr>
          <a:xfrm>
            <a:off x="239615" y="3797465"/>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EB7305"/>
                </a:solidFill>
                <a:effectLst/>
                <a:uLnTx/>
                <a:uFillTx/>
                <a:latin typeface="Arial"/>
                <a:ea typeface="+mn-ea"/>
                <a:cs typeface="+mn-cs"/>
              </a:rPr>
              <a:t>616k</a:t>
            </a:r>
          </a:p>
        </p:txBody>
      </p:sp>
      <p:sp>
        <p:nvSpPr>
          <p:cNvPr id="23" name="Rectangle 22">
            <a:extLst>
              <a:ext uri="{FF2B5EF4-FFF2-40B4-BE49-F238E27FC236}">
                <a16:creationId xmlns:a16="http://schemas.microsoft.com/office/drawing/2014/main" id="{C57DFD98-B526-9A27-5E4F-CB7CC03688A7}"/>
              </a:ext>
            </a:extLst>
          </p:cNvPr>
          <p:cNvSpPr/>
          <p:nvPr/>
        </p:nvSpPr>
        <p:spPr>
          <a:xfrm>
            <a:off x="4545010" y="4021485"/>
            <a:ext cx="1408142" cy="954107"/>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Time-shifted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 within 28 days of broadcast</a:t>
            </a:r>
          </a:p>
        </p:txBody>
      </p:sp>
      <p:sp>
        <p:nvSpPr>
          <p:cNvPr id="24" name="Rectangle 23">
            <a:extLst>
              <a:ext uri="{FF2B5EF4-FFF2-40B4-BE49-F238E27FC236}">
                <a16:creationId xmlns:a16="http://schemas.microsoft.com/office/drawing/2014/main" id="{75F568A1-ECEC-F895-8CB6-5917ABF86754}"/>
              </a:ext>
            </a:extLst>
          </p:cNvPr>
          <p:cNvSpPr/>
          <p:nvPr/>
        </p:nvSpPr>
        <p:spPr>
          <a:xfrm>
            <a:off x="4566240" y="3745894"/>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1.63 million</a:t>
            </a:r>
          </a:p>
        </p:txBody>
      </p:sp>
      <p:cxnSp>
        <p:nvCxnSpPr>
          <p:cNvPr id="25" name="Straight Connector 24">
            <a:extLst>
              <a:ext uri="{FF2B5EF4-FFF2-40B4-BE49-F238E27FC236}">
                <a16:creationId xmlns:a16="http://schemas.microsoft.com/office/drawing/2014/main" id="{632D9CA8-09B0-74D0-8EEE-94BED1DDB70B}"/>
              </a:ext>
            </a:extLst>
          </p:cNvPr>
          <p:cNvCxnSpPr>
            <a:cxnSpLocks/>
          </p:cNvCxnSpPr>
          <p:nvPr/>
        </p:nvCxnSpPr>
        <p:spPr>
          <a:xfrm>
            <a:off x="4306046" y="3644193"/>
            <a:ext cx="1020320" cy="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27DC18-B5C4-3046-B724-CB8A7FAAFC24}"/>
              </a:ext>
            </a:extLst>
          </p:cNvPr>
          <p:cNvCxnSpPr>
            <a:cxnSpLocks/>
          </p:cNvCxnSpPr>
          <p:nvPr/>
        </p:nvCxnSpPr>
        <p:spPr>
          <a:xfrm>
            <a:off x="816156" y="3951847"/>
            <a:ext cx="1020320" cy="2"/>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51" name="Picture Placeholder 2050" descr="A person in a pink dress&#10;&#10;Description automatically generated">
            <a:extLst>
              <a:ext uri="{FF2B5EF4-FFF2-40B4-BE49-F238E27FC236}">
                <a16:creationId xmlns:a16="http://schemas.microsoft.com/office/drawing/2014/main" id="{FEE8CDBC-6B20-A1D1-F288-5C9829AB7A09}"/>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1019" r="11019"/>
          <a:stretch>
            <a:fillRect/>
          </a:stretch>
        </p:blipFill>
        <p:spPr/>
      </p:pic>
    </p:spTree>
    <p:extLst>
      <p:ext uri="{BB962C8B-B14F-4D97-AF65-F5344CB8AC3E}">
        <p14:creationId xmlns:p14="http://schemas.microsoft.com/office/powerpoint/2010/main" val="145826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C51340-18B9-4548-80F1-621B62B653AC}"/>
              </a:ext>
            </a:extLst>
          </p:cNvPr>
          <p:cNvSpPr/>
          <p:nvPr/>
        </p:nvSpPr>
        <p:spPr>
          <a:xfrm>
            <a:off x="428591" y="1517130"/>
            <a:ext cx="11283983" cy="307777"/>
          </a:xfrm>
          <a:prstGeom prst="rect">
            <a:avLst/>
          </a:prstGeom>
          <a:solidFill>
            <a:schemeClr val="bg1">
              <a:lumMod val="8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4" name="Chart 3">
            <a:extLst>
              <a:ext uri="{FF2B5EF4-FFF2-40B4-BE49-F238E27FC236}">
                <a16:creationId xmlns:a16="http://schemas.microsoft.com/office/drawing/2014/main" id="{3CC54967-6E82-4F41-81FD-EE68E297C82F}"/>
              </a:ext>
            </a:extLst>
          </p:cNvPr>
          <p:cNvGraphicFramePr/>
          <p:nvPr/>
        </p:nvGraphicFramePr>
        <p:xfrm>
          <a:off x="428591" y="1240077"/>
          <a:ext cx="11334817" cy="438905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56BF15D6-8F8B-46A1-BA89-30B8C49841C3}"/>
              </a:ext>
            </a:extLst>
          </p:cNvPr>
          <p:cNvSpPr>
            <a:spLocks noGrp="1"/>
          </p:cNvSpPr>
          <p:nvPr>
            <p:ph type="title"/>
          </p:nvPr>
        </p:nvSpPr>
        <p:spPr/>
        <p:txBody>
          <a:bodyPr/>
          <a:lstStyle/>
          <a:p>
            <a:r>
              <a:rPr lang="en-GB"/>
              <a:t>Top 5 commercial programmes with largest proportion of pre-broadcast boxset BVOD viewing</a:t>
            </a:r>
            <a:endParaRPr lang="en-GB">
              <a:solidFill>
                <a:schemeClr val="accent1"/>
              </a:solidFill>
            </a:endParaRPr>
          </a:p>
        </p:txBody>
      </p:sp>
      <p:sp>
        <p:nvSpPr>
          <p:cNvPr id="14" name="TextBox 1">
            <a:extLst>
              <a:ext uri="{FF2B5EF4-FFF2-40B4-BE49-F238E27FC236}">
                <a16:creationId xmlns:a16="http://schemas.microsoft.com/office/drawing/2014/main" id="{FF1052AC-0246-42FD-8877-382B5FB2F00B}"/>
              </a:ext>
            </a:extLst>
          </p:cNvPr>
          <p:cNvSpPr txBox="1"/>
          <p:nvPr/>
        </p:nvSpPr>
        <p:spPr>
          <a:xfrm>
            <a:off x="1860942" y="1551866"/>
            <a:ext cx="86690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2.76m</a:t>
            </a:r>
          </a:p>
        </p:txBody>
      </p:sp>
      <p:sp>
        <p:nvSpPr>
          <p:cNvPr id="15" name="TextBox 1">
            <a:extLst>
              <a:ext uri="{FF2B5EF4-FFF2-40B4-BE49-F238E27FC236}">
                <a16:creationId xmlns:a16="http://schemas.microsoft.com/office/drawing/2014/main" id="{D95F3DC6-74AA-45E4-ADAF-D0A3304B7B30}"/>
              </a:ext>
            </a:extLst>
          </p:cNvPr>
          <p:cNvSpPr txBox="1"/>
          <p:nvPr/>
        </p:nvSpPr>
        <p:spPr>
          <a:xfrm>
            <a:off x="5927771" y="1551217"/>
            <a:ext cx="100272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7.90</a:t>
            </a:r>
            <a:r>
              <a:rPr kumimoji="0" lang="en-GB" sz="1200" b="1" i="0" u="none" strike="noStrike" kern="1200" cap="none" spc="0" normalizeH="0" baseline="0" noProof="0">
                <a:ln>
                  <a:noFill/>
                </a:ln>
                <a:solidFill>
                  <a:prstClr val="black"/>
                </a:solidFill>
                <a:effectLst/>
                <a:uLnTx/>
                <a:uFillTx/>
                <a:latin typeface="Arial"/>
                <a:ea typeface="+mn-ea"/>
                <a:cs typeface="+mn-cs"/>
              </a:rPr>
              <a:t>m</a:t>
            </a:r>
          </a:p>
        </p:txBody>
      </p:sp>
      <p:sp>
        <p:nvSpPr>
          <p:cNvPr id="16" name="TextBox 1">
            <a:extLst>
              <a:ext uri="{FF2B5EF4-FFF2-40B4-BE49-F238E27FC236}">
                <a16:creationId xmlns:a16="http://schemas.microsoft.com/office/drawing/2014/main" id="{F0024A00-DAA1-4621-9A92-C5861C72F1EE}"/>
              </a:ext>
            </a:extLst>
          </p:cNvPr>
          <p:cNvSpPr txBox="1"/>
          <p:nvPr/>
        </p:nvSpPr>
        <p:spPr>
          <a:xfrm>
            <a:off x="8087305" y="1537393"/>
            <a:ext cx="8669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4.12</a:t>
            </a:r>
            <a:r>
              <a:rPr kumimoji="0" lang="en-GB" sz="1200" b="1" i="0" u="none" strike="noStrike" kern="1200" cap="none" spc="0" normalizeH="0" baseline="0" noProof="0">
                <a:ln>
                  <a:noFill/>
                </a:ln>
                <a:solidFill>
                  <a:prstClr val="black"/>
                </a:solidFill>
                <a:effectLst/>
                <a:uLnTx/>
                <a:uFillTx/>
                <a:latin typeface="Arial"/>
                <a:ea typeface="+mn-ea"/>
                <a:cs typeface="+mn-cs"/>
              </a:rPr>
              <a:t>m</a:t>
            </a:r>
          </a:p>
        </p:txBody>
      </p:sp>
      <p:sp>
        <p:nvSpPr>
          <p:cNvPr id="17" name="TextBox 1">
            <a:extLst>
              <a:ext uri="{FF2B5EF4-FFF2-40B4-BE49-F238E27FC236}">
                <a16:creationId xmlns:a16="http://schemas.microsoft.com/office/drawing/2014/main" id="{0B45C1A7-13A8-48FB-91C7-ACEB52545E93}"/>
              </a:ext>
            </a:extLst>
          </p:cNvPr>
          <p:cNvSpPr txBox="1"/>
          <p:nvPr/>
        </p:nvSpPr>
        <p:spPr>
          <a:xfrm>
            <a:off x="10162759" y="1551217"/>
            <a:ext cx="8669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1.93</a:t>
            </a:r>
            <a:r>
              <a:rPr kumimoji="0" lang="en-GB" sz="1200" b="1" i="0" u="none" strike="noStrike" kern="1200" cap="none" spc="0" normalizeH="0" baseline="0" noProof="0">
                <a:ln>
                  <a:noFill/>
                </a:ln>
                <a:solidFill>
                  <a:prstClr val="black"/>
                </a:solidFill>
                <a:effectLst/>
                <a:uLnTx/>
                <a:uFillTx/>
                <a:latin typeface="Arial"/>
                <a:ea typeface="+mn-ea"/>
                <a:cs typeface="+mn-cs"/>
              </a:rPr>
              <a:t>m</a:t>
            </a:r>
          </a:p>
        </p:txBody>
      </p:sp>
      <p:sp>
        <p:nvSpPr>
          <p:cNvPr id="2" name="TextBox 1">
            <a:extLst>
              <a:ext uri="{FF2B5EF4-FFF2-40B4-BE49-F238E27FC236}">
                <a16:creationId xmlns:a16="http://schemas.microsoft.com/office/drawing/2014/main" id="{7A41C181-7330-4155-B9D1-5D4E9F0AFF10}"/>
              </a:ext>
            </a:extLst>
          </p:cNvPr>
          <p:cNvSpPr txBox="1"/>
          <p:nvPr/>
        </p:nvSpPr>
        <p:spPr>
          <a:xfrm>
            <a:off x="150312" y="1517130"/>
            <a:ext cx="164449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Total audience</a:t>
            </a:r>
          </a:p>
        </p:txBody>
      </p:sp>
      <p:sp>
        <p:nvSpPr>
          <p:cNvPr id="13" name="Text Placeholder 6">
            <a:extLst>
              <a:ext uri="{FF2B5EF4-FFF2-40B4-BE49-F238E27FC236}">
                <a16:creationId xmlns:a16="http://schemas.microsoft.com/office/drawing/2014/main" id="{A62A681E-91E0-49D9-AD45-534C5E6D9167}"/>
              </a:ext>
            </a:extLst>
          </p:cNvPr>
          <p:cNvSpPr txBox="1">
            <a:spLocks/>
          </p:cNvSpPr>
          <p:nvPr/>
        </p:nvSpPr>
        <p:spPr>
          <a:xfrm>
            <a:off x="378000" y="5364000"/>
            <a:ext cx="11334817" cy="50574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Barb, 2023, individuals. Average audience figures, TV and Online Pre-broadcast and 1-28 days, TV set and devices viewing. Based on programmes with 1 million+ total TV viewers</a:t>
            </a:r>
          </a:p>
        </p:txBody>
      </p:sp>
    </p:spTree>
    <p:extLst>
      <p:ext uri="{BB962C8B-B14F-4D97-AF65-F5344CB8AC3E}">
        <p14:creationId xmlns:p14="http://schemas.microsoft.com/office/powerpoint/2010/main" val="610492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D1D56B8-2C0E-B839-3904-71DFCBAD3684}"/>
              </a:ext>
            </a:extLst>
          </p:cNvPr>
          <p:cNvSpPr/>
          <p:nvPr/>
        </p:nvSpPr>
        <p:spPr>
          <a:xfrm>
            <a:off x="6522614" y="4450940"/>
            <a:ext cx="5166000" cy="615600"/>
          </a:xfrm>
          <a:prstGeom prst="rect">
            <a:avLst/>
          </a:prstGeom>
          <a:solidFill>
            <a:schemeClr val="accent3">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Heaviest tier 50-100%</a:t>
            </a:r>
            <a:endParaRPr lang="en-GB" sz="1200" b="1" i="1" dirty="0">
              <a:solidFill>
                <a:schemeClr val="bg2"/>
              </a:solidFill>
            </a:endParaRPr>
          </a:p>
        </p:txBody>
      </p:sp>
      <p:sp>
        <p:nvSpPr>
          <p:cNvPr id="29" name="Rectangle 28">
            <a:extLst>
              <a:ext uri="{FF2B5EF4-FFF2-40B4-BE49-F238E27FC236}">
                <a16:creationId xmlns:a16="http://schemas.microsoft.com/office/drawing/2014/main" id="{62F26046-FC50-80D1-1F01-51CE1FAE753D}"/>
              </a:ext>
            </a:extLst>
          </p:cNvPr>
          <p:cNvSpPr/>
          <p:nvPr/>
        </p:nvSpPr>
        <p:spPr>
          <a:xfrm>
            <a:off x="3268338" y="4452088"/>
            <a:ext cx="3196800" cy="615600"/>
          </a:xfrm>
          <a:prstGeom prst="rect">
            <a:avLst/>
          </a:prstGeom>
          <a:solidFill>
            <a:schemeClr val="accent5">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Middle tier 20-49%</a:t>
            </a:r>
            <a:endParaRPr lang="en-GB" sz="1200" b="1" i="1" dirty="0">
              <a:solidFill>
                <a:schemeClr val="bg2"/>
              </a:solidFill>
            </a:endParaRPr>
          </a:p>
        </p:txBody>
      </p:sp>
      <p:sp>
        <p:nvSpPr>
          <p:cNvPr id="7" name="Rectangle 6">
            <a:extLst>
              <a:ext uri="{FF2B5EF4-FFF2-40B4-BE49-F238E27FC236}">
                <a16:creationId xmlns:a16="http://schemas.microsoft.com/office/drawing/2014/main" id="{358243E8-D475-7232-D41F-90792B99945E}"/>
              </a:ext>
            </a:extLst>
          </p:cNvPr>
          <p:cNvSpPr/>
          <p:nvPr/>
        </p:nvSpPr>
        <p:spPr>
          <a:xfrm>
            <a:off x="1210239" y="4450940"/>
            <a:ext cx="2005200" cy="615600"/>
          </a:xfrm>
          <a:prstGeom prst="rect">
            <a:avLst/>
          </a:prstGeom>
          <a:solidFill>
            <a:schemeClr val="accent2">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Lightest tier 0-19%</a:t>
            </a:r>
            <a:endParaRPr lang="en-GB" sz="1200" b="1" i="1" dirty="0">
              <a:solidFill>
                <a:schemeClr val="bg2"/>
              </a:solidFill>
            </a:endParaRPr>
          </a:p>
        </p:txBody>
      </p:sp>
      <p:sp>
        <p:nvSpPr>
          <p:cNvPr id="17" name="Title 16">
            <a:extLst>
              <a:ext uri="{FF2B5EF4-FFF2-40B4-BE49-F238E27FC236}">
                <a16:creationId xmlns:a16="http://schemas.microsoft.com/office/drawing/2014/main" id="{B0DF17F9-071B-D8BF-A5B6-7289FA430E85}"/>
              </a:ext>
            </a:extLst>
          </p:cNvPr>
          <p:cNvSpPr>
            <a:spLocks noGrp="1"/>
          </p:cNvSpPr>
          <p:nvPr>
            <p:ph type="title"/>
          </p:nvPr>
        </p:nvSpPr>
        <p:spPr/>
        <p:txBody>
          <a:bodyPr/>
          <a:lstStyle/>
          <a:p>
            <a:r>
              <a:rPr lang="en-GB" dirty="0"/>
              <a:t>Weight of viewing is a key factor in incremental reach</a:t>
            </a:r>
          </a:p>
        </p:txBody>
      </p:sp>
      <p:sp>
        <p:nvSpPr>
          <p:cNvPr id="4" name="Text Placeholder 3">
            <a:extLst>
              <a:ext uri="{FF2B5EF4-FFF2-40B4-BE49-F238E27FC236}">
                <a16:creationId xmlns:a16="http://schemas.microsoft.com/office/drawing/2014/main" id="{AF85F358-57E2-EB2C-F7F4-12D26ABB6F84}"/>
              </a:ext>
            </a:extLst>
          </p:cNvPr>
          <p:cNvSpPr>
            <a:spLocks noGrp="1"/>
          </p:cNvSpPr>
          <p:nvPr>
            <p:ph type="body" sz="quarter" idx="15"/>
          </p:nvPr>
        </p:nvSpPr>
        <p:spPr/>
        <p:txBody>
          <a:bodyPr/>
          <a:lstStyle/>
          <a:p>
            <a:r>
              <a:rPr lang="en-GB" dirty="0"/>
              <a:t>Source: PwC UK, Barb, all viewers split into tenths based upon their weight of linear TV viewing </a:t>
            </a:r>
          </a:p>
        </p:txBody>
      </p:sp>
      <p:sp>
        <p:nvSpPr>
          <p:cNvPr id="18" name="Rectangle 17">
            <a:extLst>
              <a:ext uri="{FF2B5EF4-FFF2-40B4-BE49-F238E27FC236}">
                <a16:creationId xmlns:a16="http://schemas.microsoft.com/office/drawing/2014/main" id="{90EC29ED-662D-C373-FCEA-74E8468C6320}"/>
              </a:ext>
            </a:extLst>
          </p:cNvPr>
          <p:cNvSpPr/>
          <p:nvPr/>
        </p:nvSpPr>
        <p:spPr>
          <a:xfrm>
            <a:off x="1234366" y="1707400"/>
            <a:ext cx="2060220" cy="2750559"/>
          </a:xfrm>
          <a:prstGeom prst="rect">
            <a:avLst/>
          </a:prstGeom>
          <a:solidFill>
            <a:schemeClr val="bg1">
              <a:lumMod val="95000"/>
              <a:alpha val="7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DC4DC91C-8CF7-130F-6061-44923916D03E}"/>
              </a:ext>
            </a:extLst>
          </p:cNvPr>
          <p:cNvSpPr/>
          <p:nvPr/>
        </p:nvSpPr>
        <p:spPr>
          <a:xfrm>
            <a:off x="6447388" y="1707400"/>
            <a:ext cx="5213022" cy="2750559"/>
          </a:xfrm>
          <a:prstGeom prst="rect">
            <a:avLst/>
          </a:prstGeom>
          <a:solidFill>
            <a:schemeClr val="bg1">
              <a:lumMod val="95000"/>
              <a:alpha val="7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728A4E6A-5131-8297-58F0-9F44F5633288}"/>
              </a:ext>
            </a:extLst>
          </p:cNvPr>
          <p:cNvSpPr/>
          <p:nvPr/>
        </p:nvSpPr>
        <p:spPr>
          <a:xfrm>
            <a:off x="3294586" y="1707399"/>
            <a:ext cx="3152802" cy="2750559"/>
          </a:xfrm>
          <a:prstGeom prst="rect">
            <a:avLst/>
          </a:prstGeom>
          <a:solidFill>
            <a:schemeClr val="accent5">
              <a:alpha val="2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2056" name="Chart 2055">
            <a:extLst>
              <a:ext uri="{FF2B5EF4-FFF2-40B4-BE49-F238E27FC236}">
                <a16:creationId xmlns:a16="http://schemas.microsoft.com/office/drawing/2014/main" id="{DF06147C-FD21-B455-2682-7E8E717A9EDF}"/>
              </a:ext>
            </a:extLst>
          </p:cNvPr>
          <p:cNvGraphicFramePr/>
          <p:nvPr/>
        </p:nvGraphicFramePr>
        <p:xfrm>
          <a:off x="714558" y="1562865"/>
          <a:ext cx="10998016" cy="2897502"/>
        </p:xfrm>
        <a:graphic>
          <a:graphicData uri="http://schemas.openxmlformats.org/drawingml/2006/chart">
            <c:chart xmlns:c="http://schemas.openxmlformats.org/drawingml/2006/chart" xmlns:r="http://schemas.openxmlformats.org/officeDocument/2006/relationships" r:id="rId3"/>
          </a:graphicData>
        </a:graphic>
      </p:graphicFrame>
      <p:sp>
        <p:nvSpPr>
          <p:cNvPr id="2058" name="TextBox 2057">
            <a:extLst>
              <a:ext uri="{FF2B5EF4-FFF2-40B4-BE49-F238E27FC236}">
                <a16:creationId xmlns:a16="http://schemas.microsoft.com/office/drawing/2014/main" id="{20D183ED-5D49-E342-7346-2E70F9AA6CBF}"/>
              </a:ext>
            </a:extLst>
          </p:cNvPr>
          <p:cNvSpPr txBox="1"/>
          <p:nvPr/>
        </p:nvSpPr>
        <p:spPr>
          <a:xfrm rot="16200000">
            <a:off x="-621642" y="2712203"/>
            <a:ext cx="256807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Average mins per day of linear TV</a:t>
            </a:r>
          </a:p>
        </p:txBody>
      </p:sp>
      <p:sp>
        <p:nvSpPr>
          <p:cNvPr id="2061" name="Rectangle 2060">
            <a:extLst>
              <a:ext uri="{FF2B5EF4-FFF2-40B4-BE49-F238E27FC236}">
                <a16:creationId xmlns:a16="http://schemas.microsoft.com/office/drawing/2014/main" id="{7DBB574B-7B82-B179-0196-8802C8B606EA}"/>
              </a:ext>
            </a:extLst>
          </p:cNvPr>
          <p:cNvSpPr/>
          <p:nvPr/>
        </p:nvSpPr>
        <p:spPr>
          <a:xfrm>
            <a:off x="1222902" y="1279932"/>
            <a:ext cx="10437508" cy="281905"/>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D1A457D3-B77D-26B0-413F-02CD88CA209A}"/>
              </a:ext>
            </a:extLst>
          </p:cNvPr>
          <p:cNvSpPr txBox="1"/>
          <p:nvPr/>
        </p:nvSpPr>
        <p:spPr>
          <a:xfrm>
            <a:off x="10906316"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734</a:t>
            </a:r>
          </a:p>
        </p:txBody>
      </p:sp>
      <p:sp>
        <p:nvSpPr>
          <p:cNvPr id="6" name="TextBox 5">
            <a:extLst>
              <a:ext uri="{FF2B5EF4-FFF2-40B4-BE49-F238E27FC236}">
                <a16:creationId xmlns:a16="http://schemas.microsoft.com/office/drawing/2014/main" id="{ED4A2DAC-CB04-6E0E-D9B4-1A53E8E02847}"/>
              </a:ext>
            </a:extLst>
          </p:cNvPr>
          <p:cNvSpPr txBox="1"/>
          <p:nvPr/>
        </p:nvSpPr>
        <p:spPr>
          <a:xfrm>
            <a:off x="9873350"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360</a:t>
            </a:r>
          </a:p>
        </p:txBody>
      </p:sp>
      <p:sp>
        <p:nvSpPr>
          <p:cNvPr id="8" name="TextBox 7">
            <a:extLst>
              <a:ext uri="{FF2B5EF4-FFF2-40B4-BE49-F238E27FC236}">
                <a16:creationId xmlns:a16="http://schemas.microsoft.com/office/drawing/2014/main" id="{51F48BF4-9986-9C67-7E5E-229969489DB2}"/>
              </a:ext>
            </a:extLst>
          </p:cNvPr>
          <p:cNvSpPr txBox="1"/>
          <p:nvPr/>
        </p:nvSpPr>
        <p:spPr>
          <a:xfrm>
            <a:off x="8840384"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244</a:t>
            </a:r>
          </a:p>
        </p:txBody>
      </p:sp>
      <p:sp>
        <p:nvSpPr>
          <p:cNvPr id="9" name="TextBox 8">
            <a:extLst>
              <a:ext uri="{FF2B5EF4-FFF2-40B4-BE49-F238E27FC236}">
                <a16:creationId xmlns:a16="http://schemas.microsoft.com/office/drawing/2014/main" id="{639F93CD-3B58-5810-17DC-702E3C07DD02}"/>
              </a:ext>
            </a:extLst>
          </p:cNvPr>
          <p:cNvSpPr txBox="1"/>
          <p:nvPr/>
        </p:nvSpPr>
        <p:spPr>
          <a:xfrm>
            <a:off x="7781457"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169</a:t>
            </a:r>
          </a:p>
        </p:txBody>
      </p:sp>
      <p:sp>
        <p:nvSpPr>
          <p:cNvPr id="10" name="TextBox 9">
            <a:extLst>
              <a:ext uri="{FF2B5EF4-FFF2-40B4-BE49-F238E27FC236}">
                <a16:creationId xmlns:a16="http://schemas.microsoft.com/office/drawing/2014/main" id="{B28673F6-A5AB-F0B3-5117-FBA0B8D5C3C0}"/>
              </a:ext>
            </a:extLst>
          </p:cNvPr>
          <p:cNvSpPr txBox="1"/>
          <p:nvPr/>
        </p:nvSpPr>
        <p:spPr>
          <a:xfrm>
            <a:off x="6703837"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115</a:t>
            </a:r>
          </a:p>
        </p:txBody>
      </p:sp>
      <p:sp>
        <p:nvSpPr>
          <p:cNvPr id="11" name="TextBox 10">
            <a:extLst>
              <a:ext uri="{FF2B5EF4-FFF2-40B4-BE49-F238E27FC236}">
                <a16:creationId xmlns:a16="http://schemas.microsoft.com/office/drawing/2014/main" id="{C59D8AB6-609B-C8D9-4D4C-D56DCB9906DB}"/>
              </a:ext>
            </a:extLst>
          </p:cNvPr>
          <p:cNvSpPr txBox="1"/>
          <p:nvPr/>
        </p:nvSpPr>
        <p:spPr>
          <a:xfrm>
            <a:off x="5727464"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75</a:t>
            </a:r>
          </a:p>
        </p:txBody>
      </p:sp>
      <p:sp>
        <p:nvSpPr>
          <p:cNvPr id="12" name="TextBox 11">
            <a:extLst>
              <a:ext uri="{FF2B5EF4-FFF2-40B4-BE49-F238E27FC236}">
                <a16:creationId xmlns:a16="http://schemas.microsoft.com/office/drawing/2014/main" id="{2C8785F7-2363-118F-BC97-D7E4F785BA15}"/>
              </a:ext>
            </a:extLst>
          </p:cNvPr>
          <p:cNvSpPr txBox="1"/>
          <p:nvPr/>
        </p:nvSpPr>
        <p:spPr>
          <a:xfrm>
            <a:off x="4698847"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47</a:t>
            </a:r>
          </a:p>
        </p:txBody>
      </p:sp>
      <p:sp>
        <p:nvSpPr>
          <p:cNvPr id="13" name="TextBox 12">
            <a:extLst>
              <a:ext uri="{FF2B5EF4-FFF2-40B4-BE49-F238E27FC236}">
                <a16:creationId xmlns:a16="http://schemas.microsoft.com/office/drawing/2014/main" id="{BFCA190C-EC3E-73E4-29CF-E9F9FA33E622}"/>
              </a:ext>
            </a:extLst>
          </p:cNvPr>
          <p:cNvSpPr txBox="1"/>
          <p:nvPr/>
        </p:nvSpPr>
        <p:spPr>
          <a:xfrm>
            <a:off x="3669465"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25</a:t>
            </a:r>
          </a:p>
        </p:txBody>
      </p:sp>
      <p:sp>
        <p:nvSpPr>
          <p:cNvPr id="14" name="TextBox 13">
            <a:extLst>
              <a:ext uri="{FF2B5EF4-FFF2-40B4-BE49-F238E27FC236}">
                <a16:creationId xmlns:a16="http://schemas.microsoft.com/office/drawing/2014/main" id="{7D110CC1-C158-5B9C-78F2-08B9693F4009}"/>
              </a:ext>
            </a:extLst>
          </p:cNvPr>
          <p:cNvSpPr txBox="1"/>
          <p:nvPr/>
        </p:nvSpPr>
        <p:spPr>
          <a:xfrm>
            <a:off x="2624170"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12</a:t>
            </a:r>
          </a:p>
        </p:txBody>
      </p:sp>
      <p:sp>
        <p:nvSpPr>
          <p:cNvPr id="15" name="TextBox 14">
            <a:extLst>
              <a:ext uri="{FF2B5EF4-FFF2-40B4-BE49-F238E27FC236}">
                <a16:creationId xmlns:a16="http://schemas.microsoft.com/office/drawing/2014/main" id="{4517FF60-430B-A759-2238-C4F7BF29B1B3}"/>
              </a:ext>
            </a:extLst>
          </p:cNvPr>
          <p:cNvSpPr txBox="1"/>
          <p:nvPr/>
        </p:nvSpPr>
        <p:spPr>
          <a:xfrm>
            <a:off x="1624591" y="1297361"/>
            <a:ext cx="2632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4</a:t>
            </a:r>
          </a:p>
        </p:txBody>
      </p:sp>
      <p:sp>
        <p:nvSpPr>
          <p:cNvPr id="37" name="Rectangle 36">
            <a:extLst>
              <a:ext uri="{FF2B5EF4-FFF2-40B4-BE49-F238E27FC236}">
                <a16:creationId xmlns:a16="http://schemas.microsoft.com/office/drawing/2014/main" id="{974AC554-CC15-E023-A6E7-57F4DF01AD5A}"/>
              </a:ext>
            </a:extLst>
          </p:cNvPr>
          <p:cNvSpPr/>
          <p:nvPr/>
        </p:nvSpPr>
        <p:spPr>
          <a:xfrm>
            <a:off x="3281862" y="1263730"/>
            <a:ext cx="3163009" cy="3776499"/>
          </a:xfrm>
          <a:prstGeom prst="rect">
            <a:avLst/>
          </a:prstGeom>
          <a:noFill/>
          <a:ln w="28575">
            <a:solidFill>
              <a:srgbClr val="99D7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038178EA-CAD2-A739-0A13-2DE3551E8156}"/>
              </a:ext>
            </a:extLst>
          </p:cNvPr>
          <p:cNvSpPr/>
          <p:nvPr/>
        </p:nvSpPr>
        <p:spPr>
          <a:xfrm>
            <a:off x="6534078" y="1260682"/>
            <a:ext cx="5137796" cy="3773117"/>
          </a:xfrm>
          <a:prstGeom prst="rect">
            <a:avLst/>
          </a:prstGeom>
          <a:noFill/>
          <a:ln w="28575">
            <a:solidFill>
              <a:schemeClr val="accent3">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C369895F-FC7E-602B-A4B3-A42E3867EB3E}"/>
              </a:ext>
            </a:extLst>
          </p:cNvPr>
          <p:cNvSpPr/>
          <p:nvPr/>
        </p:nvSpPr>
        <p:spPr>
          <a:xfrm>
            <a:off x="1222902" y="1257300"/>
            <a:ext cx="1974080" cy="3776499"/>
          </a:xfrm>
          <a:prstGeom prst="rect">
            <a:avLst/>
          </a:prstGeom>
          <a:noFill/>
          <a:ln w="28575">
            <a:solidFill>
              <a:schemeClr val="accent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 name="Picture 1" descr="Logo">
            <a:extLst>
              <a:ext uri="{FF2B5EF4-FFF2-40B4-BE49-F238E27FC236}">
                <a16:creationId xmlns:a16="http://schemas.microsoft.com/office/drawing/2014/main" id="{6BABBF26-13FC-4A00-4246-C237F3B98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31" y="5172057"/>
            <a:ext cx="909527" cy="690916"/>
          </a:xfrm>
          <a:prstGeom prst="rect">
            <a:avLst/>
          </a:prstGeom>
        </p:spPr>
      </p:pic>
    </p:spTree>
    <p:extLst>
      <p:ext uri="{BB962C8B-B14F-4D97-AF65-F5344CB8AC3E}">
        <p14:creationId xmlns:p14="http://schemas.microsoft.com/office/powerpoint/2010/main" val="35923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7464433E-A68E-C0FE-0598-32460295887C}"/>
              </a:ext>
            </a:extLst>
          </p:cNvPr>
          <p:cNvCxnSpPr>
            <a:cxnSpLocks/>
          </p:cNvCxnSpPr>
          <p:nvPr/>
        </p:nvCxnSpPr>
        <p:spPr>
          <a:xfrm flipV="1">
            <a:off x="1443674" y="2171700"/>
            <a:ext cx="0" cy="127220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0183B50-AD0A-8137-31B3-938CFD3766AC}"/>
              </a:ext>
            </a:extLst>
          </p:cNvPr>
          <p:cNvCxnSpPr>
            <a:cxnSpLocks/>
          </p:cNvCxnSpPr>
          <p:nvPr/>
        </p:nvCxnSpPr>
        <p:spPr>
          <a:xfrm flipV="1">
            <a:off x="11625828" y="2483052"/>
            <a:ext cx="0" cy="96085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54AB309-1BCB-2006-AA57-A6E7656EF5DC}"/>
              </a:ext>
            </a:extLst>
          </p:cNvPr>
          <p:cNvGrpSpPr/>
          <p:nvPr/>
        </p:nvGrpSpPr>
        <p:grpSpPr>
          <a:xfrm>
            <a:off x="377757" y="1379514"/>
            <a:ext cx="11605049" cy="3533573"/>
            <a:chOff x="73010" y="2705853"/>
            <a:chExt cx="11605049" cy="2968174"/>
          </a:xfrm>
        </p:grpSpPr>
        <p:cxnSp>
          <p:nvCxnSpPr>
            <p:cNvPr id="23" name="Straight Connector 22">
              <a:extLst>
                <a:ext uri="{FF2B5EF4-FFF2-40B4-BE49-F238E27FC236}">
                  <a16:creationId xmlns:a16="http://schemas.microsoft.com/office/drawing/2014/main" id="{CF17E602-A71F-9317-0891-8650301B91A0}"/>
                </a:ext>
              </a:extLst>
            </p:cNvPr>
            <p:cNvCxnSpPr>
              <a:cxnSpLocks/>
            </p:cNvCxnSpPr>
            <p:nvPr/>
          </p:nvCxnSpPr>
          <p:spPr>
            <a:xfrm flipH="1" flipV="1">
              <a:off x="1610905" y="3664010"/>
              <a:ext cx="3627898" cy="62946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143A09A-DFDF-7F4F-3290-9D36D041C133}"/>
                </a:ext>
              </a:extLst>
            </p:cNvPr>
            <p:cNvCxnSpPr>
              <a:cxnSpLocks/>
            </p:cNvCxnSpPr>
            <p:nvPr/>
          </p:nvCxnSpPr>
          <p:spPr>
            <a:xfrm flipH="1" flipV="1">
              <a:off x="1138927" y="3703674"/>
              <a:ext cx="1261426" cy="7149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D6EA74B-662E-34CD-211F-B14C4F875F5A}"/>
                </a:ext>
              </a:extLst>
            </p:cNvPr>
            <p:cNvSpPr txBox="1"/>
            <p:nvPr/>
          </p:nvSpPr>
          <p:spPr>
            <a:xfrm>
              <a:off x="4939967" y="5412417"/>
              <a:ext cx="1976611" cy="261610"/>
            </a:xfrm>
            <a:prstGeom prst="rect">
              <a:avLst/>
            </a:prstGeom>
            <a:noFill/>
          </p:spPr>
          <p:txBody>
            <a:bodyPr wrap="square" rtlCol="0">
              <a:spAutoFit/>
            </a:bodyPr>
            <a:lstStyle/>
            <a:p>
              <a:pPr algn="l"/>
              <a:r>
                <a:rPr lang="en-GB" sz="1100" b="1" dirty="0">
                  <a:solidFill>
                    <a:schemeClr val="bg2"/>
                  </a:solidFill>
                </a:rPr>
                <a:t>% contribution to viewing</a:t>
              </a:r>
            </a:p>
          </p:txBody>
        </p:sp>
        <p:sp>
          <p:nvSpPr>
            <p:cNvPr id="39" name="TextBox 38">
              <a:extLst>
                <a:ext uri="{FF2B5EF4-FFF2-40B4-BE49-F238E27FC236}">
                  <a16:creationId xmlns:a16="http://schemas.microsoft.com/office/drawing/2014/main" id="{02DBFB33-9680-245A-BC9A-E4DAA56A7BE1}"/>
                </a:ext>
              </a:extLst>
            </p:cNvPr>
            <p:cNvSpPr txBox="1"/>
            <p:nvPr/>
          </p:nvSpPr>
          <p:spPr>
            <a:xfrm>
              <a:off x="3283599" y="2752725"/>
              <a:ext cx="5657982" cy="276999"/>
            </a:xfrm>
            <a:prstGeom prst="rect">
              <a:avLst/>
            </a:prstGeom>
            <a:noFill/>
          </p:spPr>
          <p:txBody>
            <a:bodyPr wrap="square" rtlCol="0">
              <a:spAutoFit/>
            </a:bodyPr>
            <a:lstStyle/>
            <a:p>
              <a:pPr algn="ctr"/>
              <a:r>
                <a:rPr lang="en-GB" sz="1200" b="1" dirty="0">
                  <a:solidFill>
                    <a:schemeClr val="bg2"/>
                  </a:solidFill>
                </a:rPr>
                <a:t>All viewers split into tenths based on their weight of linear TV viewing</a:t>
              </a:r>
            </a:p>
          </p:txBody>
        </p:sp>
        <p:sp>
          <p:nvSpPr>
            <p:cNvPr id="41" name="TextBox 40">
              <a:extLst>
                <a:ext uri="{FF2B5EF4-FFF2-40B4-BE49-F238E27FC236}">
                  <a16:creationId xmlns:a16="http://schemas.microsoft.com/office/drawing/2014/main" id="{67E2861D-4D86-5A30-2B3E-15C76F75B370}"/>
                </a:ext>
              </a:extLst>
            </p:cNvPr>
            <p:cNvSpPr txBox="1"/>
            <p:nvPr/>
          </p:nvSpPr>
          <p:spPr>
            <a:xfrm>
              <a:off x="133987" y="4420181"/>
              <a:ext cx="1207143" cy="369332"/>
            </a:xfrm>
            <a:prstGeom prst="rect">
              <a:avLst/>
            </a:prstGeom>
            <a:noFill/>
          </p:spPr>
          <p:txBody>
            <a:bodyPr wrap="square" rtlCol="0">
              <a:spAutoFit/>
            </a:bodyPr>
            <a:lstStyle/>
            <a:p>
              <a:pPr algn="l"/>
              <a:r>
                <a:rPr lang="en-GB" b="1" dirty="0">
                  <a:solidFill>
                    <a:schemeClr val="bg2"/>
                  </a:solidFill>
                </a:rPr>
                <a:t>BVOD</a:t>
              </a:r>
            </a:p>
          </p:txBody>
        </p:sp>
        <p:sp>
          <p:nvSpPr>
            <p:cNvPr id="42" name="TextBox 41">
              <a:extLst>
                <a:ext uri="{FF2B5EF4-FFF2-40B4-BE49-F238E27FC236}">
                  <a16:creationId xmlns:a16="http://schemas.microsoft.com/office/drawing/2014/main" id="{F1249E6C-EF7D-7158-BF8E-0C3C245B1EEF}"/>
                </a:ext>
              </a:extLst>
            </p:cNvPr>
            <p:cNvSpPr txBox="1"/>
            <p:nvPr/>
          </p:nvSpPr>
          <p:spPr>
            <a:xfrm>
              <a:off x="73010" y="3232706"/>
              <a:ext cx="1207143" cy="400110"/>
            </a:xfrm>
            <a:prstGeom prst="rect">
              <a:avLst/>
            </a:prstGeom>
            <a:noFill/>
          </p:spPr>
          <p:txBody>
            <a:bodyPr wrap="square" rtlCol="0">
              <a:spAutoFit/>
            </a:bodyPr>
            <a:lstStyle/>
            <a:p>
              <a:pPr algn="l"/>
              <a:r>
                <a:rPr lang="en-GB" sz="2000" b="1" dirty="0">
                  <a:solidFill>
                    <a:schemeClr val="bg2"/>
                  </a:solidFill>
                </a:rPr>
                <a:t>Linear</a:t>
              </a:r>
            </a:p>
          </p:txBody>
        </p:sp>
        <p:graphicFrame>
          <p:nvGraphicFramePr>
            <p:cNvPr id="4" name="Chart 3">
              <a:extLst>
                <a:ext uri="{FF2B5EF4-FFF2-40B4-BE49-F238E27FC236}">
                  <a16:creationId xmlns:a16="http://schemas.microsoft.com/office/drawing/2014/main" id="{FCFC98EB-B143-7897-9DD0-E0172EA2D90A}"/>
                </a:ext>
              </a:extLst>
            </p:cNvPr>
            <p:cNvGraphicFramePr/>
            <p:nvPr/>
          </p:nvGraphicFramePr>
          <p:xfrm>
            <a:off x="869152" y="2705853"/>
            <a:ext cx="10808907" cy="2713588"/>
          </p:xfrm>
          <a:graphic>
            <a:graphicData uri="http://schemas.openxmlformats.org/drawingml/2006/chart">
              <c:chart xmlns:c="http://schemas.openxmlformats.org/drawingml/2006/chart" xmlns:r="http://schemas.openxmlformats.org/officeDocument/2006/relationships" r:id="rId3"/>
            </a:graphicData>
          </a:graphic>
        </p:graphicFrame>
      </p:grpSp>
      <p:sp>
        <p:nvSpPr>
          <p:cNvPr id="43" name="Title 16">
            <a:extLst>
              <a:ext uri="{FF2B5EF4-FFF2-40B4-BE49-F238E27FC236}">
                <a16:creationId xmlns:a16="http://schemas.microsoft.com/office/drawing/2014/main" id="{E8052DC5-C43A-7B43-DA1F-73573362CF74}"/>
              </a:ext>
            </a:extLst>
          </p:cNvPr>
          <p:cNvSpPr>
            <a:spLocks noGrp="1"/>
          </p:cNvSpPr>
          <p:nvPr>
            <p:ph type="title"/>
          </p:nvPr>
        </p:nvSpPr>
        <p:spPr/>
        <p:txBody>
          <a:bodyPr/>
          <a:lstStyle/>
          <a:p>
            <a:r>
              <a:rPr lang="en-GB" dirty="0"/>
              <a:t>‘Middle tier’ of viewers are key to BVOD’s incremental reach</a:t>
            </a:r>
          </a:p>
        </p:txBody>
      </p:sp>
      <p:sp>
        <p:nvSpPr>
          <p:cNvPr id="6" name="Text Placeholder 3">
            <a:extLst>
              <a:ext uri="{FF2B5EF4-FFF2-40B4-BE49-F238E27FC236}">
                <a16:creationId xmlns:a16="http://schemas.microsoft.com/office/drawing/2014/main" id="{92280014-7DA6-A700-DAF4-D31A9EF3509F}"/>
              </a:ext>
            </a:extLst>
          </p:cNvPr>
          <p:cNvSpPr>
            <a:spLocks noGrp="1"/>
          </p:cNvSpPr>
          <p:nvPr>
            <p:ph type="body" sz="quarter" idx="15"/>
          </p:nvPr>
        </p:nvSpPr>
        <p:spPr/>
        <p:txBody>
          <a:bodyPr/>
          <a:lstStyle/>
          <a:p>
            <a:r>
              <a:rPr lang="en-GB" dirty="0"/>
              <a:t>Source: PwC UK, Barb, all viewers split into tenths based upon their weight of linear TV viewing </a:t>
            </a:r>
          </a:p>
        </p:txBody>
      </p:sp>
      <p:sp>
        <p:nvSpPr>
          <p:cNvPr id="34" name="TextBox 33">
            <a:extLst>
              <a:ext uri="{FF2B5EF4-FFF2-40B4-BE49-F238E27FC236}">
                <a16:creationId xmlns:a16="http://schemas.microsoft.com/office/drawing/2014/main" id="{4EC454DD-18D4-42A1-55F6-08D99069E2E1}"/>
              </a:ext>
            </a:extLst>
          </p:cNvPr>
          <p:cNvSpPr txBox="1"/>
          <p:nvPr/>
        </p:nvSpPr>
        <p:spPr>
          <a:xfrm>
            <a:off x="7995541" y="2952529"/>
            <a:ext cx="4257040" cy="230832"/>
          </a:xfrm>
          <a:prstGeom prst="rect">
            <a:avLst/>
          </a:prstGeom>
          <a:noFill/>
        </p:spPr>
        <p:txBody>
          <a:bodyPr wrap="square" rtlCol="0">
            <a:spAutoFit/>
          </a:bodyPr>
          <a:lstStyle/>
          <a:p>
            <a:pPr algn="l"/>
            <a:r>
              <a:rPr lang="en-GB" sz="900" b="1" dirty="0">
                <a:solidFill>
                  <a:schemeClr val="accent3"/>
                </a:solidFill>
              </a:rPr>
              <a:t>Heaviest tier 50-100%</a:t>
            </a:r>
          </a:p>
        </p:txBody>
      </p:sp>
      <p:sp>
        <p:nvSpPr>
          <p:cNvPr id="35" name="TextBox 34">
            <a:extLst>
              <a:ext uri="{FF2B5EF4-FFF2-40B4-BE49-F238E27FC236}">
                <a16:creationId xmlns:a16="http://schemas.microsoft.com/office/drawing/2014/main" id="{B3BE66B6-3E8E-9DCF-193D-7D5E881614B4}"/>
              </a:ext>
            </a:extLst>
          </p:cNvPr>
          <p:cNvSpPr txBox="1"/>
          <p:nvPr/>
        </p:nvSpPr>
        <p:spPr>
          <a:xfrm>
            <a:off x="2585423" y="2963479"/>
            <a:ext cx="1538902" cy="230832"/>
          </a:xfrm>
          <a:prstGeom prst="rect">
            <a:avLst/>
          </a:prstGeom>
          <a:noFill/>
        </p:spPr>
        <p:txBody>
          <a:bodyPr wrap="square" rtlCol="0">
            <a:spAutoFit/>
          </a:bodyPr>
          <a:lstStyle/>
          <a:p>
            <a:r>
              <a:rPr lang="en-GB" sz="900" b="1" dirty="0">
                <a:solidFill>
                  <a:schemeClr val="accent5"/>
                </a:solidFill>
              </a:rPr>
              <a:t>Middle tier 20-49%</a:t>
            </a:r>
          </a:p>
        </p:txBody>
      </p:sp>
      <p:sp>
        <p:nvSpPr>
          <p:cNvPr id="36" name="TextBox 35">
            <a:extLst>
              <a:ext uri="{FF2B5EF4-FFF2-40B4-BE49-F238E27FC236}">
                <a16:creationId xmlns:a16="http://schemas.microsoft.com/office/drawing/2014/main" id="{59D647E0-11F5-2377-9DA3-35C5D341F15E}"/>
              </a:ext>
            </a:extLst>
          </p:cNvPr>
          <p:cNvSpPr txBox="1"/>
          <p:nvPr/>
        </p:nvSpPr>
        <p:spPr>
          <a:xfrm>
            <a:off x="1443673" y="2894874"/>
            <a:ext cx="786111" cy="338554"/>
          </a:xfrm>
          <a:prstGeom prst="rect">
            <a:avLst/>
          </a:prstGeom>
          <a:noFill/>
        </p:spPr>
        <p:txBody>
          <a:bodyPr wrap="square" rtlCol="0">
            <a:spAutoFit/>
          </a:bodyPr>
          <a:lstStyle/>
          <a:p>
            <a:pPr algn="l"/>
            <a:r>
              <a:rPr lang="en-GB" sz="800" b="1" dirty="0">
                <a:solidFill>
                  <a:schemeClr val="tx2"/>
                </a:solidFill>
              </a:rPr>
              <a:t>0-19%</a:t>
            </a:r>
          </a:p>
          <a:p>
            <a:pPr algn="l"/>
            <a:r>
              <a:rPr lang="en-GB" sz="800" b="1" dirty="0">
                <a:solidFill>
                  <a:schemeClr val="tx2"/>
                </a:solidFill>
              </a:rPr>
              <a:t>Lightest tier</a:t>
            </a:r>
          </a:p>
        </p:txBody>
      </p:sp>
      <p:pic>
        <p:nvPicPr>
          <p:cNvPr id="2" name="Picture 1" descr="Logo">
            <a:extLst>
              <a:ext uri="{FF2B5EF4-FFF2-40B4-BE49-F238E27FC236}">
                <a16:creationId xmlns:a16="http://schemas.microsoft.com/office/drawing/2014/main" id="{D214A932-484B-6DBB-0E95-DA8D43D71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31" y="5172057"/>
            <a:ext cx="909527" cy="690916"/>
          </a:xfrm>
          <a:prstGeom prst="rect">
            <a:avLst/>
          </a:prstGeom>
        </p:spPr>
      </p:pic>
    </p:spTree>
    <p:extLst>
      <p:ext uri="{BB962C8B-B14F-4D97-AF65-F5344CB8AC3E}">
        <p14:creationId xmlns:p14="http://schemas.microsoft.com/office/powerpoint/2010/main" val="342701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8A23B-96E7-4C3D-8E7E-F2F708769270}"/>
              </a:ext>
            </a:extLst>
          </p:cNvPr>
          <p:cNvSpPr/>
          <p:nvPr/>
        </p:nvSpPr>
        <p:spPr>
          <a:xfrm>
            <a:off x="210368" y="3881464"/>
            <a:ext cx="11334817" cy="263697"/>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1"/>
              </a:solidFill>
            </a:endParaRPr>
          </a:p>
        </p:txBody>
      </p:sp>
      <p:sp>
        <p:nvSpPr>
          <p:cNvPr id="2" name="Title 1">
            <a:extLst>
              <a:ext uri="{FF2B5EF4-FFF2-40B4-BE49-F238E27FC236}">
                <a16:creationId xmlns:a16="http://schemas.microsoft.com/office/drawing/2014/main" id="{7AB70B69-FC6D-ABB5-5B89-8DAB46BC6BA9}"/>
              </a:ext>
            </a:extLst>
          </p:cNvPr>
          <p:cNvSpPr>
            <a:spLocks noGrp="1"/>
          </p:cNvSpPr>
          <p:nvPr>
            <p:ph type="title"/>
          </p:nvPr>
        </p:nvSpPr>
        <p:spPr/>
        <p:txBody>
          <a:bodyPr/>
          <a:lstStyle/>
          <a:p>
            <a:r>
              <a:rPr lang="en-GB" dirty="0"/>
              <a:t>BVOD provides good odds of reaching an attractive audience</a:t>
            </a:r>
          </a:p>
        </p:txBody>
      </p:sp>
      <p:graphicFrame>
        <p:nvGraphicFramePr>
          <p:cNvPr id="20" name="Chart 19">
            <a:extLst>
              <a:ext uri="{FF2B5EF4-FFF2-40B4-BE49-F238E27FC236}">
                <a16:creationId xmlns:a16="http://schemas.microsoft.com/office/drawing/2014/main" id="{E815E820-853C-9450-D450-A7FB1830A630}"/>
              </a:ext>
            </a:extLst>
          </p:cNvPr>
          <p:cNvGraphicFramePr/>
          <p:nvPr/>
        </p:nvGraphicFramePr>
        <p:xfrm>
          <a:off x="1176654" y="713507"/>
          <a:ext cx="10535920" cy="314919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29B33314-929D-E453-FB41-D56A8BE57CBE}"/>
              </a:ext>
            </a:extLst>
          </p:cNvPr>
          <p:cNvSpPr txBox="1"/>
          <p:nvPr/>
        </p:nvSpPr>
        <p:spPr>
          <a:xfrm>
            <a:off x="192037" y="3842672"/>
            <a:ext cx="1081116" cy="338554"/>
          </a:xfrm>
          <a:prstGeom prst="rect">
            <a:avLst/>
          </a:prstGeom>
          <a:noFill/>
        </p:spPr>
        <p:txBody>
          <a:bodyPr wrap="square">
            <a:spAutoFit/>
          </a:bodyPr>
          <a:lstStyle/>
          <a:p>
            <a:pPr algn="ctr"/>
            <a:r>
              <a:rPr lang="en-GB" sz="800" b="1" dirty="0"/>
              <a:t>Average linear TV viewing per day</a:t>
            </a:r>
          </a:p>
        </p:txBody>
      </p:sp>
      <p:sp>
        <p:nvSpPr>
          <p:cNvPr id="23" name="TextBox 22">
            <a:extLst>
              <a:ext uri="{FF2B5EF4-FFF2-40B4-BE49-F238E27FC236}">
                <a16:creationId xmlns:a16="http://schemas.microsoft.com/office/drawing/2014/main" id="{2D7AB090-D2DD-733F-2F6C-15BC744D7108}"/>
              </a:ext>
            </a:extLst>
          </p:cNvPr>
          <p:cNvSpPr txBox="1"/>
          <p:nvPr/>
        </p:nvSpPr>
        <p:spPr>
          <a:xfrm>
            <a:off x="1939525" y="3906675"/>
            <a:ext cx="807630" cy="230832"/>
          </a:xfrm>
          <a:prstGeom prst="rect">
            <a:avLst/>
          </a:prstGeom>
          <a:noFill/>
        </p:spPr>
        <p:txBody>
          <a:bodyPr wrap="square">
            <a:spAutoFit/>
          </a:bodyPr>
          <a:lstStyle/>
          <a:p>
            <a:pPr algn="ctr"/>
            <a:r>
              <a:rPr lang="en-GB" sz="900" b="1" dirty="0"/>
              <a:t>8 minutes</a:t>
            </a:r>
          </a:p>
        </p:txBody>
      </p:sp>
      <p:sp>
        <p:nvSpPr>
          <p:cNvPr id="24" name="TextBox 23">
            <a:extLst>
              <a:ext uri="{FF2B5EF4-FFF2-40B4-BE49-F238E27FC236}">
                <a16:creationId xmlns:a16="http://schemas.microsoft.com/office/drawing/2014/main" id="{F6338379-F73B-4DE5-42CD-B5C0B908E91F}"/>
              </a:ext>
            </a:extLst>
          </p:cNvPr>
          <p:cNvSpPr txBox="1"/>
          <p:nvPr/>
        </p:nvSpPr>
        <p:spPr>
          <a:xfrm>
            <a:off x="4493411" y="3906675"/>
            <a:ext cx="807630" cy="230832"/>
          </a:xfrm>
          <a:prstGeom prst="rect">
            <a:avLst/>
          </a:prstGeom>
          <a:noFill/>
        </p:spPr>
        <p:txBody>
          <a:bodyPr wrap="square">
            <a:spAutoFit/>
          </a:bodyPr>
          <a:lstStyle/>
          <a:p>
            <a:pPr algn="ctr"/>
            <a:r>
              <a:rPr lang="en-GB" sz="900" b="1" dirty="0"/>
              <a:t>49 minutes</a:t>
            </a:r>
          </a:p>
        </p:txBody>
      </p:sp>
      <p:sp>
        <p:nvSpPr>
          <p:cNvPr id="25" name="TextBox 24">
            <a:extLst>
              <a:ext uri="{FF2B5EF4-FFF2-40B4-BE49-F238E27FC236}">
                <a16:creationId xmlns:a16="http://schemas.microsoft.com/office/drawing/2014/main" id="{FF04C55F-D2CB-5089-7763-BAFF3634944E}"/>
              </a:ext>
            </a:extLst>
          </p:cNvPr>
          <p:cNvSpPr txBox="1"/>
          <p:nvPr/>
        </p:nvSpPr>
        <p:spPr>
          <a:xfrm>
            <a:off x="7971563" y="3896533"/>
            <a:ext cx="1788972" cy="230832"/>
          </a:xfrm>
          <a:prstGeom prst="rect">
            <a:avLst/>
          </a:prstGeom>
          <a:noFill/>
        </p:spPr>
        <p:txBody>
          <a:bodyPr wrap="square">
            <a:spAutoFit/>
          </a:bodyPr>
          <a:lstStyle/>
          <a:p>
            <a:pPr algn="ctr"/>
            <a:r>
              <a:rPr lang="en-GB" sz="900" b="1" dirty="0"/>
              <a:t>5 hours and 24 minutes</a:t>
            </a:r>
          </a:p>
        </p:txBody>
      </p:sp>
      <p:sp>
        <p:nvSpPr>
          <p:cNvPr id="26" name="TextBox 25">
            <a:extLst>
              <a:ext uri="{FF2B5EF4-FFF2-40B4-BE49-F238E27FC236}">
                <a16:creationId xmlns:a16="http://schemas.microsoft.com/office/drawing/2014/main" id="{66A0F832-DB28-67AA-2266-14F2E4419209}"/>
              </a:ext>
            </a:extLst>
          </p:cNvPr>
          <p:cNvSpPr txBox="1"/>
          <p:nvPr/>
        </p:nvSpPr>
        <p:spPr>
          <a:xfrm>
            <a:off x="1582514" y="3080122"/>
            <a:ext cx="1521652" cy="276999"/>
          </a:xfrm>
          <a:prstGeom prst="rect">
            <a:avLst/>
          </a:prstGeom>
          <a:noFill/>
        </p:spPr>
        <p:txBody>
          <a:bodyPr wrap="square" rtlCol="0">
            <a:spAutoFit/>
          </a:bodyPr>
          <a:lstStyle/>
          <a:p>
            <a:pPr algn="ctr"/>
            <a:r>
              <a:rPr lang="en-GB" sz="1200" b="1" dirty="0">
                <a:solidFill>
                  <a:schemeClr val="bg1"/>
                </a:solidFill>
              </a:rPr>
              <a:t>Linear: 1 in 185</a:t>
            </a:r>
          </a:p>
        </p:txBody>
      </p:sp>
      <p:sp>
        <p:nvSpPr>
          <p:cNvPr id="27" name="TextBox 26">
            <a:extLst>
              <a:ext uri="{FF2B5EF4-FFF2-40B4-BE49-F238E27FC236}">
                <a16:creationId xmlns:a16="http://schemas.microsoft.com/office/drawing/2014/main" id="{28E82FC8-E1A2-D98B-BB54-319C25E3966C}"/>
              </a:ext>
            </a:extLst>
          </p:cNvPr>
          <p:cNvSpPr txBox="1"/>
          <p:nvPr/>
        </p:nvSpPr>
        <p:spPr>
          <a:xfrm>
            <a:off x="1711151" y="3374141"/>
            <a:ext cx="1202573" cy="276999"/>
          </a:xfrm>
          <a:prstGeom prst="rect">
            <a:avLst/>
          </a:prstGeom>
          <a:noFill/>
        </p:spPr>
        <p:txBody>
          <a:bodyPr wrap="none" rtlCol="0">
            <a:spAutoFit/>
          </a:bodyPr>
          <a:lstStyle/>
          <a:p>
            <a:pPr algn="ctr"/>
            <a:r>
              <a:rPr lang="en-GB" sz="1200" b="1" dirty="0">
                <a:solidFill>
                  <a:schemeClr val="bg1"/>
                </a:solidFill>
              </a:rPr>
              <a:t>BVOD: 1 in 12</a:t>
            </a:r>
          </a:p>
        </p:txBody>
      </p:sp>
      <p:sp>
        <p:nvSpPr>
          <p:cNvPr id="28" name="TextBox 27">
            <a:extLst>
              <a:ext uri="{FF2B5EF4-FFF2-40B4-BE49-F238E27FC236}">
                <a16:creationId xmlns:a16="http://schemas.microsoft.com/office/drawing/2014/main" id="{BF1ADC11-1DCE-3DBD-242F-0923301AC897}"/>
              </a:ext>
            </a:extLst>
          </p:cNvPr>
          <p:cNvSpPr txBox="1"/>
          <p:nvPr/>
        </p:nvSpPr>
        <p:spPr>
          <a:xfrm>
            <a:off x="4154553" y="3069951"/>
            <a:ext cx="1521652" cy="276999"/>
          </a:xfrm>
          <a:prstGeom prst="rect">
            <a:avLst/>
          </a:prstGeom>
          <a:noFill/>
        </p:spPr>
        <p:txBody>
          <a:bodyPr wrap="square" rtlCol="0">
            <a:spAutoFit/>
          </a:bodyPr>
          <a:lstStyle/>
          <a:p>
            <a:pPr algn="ctr"/>
            <a:r>
              <a:rPr lang="en-GB" sz="1200" b="1" dirty="0">
                <a:solidFill>
                  <a:schemeClr val="bg1"/>
                </a:solidFill>
              </a:rPr>
              <a:t>Linear: 1 in 14</a:t>
            </a:r>
          </a:p>
        </p:txBody>
      </p:sp>
      <p:sp>
        <p:nvSpPr>
          <p:cNvPr id="29" name="TextBox 28">
            <a:extLst>
              <a:ext uri="{FF2B5EF4-FFF2-40B4-BE49-F238E27FC236}">
                <a16:creationId xmlns:a16="http://schemas.microsoft.com/office/drawing/2014/main" id="{A60A077D-E6A8-4D01-B26C-8D57513AFEA0}"/>
              </a:ext>
            </a:extLst>
          </p:cNvPr>
          <p:cNvSpPr txBox="1"/>
          <p:nvPr/>
        </p:nvSpPr>
        <p:spPr>
          <a:xfrm>
            <a:off x="4356571" y="3378944"/>
            <a:ext cx="1117614" cy="276999"/>
          </a:xfrm>
          <a:prstGeom prst="rect">
            <a:avLst/>
          </a:prstGeom>
          <a:noFill/>
        </p:spPr>
        <p:txBody>
          <a:bodyPr wrap="none" rtlCol="0">
            <a:spAutoFit/>
          </a:bodyPr>
          <a:lstStyle/>
          <a:p>
            <a:pPr algn="ctr"/>
            <a:r>
              <a:rPr lang="en-GB" sz="1200" b="1" dirty="0">
                <a:solidFill>
                  <a:schemeClr val="bg1"/>
                </a:solidFill>
              </a:rPr>
              <a:t>BVOD: 1 in 4</a:t>
            </a:r>
          </a:p>
        </p:txBody>
      </p:sp>
      <p:sp>
        <p:nvSpPr>
          <p:cNvPr id="30" name="TextBox 29">
            <a:extLst>
              <a:ext uri="{FF2B5EF4-FFF2-40B4-BE49-F238E27FC236}">
                <a16:creationId xmlns:a16="http://schemas.microsoft.com/office/drawing/2014/main" id="{A58B2C37-5056-6AF8-C78C-4EACE1A2D1FC}"/>
              </a:ext>
            </a:extLst>
          </p:cNvPr>
          <p:cNvSpPr txBox="1"/>
          <p:nvPr/>
        </p:nvSpPr>
        <p:spPr>
          <a:xfrm>
            <a:off x="8105224" y="3106311"/>
            <a:ext cx="1521652" cy="276999"/>
          </a:xfrm>
          <a:prstGeom prst="rect">
            <a:avLst/>
          </a:prstGeom>
          <a:noFill/>
        </p:spPr>
        <p:txBody>
          <a:bodyPr wrap="square" rtlCol="0">
            <a:spAutoFit/>
          </a:bodyPr>
          <a:lstStyle/>
          <a:p>
            <a:pPr algn="ctr"/>
            <a:r>
              <a:rPr lang="en-GB" sz="1200" b="1" dirty="0">
                <a:solidFill>
                  <a:schemeClr val="bg1"/>
                </a:solidFill>
              </a:rPr>
              <a:t>Linear: 1 in 1.1</a:t>
            </a:r>
          </a:p>
        </p:txBody>
      </p:sp>
      <p:sp>
        <p:nvSpPr>
          <p:cNvPr id="31" name="TextBox 30">
            <a:extLst>
              <a:ext uri="{FF2B5EF4-FFF2-40B4-BE49-F238E27FC236}">
                <a16:creationId xmlns:a16="http://schemas.microsoft.com/office/drawing/2014/main" id="{59AA2B71-D1B7-A153-7E04-F0527C0B3C2E}"/>
              </a:ext>
            </a:extLst>
          </p:cNvPr>
          <p:cNvSpPr txBox="1"/>
          <p:nvPr/>
        </p:nvSpPr>
        <p:spPr>
          <a:xfrm>
            <a:off x="8307243" y="3374141"/>
            <a:ext cx="1117614" cy="276999"/>
          </a:xfrm>
          <a:prstGeom prst="rect">
            <a:avLst/>
          </a:prstGeom>
          <a:noFill/>
        </p:spPr>
        <p:txBody>
          <a:bodyPr wrap="none" rtlCol="0">
            <a:spAutoFit/>
          </a:bodyPr>
          <a:lstStyle/>
          <a:p>
            <a:pPr algn="ctr"/>
            <a:r>
              <a:rPr lang="en-GB" sz="1200" b="1" dirty="0">
                <a:solidFill>
                  <a:schemeClr val="bg1"/>
                </a:solidFill>
              </a:rPr>
              <a:t>BVOD: 1 in 2</a:t>
            </a:r>
          </a:p>
        </p:txBody>
      </p:sp>
      <p:sp>
        <p:nvSpPr>
          <p:cNvPr id="35" name="TextBox 34">
            <a:extLst>
              <a:ext uri="{FF2B5EF4-FFF2-40B4-BE49-F238E27FC236}">
                <a16:creationId xmlns:a16="http://schemas.microsoft.com/office/drawing/2014/main" id="{E35567D0-DDFF-71DA-070A-57B7B65AC9C6}"/>
              </a:ext>
            </a:extLst>
          </p:cNvPr>
          <p:cNvSpPr txBox="1"/>
          <p:nvPr/>
        </p:nvSpPr>
        <p:spPr>
          <a:xfrm>
            <a:off x="3269099" y="4145161"/>
            <a:ext cx="3292555"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mn-cs"/>
              </a:rPr>
              <a:t>skews towards: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mn-cs"/>
              </a:rPr>
              <a:t> ABC1 adults (71%) and 16-34 adults (42%)</a:t>
            </a:r>
          </a:p>
        </p:txBody>
      </p:sp>
      <p:sp>
        <p:nvSpPr>
          <p:cNvPr id="37" name="Rectangle 36">
            <a:extLst>
              <a:ext uri="{FF2B5EF4-FFF2-40B4-BE49-F238E27FC236}">
                <a16:creationId xmlns:a16="http://schemas.microsoft.com/office/drawing/2014/main" id="{69CA01CD-9E5D-AC9A-961F-8259FF002A6E}"/>
              </a:ext>
            </a:extLst>
          </p:cNvPr>
          <p:cNvSpPr/>
          <p:nvPr/>
        </p:nvSpPr>
        <p:spPr>
          <a:xfrm>
            <a:off x="6505759" y="2323831"/>
            <a:ext cx="5022722" cy="612000"/>
          </a:xfrm>
          <a:prstGeom prst="rect">
            <a:avLst/>
          </a:prstGeom>
          <a:solidFill>
            <a:srgbClr val="E30615"/>
          </a:solidFill>
          <a:ln w="19050">
            <a:solidFill>
              <a:srgbClr val="E10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rPr>
              <a:t>Easily reachable via linear TV</a:t>
            </a:r>
          </a:p>
        </p:txBody>
      </p:sp>
      <p:sp>
        <p:nvSpPr>
          <p:cNvPr id="38" name="Rectangle 37">
            <a:extLst>
              <a:ext uri="{FF2B5EF4-FFF2-40B4-BE49-F238E27FC236}">
                <a16:creationId xmlns:a16="http://schemas.microsoft.com/office/drawing/2014/main" id="{68501023-C566-F3F7-55EA-37E23B3D4D6C}"/>
              </a:ext>
            </a:extLst>
          </p:cNvPr>
          <p:cNvSpPr/>
          <p:nvPr/>
        </p:nvSpPr>
        <p:spPr>
          <a:xfrm>
            <a:off x="3408578" y="2325817"/>
            <a:ext cx="2985181" cy="612000"/>
          </a:xfrm>
          <a:prstGeom prst="rect">
            <a:avLst/>
          </a:prstGeom>
          <a:solidFill>
            <a:schemeClr val="accent5"/>
          </a:solidFill>
          <a:ln w="19050">
            <a:solidFill>
              <a:srgbClr val="009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rPr>
              <a:t>TV reach extenders</a:t>
            </a:r>
          </a:p>
        </p:txBody>
      </p:sp>
      <p:sp>
        <p:nvSpPr>
          <p:cNvPr id="39" name="Rectangle 38">
            <a:extLst>
              <a:ext uri="{FF2B5EF4-FFF2-40B4-BE49-F238E27FC236}">
                <a16:creationId xmlns:a16="http://schemas.microsoft.com/office/drawing/2014/main" id="{6A71AE7A-85BE-3FD1-AA44-91414E41173B}"/>
              </a:ext>
            </a:extLst>
          </p:cNvPr>
          <p:cNvSpPr/>
          <p:nvPr/>
        </p:nvSpPr>
        <p:spPr>
          <a:xfrm>
            <a:off x="1368984" y="2342595"/>
            <a:ext cx="1944000" cy="612000"/>
          </a:xfrm>
          <a:prstGeom prst="rect">
            <a:avLst/>
          </a:prstGeom>
          <a:solidFill>
            <a:srgbClr val="372D87"/>
          </a:solidFill>
          <a:ln w="19050">
            <a:solidFill>
              <a:srgbClr val="372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rPr>
              <a:t>Hard to reach via TV</a:t>
            </a:r>
          </a:p>
        </p:txBody>
      </p:sp>
      <p:sp>
        <p:nvSpPr>
          <p:cNvPr id="40" name="Rectangle 39">
            <a:extLst>
              <a:ext uri="{FF2B5EF4-FFF2-40B4-BE49-F238E27FC236}">
                <a16:creationId xmlns:a16="http://schemas.microsoft.com/office/drawing/2014/main" id="{8B035DC8-E4C7-18A9-D934-A34F961B5AE3}"/>
              </a:ext>
            </a:extLst>
          </p:cNvPr>
          <p:cNvSpPr/>
          <p:nvPr/>
        </p:nvSpPr>
        <p:spPr>
          <a:xfrm>
            <a:off x="3391168" y="1561830"/>
            <a:ext cx="3012116" cy="3114850"/>
          </a:xfrm>
          <a:prstGeom prst="rect">
            <a:avLst/>
          </a:prstGeom>
          <a:noFill/>
          <a:ln w="28575">
            <a:solidFill>
              <a:srgbClr val="009B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4DD3BCD0-A927-7996-7B9F-1AAA060492A3}"/>
              </a:ext>
            </a:extLst>
          </p:cNvPr>
          <p:cNvSpPr txBox="1"/>
          <p:nvPr/>
        </p:nvSpPr>
        <p:spPr>
          <a:xfrm>
            <a:off x="51784" y="3106311"/>
            <a:ext cx="1287281" cy="530915"/>
          </a:xfrm>
          <a:prstGeom prst="rect">
            <a:avLst/>
          </a:prstGeom>
          <a:noFill/>
        </p:spPr>
        <p:txBody>
          <a:bodyPr wrap="square">
            <a:spAutoFit/>
          </a:bodyPr>
          <a:lstStyle/>
          <a:p>
            <a:pPr algn="ctr"/>
            <a:r>
              <a:rPr lang="en-GB" sz="950" b="1" dirty="0"/>
              <a:t>Average odds of reaching segment per exposure</a:t>
            </a:r>
          </a:p>
        </p:txBody>
      </p:sp>
      <p:pic>
        <p:nvPicPr>
          <p:cNvPr id="6" name="Picture 5" descr="Logo">
            <a:extLst>
              <a:ext uri="{FF2B5EF4-FFF2-40B4-BE49-F238E27FC236}">
                <a16:creationId xmlns:a16="http://schemas.microsoft.com/office/drawing/2014/main" id="{AE14AF9E-3AB2-698D-B583-7B423D36A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31" y="5172057"/>
            <a:ext cx="909527" cy="690916"/>
          </a:xfrm>
          <a:prstGeom prst="rect">
            <a:avLst/>
          </a:prstGeom>
        </p:spPr>
      </p:pic>
      <p:sp>
        <p:nvSpPr>
          <p:cNvPr id="11" name="Text Placeholder 3">
            <a:extLst>
              <a:ext uri="{FF2B5EF4-FFF2-40B4-BE49-F238E27FC236}">
                <a16:creationId xmlns:a16="http://schemas.microsoft.com/office/drawing/2014/main" id="{C1C0E1BF-9A41-2D17-F7A0-7776FAE77F68}"/>
              </a:ext>
            </a:extLst>
          </p:cNvPr>
          <p:cNvSpPr>
            <a:spLocks noGrp="1"/>
          </p:cNvSpPr>
          <p:nvPr>
            <p:ph type="body" sz="quarter" idx="15"/>
          </p:nvPr>
        </p:nvSpPr>
        <p:spPr>
          <a:xfrm>
            <a:off x="377825" y="5424473"/>
            <a:ext cx="11334750" cy="304800"/>
          </a:xfrm>
        </p:spPr>
        <p:txBody>
          <a:bodyPr/>
          <a:lstStyle/>
          <a:p>
            <a:r>
              <a:rPr lang="en-GB" dirty="0"/>
              <a:t>Source: PwC UK, Barb, all viewers split into tenths based upon their weight of linear TV viewing </a:t>
            </a:r>
          </a:p>
        </p:txBody>
      </p:sp>
      <p:sp>
        <p:nvSpPr>
          <p:cNvPr id="3" name="Rectangle 2">
            <a:extLst>
              <a:ext uri="{FF2B5EF4-FFF2-40B4-BE49-F238E27FC236}">
                <a16:creationId xmlns:a16="http://schemas.microsoft.com/office/drawing/2014/main" id="{3ACDF5CF-DA51-4095-61E6-29E75C36633D}"/>
              </a:ext>
            </a:extLst>
          </p:cNvPr>
          <p:cNvSpPr/>
          <p:nvPr/>
        </p:nvSpPr>
        <p:spPr>
          <a:xfrm>
            <a:off x="6507157" y="1561830"/>
            <a:ext cx="5022722" cy="612000"/>
          </a:xfrm>
          <a:prstGeom prst="rect">
            <a:avLst/>
          </a:prstGeom>
          <a:solidFill>
            <a:srgbClr val="E30615"/>
          </a:solidFill>
          <a:ln w="19050">
            <a:solidFill>
              <a:srgbClr val="E10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Heaviest tier </a:t>
            </a:r>
          </a:p>
          <a:p>
            <a:pPr algn="ctr"/>
            <a:r>
              <a:rPr lang="en-GB" sz="1400" b="1" dirty="0">
                <a:solidFill>
                  <a:schemeClr val="bg1"/>
                </a:solidFill>
              </a:rPr>
              <a:t>50-100%</a:t>
            </a:r>
            <a:endParaRPr lang="en-GB" sz="1400" b="1" i="1" dirty="0">
              <a:solidFill>
                <a:schemeClr val="bg1"/>
              </a:solidFill>
            </a:endParaRPr>
          </a:p>
        </p:txBody>
      </p:sp>
      <p:sp>
        <p:nvSpPr>
          <p:cNvPr id="7" name="Rectangle 6">
            <a:extLst>
              <a:ext uri="{FF2B5EF4-FFF2-40B4-BE49-F238E27FC236}">
                <a16:creationId xmlns:a16="http://schemas.microsoft.com/office/drawing/2014/main" id="{44BCD8D8-7B09-BC5B-78FE-4AECB035A21E}"/>
              </a:ext>
            </a:extLst>
          </p:cNvPr>
          <p:cNvSpPr/>
          <p:nvPr/>
        </p:nvSpPr>
        <p:spPr>
          <a:xfrm>
            <a:off x="3409976" y="1580594"/>
            <a:ext cx="2985181" cy="612000"/>
          </a:xfrm>
          <a:prstGeom prst="rect">
            <a:avLst/>
          </a:prstGeom>
          <a:solidFill>
            <a:schemeClr val="accent5"/>
          </a:solidFill>
          <a:ln w="19050">
            <a:solidFill>
              <a:srgbClr val="009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Middle tier </a:t>
            </a:r>
          </a:p>
          <a:p>
            <a:pPr algn="ctr"/>
            <a:r>
              <a:rPr lang="en-GB" sz="1400" b="1" dirty="0">
                <a:solidFill>
                  <a:schemeClr val="bg1"/>
                </a:solidFill>
              </a:rPr>
              <a:t>20-49%</a:t>
            </a:r>
            <a:endParaRPr lang="en-GB" sz="1400" b="1" i="1" dirty="0">
              <a:solidFill>
                <a:schemeClr val="bg1"/>
              </a:solidFill>
            </a:endParaRPr>
          </a:p>
        </p:txBody>
      </p:sp>
      <p:sp>
        <p:nvSpPr>
          <p:cNvPr id="8" name="Rectangle 7">
            <a:extLst>
              <a:ext uri="{FF2B5EF4-FFF2-40B4-BE49-F238E27FC236}">
                <a16:creationId xmlns:a16="http://schemas.microsoft.com/office/drawing/2014/main" id="{BB4ABC3F-E686-9F76-2CFD-04A423F56191}"/>
              </a:ext>
            </a:extLst>
          </p:cNvPr>
          <p:cNvSpPr/>
          <p:nvPr/>
        </p:nvSpPr>
        <p:spPr>
          <a:xfrm>
            <a:off x="1370382" y="1580594"/>
            <a:ext cx="1944000" cy="612000"/>
          </a:xfrm>
          <a:prstGeom prst="rect">
            <a:avLst/>
          </a:prstGeom>
          <a:solidFill>
            <a:srgbClr val="372D87"/>
          </a:solidFill>
          <a:ln w="19050">
            <a:solidFill>
              <a:srgbClr val="372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Lightest tier </a:t>
            </a:r>
          </a:p>
          <a:p>
            <a:pPr algn="ctr"/>
            <a:r>
              <a:rPr lang="en-GB" sz="1400" b="1" dirty="0">
                <a:solidFill>
                  <a:schemeClr val="bg1"/>
                </a:solidFill>
              </a:rPr>
              <a:t>0-19%</a:t>
            </a:r>
            <a:endParaRPr lang="en-GB" sz="1400" b="1" i="1" dirty="0">
              <a:solidFill>
                <a:schemeClr val="bg1"/>
              </a:solidFill>
            </a:endParaRPr>
          </a:p>
        </p:txBody>
      </p:sp>
    </p:spTree>
    <p:extLst>
      <p:ext uri="{BB962C8B-B14F-4D97-AF65-F5344CB8AC3E}">
        <p14:creationId xmlns:p14="http://schemas.microsoft.com/office/powerpoint/2010/main" val="292000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2023 video viewing –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a:t>
            </a:r>
            <a:r>
              <a:rPr lang="en-GB" sz="1400" kern="0">
                <a:solidFill>
                  <a:prstClr val="black"/>
                </a:solidFill>
                <a:latin typeface="Arial"/>
              </a:rPr>
              <a:t>36 </a:t>
            </a:r>
            <a:r>
              <a:rPr kumimoji="0" lang="en-GB" sz="1400" b="0" i="0" u="none" strike="noStrike" kern="0" cap="none" spc="0" normalizeH="0" baseline="0" noProof="0">
                <a:ln>
                  <a:noFill/>
                </a:ln>
                <a:solidFill>
                  <a:prstClr val="black"/>
                </a:solidFill>
                <a:effectLst/>
                <a:uLnTx/>
                <a:uFillTx/>
                <a:latin typeface="Arial"/>
                <a:ea typeface="+mn-ea"/>
                <a:cs typeface="+mn-cs"/>
              </a:rPr>
              <a:t>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4 </a:t>
            </a:r>
            <a:r>
              <a:rPr lang="en-GB" sz="1400" kern="0">
                <a:solidFill>
                  <a:prstClr val="black"/>
                </a:solidFill>
                <a:latin typeface="Arial"/>
              </a:rPr>
              <a:t>h</a:t>
            </a:r>
            <a:r>
              <a:rPr kumimoji="0" lang="en-GB" sz="1400" b="0" i="0" u="none" strike="noStrike" kern="0" cap="none" spc="0" normalizeH="0" baseline="0" noProof="0" err="1">
                <a:ln>
                  <a:noFill/>
                </a:ln>
                <a:solidFill>
                  <a:prstClr val="black"/>
                </a:solidFill>
                <a:effectLst/>
                <a:uLnTx/>
                <a:uFillTx/>
                <a:latin typeface="Arial"/>
                <a:ea typeface="+mn-ea"/>
                <a:cs typeface="+mn-cs"/>
              </a:rPr>
              <a:t>rs</a:t>
            </a:r>
            <a:r>
              <a:rPr kumimoji="0" lang="en-GB" sz="1400" b="0" i="0" u="none" strike="noStrike" kern="0" cap="none" spc="0" normalizeH="0" baseline="0" noProof="0">
                <a:ln>
                  <a:noFill/>
                </a:ln>
                <a:solidFill>
                  <a:prstClr val="black"/>
                </a:solidFill>
                <a:effectLst/>
                <a:uLnTx/>
                <a:uFillTx/>
                <a:latin typeface="Arial"/>
                <a:ea typeface="+mn-ea"/>
                <a:cs typeface="+mn-cs"/>
              </a:rPr>
              <a:t>, 6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361451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33AA-99C0-4795-AF77-8A309EAAC2F0}"/>
              </a:ext>
            </a:extLst>
          </p:cNvPr>
          <p:cNvSpPr>
            <a:spLocks noGrp="1"/>
          </p:cNvSpPr>
          <p:nvPr>
            <p:ph type="title"/>
          </p:nvPr>
        </p:nvSpPr>
        <p:spPr/>
        <p:txBody>
          <a:bodyPr>
            <a:normAutofit/>
          </a:bodyPr>
          <a:lstStyle/>
          <a:p>
            <a:r>
              <a:rPr lang="en-GB">
                <a:solidFill>
                  <a:schemeClr val="accent1"/>
                </a:solidFill>
              </a:rPr>
              <a:t>Almost three quarters of individuals now have access to a SVOD service</a:t>
            </a:r>
          </a:p>
        </p:txBody>
      </p:sp>
      <p:sp>
        <p:nvSpPr>
          <p:cNvPr id="3" name="Text Placeholder 2">
            <a:extLst>
              <a:ext uri="{FF2B5EF4-FFF2-40B4-BE49-F238E27FC236}">
                <a16:creationId xmlns:a16="http://schemas.microsoft.com/office/drawing/2014/main" id="{CDE49146-4C40-4744-8EF2-5E9804FFB03D}"/>
              </a:ext>
            </a:extLst>
          </p:cNvPr>
          <p:cNvSpPr>
            <a:spLocks noGrp="1"/>
          </p:cNvSpPr>
          <p:nvPr>
            <p:ph type="body" sz="quarter" idx="15"/>
          </p:nvPr>
        </p:nvSpPr>
        <p:spPr>
          <a:xfrm>
            <a:off x="378000" y="5364000"/>
            <a:ext cx="11334817" cy="304800"/>
          </a:xfrm>
        </p:spPr>
        <p:txBody>
          <a:bodyPr/>
          <a:lstStyle/>
          <a:p>
            <a:r>
              <a:rPr lang="en-GB" sz="1000">
                <a:solidFill>
                  <a:schemeClr val="tx1">
                    <a:lumMod val="65000"/>
                    <a:lumOff val="35000"/>
                  </a:schemeClr>
                </a:solidFill>
              </a:rPr>
              <a:t>Source: Barb Establishment </a:t>
            </a:r>
            <a:r>
              <a:rPr lang="en-GB">
                <a:solidFill>
                  <a:schemeClr val="tx1">
                    <a:lumMod val="65000"/>
                    <a:lumOff val="35000"/>
                  </a:schemeClr>
                </a:solidFill>
              </a:rPr>
              <a:t>S</a:t>
            </a:r>
            <a:r>
              <a:rPr lang="en-GB" sz="1000">
                <a:solidFill>
                  <a:schemeClr val="tx1">
                    <a:lumMod val="65000"/>
                    <a:lumOff val="35000"/>
                  </a:schemeClr>
                </a:solidFill>
              </a:rPr>
              <a:t>urvey, % of population, *</a:t>
            </a:r>
            <a:r>
              <a:rPr lang="en-GB"/>
              <a:t>Q1 2021 data unavailable as fieldwork was suspended</a:t>
            </a:r>
            <a:endParaRPr lang="en-GB" sz="1000">
              <a:solidFill>
                <a:schemeClr val="tx1">
                  <a:lumMod val="65000"/>
                  <a:lumOff val="35000"/>
                </a:schemeClr>
              </a:solidFill>
            </a:endParaRPr>
          </a:p>
        </p:txBody>
      </p:sp>
      <p:graphicFrame>
        <p:nvGraphicFramePr>
          <p:cNvPr id="6" name="Chart 5">
            <a:extLst>
              <a:ext uri="{FF2B5EF4-FFF2-40B4-BE49-F238E27FC236}">
                <a16:creationId xmlns:a16="http://schemas.microsoft.com/office/drawing/2014/main" id="{AEF80668-3540-43BD-B291-C791C05ED128}"/>
              </a:ext>
            </a:extLst>
          </p:cNvPr>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764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34A4E462-AE28-476B-B097-5E4BEA185BAD}"/>
              </a:ext>
            </a:extLst>
          </p:cNvPr>
          <p:cNvGraphicFramePr/>
          <p:nvPr/>
        </p:nvGraphicFramePr>
        <p:xfrm>
          <a:off x="6950820" y="1402531"/>
          <a:ext cx="4233309" cy="3636356"/>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0209895E-0E97-4AA6-B7A8-B0D1A9985B7B}"/>
              </a:ext>
            </a:extLst>
          </p:cNvPr>
          <p:cNvGrpSpPr/>
          <p:nvPr/>
        </p:nvGrpSpPr>
        <p:grpSpPr>
          <a:xfrm>
            <a:off x="2099624" y="1516851"/>
            <a:ext cx="6801002" cy="3522036"/>
            <a:chOff x="714375" y="1028701"/>
            <a:chExt cx="6448650" cy="3522036"/>
          </a:xfrm>
        </p:grpSpPr>
        <p:graphicFrame>
          <p:nvGraphicFramePr>
            <p:cNvPr id="5" name="Chart 4">
              <a:extLst>
                <a:ext uri="{FF2B5EF4-FFF2-40B4-BE49-F238E27FC236}">
                  <a16:creationId xmlns:a16="http://schemas.microsoft.com/office/drawing/2014/main" id="{70B6AFD2-5720-45DC-A562-F5B15C135C79}"/>
                </a:ext>
              </a:extLst>
            </p:cNvPr>
            <p:cNvGraphicFramePr/>
            <p:nvPr/>
          </p:nvGraphicFramePr>
          <p:xfrm>
            <a:off x="714375" y="1028701"/>
            <a:ext cx="4498845" cy="352203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961E8C1B-1F92-40F0-A154-67E322E4FC51}"/>
                </a:ext>
              </a:extLst>
            </p:cNvPr>
            <p:cNvSpPr txBox="1"/>
            <p:nvPr/>
          </p:nvSpPr>
          <p:spPr>
            <a:xfrm>
              <a:off x="1707887" y="2713901"/>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39 mins </a:t>
              </a:r>
            </a:p>
          </p:txBody>
        </p:sp>
        <p:sp>
          <p:nvSpPr>
            <p:cNvPr id="8" name="TextBox 7">
              <a:extLst>
                <a:ext uri="{FF2B5EF4-FFF2-40B4-BE49-F238E27FC236}">
                  <a16:creationId xmlns:a16="http://schemas.microsoft.com/office/drawing/2014/main" id="{B3DAF2F8-2C62-4574-B440-DC4F0904D955}"/>
                </a:ext>
              </a:extLst>
            </p:cNvPr>
            <p:cNvSpPr txBox="1"/>
            <p:nvPr/>
          </p:nvSpPr>
          <p:spPr>
            <a:xfrm>
              <a:off x="6126053" y="2665773"/>
              <a:ext cx="10369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56 mins</a:t>
              </a:r>
            </a:p>
          </p:txBody>
        </p:sp>
        <p:sp>
          <p:nvSpPr>
            <p:cNvPr id="9" name="TextBox 8">
              <a:extLst>
                <a:ext uri="{FF2B5EF4-FFF2-40B4-BE49-F238E27FC236}">
                  <a16:creationId xmlns:a16="http://schemas.microsoft.com/office/drawing/2014/main" id="{AB98B383-02C2-4520-8B69-04B32348D658}"/>
                </a:ext>
              </a:extLst>
            </p:cNvPr>
            <p:cNvSpPr txBox="1"/>
            <p:nvPr/>
          </p:nvSpPr>
          <p:spPr>
            <a:xfrm>
              <a:off x="1707887" y="2417315"/>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err="1">
                  <a:ln>
                    <a:noFill/>
                  </a:ln>
                  <a:solidFill>
                    <a:srgbClr val="4D4D4D"/>
                  </a:solidFill>
                  <a:effectLst/>
                  <a:uLnTx/>
                  <a:uFillTx/>
                  <a:latin typeface="Arial"/>
                  <a:ea typeface="+mn-ea"/>
                  <a:cs typeface="+mn-cs"/>
                </a:rPr>
                <a:t>Inds</a:t>
              </a:r>
              <a:endParaRPr kumimoji="0" lang="en-GB" sz="1600" b="1" i="0" u="none" strike="noStrike" kern="1200" cap="none" spc="0" normalizeH="0" baseline="0" noProof="0">
                <a:ln>
                  <a:noFill/>
                </a:ln>
                <a:solidFill>
                  <a:srgbClr val="4D4D4D"/>
                </a:solidFill>
                <a:effectLst/>
                <a:uLnTx/>
                <a:uFillTx/>
                <a:latin typeface="Arial"/>
                <a:ea typeface="+mn-ea"/>
                <a:cs typeface="+mn-cs"/>
              </a:endParaRPr>
            </a:p>
          </p:txBody>
        </p:sp>
        <p:sp>
          <p:nvSpPr>
            <p:cNvPr id="10" name="TextBox 9">
              <a:extLst>
                <a:ext uri="{FF2B5EF4-FFF2-40B4-BE49-F238E27FC236}">
                  <a16:creationId xmlns:a16="http://schemas.microsoft.com/office/drawing/2014/main" id="{E9A3187E-9B99-48A7-8A87-7CA590BDF84A}"/>
                </a:ext>
              </a:extLst>
            </p:cNvPr>
            <p:cNvSpPr txBox="1"/>
            <p:nvPr/>
          </p:nvSpPr>
          <p:spPr>
            <a:xfrm>
              <a:off x="6215913" y="2374453"/>
              <a:ext cx="857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a:t>
              </a:r>
            </a:p>
          </p:txBody>
        </p:sp>
      </p:grpSp>
      <p:sp>
        <p:nvSpPr>
          <p:cNvPr id="2" name="Title 1">
            <a:extLst>
              <a:ext uri="{FF2B5EF4-FFF2-40B4-BE49-F238E27FC236}">
                <a16:creationId xmlns:a16="http://schemas.microsoft.com/office/drawing/2014/main" id="{5AF24E3A-20E1-4030-ADA5-277258AAFEBC}"/>
              </a:ext>
            </a:extLst>
          </p:cNvPr>
          <p:cNvSpPr>
            <a:spLocks noGrp="1"/>
          </p:cNvSpPr>
          <p:nvPr>
            <p:ph type="title"/>
          </p:nvPr>
        </p:nvSpPr>
        <p:spPr/>
        <p:txBody>
          <a:bodyPr/>
          <a:lstStyle/>
          <a:p>
            <a:r>
              <a:rPr lang="en-GB"/>
              <a:t>How the SVOD / other AVOD market breaks down – 16-34</a:t>
            </a:r>
          </a:p>
        </p:txBody>
      </p:sp>
      <p:sp>
        <p:nvSpPr>
          <p:cNvPr id="3" name="Text Placeholder 2">
            <a:extLst>
              <a:ext uri="{FF2B5EF4-FFF2-40B4-BE49-F238E27FC236}">
                <a16:creationId xmlns:a16="http://schemas.microsoft.com/office/drawing/2014/main" id="{E1C9921C-C2EE-458D-ADFD-CBD88551CD07}"/>
              </a:ext>
            </a:extLst>
          </p:cNvPr>
          <p:cNvSpPr>
            <a:spLocks noGrp="1"/>
          </p:cNvSpPr>
          <p:nvPr>
            <p:ph type="body" sz="quarter" idx="15"/>
          </p:nvPr>
        </p:nvSpPr>
        <p:spPr>
          <a:xfrm>
            <a:off x="378000" y="5364000"/>
            <a:ext cx="11334817" cy="304800"/>
          </a:xfrm>
        </p:spPr>
        <p:txBody>
          <a:bodyPr/>
          <a:lstStyle/>
          <a:p>
            <a:r>
              <a:rPr lang="en-GB"/>
              <a:t>Source: Barb, In-home viewing, All devices excluding Blu-ray/DVD, 2023, Online Multiple Screens Network</a:t>
            </a:r>
          </a:p>
        </p:txBody>
      </p:sp>
    </p:spTree>
    <p:extLst>
      <p:ext uri="{BB962C8B-B14F-4D97-AF65-F5344CB8AC3E}">
        <p14:creationId xmlns:p14="http://schemas.microsoft.com/office/powerpoint/2010/main" val="332022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E2B2-398E-AE60-F545-EC8EDEFE23A2}"/>
              </a:ext>
            </a:extLst>
          </p:cNvPr>
          <p:cNvSpPr>
            <a:spLocks noGrp="1"/>
          </p:cNvSpPr>
          <p:nvPr>
            <p:ph type="title"/>
          </p:nvPr>
        </p:nvSpPr>
        <p:spPr/>
        <p:txBody>
          <a:bodyPr/>
          <a:lstStyle/>
          <a:p>
            <a:r>
              <a:rPr lang="en-GB"/>
              <a:t>Commercial broadcasters are unrivalled for scale</a:t>
            </a:r>
          </a:p>
        </p:txBody>
      </p:sp>
      <p:sp>
        <p:nvSpPr>
          <p:cNvPr id="3" name="Text Placeholder 2">
            <a:extLst>
              <a:ext uri="{FF2B5EF4-FFF2-40B4-BE49-F238E27FC236}">
                <a16:creationId xmlns:a16="http://schemas.microsoft.com/office/drawing/2014/main" id="{60C1F8E9-8ADB-1661-74DB-1E2B51A6C507}"/>
              </a:ext>
            </a:extLst>
          </p:cNvPr>
          <p:cNvSpPr>
            <a:spLocks noGrp="1"/>
          </p:cNvSpPr>
          <p:nvPr>
            <p:ph type="body" sz="quarter" idx="15"/>
          </p:nvPr>
        </p:nvSpPr>
        <p:spPr/>
        <p:txBody>
          <a:bodyPr/>
          <a:lstStyle/>
          <a:p>
            <a:r>
              <a:rPr lang="en-GB"/>
              <a:t>Source: Barb / All Individuals, all devices – 2023</a:t>
            </a:r>
          </a:p>
        </p:txBody>
      </p:sp>
      <p:graphicFrame>
        <p:nvGraphicFramePr>
          <p:cNvPr id="5" name="Chart 4">
            <a:extLst>
              <a:ext uri="{FF2B5EF4-FFF2-40B4-BE49-F238E27FC236}">
                <a16:creationId xmlns:a16="http://schemas.microsoft.com/office/drawing/2014/main" id="{5FF8575E-62F7-C14E-FD21-0C40EBD9C076}"/>
              </a:ext>
            </a:extLst>
          </p:cNvPr>
          <p:cNvGraphicFramePr>
            <a:graphicFrameLocks noGrp="1"/>
          </p:cNvGraphicFramePr>
          <p:nvPr/>
        </p:nvGraphicFramePr>
        <p:xfrm>
          <a:off x="696000"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018B665-074C-A77A-90C9-8350D35854B0}"/>
              </a:ext>
            </a:extLst>
          </p:cNvPr>
          <p:cNvSpPr txBox="1"/>
          <p:nvPr/>
        </p:nvSpPr>
        <p:spPr>
          <a:xfrm>
            <a:off x="4843093" y="5341125"/>
            <a:ext cx="2505814" cy="230832"/>
          </a:xfrm>
          <a:prstGeom prst="rect">
            <a:avLst/>
          </a:prstGeom>
          <a:noFill/>
        </p:spPr>
        <p:txBody>
          <a:bodyPr wrap="none" rtlCol="0">
            <a:spAutoFit/>
          </a:bodyPr>
          <a:lstStyle/>
          <a:p>
            <a:r>
              <a:rPr lang="en-GB" sz="900" b="1">
                <a:latin typeface="+mj-lt"/>
              </a:rPr>
              <a:t>AVE TIME VIEWED PER </a:t>
            </a:r>
            <a:r>
              <a:rPr lang="en-GB" sz="900" b="1" u="sng">
                <a:latin typeface="+mj-lt"/>
              </a:rPr>
              <a:t>VIEWER</a:t>
            </a:r>
            <a:r>
              <a:rPr lang="en-GB" sz="900" b="1">
                <a:latin typeface="+mj-lt"/>
              </a:rPr>
              <a:t> PER DAY</a:t>
            </a:r>
          </a:p>
        </p:txBody>
      </p:sp>
      <p:sp>
        <p:nvSpPr>
          <p:cNvPr id="7" name="TextBox 6">
            <a:extLst>
              <a:ext uri="{FF2B5EF4-FFF2-40B4-BE49-F238E27FC236}">
                <a16:creationId xmlns:a16="http://schemas.microsoft.com/office/drawing/2014/main" id="{5D09D945-1D9C-AC1A-76A9-FE44A5FD1C2E}"/>
              </a:ext>
            </a:extLst>
          </p:cNvPr>
          <p:cNvSpPr txBox="1"/>
          <p:nvPr/>
        </p:nvSpPr>
        <p:spPr>
          <a:xfrm rot="16200000">
            <a:off x="-606767" y="3073277"/>
            <a:ext cx="1941557" cy="230832"/>
          </a:xfrm>
          <a:prstGeom prst="rect">
            <a:avLst/>
          </a:prstGeom>
          <a:noFill/>
        </p:spPr>
        <p:txBody>
          <a:bodyPr wrap="none" rtlCol="0">
            <a:spAutoFit/>
          </a:bodyPr>
          <a:lstStyle/>
          <a:p>
            <a:r>
              <a:rPr lang="en-GB" sz="900" b="1">
                <a:latin typeface="+mj-lt"/>
              </a:rPr>
              <a:t>AVERAGE DAILY REACH (000s)</a:t>
            </a:r>
          </a:p>
        </p:txBody>
      </p:sp>
      <p:sp>
        <p:nvSpPr>
          <p:cNvPr id="8" name="TextBox 2">
            <a:extLst>
              <a:ext uri="{FF2B5EF4-FFF2-40B4-BE49-F238E27FC236}">
                <a16:creationId xmlns:a16="http://schemas.microsoft.com/office/drawing/2014/main" id="{4CDD94AE-FD9F-0E9E-8EE0-ED7868402B83}"/>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a:solidFill>
                  <a:schemeClr val="bg2"/>
                </a:solidFill>
              </a:rPr>
              <a:t>All Individuals – All devices</a:t>
            </a:r>
          </a:p>
        </p:txBody>
      </p:sp>
      <p:sp>
        <p:nvSpPr>
          <p:cNvPr id="9" name="TextBox 1">
            <a:extLst>
              <a:ext uri="{FF2B5EF4-FFF2-40B4-BE49-F238E27FC236}">
                <a16:creationId xmlns:a16="http://schemas.microsoft.com/office/drawing/2014/main" id="{65B9318B-DCB8-8623-3B15-D9FCFEBC3F27}"/>
              </a:ext>
            </a:extLst>
          </p:cNvPr>
          <p:cNvSpPr txBox="1"/>
          <p:nvPr/>
        </p:nvSpPr>
        <p:spPr>
          <a:xfrm>
            <a:off x="1908421" y="2870826"/>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a:t>Bubble</a:t>
            </a:r>
            <a:r>
              <a:rPr lang="en-GB" sz="1100" b="1" baseline="0"/>
              <a:t> area represents total volume of daily viewing </a:t>
            </a:r>
            <a:endParaRPr lang="en-GB" sz="1100" b="1"/>
          </a:p>
        </p:txBody>
      </p:sp>
      <p:sp>
        <p:nvSpPr>
          <p:cNvPr id="10" name="TextBox 1">
            <a:extLst>
              <a:ext uri="{FF2B5EF4-FFF2-40B4-BE49-F238E27FC236}">
                <a16:creationId xmlns:a16="http://schemas.microsoft.com/office/drawing/2014/main" id="{46F96822-55D8-620F-7F2C-9A85D1424BD1}"/>
              </a:ext>
            </a:extLst>
          </p:cNvPr>
          <p:cNvSpPr txBox="1"/>
          <p:nvPr/>
        </p:nvSpPr>
        <p:spPr>
          <a:xfrm>
            <a:off x="3542413" y="4645456"/>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t>
            </a:r>
          </a:p>
          <a:p>
            <a:pPr algn="ctr"/>
            <a:r>
              <a:rPr lang="en-GB" sz="1000" b="1"/>
              <a:t>SVOD</a:t>
            </a:r>
          </a:p>
        </p:txBody>
      </p:sp>
      <p:sp>
        <p:nvSpPr>
          <p:cNvPr id="11" name="TextBox 1">
            <a:extLst>
              <a:ext uri="{FF2B5EF4-FFF2-40B4-BE49-F238E27FC236}">
                <a16:creationId xmlns:a16="http://schemas.microsoft.com/office/drawing/2014/main" id="{80F076AF-5D9F-4991-6913-DED62D2140C5}"/>
              </a:ext>
            </a:extLst>
          </p:cNvPr>
          <p:cNvSpPr txBox="1"/>
          <p:nvPr/>
        </p:nvSpPr>
        <p:spPr>
          <a:xfrm>
            <a:off x="2359028" y="4645111"/>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AVOD</a:t>
            </a:r>
          </a:p>
        </p:txBody>
      </p:sp>
      <p:sp>
        <p:nvSpPr>
          <p:cNvPr id="12" name="TextBox 1">
            <a:extLst>
              <a:ext uri="{FF2B5EF4-FFF2-40B4-BE49-F238E27FC236}">
                <a16:creationId xmlns:a16="http://schemas.microsoft.com/office/drawing/2014/main" id="{E9C9811E-9E92-35DF-AE77-7F09E1FB06B0}"/>
              </a:ext>
            </a:extLst>
          </p:cNvPr>
          <p:cNvSpPr txBox="1"/>
          <p:nvPr/>
        </p:nvSpPr>
        <p:spPr>
          <a:xfrm>
            <a:off x="1529516" y="4830161"/>
            <a:ext cx="1076998"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t>Dailymotion</a:t>
            </a:r>
          </a:p>
        </p:txBody>
      </p:sp>
      <p:sp>
        <p:nvSpPr>
          <p:cNvPr id="13" name="TextBox 1">
            <a:extLst>
              <a:ext uri="{FF2B5EF4-FFF2-40B4-BE49-F238E27FC236}">
                <a16:creationId xmlns:a16="http://schemas.microsoft.com/office/drawing/2014/main" id="{58ED11A9-185E-3E38-5A77-EE9D230A005F}"/>
              </a:ext>
            </a:extLst>
          </p:cNvPr>
          <p:cNvSpPr txBox="1"/>
          <p:nvPr/>
        </p:nvSpPr>
        <p:spPr>
          <a:xfrm>
            <a:off x="6561769" y="4634063"/>
            <a:ext cx="640079"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Twitch</a:t>
            </a:r>
          </a:p>
        </p:txBody>
      </p:sp>
      <p:cxnSp>
        <p:nvCxnSpPr>
          <p:cNvPr id="14" name="Straight Arrow Connector 13">
            <a:extLst>
              <a:ext uri="{FF2B5EF4-FFF2-40B4-BE49-F238E27FC236}">
                <a16:creationId xmlns:a16="http://schemas.microsoft.com/office/drawing/2014/main" id="{FBED4B81-7819-52B9-C120-0695CA141BD6}"/>
              </a:ext>
            </a:extLst>
          </p:cNvPr>
          <p:cNvCxnSpPr/>
          <p:nvPr/>
        </p:nvCxnSpPr>
        <p:spPr>
          <a:xfrm flipH="1">
            <a:off x="6489477" y="4831048"/>
            <a:ext cx="177642" cy="87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BED4B81-7819-52B9-C120-0695CA141BD6}"/>
              </a:ext>
            </a:extLst>
          </p:cNvPr>
          <p:cNvCxnSpPr>
            <a:cxnSpLocks/>
          </p:cNvCxnSpPr>
          <p:nvPr/>
        </p:nvCxnSpPr>
        <p:spPr>
          <a:xfrm>
            <a:off x="4234830" y="4817185"/>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AE5766FB-4F1E-44DA-08D5-15D30B5D798A}"/>
              </a:ext>
            </a:extLst>
          </p:cNvPr>
          <p:cNvCxnSpPr>
            <a:cxnSpLocks/>
          </p:cNvCxnSpPr>
          <p:nvPr/>
        </p:nvCxnSpPr>
        <p:spPr>
          <a:xfrm>
            <a:off x="3082819" y="4886853"/>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536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E25F-D417-B14B-7093-202F07513A61}"/>
              </a:ext>
            </a:extLst>
          </p:cNvPr>
          <p:cNvSpPr>
            <a:spLocks noGrp="1"/>
          </p:cNvSpPr>
          <p:nvPr>
            <p:ph type="title"/>
          </p:nvPr>
        </p:nvSpPr>
        <p:spPr/>
        <p:txBody>
          <a:bodyPr/>
          <a:lstStyle/>
          <a:p>
            <a:r>
              <a:rPr lang="en-GB"/>
              <a:t>All platforms obey Pareto’s law to varying degrees</a:t>
            </a:r>
          </a:p>
        </p:txBody>
      </p:sp>
      <p:sp>
        <p:nvSpPr>
          <p:cNvPr id="6" name="TextBox 1">
            <a:extLst>
              <a:ext uri="{FF2B5EF4-FFF2-40B4-BE49-F238E27FC236}">
                <a16:creationId xmlns:a16="http://schemas.microsoft.com/office/drawing/2014/main" id="{98D1A2B6-8255-7D33-A80A-E1490E64C677}"/>
              </a:ext>
            </a:extLst>
          </p:cNvPr>
          <p:cNvSpPr txBox="1"/>
          <p:nvPr/>
        </p:nvSpPr>
        <p:spPr>
          <a:xfrm>
            <a:off x="1203400" y="4716609"/>
            <a:ext cx="2213346" cy="39788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Each Decile = 5.2 million viewers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(5.8m non-viewers)</a:t>
            </a:r>
          </a:p>
        </p:txBody>
      </p:sp>
      <p:sp>
        <p:nvSpPr>
          <p:cNvPr id="9" name="TextBox 8">
            <a:extLst>
              <a:ext uri="{FF2B5EF4-FFF2-40B4-BE49-F238E27FC236}">
                <a16:creationId xmlns:a16="http://schemas.microsoft.com/office/drawing/2014/main" id="{BB16A68C-4493-3FE4-1768-8BB4CD7C40BA}"/>
              </a:ext>
            </a:extLst>
          </p:cNvPr>
          <p:cNvSpPr txBox="1"/>
          <p:nvPr/>
        </p:nvSpPr>
        <p:spPr>
          <a:xfrm rot="16200000">
            <a:off x="-705722" y="2849958"/>
            <a:ext cx="2799022"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lumMod val="65000"/>
                    <a:lumOff val="35000"/>
                  </a:prstClr>
                </a:solidFill>
                <a:latin typeface="+mn-lt"/>
                <a:ea typeface="+mn-ea"/>
                <a:cs typeface="+mn-cs"/>
              </a:defRPr>
            </a:pPr>
            <a:r>
              <a:rPr kumimoji="0" lang="en-GB" sz="1000" b="1" i="0" u="none" strike="noStrike" kern="1200" cap="none" spc="0" normalizeH="0" baseline="0" noProof="0" dirty="0">
                <a:ln>
                  <a:noFill/>
                </a:ln>
                <a:solidFill>
                  <a:prstClr val="black">
                    <a:lumMod val="65000"/>
                    <a:lumOff val="35000"/>
                  </a:prstClr>
                </a:solidFill>
                <a:effectLst/>
                <a:uLnTx/>
                <a:uFillTx/>
                <a:latin typeface="Arial"/>
                <a:ea typeface="+mn-ea"/>
                <a:cs typeface="+mn-cs"/>
              </a:rPr>
              <a:t>AVERAGE TIME VIEWED</a:t>
            </a:r>
          </a:p>
        </p:txBody>
      </p:sp>
      <p:graphicFrame>
        <p:nvGraphicFramePr>
          <p:cNvPr id="11" name="Chart 10">
            <a:extLst>
              <a:ext uri="{FF2B5EF4-FFF2-40B4-BE49-F238E27FC236}">
                <a16:creationId xmlns:a16="http://schemas.microsoft.com/office/drawing/2014/main" id="{E94DEE64-E925-96E9-F87D-4816EAE613B0}"/>
              </a:ext>
            </a:extLst>
          </p:cNvPr>
          <p:cNvGraphicFramePr/>
          <p:nvPr/>
        </p:nvGraphicFramePr>
        <p:xfrm>
          <a:off x="816900" y="1312424"/>
          <a:ext cx="10810140" cy="34363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a:extLst>
              <a:ext uri="{FF2B5EF4-FFF2-40B4-BE49-F238E27FC236}">
                <a16:creationId xmlns:a16="http://schemas.microsoft.com/office/drawing/2014/main" id="{5266F665-3AA1-4263-4916-A32AEBC84120}"/>
              </a:ext>
            </a:extLst>
          </p:cNvPr>
          <p:cNvSpPr txBox="1"/>
          <p:nvPr/>
        </p:nvSpPr>
        <p:spPr>
          <a:xfrm>
            <a:off x="3256854" y="4716609"/>
            <a:ext cx="2213346" cy="39788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Each Decile = 4.2 million viewers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(14.7m non-viewers)</a:t>
            </a:r>
          </a:p>
        </p:txBody>
      </p:sp>
      <p:sp>
        <p:nvSpPr>
          <p:cNvPr id="13" name="TextBox 1">
            <a:extLst>
              <a:ext uri="{FF2B5EF4-FFF2-40B4-BE49-F238E27FC236}">
                <a16:creationId xmlns:a16="http://schemas.microsoft.com/office/drawing/2014/main" id="{192C0C71-C992-160A-68E5-8C9F53350C6F}"/>
              </a:ext>
            </a:extLst>
          </p:cNvPr>
          <p:cNvSpPr txBox="1"/>
          <p:nvPr/>
        </p:nvSpPr>
        <p:spPr>
          <a:xfrm>
            <a:off x="5310308" y="4716609"/>
            <a:ext cx="2213346" cy="39788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Each Decile = 4.5 million viewers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(12.2m non-viewers)</a:t>
            </a:r>
          </a:p>
        </p:txBody>
      </p:sp>
      <p:sp>
        <p:nvSpPr>
          <p:cNvPr id="14" name="TextBox 1">
            <a:extLst>
              <a:ext uri="{FF2B5EF4-FFF2-40B4-BE49-F238E27FC236}">
                <a16:creationId xmlns:a16="http://schemas.microsoft.com/office/drawing/2014/main" id="{E50BFFFE-EA20-05C0-E232-83DB60CCC0D8}"/>
              </a:ext>
            </a:extLst>
          </p:cNvPr>
          <p:cNvSpPr txBox="1"/>
          <p:nvPr/>
        </p:nvSpPr>
        <p:spPr>
          <a:xfrm>
            <a:off x="9417217" y="4716609"/>
            <a:ext cx="2213346" cy="39788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Each Decile = 4.7 million viewers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(10.8m non-viewers)</a:t>
            </a:r>
          </a:p>
        </p:txBody>
      </p:sp>
      <p:sp>
        <p:nvSpPr>
          <p:cNvPr id="15" name="TextBox 1">
            <a:extLst>
              <a:ext uri="{FF2B5EF4-FFF2-40B4-BE49-F238E27FC236}">
                <a16:creationId xmlns:a16="http://schemas.microsoft.com/office/drawing/2014/main" id="{E9C353FE-21DF-D372-E7B1-2ACCB088F221}"/>
              </a:ext>
            </a:extLst>
          </p:cNvPr>
          <p:cNvSpPr txBox="1"/>
          <p:nvPr/>
        </p:nvSpPr>
        <p:spPr>
          <a:xfrm>
            <a:off x="7363762" y="4716609"/>
            <a:ext cx="2213346" cy="39788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Each Decile = 0.1 million viewers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(56.7m non-viewers)</a:t>
            </a:r>
          </a:p>
        </p:txBody>
      </p:sp>
      <p:sp>
        <p:nvSpPr>
          <p:cNvPr id="16" name="Text Placeholder 2">
            <a:extLst>
              <a:ext uri="{FF2B5EF4-FFF2-40B4-BE49-F238E27FC236}">
                <a16:creationId xmlns:a16="http://schemas.microsoft.com/office/drawing/2014/main" id="{3820BD40-7201-C480-A3EA-5D846C639DA9}"/>
              </a:ext>
            </a:extLst>
          </p:cNvPr>
          <p:cNvSpPr txBox="1">
            <a:spLocks/>
          </p:cNvSpPr>
          <p:nvPr/>
        </p:nvSpPr>
        <p:spPr>
          <a:xfrm>
            <a:off x="377757" y="5365115"/>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Barb, Sep 23, All devices</a:t>
            </a:r>
          </a:p>
        </p:txBody>
      </p:sp>
      <p:sp>
        <p:nvSpPr>
          <p:cNvPr id="4" name="Right Bracket 3">
            <a:extLst>
              <a:ext uri="{FF2B5EF4-FFF2-40B4-BE49-F238E27FC236}">
                <a16:creationId xmlns:a16="http://schemas.microsoft.com/office/drawing/2014/main" id="{DCBADA33-9401-D8C0-CC07-8A46DD46F9B5}"/>
              </a:ext>
            </a:extLst>
          </p:cNvPr>
          <p:cNvSpPr/>
          <p:nvPr/>
        </p:nvSpPr>
        <p:spPr>
          <a:xfrm rot="16200000">
            <a:off x="3005195" y="1388736"/>
            <a:ext cx="148751" cy="432160"/>
          </a:xfrm>
          <a:prstGeom prst="rightBracket">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9EAF8C1F-D5C1-35AA-5608-AD1DA67E6B4A}"/>
              </a:ext>
            </a:extLst>
          </p:cNvPr>
          <p:cNvSpPr txBox="1"/>
          <p:nvPr/>
        </p:nvSpPr>
        <p:spPr>
          <a:xfrm>
            <a:off x="2793820" y="1197610"/>
            <a:ext cx="571500" cy="369332"/>
          </a:xfrm>
          <a:prstGeom prst="rect">
            <a:avLst/>
          </a:prstGeom>
          <a:noFill/>
        </p:spPr>
        <p:txBody>
          <a:bodyPr wrap="square" rtlCol="0">
            <a:spAutoFit/>
          </a:bodyPr>
          <a:lstStyle/>
          <a:p>
            <a:pPr algn="l"/>
            <a:r>
              <a:rPr lang="en-GB" sz="900">
                <a:solidFill>
                  <a:schemeClr val="bg2"/>
                </a:solidFill>
              </a:rPr>
              <a:t>66% of viewing</a:t>
            </a:r>
          </a:p>
        </p:txBody>
      </p:sp>
      <p:sp>
        <p:nvSpPr>
          <p:cNvPr id="7" name="Right Bracket 6">
            <a:extLst>
              <a:ext uri="{FF2B5EF4-FFF2-40B4-BE49-F238E27FC236}">
                <a16:creationId xmlns:a16="http://schemas.microsoft.com/office/drawing/2014/main" id="{C53DC98A-6F04-47A9-D867-B8D82F66C82B}"/>
              </a:ext>
            </a:extLst>
          </p:cNvPr>
          <p:cNvSpPr/>
          <p:nvPr/>
        </p:nvSpPr>
        <p:spPr>
          <a:xfrm rot="16200000">
            <a:off x="5031282" y="3443688"/>
            <a:ext cx="148751" cy="432160"/>
          </a:xfrm>
          <a:prstGeom prst="rightBracket">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498036DA-0485-8C47-EAE3-79A5AD40279F}"/>
              </a:ext>
            </a:extLst>
          </p:cNvPr>
          <p:cNvSpPr txBox="1"/>
          <p:nvPr/>
        </p:nvSpPr>
        <p:spPr>
          <a:xfrm>
            <a:off x="4819907" y="3252562"/>
            <a:ext cx="571500" cy="369332"/>
          </a:xfrm>
          <a:prstGeom prst="rect">
            <a:avLst/>
          </a:prstGeom>
          <a:noFill/>
        </p:spPr>
        <p:txBody>
          <a:bodyPr wrap="square" rtlCol="0">
            <a:spAutoFit/>
          </a:bodyPr>
          <a:lstStyle/>
          <a:p>
            <a:pPr algn="l"/>
            <a:r>
              <a:rPr lang="en-GB" sz="900">
                <a:solidFill>
                  <a:schemeClr val="bg2"/>
                </a:solidFill>
              </a:rPr>
              <a:t>67% of viewing</a:t>
            </a:r>
          </a:p>
        </p:txBody>
      </p:sp>
      <p:sp>
        <p:nvSpPr>
          <p:cNvPr id="10" name="Right Bracket 9">
            <a:extLst>
              <a:ext uri="{FF2B5EF4-FFF2-40B4-BE49-F238E27FC236}">
                <a16:creationId xmlns:a16="http://schemas.microsoft.com/office/drawing/2014/main" id="{FAEF7E42-CA3F-C902-3A38-4C5FC2138ED4}"/>
              </a:ext>
            </a:extLst>
          </p:cNvPr>
          <p:cNvSpPr/>
          <p:nvPr/>
        </p:nvSpPr>
        <p:spPr>
          <a:xfrm rot="16200000">
            <a:off x="7065945" y="3227259"/>
            <a:ext cx="148751" cy="432160"/>
          </a:xfrm>
          <a:prstGeom prst="rightBracket">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AC694EC7-9C9C-F786-91E5-99E640100C0E}"/>
              </a:ext>
            </a:extLst>
          </p:cNvPr>
          <p:cNvSpPr txBox="1"/>
          <p:nvPr/>
        </p:nvSpPr>
        <p:spPr>
          <a:xfrm>
            <a:off x="6854570" y="3036133"/>
            <a:ext cx="571500" cy="369332"/>
          </a:xfrm>
          <a:prstGeom prst="rect">
            <a:avLst/>
          </a:prstGeom>
          <a:noFill/>
        </p:spPr>
        <p:txBody>
          <a:bodyPr wrap="square" rtlCol="0">
            <a:spAutoFit/>
          </a:bodyPr>
          <a:lstStyle/>
          <a:p>
            <a:pPr algn="l"/>
            <a:r>
              <a:rPr lang="en-GB" sz="900">
                <a:solidFill>
                  <a:schemeClr val="bg2"/>
                </a:solidFill>
              </a:rPr>
              <a:t>59% of viewing</a:t>
            </a:r>
          </a:p>
        </p:txBody>
      </p:sp>
      <p:sp>
        <p:nvSpPr>
          <p:cNvPr id="21" name="Right Bracket 20">
            <a:extLst>
              <a:ext uri="{FF2B5EF4-FFF2-40B4-BE49-F238E27FC236}">
                <a16:creationId xmlns:a16="http://schemas.microsoft.com/office/drawing/2014/main" id="{C85D89D8-78D8-27BA-94CF-C0DDCBB6C2EE}"/>
              </a:ext>
            </a:extLst>
          </p:cNvPr>
          <p:cNvSpPr/>
          <p:nvPr/>
        </p:nvSpPr>
        <p:spPr>
          <a:xfrm rot="16200000">
            <a:off x="9077413" y="4082124"/>
            <a:ext cx="148751" cy="432160"/>
          </a:xfrm>
          <a:prstGeom prst="rightBracket">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a:extLst>
              <a:ext uri="{FF2B5EF4-FFF2-40B4-BE49-F238E27FC236}">
                <a16:creationId xmlns:a16="http://schemas.microsoft.com/office/drawing/2014/main" id="{A13F73C9-659C-2949-408D-F161A963EE0B}"/>
              </a:ext>
            </a:extLst>
          </p:cNvPr>
          <p:cNvSpPr txBox="1"/>
          <p:nvPr/>
        </p:nvSpPr>
        <p:spPr>
          <a:xfrm>
            <a:off x="8866038" y="3890998"/>
            <a:ext cx="571500" cy="369332"/>
          </a:xfrm>
          <a:prstGeom prst="rect">
            <a:avLst/>
          </a:prstGeom>
          <a:noFill/>
        </p:spPr>
        <p:txBody>
          <a:bodyPr wrap="square" rtlCol="0">
            <a:spAutoFit/>
          </a:bodyPr>
          <a:lstStyle/>
          <a:p>
            <a:pPr algn="l"/>
            <a:r>
              <a:rPr lang="en-GB" sz="900">
                <a:solidFill>
                  <a:schemeClr val="bg2"/>
                </a:solidFill>
              </a:rPr>
              <a:t>95% of viewing</a:t>
            </a:r>
          </a:p>
        </p:txBody>
      </p:sp>
      <p:sp>
        <p:nvSpPr>
          <p:cNvPr id="23" name="Right Bracket 22">
            <a:extLst>
              <a:ext uri="{FF2B5EF4-FFF2-40B4-BE49-F238E27FC236}">
                <a16:creationId xmlns:a16="http://schemas.microsoft.com/office/drawing/2014/main" id="{27DCCE52-9AAB-2368-41D7-F028960C4257}"/>
              </a:ext>
            </a:extLst>
          </p:cNvPr>
          <p:cNvSpPr/>
          <p:nvPr/>
        </p:nvSpPr>
        <p:spPr>
          <a:xfrm rot="16200000">
            <a:off x="11116150" y="2679237"/>
            <a:ext cx="148751" cy="432160"/>
          </a:xfrm>
          <a:prstGeom prst="rightBracket">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a:extLst>
              <a:ext uri="{FF2B5EF4-FFF2-40B4-BE49-F238E27FC236}">
                <a16:creationId xmlns:a16="http://schemas.microsoft.com/office/drawing/2014/main" id="{42941E66-8372-B5B8-21E0-64670A386C52}"/>
              </a:ext>
            </a:extLst>
          </p:cNvPr>
          <p:cNvSpPr txBox="1"/>
          <p:nvPr/>
        </p:nvSpPr>
        <p:spPr>
          <a:xfrm>
            <a:off x="10904775" y="2488111"/>
            <a:ext cx="571500" cy="369332"/>
          </a:xfrm>
          <a:prstGeom prst="rect">
            <a:avLst/>
          </a:prstGeom>
          <a:noFill/>
        </p:spPr>
        <p:txBody>
          <a:bodyPr wrap="square" rtlCol="0">
            <a:spAutoFit/>
          </a:bodyPr>
          <a:lstStyle/>
          <a:p>
            <a:pPr algn="l"/>
            <a:r>
              <a:rPr lang="en-GB" sz="900">
                <a:solidFill>
                  <a:schemeClr val="bg2"/>
                </a:solidFill>
              </a:rPr>
              <a:t>71% of viewing</a:t>
            </a:r>
          </a:p>
        </p:txBody>
      </p:sp>
    </p:spTree>
    <p:extLst>
      <p:ext uri="{BB962C8B-B14F-4D97-AF65-F5344CB8AC3E}">
        <p14:creationId xmlns:p14="http://schemas.microsoft.com/office/powerpoint/2010/main" val="218916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2304-952D-FEF5-2310-07D108A14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E96C3-E04D-1D9D-E1AA-4872A5364030}"/>
              </a:ext>
            </a:extLst>
          </p:cNvPr>
          <p:cNvSpPr>
            <a:spLocks noGrp="1"/>
          </p:cNvSpPr>
          <p:nvPr>
            <p:ph type="title"/>
          </p:nvPr>
        </p:nvSpPr>
        <p:spPr>
          <a:xfrm>
            <a:off x="279400" y="265593"/>
            <a:ext cx="11633200" cy="1021181"/>
          </a:xfrm>
        </p:spPr>
        <p:txBody>
          <a:bodyPr/>
          <a:lstStyle/>
          <a:p>
            <a:r>
              <a:rPr lang="en-GB"/>
              <a:t>What matters is the reach opportunity in ad-supported content</a:t>
            </a:r>
          </a:p>
        </p:txBody>
      </p:sp>
      <p:sp>
        <p:nvSpPr>
          <p:cNvPr id="3" name="Text Placeholder 2">
            <a:extLst>
              <a:ext uri="{FF2B5EF4-FFF2-40B4-BE49-F238E27FC236}">
                <a16:creationId xmlns:a16="http://schemas.microsoft.com/office/drawing/2014/main" id="{3EC68EE3-947A-46FF-8959-06829BF0CEC1}"/>
              </a:ext>
            </a:extLst>
          </p:cNvPr>
          <p:cNvSpPr>
            <a:spLocks noGrp="1"/>
          </p:cNvSpPr>
          <p:nvPr>
            <p:ph type="body" sz="quarter" idx="15"/>
          </p:nvPr>
        </p:nvSpPr>
        <p:spPr/>
        <p:txBody>
          <a:bodyPr/>
          <a:lstStyle/>
          <a:p>
            <a:r>
              <a:rPr lang="en-GB"/>
              <a:t>Source: Barb, Sep 23, decile ranked in terms of weight of viewing to linear TV, TV set viewing</a:t>
            </a:r>
          </a:p>
        </p:txBody>
      </p:sp>
      <p:graphicFrame>
        <p:nvGraphicFramePr>
          <p:cNvPr id="6" name="Chart 5">
            <a:extLst>
              <a:ext uri="{FF2B5EF4-FFF2-40B4-BE49-F238E27FC236}">
                <a16:creationId xmlns:a16="http://schemas.microsoft.com/office/drawing/2014/main" id="{E02B9BDC-9EE6-8B78-EC36-7617EFD11D1B}"/>
              </a:ext>
            </a:extLst>
          </p:cNvPr>
          <p:cNvGraphicFramePr/>
          <p:nvPr/>
        </p:nvGraphicFramePr>
        <p:xfrm>
          <a:off x="478790" y="1089396"/>
          <a:ext cx="11633200" cy="41770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DE7934E-9693-F680-7077-2E7CC7A73C2C}"/>
              </a:ext>
            </a:extLst>
          </p:cNvPr>
          <p:cNvSpPr txBox="1"/>
          <p:nvPr/>
        </p:nvSpPr>
        <p:spPr>
          <a:xfrm rot="16200000">
            <a:off x="-1108045" y="2769286"/>
            <a:ext cx="2799022"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lumMod val="65000"/>
                    <a:lumOff val="35000"/>
                  </a:prstClr>
                </a:solidFill>
                <a:latin typeface="+mn-lt"/>
                <a:ea typeface="+mn-ea"/>
                <a:cs typeface="+mn-cs"/>
              </a:defRPr>
            </a:pPr>
            <a:r>
              <a:rPr kumimoji="0" lang="en-GB" sz="1000" b="1" i="0" u="none" strike="noStrike" kern="1200" cap="none" spc="0" normalizeH="0" baseline="0" noProof="0" dirty="0">
                <a:ln>
                  <a:noFill/>
                </a:ln>
                <a:solidFill>
                  <a:prstClr val="black">
                    <a:lumMod val="65000"/>
                    <a:lumOff val="35000"/>
                  </a:prstClr>
                </a:solidFill>
                <a:effectLst/>
                <a:uLnTx/>
                <a:uFillTx/>
                <a:latin typeface="Arial"/>
                <a:ea typeface="+mn-ea"/>
                <a:cs typeface="+mn-cs"/>
              </a:rPr>
              <a:t>AVERAGE TIME VIEWED</a:t>
            </a:r>
          </a:p>
        </p:txBody>
      </p:sp>
      <p:sp>
        <p:nvSpPr>
          <p:cNvPr id="4" name="TextBox 3">
            <a:extLst>
              <a:ext uri="{FF2B5EF4-FFF2-40B4-BE49-F238E27FC236}">
                <a16:creationId xmlns:a16="http://schemas.microsoft.com/office/drawing/2014/main" id="{4BD0A679-E4B3-DCE5-458A-952BC067087D}"/>
              </a:ext>
            </a:extLst>
          </p:cNvPr>
          <p:cNvSpPr txBox="1"/>
          <p:nvPr/>
        </p:nvSpPr>
        <p:spPr>
          <a:xfrm>
            <a:off x="1238491" y="1591574"/>
            <a:ext cx="3993266" cy="338554"/>
          </a:xfrm>
          <a:prstGeom prst="rect">
            <a:avLst/>
          </a:prstGeom>
          <a:noFill/>
        </p:spPr>
        <p:txBody>
          <a:bodyPr wrap="square" rtlCol="0">
            <a:spAutoFit/>
          </a:bodyPr>
          <a:lstStyle/>
          <a:p>
            <a:pPr algn="l"/>
            <a:r>
              <a:rPr lang="en-GB" sz="1600" dirty="0">
                <a:solidFill>
                  <a:schemeClr val="bg2"/>
                </a:solidFill>
              </a:rPr>
              <a:t>TV set viewing to ad supported content</a:t>
            </a:r>
          </a:p>
        </p:txBody>
      </p:sp>
    </p:spTree>
    <p:extLst>
      <p:ext uri="{BB962C8B-B14F-4D97-AF65-F5344CB8AC3E}">
        <p14:creationId xmlns:p14="http://schemas.microsoft.com/office/powerpoint/2010/main" val="116107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02B3-751A-D069-8808-6163BB49F138}"/>
              </a:ext>
            </a:extLst>
          </p:cNvPr>
          <p:cNvSpPr>
            <a:spLocks noGrp="1"/>
          </p:cNvSpPr>
          <p:nvPr>
            <p:ph type="title"/>
          </p:nvPr>
        </p:nvSpPr>
        <p:spPr>
          <a:xfrm>
            <a:off x="177732" y="164364"/>
            <a:ext cx="11793537" cy="1021181"/>
          </a:xfrm>
        </p:spPr>
        <p:txBody>
          <a:bodyPr/>
          <a:lstStyle/>
          <a:p>
            <a:r>
              <a:rPr lang="en-GB"/>
              <a:t>BVOD &amp; SVOD ad tiers are key to reaching lighter linear viewers</a:t>
            </a:r>
          </a:p>
        </p:txBody>
      </p:sp>
      <p:sp>
        <p:nvSpPr>
          <p:cNvPr id="3" name="Text Placeholder 2">
            <a:extLst>
              <a:ext uri="{FF2B5EF4-FFF2-40B4-BE49-F238E27FC236}">
                <a16:creationId xmlns:a16="http://schemas.microsoft.com/office/drawing/2014/main" id="{85709C3A-6B84-BF0F-E849-F9CB96241DE5}"/>
              </a:ext>
            </a:extLst>
          </p:cNvPr>
          <p:cNvSpPr>
            <a:spLocks noGrp="1"/>
          </p:cNvSpPr>
          <p:nvPr>
            <p:ph type="body" sz="quarter" idx="15"/>
          </p:nvPr>
        </p:nvSpPr>
        <p:spPr>
          <a:xfrm>
            <a:off x="378000" y="5580000"/>
            <a:ext cx="11334817" cy="304800"/>
          </a:xfrm>
        </p:spPr>
        <p:txBody>
          <a:bodyPr/>
          <a:lstStyle/>
          <a:p>
            <a:r>
              <a:rPr lang="en-GB"/>
              <a:t>Source: Barb – Sept 2023, Adults, TV set viewing, deciles ranked on weight of viewing to linear TV</a:t>
            </a:r>
          </a:p>
        </p:txBody>
      </p:sp>
      <p:graphicFrame>
        <p:nvGraphicFramePr>
          <p:cNvPr id="6" name="Chart 5">
            <a:extLst>
              <a:ext uri="{FF2B5EF4-FFF2-40B4-BE49-F238E27FC236}">
                <a16:creationId xmlns:a16="http://schemas.microsoft.com/office/drawing/2014/main" id="{424DF79E-B835-FFB6-E864-9157EC236A4D}"/>
              </a:ext>
            </a:extLst>
          </p:cNvPr>
          <p:cNvGraphicFramePr/>
          <p:nvPr>
            <p:extLst>
              <p:ext uri="{D42A27DB-BD31-4B8C-83A1-F6EECF244321}">
                <p14:modId xmlns:p14="http://schemas.microsoft.com/office/powerpoint/2010/main" val="3372210958"/>
              </p:ext>
            </p:extLst>
          </p:nvPr>
        </p:nvGraphicFramePr>
        <p:xfrm>
          <a:off x="566738" y="935990"/>
          <a:ext cx="11530012" cy="4736465"/>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75279B76-B07A-413B-4014-5C2C110B216A}"/>
              </a:ext>
            </a:extLst>
          </p:cNvPr>
          <p:cNvPicPr>
            <a:picLocks noChangeAspect="1"/>
          </p:cNvPicPr>
          <p:nvPr/>
        </p:nvPicPr>
        <p:blipFill>
          <a:blip r:embed="rId4"/>
          <a:stretch>
            <a:fillRect/>
          </a:stretch>
        </p:blipFill>
        <p:spPr>
          <a:xfrm>
            <a:off x="1550669" y="1024883"/>
            <a:ext cx="8991601" cy="275253"/>
          </a:xfrm>
          <a:prstGeom prst="rect">
            <a:avLst/>
          </a:prstGeom>
        </p:spPr>
      </p:pic>
      <p:sp>
        <p:nvSpPr>
          <p:cNvPr id="9" name="TextBox 8">
            <a:extLst>
              <a:ext uri="{FF2B5EF4-FFF2-40B4-BE49-F238E27FC236}">
                <a16:creationId xmlns:a16="http://schemas.microsoft.com/office/drawing/2014/main" id="{0994851C-B372-4F85-1E16-2D2A72241A88}"/>
              </a:ext>
            </a:extLst>
          </p:cNvPr>
          <p:cNvSpPr txBox="1"/>
          <p:nvPr/>
        </p:nvSpPr>
        <p:spPr>
          <a:xfrm>
            <a:off x="4195570" y="794051"/>
            <a:ext cx="70612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D4D4D"/>
                </a:solidFill>
                <a:effectLst/>
                <a:uLnTx/>
                <a:uFillTx/>
                <a:latin typeface="Arial"/>
                <a:ea typeface="+mn-ea"/>
                <a:cs typeface="+mn-cs"/>
              </a:rPr>
              <a:t>AVE HRS OF TV SET VIEWING TIME PER GROUP PER DAY</a:t>
            </a:r>
          </a:p>
        </p:txBody>
      </p:sp>
    </p:spTree>
    <p:extLst>
      <p:ext uri="{BB962C8B-B14F-4D97-AF65-F5344CB8AC3E}">
        <p14:creationId xmlns:p14="http://schemas.microsoft.com/office/powerpoint/2010/main" val="392313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CB1A-EEEC-2D37-F440-5F81917FB033}"/>
              </a:ext>
            </a:extLst>
          </p:cNvPr>
          <p:cNvSpPr>
            <a:spLocks noGrp="1"/>
          </p:cNvSpPr>
          <p:nvPr>
            <p:ph type="title"/>
          </p:nvPr>
        </p:nvSpPr>
        <p:spPr/>
        <p:txBody>
          <a:bodyPr/>
          <a:lstStyle/>
          <a:p>
            <a:r>
              <a:rPr lang="en-GB"/>
              <a:t>SVOD viewing broadly consistent across 2023</a:t>
            </a:r>
          </a:p>
        </p:txBody>
      </p:sp>
      <p:sp>
        <p:nvSpPr>
          <p:cNvPr id="3" name="Text Placeholder 2">
            <a:extLst>
              <a:ext uri="{FF2B5EF4-FFF2-40B4-BE49-F238E27FC236}">
                <a16:creationId xmlns:a16="http://schemas.microsoft.com/office/drawing/2014/main" id="{D4AD63A2-4DA5-82D7-6EB7-7C7018D2CCF1}"/>
              </a:ext>
            </a:extLst>
          </p:cNvPr>
          <p:cNvSpPr>
            <a:spLocks noGrp="1"/>
          </p:cNvSpPr>
          <p:nvPr>
            <p:ph type="body" sz="quarter" idx="15"/>
          </p:nvPr>
        </p:nvSpPr>
        <p:spPr>
          <a:xfrm>
            <a:off x="378000" y="5364000"/>
            <a:ext cx="11334817" cy="304800"/>
          </a:xfrm>
        </p:spPr>
        <p:txBody>
          <a:bodyPr/>
          <a:lstStyle/>
          <a:p>
            <a:r>
              <a:rPr lang="en-GB"/>
              <a:t>Source: Barb, 2023, Online Multiple Screens Network, Individuals, All devices</a:t>
            </a:r>
          </a:p>
        </p:txBody>
      </p:sp>
      <p:graphicFrame>
        <p:nvGraphicFramePr>
          <p:cNvPr id="6" name="Chart 5">
            <a:extLst>
              <a:ext uri="{FF2B5EF4-FFF2-40B4-BE49-F238E27FC236}">
                <a16:creationId xmlns:a16="http://schemas.microsoft.com/office/drawing/2014/main" id="{FAEC5EB9-290E-A282-9A9E-BBD00D1CD6F8}"/>
              </a:ext>
            </a:extLst>
          </p:cNvPr>
          <p:cNvGraphicFramePr/>
          <p:nvPr>
            <p:extLst>
              <p:ext uri="{D42A27DB-BD31-4B8C-83A1-F6EECF244321}">
                <p14:modId xmlns:p14="http://schemas.microsoft.com/office/powerpoint/2010/main" val="3894775252"/>
              </p:ext>
            </p:extLst>
          </p:nvPr>
        </p:nvGraphicFramePr>
        <p:xfrm>
          <a:off x="642024"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63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EE3D-FCE1-4124-9DFC-E69D056545C6}"/>
              </a:ext>
            </a:extLst>
          </p:cNvPr>
          <p:cNvSpPr>
            <a:spLocks noGrp="1"/>
          </p:cNvSpPr>
          <p:nvPr>
            <p:ph type="title"/>
          </p:nvPr>
        </p:nvSpPr>
        <p:spPr/>
        <p:txBody>
          <a:bodyPr/>
          <a:lstStyle/>
          <a:p>
            <a:r>
              <a:rPr lang="en-GB" dirty="0"/>
              <a:t>Viewing to TV content is predominantly done on the larger screen</a:t>
            </a:r>
          </a:p>
        </p:txBody>
      </p:sp>
      <p:sp>
        <p:nvSpPr>
          <p:cNvPr id="3" name="Text Placeholder 2">
            <a:extLst>
              <a:ext uri="{FF2B5EF4-FFF2-40B4-BE49-F238E27FC236}">
                <a16:creationId xmlns:a16="http://schemas.microsoft.com/office/drawing/2014/main" id="{0738A130-91BC-4AE8-888B-841DC03A9989}"/>
              </a:ext>
            </a:extLst>
          </p:cNvPr>
          <p:cNvSpPr>
            <a:spLocks noGrp="1"/>
          </p:cNvSpPr>
          <p:nvPr>
            <p:ph type="body" sz="quarter" idx="15"/>
          </p:nvPr>
        </p:nvSpPr>
        <p:spPr>
          <a:xfrm>
            <a:off x="378000" y="5364000"/>
            <a:ext cx="11334817" cy="304800"/>
          </a:xfrm>
        </p:spPr>
        <p:txBody>
          <a:bodyPr/>
          <a:lstStyle/>
          <a:p>
            <a:r>
              <a:rPr lang="en-GB" dirty="0"/>
              <a:t>Source: </a:t>
            </a:r>
            <a:r>
              <a:rPr lang="fr-FR" dirty="0" err="1"/>
              <a:t>Barb</a:t>
            </a:r>
            <a:r>
              <a:rPr lang="fr-FR" dirty="0"/>
              <a:t> 2023, live +3 mins, </a:t>
            </a:r>
            <a:r>
              <a:rPr lang="fr-FR" dirty="0" err="1"/>
              <a:t>adults</a:t>
            </a:r>
            <a:r>
              <a:rPr lang="fr-FR" dirty="0"/>
              <a:t> </a:t>
            </a:r>
            <a:endParaRPr lang="en-GB" dirty="0"/>
          </a:p>
        </p:txBody>
      </p:sp>
      <p:graphicFrame>
        <p:nvGraphicFramePr>
          <p:cNvPr id="43" name="Table 42">
            <a:extLst>
              <a:ext uri="{FF2B5EF4-FFF2-40B4-BE49-F238E27FC236}">
                <a16:creationId xmlns:a16="http://schemas.microsoft.com/office/drawing/2014/main" id="{9DC0E843-AA69-4A0C-850F-F582E6128DE0}"/>
              </a:ext>
            </a:extLst>
          </p:cNvPr>
          <p:cNvGraphicFramePr>
            <a:graphicFrameLocks noGrp="1"/>
          </p:cNvGraphicFramePr>
          <p:nvPr>
            <p:extLst>
              <p:ext uri="{D42A27DB-BD31-4B8C-83A1-F6EECF244321}">
                <p14:modId xmlns:p14="http://schemas.microsoft.com/office/powerpoint/2010/main" val="2878085018"/>
              </p:ext>
            </p:extLst>
          </p:nvPr>
        </p:nvGraphicFramePr>
        <p:xfrm>
          <a:off x="479425" y="1083212"/>
          <a:ext cx="11233148" cy="4359344"/>
        </p:xfrm>
        <a:graphic>
          <a:graphicData uri="http://schemas.openxmlformats.org/drawingml/2006/table">
            <a:tbl>
              <a:tblPr firstRow="1" bandRow="1">
                <a:tableStyleId>{2D5ABB26-0587-4C30-8999-92F81FD0307C}</a:tableStyleId>
              </a:tblPr>
              <a:tblGrid>
                <a:gridCol w="1425945">
                  <a:extLst>
                    <a:ext uri="{9D8B030D-6E8A-4147-A177-3AD203B41FA5}">
                      <a16:colId xmlns:a16="http://schemas.microsoft.com/office/drawing/2014/main" val="3820613456"/>
                    </a:ext>
                  </a:extLst>
                </a:gridCol>
                <a:gridCol w="1401029">
                  <a:extLst>
                    <a:ext uri="{9D8B030D-6E8A-4147-A177-3AD203B41FA5}">
                      <a16:colId xmlns:a16="http://schemas.microsoft.com/office/drawing/2014/main" val="2444188"/>
                    </a:ext>
                  </a:extLst>
                </a:gridCol>
                <a:gridCol w="1401029">
                  <a:extLst>
                    <a:ext uri="{9D8B030D-6E8A-4147-A177-3AD203B41FA5}">
                      <a16:colId xmlns:a16="http://schemas.microsoft.com/office/drawing/2014/main" val="1702632238"/>
                    </a:ext>
                  </a:extLst>
                </a:gridCol>
                <a:gridCol w="1401029">
                  <a:extLst>
                    <a:ext uri="{9D8B030D-6E8A-4147-A177-3AD203B41FA5}">
                      <a16:colId xmlns:a16="http://schemas.microsoft.com/office/drawing/2014/main" val="2739698495"/>
                    </a:ext>
                  </a:extLst>
                </a:gridCol>
                <a:gridCol w="1401029">
                  <a:extLst>
                    <a:ext uri="{9D8B030D-6E8A-4147-A177-3AD203B41FA5}">
                      <a16:colId xmlns:a16="http://schemas.microsoft.com/office/drawing/2014/main" val="3427061447"/>
                    </a:ext>
                  </a:extLst>
                </a:gridCol>
                <a:gridCol w="1401029">
                  <a:extLst>
                    <a:ext uri="{9D8B030D-6E8A-4147-A177-3AD203B41FA5}">
                      <a16:colId xmlns:a16="http://schemas.microsoft.com/office/drawing/2014/main" val="1759464420"/>
                    </a:ext>
                  </a:extLst>
                </a:gridCol>
                <a:gridCol w="1401029">
                  <a:extLst>
                    <a:ext uri="{9D8B030D-6E8A-4147-A177-3AD203B41FA5}">
                      <a16:colId xmlns:a16="http://schemas.microsoft.com/office/drawing/2014/main" val="3338114437"/>
                    </a:ext>
                  </a:extLst>
                </a:gridCol>
                <a:gridCol w="1401029">
                  <a:extLst>
                    <a:ext uri="{9D8B030D-6E8A-4147-A177-3AD203B41FA5}">
                      <a16:colId xmlns:a16="http://schemas.microsoft.com/office/drawing/2014/main" val="1029218791"/>
                    </a:ext>
                  </a:extLst>
                </a:gridCol>
              </a:tblGrid>
              <a:tr h="576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Live TV</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Playback / BVOD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SVOD / Other AVOD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YouTube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TikTok</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All other online video</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a:noFill/>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193701"/>
                  </a:ext>
                </a:extLst>
              </a:tr>
              <a:tr h="387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endParaRPr lang="en-GB">
                        <a:solidFill>
                          <a:schemeClr val="tx2"/>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dirty="0">
                          <a:solidFill>
                            <a:schemeClr val="tx2"/>
                          </a:solidFill>
                          <a:effectLst/>
                          <a:latin typeface="+mn-lt"/>
                        </a:rPr>
                        <a:t>47.1%</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dirty="0">
                          <a:solidFill>
                            <a:schemeClr val="tx2"/>
                          </a:solidFill>
                          <a:effectLst/>
                          <a:latin typeface="+mn-lt"/>
                        </a:rPr>
                        <a:t>15.2%</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dirty="0">
                          <a:solidFill>
                            <a:schemeClr val="tx2"/>
                          </a:solidFill>
                          <a:effectLst/>
                          <a:latin typeface="+mn-lt"/>
                        </a:rPr>
                        <a:t>13.4%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dirty="0">
                          <a:solidFill>
                            <a:schemeClr val="tx2"/>
                          </a:solidFill>
                          <a:effectLst/>
                          <a:latin typeface="+mn-lt"/>
                        </a:rPr>
                        <a:t>15.4%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dirty="0">
                          <a:solidFill>
                            <a:schemeClr val="tx2"/>
                          </a:solidFill>
                          <a:effectLst/>
                          <a:latin typeface="+mn-lt"/>
                        </a:rPr>
                        <a:t>4.2%</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dirty="0">
                          <a:solidFill>
                            <a:schemeClr val="tx2"/>
                          </a:solidFill>
                          <a:effectLst/>
                          <a:latin typeface="+mn-lt"/>
                        </a:rPr>
                        <a:t>2.3%</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3999653"/>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99.4%</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94.8%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84.7%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31.0%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4.5%</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83.6%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12187"/>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7.1%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16.7%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59.1%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3.8%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420210"/>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3.6%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12.5%</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3.0%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2.7%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9387049"/>
                  </a:ext>
                </a:extLst>
              </a:tr>
              <a:tr h="816102">
                <a:tc>
                  <a:txBody>
                    <a:bodyPr/>
                    <a:lstStyle/>
                    <a:p>
                      <a:pPr algn="ctr"/>
                      <a:endParaRPr lang="en-GB" dirty="0"/>
                    </a:p>
                  </a:txBody>
                  <a:tcPr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dirty="0">
                          <a:solidFill>
                            <a:schemeClr val="bg2"/>
                          </a:solidFill>
                          <a:effectLst/>
                          <a:latin typeface="+mn-lt"/>
                        </a:rPr>
                        <a:t>0.1%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1.9%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4.6%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39.8%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95.1%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34.3%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1" i="0" u="none" strike="noStrike" dirty="0">
                          <a:solidFill>
                            <a:schemeClr val="tx2"/>
                          </a:solidFill>
                          <a:effectLst/>
                          <a:latin typeface="+mn-lt"/>
                        </a:rPr>
                        <a:t>9.9%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41730711"/>
                  </a:ext>
                </a:extLst>
              </a:tr>
            </a:tbl>
          </a:graphicData>
        </a:graphic>
      </p:graphicFrame>
      <p:pic>
        <p:nvPicPr>
          <p:cNvPr id="44" name="Picture 43">
            <a:extLst>
              <a:ext uri="{FF2B5EF4-FFF2-40B4-BE49-F238E27FC236}">
                <a16:creationId xmlns:a16="http://schemas.microsoft.com/office/drawing/2014/main" id="{9C420A0A-4EFD-4AB4-9658-D83D554A3E62}"/>
              </a:ext>
            </a:extLst>
          </p:cNvPr>
          <p:cNvPicPr>
            <a:picLocks noChangeAspect="1"/>
          </p:cNvPicPr>
          <p:nvPr/>
        </p:nvPicPr>
        <p:blipFill rotWithShape="1">
          <a:blip r:embed="rId4">
            <a:extLst>
              <a:ext uri="{28A0092B-C50C-407E-A947-70E740481C1C}">
                <a14:useLocalDpi xmlns:a14="http://schemas.microsoft.com/office/drawing/2010/main" val="0"/>
              </a:ext>
            </a:extLst>
          </a:blip>
          <a:srcRect l="12264" t="41698" r="16087" b="-1"/>
          <a:stretch/>
        </p:blipFill>
        <p:spPr>
          <a:xfrm>
            <a:off x="689080" y="3899737"/>
            <a:ext cx="1001062" cy="576369"/>
          </a:xfrm>
          <a:prstGeom prst="rect">
            <a:avLst/>
          </a:prstGeom>
        </p:spPr>
      </p:pic>
      <p:pic>
        <p:nvPicPr>
          <p:cNvPr id="45" name="Picture 44">
            <a:extLst>
              <a:ext uri="{FF2B5EF4-FFF2-40B4-BE49-F238E27FC236}">
                <a16:creationId xmlns:a16="http://schemas.microsoft.com/office/drawing/2014/main" id="{D07B9F12-2F9F-4D17-931C-8A2409EC4E29}"/>
              </a:ext>
            </a:extLst>
          </p:cNvPr>
          <p:cNvPicPr>
            <a:picLocks noChangeAspect="1"/>
          </p:cNvPicPr>
          <p:nvPr/>
        </p:nvPicPr>
        <p:blipFill rotWithShape="1">
          <a:blip r:embed="rId5">
            <a:extLst>
              <a:ext uri="{28A0092B-C50C-407E-A947-70E740481C1C}">
                <a14:useLocalDpi xmlns:a14="http://schemas.microsoft.com/office/drawing/2010/main" val="0"/>
              </a:ext>
            </a:extLst>
          </a:blip>
          <a:srcRect l="30084" t="71111" r="29953"/>
          <a:stretch/>
        </p:blipFill>
        <p:spPr>
          <a:xfrm>
            <a:off x="841344" y="4757329"/>
            <a:ext cx="696533" cy="356260"/>
          </a:xfrm>
          <a:prstGeom prst="rect">
            <a:avLst/>
          </a:prstGeom>
        </p:spPr>
      </p:pic>
      <p:pic>
        <p:nvPicPr>
          <p:cNvPr id="46" name="Picture 45">
            <a:extLst>
              <a:ext uri="{FF2B5EF4-FFF2-40B4-BE49-F238E27FC236}">
                <a16:creationId xmlns:a16="http://schemas.microsoft.com/office/drawing/2014/main" id="{64265809-EF92-4D99-8730-F75CFD655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47" y="2974545"/>
            <a:ext cx="910128" cy="643969"/>
          </a:xfrm>
          <a:prstGeom prst="rect">
            <a:avLst/>
          </a:prstGeom>
        </p:spPr>
      </p:pic>
      <p:pic>
        <p:nvPicPr>
          <p:cNvPr id="47" name="Picture 46">
            <a:extLst>
              <a:ext uri="{FF2B5EF4-FFF2-40B4-BE49-F238E27FC236}">
                <a16:creationId xmlns:a16="http://schemas.microsoft.com/office/drawing/2014/main" id="{637D055A-8C8D-4D77-BD08-3EE23DE46B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317" y="2318877"/>
            <a:ext cx="814589" cy="576369"/>
          </a:xfrm>
          <a:prstGeom prst="rect">
            <a:avLst/>
          </a:prstGeom>
        </p:spPr>
      </p:pic>
    </p:spTree>
    <p:custDataLst>
      <p:tags r:id="rId1"/>
    </p:custDataLst>
    <p:extLst>
      <p:ext uri="{BB962C8B-B14F-4D97-AF65-F5344CB8AC3E}">
        <p14:creationId xmlns:p14="http://schemas.microsoft.com/office/powerpoint/2010/main" val="69592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A8624486-D0FA-1EC7-7941-CE0C8260742B}"/>
              </a:ext>
            </a:extLst>
          </p:cNvPr>
          <p:cNvGraphicFramePr/>
          <p:nvPr/>
        </p:nvGraphicFramePr>
        <p:xfrm>
          <a:off x="1165578" y="1304545"/>
          <a:ext cx="4636800" cy="370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EA96C5D-DEAC-A443-8CE6-814F95CD93B4}"/>
              </a:ext>
            </a:extLst>
          </p:cNvPr>
          <p:cNvGraphicFramePr/>
          <p:nvPr/>
        </p:nvGraphicFramePr>
        <p:xfrm>
          <a:off x="6372490" y="1304545"/>
          <a:ext cx="4636800" cy="3704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691B7E8F-B31C-4C9C-844C-E7D3E3BB1F3E}"/>
              </a:ext>
            </a:extLst>
          </p:cNvPr>
          <p:cNvSpPr>
            <a:spLocks noGrp="1"/>
          </p:cNvSpPr>
          <p:nvPr>
            <p:ph type="title"/>
          </p:nvPr>
        </p:nvSpPr>
        <p:spPr/>
        <p:txBody>
          <a:bodyPr/>
          <a:lstStyle/>
          <a:p>
            <a:r>
              <a:rPr lang="en-GB" dirty="0">
                <a:solidFill>
                  <a:schemeClr val="accent1"/>
                </a:solidFill>
              </a:rPr>
              <a:t>Incremental reach achieved by TV + VOD</a:t>
            </a:r>
            <a:endParaRPr lang="en-GB" dirty="0"/>
          </a:p>
        </p:txBody>
      </p:sp>
      <p:sp>
        <p:nvSpPr>
          <p:cNvPr id="3" name="Text Placeholder 2">
            <a:extLst>
              <a:ext uri="{FF2B5EF4-FFF2-40B4-BE49-F238E27FC236}">
                <a16:creationId xmlns:a16="http://schemas.microsoft.com/office/drawing/2014/main" id="{D2A7F1CF-3C46-4BDD-964F-FA3E3A1EB1C2}"/>
              </a:ext>
            </a:extLst>
          </p:cNvPr>
          <p:cNvSpPr>
            <a:spLocks noGrp="1"/>
          </p:cNvSpPr>
          <p:nvPr>
            <p:ph type="body" sz="quarter" idx="15"/>
          </p:nvPr>
        </p:nvSpPr>
        <p:spPr>
          <a:xfrm>
            <a:off x="360000" y="5580000"/>
            <a:ext cx="11108911" cy="304800"/>
          </a:xfrm>
        </p:spPr>
        <p:txBody>
          <a:bodyPr/>
          <a:lstStyle/>
          <a:p>
            <a:r>
              <a:rPr lang="en-GB" dirty="0"/>
              <a:t>Source: </a:t>
            </a:r>
            <a:r>
              <a:rPr lang="fr-FR" dirty="0"/>
              <a:t>2022 (</a:t>
            </a:r>
            <a:r>
              <a:rPr lang="fr-FR" dirty="0" err="1"/>
              <a:t>average</a:t>
            </a:r>
            <a:r>
              <a:rPr lang="fr-FR" dirty="0"/>
              <a:t> of </a:t>
            </a:r>
            <a:r>
              <a:rPr lang="fr-FR" dirty="0" err="1"/>
              <a:t>both</a:t>
            </a:r>
            <a:r>
              <a:rPr lang="fr-FR" dirty="0"/>
              <a:t> waves), 2023</a:t>
            </a:r>
            <a:r>
              <a:rPr lang="en-GB" dirty="0"/>
              <a:t>, </a:t>
            </a:r>
            <a:r>
              <a:rPr lang="fr-FR" dirty="0"/>
              <a:t>2024</a:t>
            </a:r>
            <a:r>
              <a:rPr lang="en-GB" dirty="0"/>
              <a:t> </a:t>
            </a:r>
            <a:r>
              <a:rPr lang="en-GB" dirty="0" err="1"/>
              <a:t>SuperHub</a:t>
            </a:r>
            <a:r>
              <a:rPr lang="en-GB" dirty="0"/>
              <a:t> (W2 2023 + W1 2024), Fieldwork Dates: 20</a:t>
            </a:r>
            <a:r>
              <a:rPr lang="en-GB" baseline="30000" dirty="0"/>
              <a:t>th</a:t>
            </a:r>
            <a:r>
              <a:rPr lang="en-GB" dirty="0"/>
              <a:t> Sep 2023 – 3</a:t>
            </a:r>
            <a:r>
              <a:rPr lang="en-GB" baseline="30000" dirty="0"/>
              <a:t>rd</a:t>
            </a:r>
            <a:r>
              <a:rPr lang="en-GB" dirty="0"/>
              <a:t> Dec 2023, 16</a:t>
            </a:r>
            <a:r>
              <a:rPr lang="en-GB" baseline="30000" dirty="0"/>
              <a:t>th</a:t>
            </a:r>
            <a:r>
              <a:rPr lang="en-GB" dirty="0"/>
              <a:t> Jan 2024 – 12</a:t>
            </a:r>
            <a:r>
              <a:rPr lang="en-GB" baseline="30000" dirty="0"/>
              <a:t>th</a:t>
            </a:r>
            <a:r>
              <a:rPr lang="en-GB" dirty="0"/>
              <a:t> Apr 2024. Adults 15+, 15-34.</a:t>
            </a:r>
          </a:p>
          <a:p>
            <a:endParaRPr lang="en-GB" dirty="0"/>
          </a:p>
        </p:txBody>
      </p:sp>
      <p:sp>
        <p:nvSpPr>
          <p:cNvPr id="7" name="TextBox 6">
            <a:extLst>
              <a:ext uri="{FF2B5EF4-FFF2-40B4-BE49-F238E27FC236}">
                <a16:creationId xmlns:a16="http://schemas.microsoft.com/office/drawing/2014/main" id="{FF887547-8990-4AF9-9AAC-C5E31BB68856}"/>
              </a:ext>
            </a:extLst>
          </p:cNvPr>
          <p:cNvSpPr txBox="1"/>
          <p:nvPr/>
        </p:nvSpPr>
        <p:spPr>
          <a:xfrm rot="16200000">
            <a:off x="-818320" y="2956038"/>
            <a:ext cx="28114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mn-cs"/>
              </a:rPr>
              <a:t>WEEKLY REACH%</a:t>
            </a:r>
          </a:p>
        </p:txBody>
      </p:sp>
      <p:sp>
        <p:nvSpPr>
          <p:cNvPr id="4" name="TextBox 3">
            <a:extLst>
              <a:ext uri="{FF2B5EF4-FFF2-40B4-BE49-F238E27FC236}">
                <a16:creationId xmlns:a16="http://schemas.microsoft.com/office/drawing/2014/main" id="{8C310E59-EADA-44E4-8D26-8753CD8C248B}"/>
              </a:ext>
            </a:extLst>
          </p:cNvPr>
          <p:cNvSpPr txBox="1"/>
          <p:nvPr/>
        </p:nvSpPr>
        <p:spPr>
          <a:xfrm>
            <a:off x="3124561" y="879308"/>
            <a:ext cx="1168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ADULTS</a:t>
            </a:r>
          </a:p>
        </p:txBody>
      </p:sp>
      <p:sp>
        <p:nvSpPr>
          <p:cNvPr id="10" name="TextBox 9">
            <a:extLst>
              <a:ext uri="{FF2B5EF4-FFF2-40B4-BE49-F238E27FC236}">
                <a16:creationId xmlns:a16="http://schemas.microsoft.com/office/drawing/2014/main" id="{65B0E3A2-9837-4721-B977-7E5ACCB2B06E}"/>
              </a:ext>
            </a:extLst>
          </p:cNvPr>
          <p:cNvSpPr txBox="1"/>
          <p:nvPr/>
        </p:nvSpPr>
        <p:spPr>
          <a:xfrm>
            <a:off x="8324057" y="866051"/>
            <a:ext cx="1168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15-34s</a:t>
            </a:r>
          </a:p>
        </p:txBody>
      </p:sp>
      <p:pic>
        <p:nvPicPr>
          <p:cNvPr id="6" name="Picture 5">
            <a:extLst>
              <a:ext uri="{FF2B5EF4-FFF2-40B4-BE49-F238E27FC236}">
                <a16:creationId xmlns:a16="http://schemas.microsoft.com/office/drawing/2014/main" id="{81CD389B-F7B2-4B50-B4AD-73F0D73B6E9D}"/>
              </a:ext>
            </a:extLst>
          </p:cNvPr>
          <p:cNvPicPr>
            <a:picLocks noChangeAspect="1"/>
          </p:cNvPicPr>
          <p:nvPr/>
        </p:nvPicPr>
        <p:blipFill>
          <a:blip r:embed="rId5"/>
          <a:stretch>
            <a:fillRect/>
          </a:stretch>
        </p:blipFill>
        <p:spPr>
          <a:xfrm>
            <a:off x="4317521" y="5012690"/>
            <a:ext cx="3486150" cy="352425"/>
          </a:xfrm>
          <a:prstGeom prst="rect">
            <a:avLst/>
          </a:prstGeom>
        </p:spPr>
      </p:pic>
      <p:sp>
        <p:nvSpPr>
          <p:cNvPr id="11" name="TextBox 10">
            <a:extLst>
              <a:ext uri="{FF2B5EF4-FFF2-40B4-BE49-F238E27FC236}">
                <a16:creationId xmlns:a16="http://schemas.microsoft.com/office/drawing/2014/main" id="{8FB1DAE0-8C33-49CC-98A8-6CF7F7F79513}"/>
              </a:ext>
            </a:extLst>
          </p:cNvPr>
          <p:cNvSpPr txBox="1"/>
          <p:nvPr/>
        </p:nvSpPr>
        <p:spPr>
          <a:xfrm>
            <a:off x="2130773" y="1255516"/>
            <a:ext cx="583814" cy="261610"/>
          </a:xfrm>
          <a:prstGeom prst="rect">
            <a:avLst/>
          </a:prstGeom>
          <a:noFill/>
        </p:spPr>
        <p:txBody>
          <a:bodyPr wrap="none" rtlCol="0">
            <a:spAutoFit/>
          </a:bodyPr>
          <a:lstStyle/>
          <a:p>
            <a:pPr algn="l"/>
            <a:r>
              <a:rPr lang="en-GB" sz="1100" b="1" dirty="0"/>
              <a:t>97.6%</a:t>
            </a:r>
          </a:p>
        </p:txBody>
      </p:sp>
      <p:sp>
        <p:nvSpPr>
          <p:cNvPr id="12" name="TextBox 11">
            <a:extLst>
              <a:ext uri="{FF2B5EF4-FFF2-40B4-BE49-F238E27FC236}">
                <a16:creationId xmlns:a16="http://schemas.microsoft.com/office/drawing/2014/main" id="{481514E5-9C23-4D32-9433-AA7C5B8BD622}"/>
              </a:ext>
            </a:extLst>
          </p:cNvPr>
          <p:cNvSpPr txBox="1"/>
          <p:nvPr/>
        </p:nvSpPr>
        <p:spPr>
          <a:xfrm>
            <a:off x="3427401" y="1347757"/>
            <a:ext cx="583814" cy="261610"/>
          </a:xfrm>
          <a:prstGeom prst="rect">
            <a:avLst/>
          </a:prstGeom>
          <a:noFill/>
        </p:spPr>
        <p:txBody>
          <a:bodyPr wrap="none" rtlCol="0">
            <a:spAutoFit/>
          </a:bodyPr>
          <a:lstStyle/>
          <a:p>
            <a:pPr algn="l"/>
            <a:r>
              <a:rPr lang="en-GB" sz="1100" b="1" dirty="0"/>
              <a:t>96.0%</a:t>
            </a:r>
          </a:p>
        </p:txBody>
      </p:sp>
      <p:sp>
        <p:nvSpPr>
          <p:cNvPr id="15" name="TextBox 14">
            <a:extLst>
              <a:ext uri="{FF2B5EF4-FFF2-40B4-BE49-F238E27FC236}">
                <a16:creationId xmlns:a16="http://schemas.microsoft.com/office/drawing/2014/main" id="{196A4B04-96F2-4486-B3EA-57A85AD6393E}"/>
              </a:ext>
            </a:extLst>
          </p:cNvPr>
          <p:cNvSpPr txBox="1"/>
          <p:nvPr/>
        </p:nvSpPr>
        <p:spPr>
          <a:xfrm>
            <a:off x="4712842" y="1269902"/>
            <a:ext cx="583814" cy="261610"/>
          </a:xfrm>
          <a:prstGeom prst="rect">
            <a:avLst/>
          </a:prstGeom>
          <a:noFill/>
        </p:spPr>
        <p:txBody>
          <a:bodyPr wrap="none" rtlCol="0">
            <a:spAutoFit/>
          </a:bodyPr>
          <a:lstStyle/>
          <a:p>
            <a:pPr algn="l"/>
            <a:r>
              <a:rPr lang="en-GB" sz="1100" b="1" dirty="0"/>
              <a:t>96.8%</a:t>
            </a:r>
          </a:p>
        </p:txBody>
      </p:sp>
      <p:sp>
        <p:nvSpPr>
          <p:cNvPr id="16" name="TextBox 15">
            <a:extLst>
              <a:ext uri="{FF2B5EF4-FFF2-40B4-BE49-F238E27FC236}">
                <a16:creationId xmlns:a16="http://schemas.microsoft.com/office/drawing/2014/main" id="{C74F2ADF-DB6E-49C8-9239-A669A67822B8}"/>
              </a:ext>
            </a:extLst>
          </p:cNvPr>
          <p:cNvSpPr txBox="1"/>
          <p:nvPr/>
        </p:nvSpPr>
        <p:spPr>
          <a:xfrm>
            <a:off x="7320340" y="1310164"/>
            <a:ext cx="583814" cy="261610"/>
          </a:xfrm>
          <a:prstGeom prst="rect">
            <a:avLst/>
          </a:prstGeom>
          <a:noFill/>
        </p:spPr>
        <p:txBody>
          <a:bodyPr wrap="none" rtlCol="0">
            <a:spAutoFit/>
          </a:bodyPr>
          <a:lstStyle/>
          <a:p>
            <a:pPr algn="l"/>
            <a:r>
              <a:rPr lang="en-GB" sz="1100" b="1" dirty="0"/>
              <a:t>95.3%</a:t>
            </a:r>
          </a:p>
        </p:txBody>
      </p:sp>
      <p:sp>
        <p:nvSpPr>
          <p:cNvPr id="17" name="TextBox 16">
            <a:extLst>
              <a:ext uri="{FF2B5EF4-FFF2-40B4-BE49-F238E27FC236}">
                <a16:creationId xmlns:a16="http://schemas.microsoft.com/office/drawing/2014/main" id="{56F209A4-E3F2-49E4-B5B4-9204AE9D3BFD}"/>
              </a:ext>
            </a:extLst>
          </p:cNvPr>
          <p:cNvSpPr txBox="1"/>
          <p:nvPr/>
        </p:nvSpPr>
        <p:spPr>
          <a:xfrm>
            <a:off x="8658169" y="1400707"/>
            <a:ext cx="583814" cy="261610"/>
          </a:xfrm>
          <a:prstGeom prst="rect">
            <a:avLst/>
          </a:prstGeom>
          <a:noFill/>
        </p:spPr>
        <p:txBody>
          <a:bodyPr wrap="none" rtlCol="0">
            <a:spAutoFit/>
          </a:bodyPr>
          <a:lstStyle/>
          <a:p>
            <a:pPr algn="l"/>
            <a:r>
              <a:rPr lang="en-GB" sz="1100" b="1" dirty="0"/>
              <a:t>93.1%</a:t>
            </a:r>
          </a:p>
        </p:txBody>
      </p:sp>
      <p:sp>
        <p:nvSpPr>
          <p:cNvPr id="18" name="TextBox 17">
            <a:extLst>
              <a:ext uri="{FF2B5EF4-FFF2-40B4-BE49-F238E27FC236}">
                <a16:creationId xmlns:a16="http://schemas.microsoft.com/office/drawing/2014/main" id="{6372F061-3013-4C30-A1B0-9F85B23D945B}"/>
              </a:ext>
            </a:extLst>
          </p:cNvPr>
          <p:cNvSpPr txBox="1"/>
          <p:nvPr/>
        </p:nvSpPr>
        <p:spPr>
          <a:xfrm>
            <a:off x="9995998" y="1379280"/>
            <a:ext cx="583814" cy="261610"/>
          </a:xfrm>
          <a:prstGeom prst="rect">
            <a:avLst/>
          </a:prstGeom>
          <a:noFill/>
        </p:spPr>
        <p:txBody>
          <a:bodyPr wrap="none" rtlCol="0">
            <a:spAutoFit/>
          </a:bodyPr>
          <a:lstStyle/>
          <a:p>
            <a:pPr algn="l"/>
            <a:r>
              <a:rPr lang="en-GB" sz="1100" b="1" dirty="0"/>
              <a:t>94.5%</a:t>
            </a:r>
          </a:p>
        </p:txBody>
      </p:sp>
    </p:spTree>
    <p:extLst>
      <p:ext uri="{BB962C8B-B14F-4D97-AF65-F5344CB8AC3E}">
        <p14:creationId xmlns:p14="http://schemas.microsoft.com/office/powerpoint/2010/main" val="383841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There are 8 need states which drive video viewing</a:t>
            </a:r>
          </a:p>
        </p:txBody>
      </p:sp>
      <p:grpSp>
        <p:nvGrpSpPr>
          <p:cNvPr id="3" name="Group 2">
            <a:extLst>
              <a:ext uri="{FF2B5EF4-FFF2-40B4-BE49-F238E27FC236}">
                <a16:creationId xmlns:a16="http://schemas.microsoft.com/office/drawing/2014/main" id="{63386479-D803-4E16-8CA5-1513DC30076D}"/>
              </a:ext>
            </a:extLst>
          </p:cNvPr>
          <p:cNvGrpSpPr/>
          <p:nvPr/>
        </p:nvGrpSpPr>
        <p:grpSpPr>
          <a:xfrm>
            <a:off x="3199907" y="1277020"/>
            <a:ext cx="5368387" cy="3704140"/>
            <a:chOff x="3264393" y="1905842"/>
            <a:chExt cx="5733612" cy="4003371"/>
          </a:xfrm>
        </p:grpSpPr>
        <p:grpSp>
          <p:nvGrpSpPr>
            <p:cNvPr id="12" name="Group 11"/>
            <p:cNvGrpSpPr/>
            <p:nvPr/>
          </p:nvGrpSpPr>
          <p:grpSpPr>
            <a:xfrm>
              <a:off x="4121051" y="1905842"/>
              <a:ext cx="3922001" cy="3922001"/>
              <a:chOff x="3484607" y="2063372"/>
              <a:chExt cx="3922001" cy="3922001"/>
            </a:xfrm>
          </p:grpSpPr>
          <p:sp>
            <p:nvSpPr>
              <p:cNvPr id="31" name="Pie 30"/>
              <p:cNvSpPr>
                <a:spLocks noChangeAspect="1"/>
              </p:cNvSpPr>
              <p:nvPr/>
            </p:nvSpPr>
            <p:spPr>
              <a:xfrm rot="6765127">
                <a:off x="3906767" y="2485532"/>
                <a:ext cx="3077680" cy="3077680"/>
              </a:xfrm>
              <a:prstGeom prst="pie">
                <a:avLst>
                  <a:gd name="adj1" fmla="val 13499731"/>
                  <a:gd name="adj2" fmla="val 16200000"/>
                </a:avLst>
              </a:prstGeom>
              <a:solidFill>
                <a:srgbClr val="E105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2" name="Pie 31"/>
              <p:cNvSpPr>
                <a:spLocks noChangeAspect="1"/>
              </p:cNvSpPr>
              <p:nvPr/>
            </p:nvSpPr>
            <p:spPr>
              <a:xfrm rot="15765240">
                <a:off x="3811440" y="2390205"/>
                <a:ext cx="3268334" cy="3268334"/>
              </a:xfrm>
              <a:prstGeom prst="pie">
                <a:avLst>
                  <a:gd name="adj1" fmla="val 13499731"/>
                  <a:gd name="adj2" fmla="val 16200000"/>
                </a:avLst>
              </a:prstGeom>
              <a:solidFill>
                <a:srgbClr val="3C2D8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 name="Pie 33"/>
              <p:cNvSpPr>
                <a:spLocks noChangeAspect="1"/>
              </p:cNvSpPr>
              <p:nvPr/>
            </p:nvSpPr>
            <p:spPr>
              <a:xfrm rot="17506674">
                <a:off x="4900885" y="3479650"/>
                <a:ext cx="1089444" cy="1089444"/>
              </a:xfrm>
              <a:prstGeom prst="pie">
                <a:avLst>
                  <a:gd name="adj1" fmla="val 13499731"/>
                  <a:gd name="adj2" fmla="val 16200000"/>
                </a:avLst>
              </a:prstGeom>
              <a:solidFill>
                <a:srgbClr val="0069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 name="Pie 34"/>
              <p:cNvSpPr>
                <a:spLocks noChangeAspect="1"/>
              </p:cNvSpPr>
              <p:nvPr/>
            </p:nvSpPr>
            <p:spPr>
              <a:xfrm rot="13494486">
                <a:off x="3484607" y="2063372"/>
                <a:ext cx="3922001" cy="3922001"/>
              </a:xfrm>
              <a:prstGeom prst="pie">
                <a:avLst>
                  <a:gd name="adj1" fmla="val 13499731"/>
                  <a:gd name="adj2" fmla="val 16200000"/>
                </a:avLst>
              </a:prstGeom>
              <a:solidFill>
                <a:srgbClr val="F073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Pie 36"/>
              <p:cNvSpPr>
                <a:spLocks noChangeAspect="1"/>
              </p:cNvSpPr>
              <p:nvPr/>
            </p:nvSpPr>
            <p:spPr>
              <a:xfrm rot="19841772">
                <a:off x="4288072" y="2866837"/>
                <a:ext cx="2315070" cy="2315070"/>
              </a:xfrm>
              <a:prstGeom prst="pie">
                <a:avLst>
                  <a:gd name="adj1" fmla="val 13499731"/>
                  <a:gd name="adj2" fmla="val 16200000"/>
                </a:avLst>
              </a:prstGeom>
              <a:solidFill>
                <a:srgbClr val="00A0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Pie 35"/>
              <p:cNvSpPr>
                <a:spLocks noChangeAspect="1"/>
              </p:cNvSpPr>
              <p:nvPr/>
            </p:nvSpPr>
            <p:spPr>
              <a:xfrm>
                <a:off x="4424253" y="3003018"/>
                <a:ext cx="2042709" cy="2042709"/>
              </a:xfrm>
              <a:prstGeom prst="pie">
                <a:avLst>
                  <a:gd name="adj1" fmla="val 13499731"/>
                  <a:gd name="adj2" fmla="val 16200000"/>
                </a:avLst>
              </a:prstGeom>
              <a:solidFill>
                <a:srgbClr val="00A5D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 name="Pie 37"/>
              <p:cNvSpPr>
                <a:spLocks noChangeAspect="1"/>
              </p:cNvSpPr>
              <p:nvPr/>
            </p:nvSpPr>
            <p:spPr>
              <a:xfrm rot="4780936">
                <a:off x="4111037" y="2689802"/>
                <a:ext cx="2669140" cy="2669140"/>
              </a:xfrm>
              <a:prstGeom prst="pie">
                <a:avLst>
                  <a:gd name="adj1" fmla="val 13499731"/>
                  <a:gd name="adj2" fmla="val 16200000"/>
                </a:avLst>
              </a:prstGeom>
              <a:solidFill>
                <a:srgbClr val="87BE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 name="Pie 32"/>
              <p:cNvSpPr>
                <a:spLocks noChangeAspect="1"/>
              </p:cNvSpPr>
              <p:nvPr/>
            </p:nvSpPr>
            <p:spPr>
              <a:xfrm rot="2699023">
                <a:off x="4233600" y="2812365"/>
                <a:ext cx="2424015" cy="2424015"/>
              </a:xfrm>
              <a:prstGeom prst="pie">
                <a:avLst>
                  <a:gd name="adj1" fmla="val 13499731"/>
                  <a:gd name="adj2" fmla="val 16200000"/>
                </a:avLst>
              </a:prstGeom>
              <a:solidFill>
                <a:srgbClr val="FFC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11" name="TextBox 10"/>
            <p:cNvSpPr txBox="1"/>
            <p:nvPr/>
          </p:nvSpPr>
          <p:spPr>
            <a:xfrm>
              <a:off x="7528183" y="3679232"/>
              <a:ext cx="1469822" cy="221018"/>
            </a:xfrm>
            <a:prstGeom prst="rect">
              <a:avLst/>
            </a:prstGeom>
            <a:noFill/>
          </p:spPr>
          <p:txBody>
            <a:bodyPr wrap="square" lIns="18000" tIns="18000" rIns="18000" bIns="18000" rtlCol="0">
              <a:spAutoFit/>
            </a:bodyPr>
            <a:lstStyle/>
            <a:p>
              <a:pPr algn="ctr"/>
              <a:r>
                <a:rPr lang="en-GB" sz="1200" b="1" dirty="0">
                  <a:solidFill>
                    <a:srgbClr val="E10514"/>
                  </a:solidFill>
                  <a:latin typeface="+mj-lt"/>
                </a:rPr>
                <a:t>16% COMFORT</a:t>
              </a:r>
            </a:p>
          </p:txBody>
        </p:sp>
        <p:sp>
          <p:nvSpPr>
            <p:cNvPr id="47" name="TextBox 46"/>
            <p:cNvSpPr txBox="1"/>
            <p:nvPr/>
          </p:nvSpPr>
          <p:spPr>
            <a:xfrm>
              <a:off x="6445680" y="2405219"/>
              <a:ext cx="1399332" cy="221018"/>
            </a:xfrm>
            <a:prstGeom prst="rect">
              <a:avLst/>
            </a:prstGeom>
            <a:noFill/>
          </p:spPr>
          <p:txBody>
            <a:bodyPr wrap="square" lIns="18000" tIns="18000" rIns="18000" bIns="18000" rtlCol="0">
              <a:spAutoFit/>
            </a:bodyPr>
            <a:lstStyle/>
            <a:p>
              <a:pPr algn="ctr"/>
              <a:r>
                <a:rPr lang="en-GB" sz="1200" b="1" dirty="0">
                  <a:solidFill>
                    <a:srgbClr val="FFCD00"/>
                  </a:solidFill>
                  <a:latin typeface="+mj-lt"/>
                </a:rPr>
                <a:t>10% EXPERIENCE</a:t>
              </a:r>
            </a:p>
          </p:txBody>
        </p:sp>
        <p:sp>
          <p:nvSpPr>
            <p:cNvPr id="48" name="TextBox 47"/>
            <p:cNvSpPr txBox="1"/>
            <p:nvPr/>
          </p:nvSpPr>
          <p:spPr>
            <a:xfrm>
              <a:off x="4094031" y="5657418"/>
              <a:ext cx="1399332" cy="251795"/>
            </a:xfrm>
            <a:prstGeom prst="rect">
              <a:avLst/>
            </a:prstGeom>
            <a:noFill/>
          </p:spPr>
          <p:txBody>
            <a:bodyPr wrap="square" lIns="18000" tIns="18000" rIns="18000" bIns="18000" rtlCol="0">
              <a:spAutoFit/>
            </a:bodyPr>
            <a:lstStyle/>
            <a:p>
              <a:pPr algn="ctr"/>
              <a:r>
                <a:rPr lang="en-GB" sz="1400" b="1" dirty="0">
                  <a:solidFill>
                    <a:srgbClr val="F07305"/>
                  </a:solidFill>
                  <a:latin typeface="+mj-lt"/>
                </a:rPr>
                <a:t>26% </a:t>
              </a:r>
              <a:r>
                <a:rPr lang="en-GB" sz="1200" b="1" dirty="0">
                  <a:solidFill>
                    <a:srgbClr val="F07305"/>
                  </a:solidFill>
                  <a:latin typeface="+mj-lt"/>
                </a:rPr>
                <a:t>UNWIND</a:t>
              </a:r>
              <a:endParaRPr lang="en-GB" sz="1400" b="1" dirty="0">
                <a:solidFill>
                  <a:srgbClr val="F07305"/>
                </a:solidFill>
                <a:latin typeface="+mj-lt"/>
              </a:endParaRPr>
            </a:p>
          </p:txBody>
        </p:sp>
        <p:sp>
          <p:nvSpPr>
            <p:cNvPr id="49" name="TextBox 48"/>
            <p:cNvSpPr txBox="1"/>
            <p:nvPr/>
          </p:nvSpPr>
          <p:spPr>
            <a:xfrm>
              <a:off x="4371182" y="3725255"/>
              <a:ext cx="1399332" cy="221018"/>
            </a:xfrm>
            <a:prstGeom prst="rect">
              <a:avLst/>
            </a:prstGeom>
            <a:noFill/>
          </p:spPr>
          <p:txBody>
            <a:bodyPr wrap="square" lIns="18000" tIns="18000" rIns="18000" bIns="18000" rtlCol="0">
              <a:spAutoFit/>
            </a:bodyPr>
            <a:lstStyle/>
            <a:p>
              <a:pPr algn="ctr"/>
              <a:r>
                <a:rPr lang="en-GB" sz="1200" b="1" dirty="0">
                  <a:solidFill>
                    <a:srgbClr val="0069B4"/>
                  </a:solidFill>
                  <a:latin typeface="+mj-lt"/>
                </a:rPr>
                <a:t>2% DO</a:t>
              </a:r>
            </a:p>
          </p:txBody>
        </p:sp>
        <p:sp>
          <p:nvSpPr>
            <p:cNvPr id="50" name="TextBox 49"/>
            <p:cNvSpPr txBox="1"/>
            <p:nvPr/>
          </p:nvSpPr>
          <p:spPr>
            <a:xfrm>
              <a:off x="3264393" y="4581905"/>
              <a:ext cx="1399332" cy="221018"/>
            </a:xfrm>
            <a:prstGeom prst="rect">
              <a:avLst/>
            </a:prstGeom>
            <a:noFill/>
          </p:spPr>
          <p:txBody>
            <a:bodyPr wrap="square" lIns="18000" tIns="18000" rIns="18000" bIns="18000" rtlCol="0">
              <a:spAutoFit/>
            </a:bodyPr>
            <a:lstStyle/>
            <a:p>
              <a:pPr algn="ctr"/>
              <a:r>
                <a:rPr lang="en-GB" sz="1200" b="1" dirty="0">
                  <a:solidFill>
                    <a:srgbClr val="3C2D87"/>
                  </a:solidFill>
                  <a:latin typeface="+mj-lt"/>
                </a:rPr>
                <a:t>18% DISTRACT</a:t>
              </a:r>
            </a:p>
          </p:txBody>
        </p:sp>
        <p:sp>
          <p:nvSpPr>
            <p:cNvPr id="51" name="TextBox 50"/>
            <p:cNvSpPr txBox="1"/>
            <p:nvPr/>
          </p:nvSpPr>
          <p:spPr>
            <a:xfrm>
              <a:off x="3833591" y="2942045"/>
              <a:ext cx="1399332" cy="221018"/>
            </a:xfrm>
            <a:prstGeom prst="rect">
              <a:avLst/>
            </a:prstGeom>
            <a:noFill/>
          </p:spPr>
          <p:txBody>
            <a:bodyPr wrap="square" lIns="18000" tIns="18000" rIns="18000" bIns="18000" rtlCol="0">
              <a:spAutoFit/>
            </a:bodyPr>
            <a:lstStyle/>
            <a:p>
              <a:pPr algn="ctr"/>
              <a:r>
                <a:rPr lang="en-GB" sz="1200" b="1" dirty="0">
                  <a:solidFill>
                    <a:srgbClr val="00A03C"/>
                  </a:solidFill>
                  <a:latin typeface="+mj-lt"/>
                </a:rPr>
                <a:t>9% INDULGE</a:t>
              </a:r>
            </a:p>
          </p:txBody>
        </p:sp>
        <p:sp>
          <p:nvSpPr>
            <p:cNvPr id="52" name="TextBox 51"/>
            <p:cNvSpPr txBox="1"/>
            <p:nvPr/>
          </p:nvSpPr>
          <p:spPr>
            <a:xfrm>
              <a:off x="4663633" y="2439931"/>
              <a:ext cx="1399332" cy="221018"/>
            </a:xfrm>
            <a:prstGeom prst="rect">
              <a:avLst/>
            </a:prstGeom>
            <a:noFill/>
          </p:spPr>
          <p:txBody>
            <a:bodyPr wrap="square" lIns="18000" tIns="18000" rIns="18000" bIns="18000" rtlCol="0">
              <a:spAutoFit/>
            </a:bodyPr>
            <a:lstStyle/>
            <a:p>
              <a:pPr algn="ctr"/>
              <a:r>
                <a:rPr lang="en-GB" sz="1200" b="1" dirty="0">
                  <a:solidFill>
                    <a:srgbClr val="00A5D7"/>
                  </a:solidFill>
                  <a:latin typeface="+mj-lt"/>
                </a:rPr>
                <a:t>7% ESCAPE</a:t>
              </a:r>
            </a:p>
          </p:txBody>
        </p:sp>
        <p:sp>
          <p:nvSpPr>
            <p:cNvPr id="53" name="TextBox 52"/>
            <p:cNvSpPr txBox="1"/>
            <p:nvPr/>
          </p:nvSpPr>
          <p:spPr>
            <a:xfrm>
              <a:off x="7132700" y="2929722"/>
              <a:ext cx="1399332" cy="221018"/>
            </a:xfrm>
            <a:prstGeom prst="rect">
              <a:avLst/>
            </a:prstGeom>
            <a:noFill/>
          </p:spPr>
          <p:txBody>
            <a:bodyPr wrap="square" lIns="18000" tIns="18000" rIns="18000" bIns="18000" rtlCol="0">
              <a:spAutoFit/>
            </a:bodyPr>
            <a:lstStyle/>
            <a:p>
              <a:pPr algn="ctr"/>
              <a:r>
                <a:rPr lang="en-GB" sz="1200" b="1" dirty="0">
                  <a:solidFill>
                    <a:srgbClr val="87BE23"/>
                  </a:solidFill>
                  <a:latin typeface="+mj-lt"/>
                </a:rPr>
                <a:t>12% IN TOUCH</a:t>
              </a: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376" y="5141674"/>
              <a:ext cx="405659" cy="360000"/>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836" y="4278965"/>
              <a:ext cx="381073" cy="360000"/>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1224" y="3724800"/>
              <a:ext cx="522000" cy="360000"/>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1756" y="2872715"/>
              <a:ext cx="439303" cy="335033"/>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3024" y="3208616"/>
              <a:ext cx="361525" cy="360000"/>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7402" y="3178780"/>
              <a:ext cx="292987" cy="360000"/>
            </a:xfrm>
            <a:prstGeom prst="rect">
              <a:avLst/>
            </a:prstGeom>
          </p:spPr>
        </p:pic>
        <p:pic>
          <p:nvPicPr>
            <p:cNvPr id="58"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0551" y="2992868"/>
              <a:ext cx="421663" cy="276817"/>
            </a:xfrm>
            <a:prstGeom prst="rect">
              <a:avLst/>
            </a:prstGeom>
          </p:spPr>
        </p:pic>
        <p:pic>
          <p:nvPicPr>
            <p:cNvPr id="59" name="Picture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70506" y="3785277"/>
              <a:ext cx="262882" cy="216413"/>
            </a:xfrm>
            <a:prstGeom prst="rect">
              <a:avLst/>
            </a:prstGeom>
          </p:spPr>
        </p:pic>
      </p:grpSp>
      <p:grpSp>
        <p:nvGrpSpPr>
          <p:cNvPr id="13" name="Group 12">
            <a:extLst>
              <a:ext uri="{FF2B5EF4-FFF2-40B4-BE49-F238E27FC236}">
                <a16:creationId xmlns:a16="http://schemas.microsoft.com/office/drawing/2014/main" id="{0E05FF0C-D2C6-4382-9918-5E4CE3EB5F25}"/>
              </a:ext>
            </a:extLst>
          </p:cNvPr>
          <p:cNvGrpSpPr/>
          <p:nvPr/>
        </p:nvGrpSpPr>
        <p:grpSpPr>
          <a:xfrm rot="16200000">
            <a:off x="5502206" y="1211612"/>
            <a:ext cx="854492" cy="460227"/>
            <a:chOff x="9513597" y="1946237"/>
            <a:chExt cx="1094877" cy="473743"/>
          </a:xfrm>
        </p:grpSpPr>
        <p:sp>
          <p:nvSpPr>
            <p:cNvPr id="5" name="Arrow: Right 4">
              <a:extLst>
                <a:ext uri="{FF2B5EF4-FFF2-40B4-BE49-F238E27FC236}">
                  <a16:creationId xmlns:a16="http://schemas.microsoft.com/office/drawing/2014/main" id="{5D7F0D47-96D3-467A-873D-3DB76D8DB89D}"/>
                </a:ext>
              </a:extLst>
            </p:cNvPr>
            <p:cNvSpPr/>
            <p:nvPr/>
          </p:nvSpPr>
          <p:spPr>
            <a:xfrm>
              <a:off x="9554787" y="1946237"/>
              <a:ext cx="975648"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0A239F2-98D7-4C31-958E-FD32E07D0F46}"/>
                </a:ext>
              </a:extLst>
            </p:cNvPr>
            <p:cNvSpPr txBox="1"/>
            <p:nvPr/>
          </p:nvSpPr>
          <p:spPr>
            <a:xfrm>
              <a:off x="9513597" y="2028155"/>
              <a:ext cx="1094877" cy="276999"/>
            </a:xfrm>
            <a:prstGeom prst="rect">
              <a:avLst/>
            </a:prstGeom>
            <a:noFill/>
          </p:spPr>
          <p:txBody>
            <a:bodyPr wrap="square" rtlCol="0">
              <a:spAutoFit/>
            </a:bodyPr>
            <a:lstStyle/>
            <a:p>
              <a:pPr algn="l"/>
              <a:r>
                <a:rPr lang="en-GB" sz="1200" dirty="0">
                  <a:solidFill>
                    <a:schemeClr val="accent1"/>
                  </a:solidFill>
                </a:rPr>
                <a:t>content</a:t>
              </a:r>
            </a:p>
          </p:txBody>
        </p:sp>
      </p:grpSp>
      <p:grpSp>
        <p:nvGrpSpPr>
          <p:cNvPr id="9" name="Group 8">
            <a:extLst>
              <a:ext uri="{FF2B5EF4-FFF2-40B4-BE49-F238E27FC236}">
                <a16:creationId xmlns:a16="http://schemas.microsoft.com/office/drawing/2014/main" id="{169573F5-F89F-47DB-9633-30F485AC6E32}"/>
              </a:ext>
            </a:extLst>
          </p:cNvPr>
          <p:cNvGrpSpPr/>
          <p:nvPr/>
        </p:nvGrpSpPr>
        <p:grpSpPr>
          <a:xfrm rot="5400000">
            <a:off x="5573973" y="5077808"/>
            <a:ext cx="889673" cy="473744"/>
            <a:chOff x="9486921" y="1160810"/>
            <a:chExt cx="1102862" cy="473743"/>
          </a:xfrm>
        </p:grpSpPr>
        <p:sp>
          <p:nvSpPr>
            <p:cNvPr id="55" name="Arrow: Right 54">
              <a:extLst>
                <a:ext uri="{FF2B5EF4-FFF2-40B4-BE49-F238E27FC236}">
                  <a16:creationId xmlns:a16="http://schemas.microsoft.com/office/drawing/2014/main" id="{BBDF98F1-35EF-4077-AAB9-F3D7FDDC3EE2}"/>
                </a:ext>
              </a:extLst>
            </p:cNvPr>
            <p:cNvSpPr/>
            <p:nvPr/>
          </p:nvSpPr>
          <p:spPr>
            <a:xfrm>
              <a:off x="9546803" y="1160810"/>
              <a:ext cx="982763"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6" name="TextBox 55">
              <a:extLst>
                <a:ext uri="{FF2B5EF4-FFF2-40B4-BE49-F238E27FC236}">
                  <a16:creationId xmlns:a16="http://schemas.microsoft.com/office/drawing/2014/main" id="{7C85C57C-FC1A-4437-BE3C-9EC3CB66DCAF}"/>
                </a:ext>
              </a:extLst>
            </p:cNvPr>
            <p:cNvSpPr txBox="1"/>
            <p:nvPr/>
          </p:nvSpPr>
          <p:spPr>
            <a:xfrm>
              <a:off x="9486921" y="1260040"/>
              <a:ext cx="1102862" cy="276999"/>
            </a:xfrm>
            <a:prstGeom prst="rect">
              <a:avLst/>
            </a:prstGeom>
            <a:noFill/>
          </p:spPr>
          <p:txBody>
            <a:bodyPr wrap="square" rtlCol="0">
              <a:spAutoFit/>
            </a:bodyPr>
            <a:lstStyle/>
            <a:p>
              <a:pPr algn="l"/>
              <a:r>
                <a:rPr lang="en-GB" sz="1200" dirty="0">
                  <a:solidFill>
                    <a:schemeClr val="accent1"/>
                  </a:solidFill>
                </a:rPr>
                <a:t>context</a:t>
              </a:r>
            </a:p>
          </p:txBody>
        </p:sp>
      </p:grpSp>
      <p:grpSp>
        <p:nvGrpSpPr>
          <p:cNvPr id="14" name="Group 13">
            <a:extLst>
              <a:ext uri="{FF2B5EF4-FFF2-40B4-BE49-F238E27FC236}">
                <a16:creationId xmlns:a16="http://schemas.microsoft.com/office/drawing/2014/main" id="{D0446AB1-5B8F-4188-9735-651951836A72}"/>
              </a:ext>
            </a:extLst>
          </p:cNvPr>
          <p:cNvGrpSpPr/>
          <p:nvPr/>
        </p:nvGrpSpPr>
        <p:grpSpPr>
          <a:xfrm>
            <a:off x="7746542" y="3166786"/>
            <a:ext cx="889673" cy="473744"/>
            <a:chOff x="9514971" y="1525898"/>
            <a:chExt cx="1102861" cy="473743"/>
          </a:xfrm>
        </p:grpSpPr>
        <p:sp>
          <p:nvSpPr>
            <p:cNvPr id="60" name="Arrow: Right 59">
              <a:extLst>
                <a:ext uri="{FF2B5EF4-FFF2-40B4-BE49-F238E27FC236}">
                  <a16:creationId xmlns:a16="http://schemas.microsoft.com/office/drawing/2014/main" id="{B60C3534-3690-404D-9188-578EA60E3623}"/>
                </a:ext>
              </a:extLst>
            </p:cNvPr>
            <p:cNvSpPr/>
            <p:nvPr/>
          </p:nvSpPr>
          <p:spPr>
            <a:xfrm>
              <a:off x="9546803" y="1525898"/>
              <a:ext cx="982763"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1" name="TextBox 60">
              <a:extLst>
                <a:ext uri="{FF2B5EF4-FFF2-40B4-BE49-F238E27FC236}">
                  <a16:creationId xmlns:a16="http://schemas.microsoft.com/office/drawing/2014/main" id="{58E14E83-C398-4A2E-9078-25D9DCAF329E}"/>
                </a:ext>
              </a:extLst>
            </p:cNvPr>
            <p:cNvSpPr txBox="1"/>
            <p:nvPr/>
          </p:nvSpPr>
          <p:spPr>
            <a:xfrm>
              <a:off x="9514971" y="1623332"/>
              <a:ext cx="1102861" cy="276999"/>
            </a:xfrm>
            <a:prstGeom prst="rect">
              <a:avLst/>
            </a:prstGeom>
            <a:noFill/>
          </p:spPr>
          <p:txBody>
            <a:bodyPr wrap="square" rtlCol="0">
              <a:spAutoFit/>
            </a:bodyPr>
            <a:lstStyle/>
            <a:p>
              <a:pPr algn="l"/>
              <a:r>
                <a:rPr lang="en-GB" sz="1200" dirty="0">
                  <a:solidFill>
                    <a:schemeClr val="accent1"/>
                  </a:solidFill>
                </a:rPr>
                <a:t>social</a:t>
              </a:r>
            </a:p>
          </p:txBody>
        </p:sp>
      </p:grpSp>
      <p:grpSp>
        <p:nvGrpSpPr>
          <p:cNvPr id="15" name="Group 14">
            <a:extLst>
              <a:ext uri="{FF2B5EF4-FFF2-40B4-BE49-F238E27FC236}">
                <a16:creationId xmlns:a16="http://schemas.microsoft.com/office/drawing/2014/main" id="{CFE489FA-7D7E-429E-A113-4FC35E36DFF3}"/>
              </a:ext>
            </a:extLst>
          </p:cNvPr>
          <p:cNvGrpSpPr/>
          <p:nvPr/>
        </p:nvGrpSpPr>
        <p:grpSpPr>
          <a:xfrm>
            <a:off x="3196792" y="3156990"/>
            <a:ext cx="810352" cy="473743"/>
            <a:chOff x="2804303" y="2818711"/>
            <a:chExt cx="810352" cy="473743"/>
          </a:xfrm>
        </p:grpSpPr>
        <p:sp>
          <p:nvSpPr>
            <p:cNvPr id="63" name="Arrow: Right 62">
              <a:extLst>
                <a:ext uri="{FF2B5EF4-FFF2-40B4-BE49-F238E27FC236}">
                  <a16:creationId xmlns:a16="http://schemas.microsoft.com/office/drawing/2014/main" id="{9AF83683-8191-4681-9FDF-866F56E4E2A9}"/>
                </a:ext>
              </a:extLst>
            </p:cNvPr>
            <p:cNvSpPr/>
            <p:nvPr/>
          </p:nvSpPr>
          <p:spPr>
            <a:xfrm rot="10800000">
              <a:off x="2804303" y="2818711"/>
              <a:ext cx="778508"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D5073DE2-365C-41C8-A078-5004C016F070}"/>
                </a:ext>
              </a:extLst>
            </p:cNvPr>
            <p:cNvSpPr txBox="1"/>
            <p:nvPr/>
          </p:nvSpPr>
          <p:spPr>
            <a:xfrm>
              <a:off x="2836148" y="2914281"/>
              <a:ext cx="778507" cy="276999"/>
            </a:xfrm>
            <a:prstGeom prst="rect">
              <a:avLst/>
            </a:prstGeom>
            <a:noFill/>
          </p:spPr>
          <p:txBody>
            <a:bodyPr wrap="square" rtlCol="0">
              <a:spAutoFit/>
            </a:bodyPr>
            <a:lstStyle/>
            <a:p>
              <a:pPr algn="l"/>
              <a:r>
                <a:rPr lang="en-GB" sz="1200" dirty="0">
                  <a:solidFill>
                    <a:schemeClr val="accent1"/>
                  </a:solidFill>
                </a:rPr>
                <a:t>personal</a:t>
              </a:r>
            </a:p>
          </p:txBody>
        </p:sp>
      </p:grpSp>
      <p:sp>
        <p:nvSpPr>
          <p:cNvPr id="54" name="Text Placeholder 2">
            <a:extLst>
              <a:ext uri="{FF2B5EF4-FFF2-40B4-BE49-F238E27FC236}">
                <a16:creationId xmlns:a16="http://schemas.microsoft.com/office/drawing/2014/main" id="{E8BA9447-4709-436F-8307-78FEB1ADDFBD}"/>
              </a:ext>
            </a:extLst>
          </p:cNvPr>
          <p:cNvSpPr>
            <a:spLocks noGrp="1"/>
          </p:cNvSpPr>
          <p:nvPr>
            <p:ph type="body" sz="quarter" idx="15"/>
          </p:nvPr>
        </p:nvSpPr>
        <p:spPr>
          <a:xfrm>
            <a:off x="360000" y="5580000"/>
            <a:ext cx="11334817" cy="304800"/>
          </a:xfrm>
        </p:spPr>
        <p:txBody>
          <a:bodyPr/>
          <a:lstStyle/>
          <a:p>
            <a:r>
              <a:rPr lang="en-GB" dirty="0"/>
              <a:t>Source: The Age of Television, 2018, MTM/Thinkbox. </a:t>
            </a:r>
          </a:p>
        </p:txBody>
      </p:sp>
    </p:spTree>
    <p:extLst>
      <p:ext uri="{BB962C8B-B14F-4D97-AF65-F5344CB8AC3E}">
        <p14:creationId xmlns:p14="http://schemas.microsoft.com/office/powerpoint/2010/main" val="71960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B047-4FD9-48A2-AECE-02CB0649C997}"/>
              </a:ext>
            </a:extLst>
          </p:cNvPr>
          <p:cNvSpPr>
            <a:spLocks noGrp="1"/>
          </p:cNvSpPr>
          <p:nvPr>
            <p:ph type="title"/>
          </p:nvPr>
        </p:nvSpPr>
        <p:spPr/>
        <p:txBody>
          <a:bodyPr/>
          <a:lstStyle/>
          <a:p>
            <a:r>
              <a:rPr lang="en-GB" dirty="0"/>
              <a:t>The need to immerse ourselves in content to ‘escape’ drives on-demand viewing</a:t>
            </a:r>
          </a:p>
        </p:txBody>
      </p:sp>
      <p:sp>
        <p:nvSpPr>
          <p:cNvPr id="3" name="Text Placeholder 2">
            <a:extLst>
              <a:ext uri="{FF2B5EF4-FFF2-40B4-BE49-F238E27FC236}">
                <a16:creationId xmlns:a16="http://schemas.microsoft.com/office/drawing/2014/main" id="{3CA76DB5-CEA7-445E-9F3A-AA92214F84B2}"/>
              </a:ext>
            </a:extLst>
          </p:cNvPr>
          <p:cNvSpPr>
            <a:spLocks noGrp="1"/>
          </p:cNvSpPr>
          <p:nvPr>
            <p:ph type="body" sz="quarter" idx="15"/>
          </p:nvPr>
        </p:nvSpPr>
        <p:spPr>
          <a:xfrm>
            <a:off x="360000" y="5580000"/>
            <a:ext cx="11334817" cy="304800"/>
          </a:xfrm>
        </p:spPr>
        <p:txBody>
          <a:bodyPr/>
          <a:lstStyle/>
          <a:p>
            <a:r>
              <a:rPr lang="en-GB" dirty="0"/>
              <a:t>Source: The Age of Television, 2018, MTM/Thinkbox. Base: all adults (53 – 1,531)</a:t>
            </a:r>
          </a:p>
        </p:txBody>
      </p:sp>
      <p:graphicFrame>
        <p:nvGraphicFramePr>
          <p:cNvPr id="6" name="Chart 5">
            <a:extLst>
              <a:ext uri="{FF2B5EF4-FFF2-40B4-BE49-F238E27FC236}">
                <a16:creationId xmlns:a16="http://schemas.microsoft.com/office/drawing/2014/main" id="{23ABC739-EA0D-4A96-8A0C-F038B4394C6A}"/>
              </a:ext>
            </a:extLst>
          </p:cNvPr>
          <p:cNvGraphicFramePr/>
          <p:nvPr/>
        </p:nvGraphicFramePr>
        <p:xfrm>
          <a:off x="601579" y="1503947"/>
          <a:ext cx="10924674" cy="37057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797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F6033C2-D621-452A-A154-8B290C782250}"/>
              </a:ext>
            </a:extLst>
          </p:cNvPr>
          <p:cNvSpPr>
            <a:spLocks noGrp="1"/>
          </p:cNvSpPr>
          <p:nvPr>
            <p:ph type="title"/>
          </p:nvPr>
        </p:nvSpPr>
        <p:spPr/>
        <p:txBody>
          <a:bodyPr/>
          <a:lstStyle/>
          <a:p>
            <a:r>
              <a:rPr lang="en-GB" dirty="0">
                <a:solidFill>
                  <a:srgbClr val="00A5D7"/>
                </a:solidFill>
              </a:rPr>
              <a:t>Escape </a:t>
            </a:r>
            <a:br>
              <a:rPr lang="en-GB" dirty="0">
                <a:solidFill>
                  <a:srgbClr val="00A5D7"/>
                </a:solidFill>
              </a:rPr>
            </a:br>
            <a:r>
              <a:rPr lang="en-GB" dirty="0">
                <a:solidFill>
                  <a:srgbClr val="00A5D7"/>
                </a:solidFill>
              </a:rPr>
              <a:t>7% of viewing time</a:t>
            </a:r>
          </a:p>
        </p:txBody>
      </p:sp>
      <p:sp>
        <p:nvSpPr>
          <p:cNvPr id="24" name="Text Placeholder 23">
            <a:extLst>
              <a:ext uri="{FF2B5EF4-FFF2-40B4-BE49-F238E27FC236}">
                <a16:creationId xmlns:a16="http://schemas.microsoft.com/office/drawing/2014/main" id="{E233877E-20AD-49C2-8F57-2D1D18C34BAD}"/>
              </a:ext>
            </a:extLst>
          </p:cNvPr>
          <p:cNvSpPr>
            <a:spLocks noGrp="1"/>
          </p:cNvSpPr>
          <p:nvPr>
            <p:ph type="body" sz="quarter" idx="13"/>
          </p:nvPr>
        </p:nvSpPr>
        <p:spPr>
          <a:xfrm>
            <a:off x="377758" y="1532319"/>
            <a:ext cx="4368867" cy="4055708"/>
          </a:xfrm>
        </p:spPr>
        <p:txBody>
          <a:bodyPr>
            <a:normAutofit/>
          </a:bodyPr>
          <a:lstStyle/>
          <a:p>
            <a:pPr>
              <a:spcBef>
                <a:spcPts val="1800"/>
              </a:spcBef>
              <a:spcAft>
                <a:spcPts val="1200"/>
              </a:spcAft>
            </a:pPr>
            <a:r>
              <a:rPr lang="en-GB" b="1" dirty="0"/>
              <a:t>The need to lose yourself in another world and become fully immersed in highly involving and engaging content</a:t>
            </a:r>
          </a:p>
          <a:p>
            <a:pPr marL="285750" lvl="0" indent="-285750">
              <a:buClr>
                <a:schemeClr val="accent2"/>
              </a:buClr>
              <a:buFont typeface="Arial" panose="020B0604020202020204" pitchFamily="34" charset="0"/>
              <a:buChar char="—"/>
            </a:pPr>
            <a:r>
              <a:rPr lang="en-GB" dirty="0"/>
              <a:t>Viewers wanting to ‘</a:t>
            </a:r>
            <a:r>
              <a:rPr lang="en-GB" dirty="0">
                <a:solidFill>
                  <a:srgbClr val="00A5D7"/>
                </a:solidFill>
              </a:rPr>
              <a:t>lose themselves</a:t>
            </a:r>
            <a:r>
              <a:rPr lang="en-GB" dirty="0"/>
              <a:t>’ in content</a:t>
            </a:r>
          </a:p>
          <a:p>
            <a:pPr marL="285750" lvl="0" indent="-285750">
              <a:buClr>
                <a:schemeClr val="accent2"/>
              </a:buClr>
              <a:buFont typeface="Arial" panose="020B0604020202020204" pitchFamily="34" charset="0"/>
              <a:buChar char="—"/>
            </a:pPr>
            <a:r>
              <a:rPr lang="en-GB" dirty="0"/>
              <a:t>Content has </a:t>
            </a:r>
            <a:r>
              <a:rPr lang="en-GB" dirty="0">
                <a:solidFill>
                  <a:srgbClr val="00A5D7"/>
                </a:solidFill>
              </a:rPr>
              <a:t>high production values</a:t>
            </a:r>
          </a:p>
          <a:p>
            <a:pPr marL="285750" lvl="0" indent="-285750">
              <a:buClr>
                <a:schemeClr val="accent2"/>
              </a:buClr>
              <a:buFont typeface="Arial" panose="020B0604020202020204" pitchFamily="34" charset="0"/>
              <a:buChar char="—"/>
            </a:pPr>
            <a:r>
              <a:rPr lang="en-GB" dirty="0"/>
              <a:t>Platform choice is driven by </a:t>
            </a:r>
            <a:r>
              <a:rPr lang="en-GB" dirty="0">
                <a:solidFill>
                  <a:srgbClr val="00A5D7"/>
                </a:solidFill>
              </a:rPr>
              <a:t>where content available</a:t>
            </a:r>
          </a:p>
          <a:p>
            <a:pPr marL="285750" lvl="0" indent="-285750">
              <a:buClr>
                <a:schemeClr val="accent2"/>
              </a:buClr>
              <a:buFont typeface="Arial" panose="020B0604020202020204" pitchFamily="34" charset="0"/>
              <a:buChar char="—"/>
            </a:pPr>
            <a:r>
              <a:rPr lang="en-GB" dirty="0">
                <a:solidFill>
                  <a:srgbClr val="00A5D7"/>
                </a:solidFill>
              </a:rPr>
              <a:t>Volume</a:t>
            </a:r>
            <a:r>
              <a:rPr lang="en-GB" dirty="0"/>
              <a:t> of content and </a:t>
            </a:r>
            <a:r>
              <a:rPr lang="en-GB" dirty="0">
                <a:solidFill>
                  <a:srgbClr val="00A5D7"/>
                </a:solidFill>
              </a:rPr>
              <a:t>flexibility</a:t>
            </a:r>
            <a:r>
              <a:rPr lang="en-GB" dirty="0"/>
              <a:t> of viewing is important</a:t>
            </a:r>
          </a:p>
          <a:p>
            <a:pPr marL="285750" lvl="0" indent="-285750">
              <a:buClr>
                <a:schemeClr val="accent2"/>
              </a:buClr>
              <a:buFont typeface="Arial" panose="020B0604020202020204" pitchFamily="34" charset="0"/>
              <a:buChar char="—"/>
            </a:pPr>
            <a:r>
              <a:rPr lang="en-GB" dirty="0">
                <a:solidFill>
                  <a:srgbClr val="00A5D7"/>
                </a:solidFill>
              </a:rPr>
              <a:t>British</a:t>
            </a:r>
            <a:r>
              <a:rPr lang="en-GB" dirty="0"/>
              <a:t> or </a:t>
            </a:r>
            <a:r>
              <a:rPr lang="en-GB" dirty="0">
                <a:solidFill>
                  <a:srgbClr val="00A5D7"/>
                </a:solidFill>
              </a:rPr>
              <a:t>American</a:t>
            </a:r>
            <a:r>
              <a:rPr lang="en-GB" dirty="0"/>
              <a:t> content</a:t>
            </a:r>
          </a:p>
          <a:p>
            <a:endParaRPr lang="en-GB" dirty="0"/>
          </a:p>
        </p:txBody>
      </p:sp>
      <p:sp>
        <p:nvSpPr>
          <p:cNvPr id="25" name="Text Placeholder 24">
            <a:extLst>
              <a:ext uri="{FF2B5EF4-FFF2-40B4-BE49-F238E27FC236}">
                <a16:creationId xmlns:a16="http://schemas.microsoft.com/office/drawing/2014/main" id="{EB7CFB4A-AE95-410A-BC56-6B2DCE9506E9}"/>
              </a:ext>
            </a:extLst>
          </p:cNvPr>
          <p:cNvSpPr>
            <a:spLocks noGrp="1"/>
          </p:cNvSpPr>
          <p:nvPr>
            <p:ph type="body" sz="quarter" idx="16"/>
          </p:nvPr>
        </p:nvSpPr>
        <p:spPr>
          <a:xfrm>
            <a:off x="360000" y="5580000"/>
            <a:ext cx="4799884" cy="304800"/>
          </a:xfrm>
        </p:spPr>
        <p:txBody>
          <a:bodyPr/>
          <a:lstStyle/>
          <a:p>
            <a:r>
              <a:rPr lang="en-GB" dirty="0"/>
              <a:t>Source: The Age of Television, 2018, MTM/Thinkbox. Base: all adults (375)</a:t>
            </a:r>
          </a:p>
        </p:txBody>
      </p:sp>
      <p:pic>
        <p:nvPicPr>
          <p:cNvPr id="20" name="Picture 19">
            <a:extLst>
              <a:ext uri="{FF2B5EF4-FFF2-40B4-BE49-F238E27FC236}">
                <a16:creationId xmlns:a16="http://schemas.microsoft.com/office/drawing/2014/main" id="{9FA8C8B8-D71B-4EC1-9CE8-5BEBA86627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482" y="2404145"/>
            <a:ext cx="522000" cy="360000"/>
          </a:xfrm>
          <a:prstGeom prst="rect">
            <a:avLst/>
          </a:prstGeom>
        </p:spPr>
      </p:pic>
      <p:pic>
        <p:nvPicPr>
          <p:cNvPr id="32" name="Picture 31">
            <a:extLst>
              <a:ext uri="{FF2B5EF4-FFF2-40B4-BE49-F238E27FC236}">
                <a16:creationId xmlns:a16="http://schemas.microsoft.com/office/drawing/2014/main" id="{7A46425D-4AAB-46D7-914D-147C398FEC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8702" y="4038976"/>
            <a:ext cx="405659" cy="360000"/>
          </a:xfrm>
          <a:prstGeom prst="rect">
            <a:avLst/>
          </a:prstGeom>
        </p:spPr>
      </p:pic>
      <p:grpSp>
        <p:nvGrpSpPr>
          <p:cNvPr id="21" name="Group 20">
            <a:extLst>
              <a:ext uri="{FF2B5EF4-FFF2-40B4-BE49-F238E27FC236}">
                <a16:creationId xmlns:a16="http://schemas.microsoft.com/office/drawing/2014/main" id="{A9C829CE-002F-4E3C-8AA8-154348CB24E3}"/>
              </a:ext>
            </a:extLst>
          </p:cNvPr>
          <p:cNvGrpSpPr/>
          <p:nvPr/>
        </p:nvGrpSpPr>
        <p:grpSpPr>
          <a:xfrm>
            <a:off x="7303638" y="932065"/>
            <a:ext cx="3922001" cy="3922001"/>
            <a:chOff x="3484607" y="2063372"/>
            <a:chExt cx="3922001" cy="3922001"/>
          </a:xfrm>
        </p:grpSpPr>
        <p:sp>
          <p:nvSpPr>
            <p:cNvPr id="22" name="Pie 58">
              <a:extLst>
                <a:ext uri="{FF2B5EF4-FFF2-40B4-BE49-F238E27FC236}">
                  <a16:creationId xmlns:a16="http://schemas.microsoft.com/office/drawing/2014/main" id="{5F2FE7A3-C155-40E3-9E4B-81B7479F80C3}"/>
                </a:ext>
              </a:extLst>
            </p:cNvPr>
            <p:cNvSpPr>
              <a:spLocks noChangeAspect="1"/>
            </p:cNvSpPr>
            <p:nvPr/>
          </p:nvSpPr>
          <p:spPr>
            <a:xfrm rot="6765127">
              <a:off x="3906767" y="2485532"/>
              <a:ext cx="3077680" cy="3077680"/>
            </a:xfrm>
            <a:prstGeom prst="pie">
              <a:avLst>
                <a:gd name="adj1" fmla="val 13499731"/>
                <a:gd name="adj2" fmla="val 16200000"/>
              </a:avLst>
            </a:prstGeom>
            <a:noFill/>
            <a:ln>
              <a:solidFill>
                <a:srgbClr val="E10514">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Pie 61">
              <a:extLst>
                <a:ext uri="{FF2B5EF4-FFF2-40B4-BE49-F238E27FC236}">
                  <a16:creationId xmlns:a16="http://schemas.microsoft.com/office/drawing/2014/main" id="{5FDA4FB6-8EEA-4D69-A6D9-7BA184C691A8}"/>
                </a:ext>
              </a:extLst>
            </p:cNvPr>
            <p:cNvSpPr>
              <a:spLocks noChangeAspect="1"/>
            </p:cNvSpPr>
            <p:nvPr/>
          </p:nvSpPr>
          <p:spPr>
            <a:xfrm rot="15765240">
              <a:off x="3811440" y="2390205"/>
              <a:ext cx="3268334" cy="3268334"/>
            </a:xfrm>
            <a:prstGeom prst="pie">
              <a:avLst>
                <a:gd name="adj1" fmla="val 13499731"/>
                <a:gd name="adj2" fmla="val 16200000"/>
              </a:avLst>
            </a:prstGeom>
            <a:noFill/>
            <a:ln>
              <a:solidFill>
                <a:srgbClr val="3C2D87">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Pie 65">
              <a:extLst>
                <a:ext uri="{FF2B5EF4-FFF2-40B4-BE49-F238E27FC236}">
                  <a16:creationId xmlns:a16="http://schemas.microsoft.com/office/drawing/2014/main" id="{817015F0-6EB4-4FF6-B6EB-7EAD13BB5A87}"/>
                </a:ext>
              </a:extLst>
            </p:cNvPr>
            <p:cNvSpPr>
              <a:spLocks noChangeAspect="1"/>
            </p:cNvSpPr>
            <p:nvPr/>
          </p:nvSpPr>
          <p:spPr>
            <a:xfrm rot="17506674">
              <a:off x="4900885" y="3479650"/>
              <a:ext cx="1089444" cy="1089444"/>
            </a:xfrm>
            <a:prstGeom prst="pie">
              <a:avLst>
                <a:gd name="adj1" fmla="val 13499731"/>
                <a:gd name="adj2" fmla="val 16200000"/>
              </a:avLst>
            </a:prstGeom>
            <a:noFill/>
            <a:ln>
              <a:solidFill>
                <a:srgbClr val="0069B4">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 name="Pie 67">
              <a:extLst>
                <a:ext uri="{FF2B5EF4-FFF2-40B4-BE49-F238E27FC236}">
                  <a16:creationId xmlns:a16="http://schemas.microsoft.com/office/drawing/2014/main" id="{BC242639-040F-4374-92EE-3CA2231468C5}"/>
                </a:ext>
              </a:extLst>
            </p:cNvPr>
            <p:cNvSpPr>
              <a:spLocks noChangeAspect="1"/>
            </p:cNvSpPr>
            <p:nvPr/>
          </p:nvSpPr>
          <p:spPr>
            <a:xfrm rot="13494486">
              <a:off x="3484607" y="2063372"/>
              <a:ext cx="3922001" cy="3922001"/>
            </a:xfrm>
            <a:prstGeom prst="pie">
              <a:avLst>
                <a:gd name="adj1" fmla="val 13499731"/>
                <a:gd name="adj2" fmla="val 16200000"/>
              </a:avLst>
            </a:prstGeom>
            <a:noFill/>
            <a:ln>
              <a:solidFill>
                <a:srgbClr val="F0730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 name="Pie 68">
              <a:extLst>
                <a:ext uri="{FF2B5EF4-FFF2-40B4-BE49-F238E27FC236}">
                  <a16:creationId xmlns:a16="http://schemas.microsoft.com/office/drawing/2014/main" id="{56737E67-4C2A-4963-95D6-6C69A229C62D}"/>
                </a:ext>
              </a:extLst>
            </p:cNvPr>
            <p:cNvSpPr>
              <a:spLocks noChangeAspect="1"/>
            </p:cNvSpPr>
            <p:nvPr/>
          </p:nvSpPr>
          <p:spPr>
            <a:xfrm rot="19841772">
              <a:off x="4288072" y="2866837"/>
              <a:ext cx="2315070" cy="2315070"/>
            </a:xfrm>
            <a:prstGeom prst="pie">
              <a:avLst>
                <a:gd name="adj1" fmla="val 13499731"/>
                <a:gd name="adj2" fmla="val 16200000"/>
              </a:avLst>
            </a:prstGeom>
            <a:noFill/>
            <a:ln>
              <a:solidFill>
                <a:srgbClr val="00A03C">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Pie 69">
              <a:extLst>
                <a:ext uri="{FF2B5EF4-FFF2-40B4-BE49-F238E27FC236}">
                  <a16:creationId xmlns:a16="http://schemas.microsoft.com/office/drawing/2014/main" id="{C4D0BF75-21EC-48DC-9E0A-39397DBB23B3}"/>
                </a:ext>
              </a:extLst>
            </p:cNvPr>
            <p:cNvSpPr>
              <a:spLocks noChangeAspect="1"/>
            </p:cNvSpPr>
            <p:nvPr/>
          </p:nvSpPr>
          <p:spPr>
            <a:xfrm>
              <a:off x="4424253" y="3003018"/>
              <a:ext cx="2042709" cy="2042709"/>
            </a:xfrm>
            <a:prstGeom prst="pie">
              <a:avLst>
                <a:gd name="adj1" fmla="val 13499731"/>
                <a:gd name="adj2" fmla="val 16200000"/>
              </a:avLst>
            </a:prstGeom>
            <a:solidFill>
              <a:srgbClr val="00A5D7"/>
            </a:solidFill>
            <a:ln>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Pie 70">
              <a:extLst>
                <a:ext uri="{FF2B5EF4-FFF2-40B4-BE49-F238E27FC236}">
                  <a16:creationId xmlns:a16="http://schemas.microsoft.com/office/drawing/2014/main" id="{B8BA0B5A-2859-43AE-91A2-42C88EDC10C9}"/>
                </a:ext>
              </a:extLst>
            </p:cNvPr>
            <p:cNvSpPr>
              <a:spLocks noChangeAspect="1"/>
            </p:cNvSpPr>
            <p:nvPr/>
          </p:nvSpPr>
          <p:spPr>
            <a:xfrm rot="4780936">
              <a:off x="4111037" y="2689802"/>
              <a:ext cx="2669140" cy="2669140"/>
            </a:xfrm>
            <a:prstGeom prst="pie">
              <a:avLst>
                <a:gd name="adj1" fmla="val 13499731"/>
                <a:gd name="adj2" fmla="val 16200000"/>
              </a:avLst>
            </a:prstGeom>
            <a:noFill/>
            <a:ln>
              <a:solidFill>
                <a:srgbClr val="87BE23">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1" name="Pie 71">
              <a:extLst>
                <a:ext uri="{FF2B5EF4-FFF2-40B4-BE49-F238E27FC236}">
                  <a16:creationId xmlns:a16="http://schemas.microsoft.com/office/drawing/2014/main" id="{508573F2-00A8-4D60-9D75-4E85CB36A29F}"/>
                </a:ext>
              </a:extLst>
            </p:cNvPr>
            <p:cNvSpPr>
              <a:spLocks noChangeAspect="1"/>
            </p:cNvSpPr>
            <p:nvPr/>
          </p:nvSpPr>
          <p:spPr>
            <a:xfrm rot="2699023">
              <a:off x="4233600" y="2812365"/>
              <a:ext cx="2424015" cy="2424015"/>
            </a:xfrm>
            <a:prstGeom prst="pie">
              <a:avLst>
                <a:gd name="adj1" fmla="val 13499731"/>
                <a:gd name="adj2" fmla="val 16200000"/>
              </a:avLst>
            </a:prstGeom>
            <a:noFill/>
            <a:ln>
              <a:solidFill>
                <a:srgbClr val="FFCD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pic>
        <p:nvPicPr>
          <p:cNvPr id="39" name="Picture 38">
            <a:extLst>
              <a:ext uri="{FF2B5EF4-FFF2-40B4-BE49-F238E27FC236}">
                <a16:creationId xmlns:a16="http://schemas.microsoft.com/office/drawing/2014/main" id="{DB8D2A75-7FB9-45C4-9CC2-02B47A2273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3138" y="2019091"/>
            <a:ext cx="421663" cy="276817"/>
          </a:xfrm>
          <a:prstGeom prst="rect">
            <a:avLst/>
          </a:prstGeom>
        </p:spPr>
      </p:pic>
    </p:spTree>
    <p:extLst>
      <p:ext uri="{BB962C8B-B14F-4D97-AF65-F5344CB8AC3E}">
        <p14:creationId xmlns:p14="http://schemas.microsoft.com/office/powerpoint/2010/main" val="298127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BF15D6-8F8B-46A1-BA89-30B8C49841C3}"/>
              </a:ext>
            </a:extLst>
          </p:cNvPr>
          <p:cNvSpPr>
            <a:spLocks noGrp="1"/>
          </p:cNvSpPr>
          <p:nvPr>
            <p:ph type="title"/>
          </p:nvPr>
        </p:nvSpPr>
        <p:spPr/>
        <p:txBody>
          <a:bodyPr/>
          <a:lstStyle/>
          <a:p>
            <a:r>
              <a:rPr lang="en-GB" dirty="0">
                <a:solidFill>
                  <a:srgbClr val="00A5D7"/>
                </a:solidFill>
              </a:rPr>
              <a:t>Escape </a:t>
            </a:r>
            <a:br>
              <a:rPr lang="en-GB" dirty="0">
                <a:solidFill>
                  <a:srgbClr val="00A5D7"/>
                </a:solidFill>
              </a:rPr>
            </a:br>
            <a:r>
              <a:rPr lang="en-GB" dirty="0">
                <a:solidFill>
                  <a:srgbClr val="00A5D7"/>
                </a:solidFill>
              </a:rPr>
              <a:t>7% of viewing time</a:t>
            </a:r>
            <a:endParaRPr lang="en-GB" dirty="0"/>
          </a:p>
        </p:txBody>
      </p:sp>
      <p:sp>
        <p:nvSpPr>
          <p:cNvPr id="7" name="Text Placeholder 6">
            <a:extLst>
              <a:ext uri="{FF2B5EF4-FFF2-40B4-BE49-F238E27FC236}">
                <a16:creationId xmlns:a16="http://schemas.microsoft.com/office/drawing/2014/main" id="{A35191CA-0C7C-4D7A-8219-2169D3C5AC9A}"/>
              </a:ext>
            </a:extLst>
          </p:cNvPr>
          <p:cNvSpPr>
            <a:spLocks noGrp="1"/>
          </p:cNvSpPr>
          <p:nvPr>
            <p:ph type="body" sz="quarter" idx="15"/>
          </p:nvPr>
        </p:nvSpPr>
        <p:spPr>
          <a:xfrm>
            <a:off x="360000" y="5580000"/>
            <a:ext cx="11334817" cy="304800"/>
          </a:xfrm>
        </p:spPr>
        <p:txBody>
          <a:bodyPr/>
          <a:lstStyle/>
          <a:p>
            <a:r>
              <a:rPr lang="en-GB" dirty="0"/>
              <a:t>Source: The Age of Television, 2018, MTM/Thinkbox. Base: all adults (375), 16-34 (118)</a:t>
            </a:r>
          </a:p>
        </p:txBody>
      </p:sp>
      <p:graphicFrame>
        <p:nvGraphicFramePr>
          <p:cNvPr id="8" name="Chart 7">
            <a:extLst>
              <a:ext uri="{FF2B5EF4-FFF2-40B4-BE49-F238E27FC236}">
                <a16:creationId xmlns:a16="http://schemas.microsoft.com/office/drawing/2014/main" id="{9E717097-1F59-47B6-9430-EEFC6F9010FA}"/>
              </a:ext>
            </a:extLst>
          </p:cNvPr>
          <p:cNvGraphicFramePr/>
          <p:nvPr/>
        </p:nvGraphicFramePr>
        <p:xfrm>
          <a:off x="469232" y="1637731"/>
          <a:ext cx="11172008" cy="3283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882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52916D-4DCF-4381-88BB-B83FFEE1F654}"/>
              </a:ext>
            </a:extLst>
          </p:cNvPr>
          <p:cNvSpPr>
            <a:spLocks noGrp="1"/>
          </p:cNvSpPr>
          <p:nvPr>
            <p:ph type="title"/>
          </p:nvPr>
        </p:nvSpPr>
        <p:spPr/>
        <p:txBody>
          <a:bodyPr/>
          <a:lstStyle/>
          <a:p>
            <a:r>
              <a:rPr lang="en-GB" dirty="0">
                <a:solidFill>
                  <a:srgbClr val="00A5D7"/>
                </a:solidFill>
              </a:rPr>
              <a:t>Escape </a:t>
            </a:r>
            <a:br>
              <a:rPr lang="en-GB" dirty="0">
                <a:solidFill>
                  <a:srgbClr val="00A5D7"/>
                </a:solidFill>
              </a:rPr>
            </a:br>
            <a:r>
              <a:rPr lang="en-GB" dirty="0">
                <a:solidFill>
                  <a:srgbClr val="00A5D7"/>
                </a:solidFill>
              </a:rPr>
              <a:t>7% of viewing time</a:t>
            </a:r>
            <a:endParaRPr lang="en-GB" dirty="0">
              <a:solidFill>
                <a:schemeClr val="accent3"/>
              </a:solidFill>
            </a:endParaRPr>
          </a:p>
        </p:txBody>
      </p:sp>
      <p:sp>
        <p:nvSpPr>
          <p:cNvPr id="7" name="Text Placeholder 6">
            <a:extLst>
              <a:ext uri="{FF2B5EF4-FFF2-40B4-BE49-F238E27FC236}">
                <a16:creationId xmlns:a16="http://schemas.microsoft.com/office/drawing/2014/main" id="{86A1B1F1-992D-4BE4-B1B5-4A6778C8E737}"/>
              </a:ext>
            </a:extLst>
          </p:cNvPr>
          <p:cNvSpPr>
            <a:spLocks noGrp="1"/>
          </p:cNvSpPr>
          <p:nvPr>
            <p:ph type="body" sz="quarter" idx="15"/>
          </p:nvPr>
        </p:nvSpPr>
        <p:spPr>
          <a:xfrm>
            <a:off x="360000" y="5580000"/>
            <a:ext cx="11334817" cy="304800"/>
          </a:xfrm>
        </p:spPr>
        <p:txBody>
          <a:bodyPr/>
          <a:lstStyle/>
          <a:p>
            <a:r>
              <a:rPr lang="en-GB" dirty="0"/>
              <a:t>Source: The Age of Television, 2018, MTM/Thinkbox. Base: all adults (375) </a:t>
            </a:r>
          </a:p>
        </p:txBody>
      </p:sp>
      <p:sp>
        <p:nvSpPr>
          <p:cNvPr id="4" name="Oval 3">
            <a:extLst>
              <a:ext uri="{FF2B5EF4-FFF2-40B4-BE49-F238E27FC236}">
                <a16:creationId xmlns:a16="http://schemas.microsoft.com/office/drawing/2014/main" id="{64DEA637-5EA0-4387-BC8C-AED402C98A9C}"/>
              </a:ext>
            </a:extLst>
          </p:cNvPr>
          <p:cNvSpPr/>
          <p:nvPr/>
        </p:nvSpPr>
        <p:spPr>
          <a:xfrm>
            <a:off x="6573338" y="441916"/>
            <a:ext cx="1080000" cy="1080000"/>
          </a:xfrm>
          <a:prstGeom prst="ellipse">
            <a:avLst/>
          </a:prstGeom>
          <a:noFill/>
          <a:ln w="28575">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D00"/>
              </a:solidFill>
            </a:endParaRPr>
          </a:p>
        </p:txBody>
      </p:sp>
      <p:sp>
        <p:nvSpPr>
          <p:cNvPr id="5" name="TextBox 4">
            <a:extLst>
              <a:ext uri="{FF2B5EF4-FFF2-40B4-BE49-F238E27FC236}">
                <a16:creationId xmlns:a16="http://schemas.microsoft.com/office/drawing/2014/main" id="{3C11FF1E-6B1F-4C12-99CC-ACB6BCC6584C}"/>
              </a:ext>
            </a:extLst>
          </p:cNvPr>
          <p:cNvSpPr txBox="1"/>
          <p:nvPr/>
        </p:nvSpPr>
        <p:spPr>
          <a:xfrm>
            <a:off x="6608676" y="1584669"/>
            <a:ext cx="1095153" cy="646331"/>
          </a:xfrm>
          <a:prstGeom prst="rect">
            <a:avLst/>
          </a:prstGeom>
          <a:noFill/>
        </p:spPr>
        <p:txBody>
          <a:bodyPr wrap="square" rtlCol="0">
            <a:spAutoFit/>
          </a:bodyPr>
          <a:lstStyle/>
          <a:p>
            <a:pPr algn="ctr"/>
            <a:r>
              <a:rPr lang="en-GB" dirty="0">
                <a:solidFill>
                  <a:srgbClr val="00A5D7"/>
                </a:solidFill>
              </a:rPr>
              <a:t>32% </a:t>
            </a:r>
            <a:r>
              <a:rPr lang="en-GB" dirty="0">
                <a:solidFill>
                  <a:schemeClr val="bg2"/>
                </a:solidFill>
              </a:rPr>
              <a:t>On-demand</a:t>
            </a:r>
          </a:p>
        </p:txBody>
      </p:sp>
      <p:sp>
        <p:nvSpPr>
          <p:cNvPr id="15" name="Oval 14">
            <a:extLst>
              <a:ext uri="{FF2B5EF4-FFF2-40B4-BE49-F238E27FC236}">
                <a16:creationId xmlns:a16="http://schemas.microsoft.com/office/drawing/2014/main" id="{67B21E86-D989-453A-AC6C-DF495AA87F25}"/>
              </a:ext>
            </a:extLst>
          </p:cNvPr>
          <p:cNvSpPr/>
          <p:nvPr/>
        </p:nvSpPr>
        <p:spPr>
          <a:xfrm>
            <a:off x="8610886" y="450892"/>
            <a:ext cx="1080000" cy="1080000"/>
          </a:xfrm>
          <a:prstGeom prst="ellipse">
            <a:avLst/>
          </a:prstGeom>
          <a:noFill/>
          <a:ln w="28575">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D00"/>
              </a:solidFill>
            </a:endParaRPr>
          </a:p>
        </p:txBody>
      </p:sp>
      <p:sp>
        <p:nvSpPr>
          <p:cNvPr id="16" name="TextBox 15">
            <a:extLst>
              <a:ext uri="{FF2B5EF4-FFF2-40B4-BE49-F238E27FC236}">
                <a16:creationId xmlns:a16="http://schemas.microsoft.com/office/drawing/2014/main" id="{877FEA3D-7C1C-4FEA-9622-B4F30A99864D}"/>
              </a:ext>
            </a:extLst>
          </p:cNvPr>
          <p:cNvSpPr txBox="1"/>
          <p:nvPr/>
        </p:nvSpPr>
        <p:spPr>
          <a:xfrm>
            <a:off x="8421774" y="1584669"/>
            <a:ext cx="1430676" cy="369332"/>
          </a:xfrm>
          <a:prstGeom prst="rect">
            <a:avLst/>
          </a:prstGeom>
          <a:noFill/>
        </p:spPr>
        <p:txBody>
          <a:bodyPr wrap="square" rtlCol="0">
            <a:spAutoFit/>
          </a:bodyPr>
          <a:lstStyle/>
          <a:p>
            <a:pPr algn="ctr"/>
            <a:r>
              <a:rPr lang="en-GB" dirty="0">
                <a:solidFill>
                  <a:srgbClr val="00A5D7"/>
                </a:solidFill>
              </a:rPr>
              <a:t>38% </a:t>
            </a:r>
            <a:r>
              <a:rPr lang="en-GB" dirty="0">
                <a:solidFill>
                  <a:schemeClr val="bg2"/>
                </a:solidFill>
              </a:rPr>
              <a:t>Drama</a:t>
            </a:r>
          </a:p>
        </p:txBody>
      </p:sp>
      <p:sp>
        <p:nvSpPr>
          <p:cNvPr id="17" name="Oval 16">
            <a:extLst>
              <a:ext uri="{FF2B5EF4-FFF2-40B4-BE49-F238E27FC236}">
                <a16:creationId xmlns:a16="http://schemas.microsoft.com/office/drawing/2014/main" id="{2236716C-FA13-4BF4-9150-DA1AF1842DC7}"/>
              </a:ext>
            </a:extLst>
          </p:cNvPr>
          <p:cNvSpPr/>
          <p:nvPr/>
        </p:nvSpPr>
        <p:spPr>
          <a:xfrm>
            <a:off x="10646710" y="441916"/>
            <a:ext cx="1080000" cy="1080000"/>
          </a:xfrm>
          <a:prstGeom prst="ellipse">
            <a:avLst/>
          </a:prstGeom>
          <a:noFill/>
          <a:ln w="28575">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D00"/>
              </a:solidFill>
            </a:endParaRPr>
          </a:p>
        </p:txBody>
      </p:sp>
      <p:sp>
        <p:nvSpPr>
          <p:cNvPr id="21" name="TextBox 20">
            <a:extLst>
              <a:ext uri="{FF2B5EF4-FFF2-40B4-BE49-F238E27FC236}">
                <a16:creationId xmlns:a16="http://schemas.microsoft.com/office/drawing/2014/main" id="{0154FDEF-920F-490D-9D85-57660563BA1E}"/>
              </a:ext>
            </a:extLst>
          </p:cNvPr>
          <p:cNvSpPr txBox="1"/>
          <p:nvPr/>
        </p:nvSpPr>
        <p:spPr>
          <a:xfrm>
            <a:off x="10368708" y="1584669"/>
            <a:ext cx="1611940" cy="646331"/>
          </a:xfrm>
          <a:prstGeom prst="rect">
            <a:avLst/>
          </a:prstGeom>
          <a:noFill/>
        </p:spPr>
        <p:txBody>
          <a:bodyPr wrap="square" rtlCol="0">
            <a:spAutoFit/>
          </a:bodyPr>
          <a:lstStyle/>
          <a:p>
            <a:pPr algn="ctr"/>
            <a:r>
              <a:rPr lang="en-GB" dirty="0">
                <a:solidFill>
                  <a:srgbClr val="00A5D7"/>
                </a:solidFill>
              </a:rPr>
              <a:t>68% </a:t>
            </a:r>
            <a:r>
              <a:rPr lang="en-GB" dirty="0">
                <a:solidFill>
                  <a:schemeClr val="bg2"/>
                </a:solidFill>
              </a:rPr>
              <a:t>evening viewing</a:t>
            </a:r>
          </a:p>
        </p:txBody>
      </p:sp>
      <p:sp>
        <p:nvSpPr>
          <p:cNvPr id="22" name="Rectangle 21">
            <a:extLst>
              <a:ext uri="{FF2B5EF4-FFF2-40B4-BE49-F238E27FC236}">
                <a16:creationId xmlns:a16="http://schemas.microsoft.com/office/drawing/2014/main" id="{B720F442-D10C-4E30-B94C-6500AB865D97}"/>
              </a:ext>
            </a:extLst>
          </p:cNvPr>
          <p:cNvSpPr/>
          <p:nvPr/>
        </p:nvSpPr>
        <p:spPr>
          <a:xfrm>
            <a:off x="820149" y="2163073"/>
            <a:ext cx="4630159" cy="2677656"/>
          </a:xfrm>
          <a:prstGeom prst="rect">
            <a:avLst/>
          </a:prstGeom>
        </p:spPr>
        <p:txBody>
          <a:bodyPr wrap="square">
            <a:spAutoFit/>
          </a:bodyPr>
          <a:lstStyle/>
          <a:p>
            <a:pPr lvl="0" fontAlgn="base">
              <a:spcBef>
                <a:spcPts val="600"/>
              </a:spcBef>
              <a:defRPr/>
            </a:pPr>
            <a:r>
              <a:rPr lang="en-GB" sz="2400" dirty="0">
                <a:solidFill>
                  <a:schemeClr val="bg2"/>
                </a:solidFill>
                <a:cs typeface="Times New Roman" panose="02020603050405020304" pitchFamily="18" charset="0"/>
              </a:rPr>
              <a:t>With The Sinner I was just gripped from start to finish, watching one after another. I was going to bed at 1am and then 3am the next night. There were so many twists and turns, it really had me!</a:t>
            </a:r>
          </a:p>
        </p:txBody>
      </p:sp>
      <p:sp>
        <p:nvSpPr>
          <p:cNvPr id="23" name="TextBox 22">
            <a:extLst>
              <a:ext uri="{FF2B5EF4-FFF2-40B4-BE49-F238E27FC236}">
                <a16:creationId xmlns:a16="http://schemas.microsoft.com/office/drawing/2014/main" id="{A1E1B6B5-E601-40EB-9651-C29628DD5670}"/>
              </a:ext>
            </a:extLst>
          </p:cNvPr>
          <p:cNvSpPr txBox="1"/>
          <p:nvPr/>
        </p:nvSpPr>
        <p:spPr>
          <a:xfrm>
            <a:off x="176796" y="1704167"/>
            <a:ext cx="914400" cy="2215991"/>
          </a:xfrm>
          <a:prstGeom prst="rect">
            <a:avLst/>
          </a:prstGeom>
          <a:noFill/>
        </p:spPr>
        <p:txBody>
          <a:bodyPr wrap="square" rtlCol="0">
            <a:spAutoFit/>
          </a:bodyPr>
          <a:lstStyle/>
          <a:p>
            <a:pPr algn="l"/>
            <a:r>
              <a:rPr lang="en-GB" sz="13800" dirty="0">
                <a:solidFill>
                  <a:srgbClr val="00A5D7"/>
                </a:solidFill>
              </a:rPr>
              <a:t>“</a:t>
            </a:r>
          </a:p>
        </p:txBody>
      </p:sp>
      <p:sp>
        <p:nvSpPr>
          <p:cNvPr id="24" name="TextBox 23">
            <a:extLst>
              <a:ext uri="{FF2B5EF4-FFF2-40B4-BE49-F238E27FC236}">
                <a16:creationId xmlns:a16="http://schemas.microsoft.com/office/drawing/2014/main" id="{29755F32-86B0-47DE-B5D2-CDFCDB2581A4}"/>
              </a:ext>
            </a:extLst>
          </p:cNvPr>
          <p:cNvSpPr txBox="1"/>
          <p:nvPr/>
        </p:nvSpPr>
        <p:spPr>
          <a:xfrm rot="10800000">
            <a:off x="2813552" y="3149124"/>
            <a:ext cx="914400" cy="2215991"/>
          </a:xfrm>
          <a:prstGeom prst="rect">
            <a:avLst/>
          </a:prstGeom>
          <a:noFill/>
        </p:spPr>
        <p:txBody>
          <a:bodyPr wrap="square" rtlCol="0">
            <a:spAutoFit/>
          </a:bodyPr>
          <a:lstStyle/>
          <a:p>
            <a:pPr algn="l"/>
            <a:r>
              <a:rPr lang="en-GB" sz="13800" dirty="0">
                <a:solidFill>
                  <a:srgbClr val="00A5D7"/>
                </a:solidFill>
              </a:rPr>
              <a:t>“</a:t>
            </a:r>
          </a:p>
        </p:txBody>
      </p:sp>
      <p:sp>
        <p:nvSpPr>
          <p:cNvPr id="25" name="TextBox 24">
            <a:extLst>
              <a:ext uri="{FF2B5EF4-FFF2-40B4-BE49-F238E27FC236}">
                <a16:creationId xmlns:a16="http://schemas.microsoft.com/office/drawing/2014/main" id="{2FB1C4F4-DA7F-4B30-A904-72004F6AD3CA}"/>
              </a:ext>
            </a:extLst>
          </p:cNvPr>
          <p:cNvSpPr txBox="1"/>
          <p:nvPr/>
        </p:nvSpPr>
        <p:spPr>
          <a:xfrm>
            <a:off x="6430692" y="2865289"/>
            <a:ext cx="3946357" cy="338554"/>
          </a:xfrm>
          <a:prstGeom prst="rect">
            <a:avLst/>
          </a:prstGeom>
          <a:noFill/>
        </p:spPr>
        <p:txBody>
          <a:bodyPr wrap="square" rtlCol="0">
            <a:spAutoFit/>
          </a:bodyPr>
          <a:lstStyle/>
          <a:p>
            <a:pPr algn="l"/>
            <a:r>
              <a:rPr lang="en-GB" sz="1600" dirty="0">
                <a:solidFill>
                  <a:schemeClr val="bg2"/>
                </a:solidFill>
              </a:rPr>
              <a:t>Served by high quality drama: </a:t>
            </a:r>
          </a:p>
        </p:txBody>
      </p:sp>
      <p:sp>
        <p:nvSpPr>
          <p:cNvPr id="26" name="Rectangle 25">
            <a:extLst>
              <a:ext uri="{FF2B5EF4-FFF2-40B4-BE49-F238E27FC236}">
                <a16:creationId xmlns:a16="http://schemas.microsoft.com/office/drawing/2014/main" id="{9BD32F99-B9A9-4D65-8516-0ABAAF333E61}"/>
              </a:ext>
            </a:extLst>
          </p:cNvPr>
          <p:cNvSpPr/>
          <p:nvPr/>
        </p:nvSpPr>
        <p:spPr>
          <a:xfrm>
            <a:off x="6573338" y="3358047"/>
            <a:ext cx="1474053" cy="926432"/>
          </a:xfrm>
          <a:prstGeom prst="rect">
            <a:avLst/>
          </a:prstGeom>
          <a:blipFill>
            <a:blip r:embed="rId3"/>
            <a:stretch>
              <a:fillRect l="-4679" r="-4675"/>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31B44BB-7F5D-4E32-90AD-7A02D7256C65}"/>
              </a:ext>
            </a:extLst>
          </p:cNvPr>
          <p:cNvSpPr/>
          <p:nvPr/>
        </p:nvSpPr>
        <p:spPr>
          <a:xfrm>
            <a:off x="8471023" y="3358047"/>
            <a:ext cx="1474053" cy="926432"/>
          </a:xfrm>
          <a:prstGeom prst="rect">
            <a:avLst/>
          </a:prstGeom>
          <a:blipFill>
            <a:blip r:embed="rId4"/>
            <a:stretch>
              <a:fillRect l="-10831" t="-5130" r="-10286" b="-5627"/>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313BE18-625B-4E82-BC71-427E5385E9D2}"/>
              </a:ext>
            </a:extLst>
          </p:cNvPr>
          <p:cNvSpPr/>
          <p:nvPr/>
        </p:nvSpPr>
        <p:spPr>
          <a:xfrm>
            <a:off x="10368708" y="3358047"/>
            <a:ext cx="1474053" cy="926432"/>
          </a:xfrm>
          <a:prstGeom prst="rect">
            <a:avLst/>
          </a:prstGeom>
          <a:blipFill>
            <a:blip r:embed="rId5"/>
            <a:stretch>
              <a:fillRect l="-10831" t="-5130" r="-10286" b="-5627"/>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72E92EF-045A-41DA-A092-551B507FFAA8}"/>
              </a:ext>
            </a:extLst>
          </p:cNvPr>
          <p:cNvSpPr/>
          <p:nvPr/>
        </p:nvSpPr>
        <p:spPr>
          <a:xfrm>
            <a:off x="6569322" y="4545160"/>
            <a:ext cx="1474053" cy="926432"/>
          </a:xfrm>
          <a:prstGeom prst="rect">
            <a:avLst/>
          </a:prstGeom>
          <a:blipFill>
            <a:blip r:embed="rId6"/>
            <a:stretch>
              <a:fillRect r="-273"/>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E20529F-A4EC-431B-AD74-50F318713263}"/>
              </a:ext>
            </a:extLst>
          </p:cNvPr>
          <p:cNvSpPr/>
          <p:nvPr/>
        </p:nvSpPr>
        <p:spPr>
          <a:xfrm>
            <a:off x="8467007" y="4545160"/>
            <a:ext cx="1474053" cy="926432"/>
          </a:xfrm>
          <a:prstGeom prst="rect">
            <a:avLst/>
          </a:prstGeom>
          <a:blipFill>
            <a:blip r:embed="rId7"/>
            <a:stretch>
              <a:fillRect r="-273"/>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40CA9338-8C96-45D3-9218-FC46B22FDB92}"/>
              </a:ext>
            </a:extLst>
          </p:cNvPr>
          <p:cNvSpPr/>
          <p:nvPr/>
        </p:nvSpPr>
        <p:spPr>
          <a:xfrm>
            <a:off x="10400270" y="4545160"/>
            <a:ext cx="1474053" cy="926432"/>
          </a:xfrm>
          <a:prstGeom prst="rect">
            <a:avLst/>
          </a:prstGeom>
          <a:blipFill>
            <a:blip r:embed="rId8"/>
            <a:stretch>
              <a:fillRect l="-1" r="-17766"/>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818FA17-A4E9-43DB-B34E-26EAAA123B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831" y="557283"/>
            <a:ext cx="902386" cy="900944"/>
          </a:xfrm>
          <a:prstGeom prst="rect">
            <a:avLst/>
          </a:prstGeom>
        </p:spPr>
      </p:pic>
      <p:pic>
        <p:nvPicPr>
          <p:cNvPr id="13" name="Picture 12">
            <a:extLst>
              <a:ext uri="{FF2B5EF4-FFF2-40B4-BE49-F238E27FC236}">
                <a16:creationId xmlns:a16="http://schemas.microsoft.com/office/drawing/2014/main" id="{CB3B0D4F-291A-4D5E-8B02-5283808AC9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54169" y="388808"/>
            <a:ext cx="1204168" cy="1204168"/>
          </a:xfrm>
          <a:prstGeom prst="rect">
            <a:avLst/>
          </a:prstGeom>
        </p:spPr>
      </p:pic>
      <p:pic>
        <p:nvPicPr>
          <p:cNvPr id="19" name="Picture 18">
            <a:extLst>
              <a:ext uri="{FF2B5EF4-FFF2-40B4-BE49-F238E27FC236}">
                <a16:creationId xmlns:a16="http://schemas.microsoft.com/office/drawing/2014/main" id="{33DAF194-1E6D-41ED-88E4-07A58D0367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64613" y="371774"/>
            <a:ext cx="1220130" cy="1222082"/>
          </a:xfrm>
          <a:prstGeom prst="rect">
            <a:avLst/>
          </a:prstGeom>
        </p:spPr>
      </p:pic>
      <p:pic>
        <p:nvPicPr>
          <p:cNvPr id="1026" name="Picture 2" descr="Image result for amazon logo">
            <a:extLst>
              <a:ext uri="{FF2B5EF4-FFF2-40B4-BE49-F238E27FC236}">
                <a16:creationId xmlns:a16="http://schemas.microsoft.com/office/drawing/2014/main" id="{11110412-C86A-434B-BD1B-20120F8C8B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33930" y="3411819"/>
            <a:ext cx="250813" cy="25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4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7BBD8E92-AC61-4FC9-88F1-8B8E6F8EEB6B"/>
  <p:tag name="ISPRINGONLINEFOLDERID" val="0"/>
  <p:tag name="ISPRINGONLINEFOLDERPATH" val="Content List"/>
  <p:tag name="ISPRINGCLOUDFOLDERID" val="24"/>
  <p:tag name="ISPRING_PLAYERS_CUSTOMIZATION" val="UEsDBBQAAgAIAHV8+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8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8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8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w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w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Ciam5KCn/buLAPAAA6JwAAFwAAAHVuaXZlcnNhbC91bml2ZXJzYWwucG5n7Zr9X9Ln+sDx6LKt0nVas2ZEO+2s7bulllMTA2c1rW1KZWaKSs0J+YDPqKBgD3OesxT3/VY6HxAXS3wIzZGgKOh60C0QKwQyFJakKAikPCUIHKjte77nX/i++AEurut1vz9c931d9+e+rtfr/ufRmKgNb7zzBgAA2HDk8KHjAIBHIQDgXrN2jcPSYaudcQi3guNRBwBd/G0LDsUDFREdAQD01KxbPfOaQ38993BCAQDgdcf5cRvNafsaAHh//MihiBMlKepp2aXFYvzoUgGl9mR19O5rwdXRNHTD3diCE29uhK+rGKk9WL5j2zdzj9wPoL94sO7Dd3883BN99UD59aPrIrPaf/+sZeKAb4/PhY3v+bgd9H/rEG6rHvTDsnTR8mIyBxo2EGiRL2Yal771RBXPhQVarPymUB1eUzyXlLBBN6Xzv5ENXX6s/NE3xDRobC52d7ia61tIbj8ZO4ZsgkcoNtWE72EHOKwAJqK3sZndopuoa272W+swDN87tgHlP19mKpWR/QAvDbG7FZ+zvTOL3neqPrDepo9MQ1qz/kun6tecERqPRDl/5ua9DnbKMx5Ax/e5gAteDvHplghPh9hR1eJ04s3IB24OsXbnvHPgNxsLneL2WhfmwlyYC3NhLsyFuTAX5sJcmAtzYS7MhbkwF+bCXJgLc2Eu7P8blrW5UMMynxdSoZZnykyEfU45ILPY7mcF945lSITBN9ChkhHHuABNOTXaypvNsS1c8lVbRD9j6jllyolxQq3F6utJssiK8YYZb0KfXV5/OQbNfdJKR28AAIZnDVJvQgnK61obXpZInsQRM+qTM70woO2o6ZDevAdY5Rcwrf3w3K1WxkIW3F2RukobTV+9uPDBfgAgpoOwNPTRHqpiobsMw+qiJCJ9qBquAPpDqrxFPt8kIL/8jyY2Haq82SU5VgIAZF0jfPhiSue/OHRtilZP056to2oEgtUK7UjEaNMYj2E4MrUiKqZJjcO9QlX502SBDiXF2XvZ3Goqe8lH1l8MMXGsfy+etvDdFQUs6XNGnYb5RGRQlJQPrtRJsSpCn4KT2Sm2rq5ykplTed2p6cbHbVzObF15IV6eSqmlcfXY3hR5Ws1A0nSktclQUEMlt+r2KR+8co6olwqdXompGskkLufgg/4dgRKRpIM0Y+mC9uF+j9++vzAK134blozE4tQ/xU+0A1WsLk9QWS7l8F2kEtqpTpawGPh7RDD7dpSMfP2r8Y/zb8A1feKewsepFD+4+KE4njuBnsAaCuIX2wWZeGVRXV14Rj+ri2VjSRORg1Pp4BqKF7DCEzCcJ0TRFpd5IuwtVaxlDdWABV/gv1Y/yZCeVG8Rk1XEqlMdlB3EAv3Y++LfkEpC57k9zUUGoLcU/HnaYPnIr8efUi6OsmZFJCb/TE01a3GLKaM+kUGQmvtH0zLZ5ryEd9u2H4zaHV8u2tubjdpayM9EMh3pQMGF8bvw2fx8pArCWh+bw26gWVo9SOv20tH4441367w86bpIjMe9vk3jC/UVlzjeKFMacHdcucj68N2z0/kqPlxxc3Rk+Wf5eEI5UVGtOvmQ+tXYMS4tTP0JSczL9gUAIgfM54flPFFpYUKrDW6cNOcceLXMu4Ik58ntO9830yCqiY1buDsP74PQc/es+Z9ZfOilParaMA2mSgQJZmwAq/u4YzFh0YogumQN4FyR7r9HjYhQjZEnwhfWz41Eba/Pvij/a6Hfr858Giv6HTXC7N/WSuw4pSkrYCGffrX+Pa5lef8FPmv02xb65Eun7ifYxzt90pGqcNaXBY/sG00MD1IOXgXvRDVj52pn9Sv+nBcztg/9x/pWl8GRmP7jCHE+PUE6UszRkeB1CP4yDtf/cBk1XYiUmH9Chj3/whrRT9clAq8fI9flNzG/7mG/sYu7s4Wo2wqmYLhAE/jJsZpqdPhBKrC4X7K1EGrsqaFJ7TaTbPn5HW+tFa9tV1SD0UmtfrFUf1SRBAA4GrOMuFJjGaFbH2EsLAje1mZq5+abwaju0pqGSXMNo166hmu1p1TaQkcx7wirEDUCao0kLx070Mg7AoUppi7yp4tlbFb+7H234qm8USUXYVu2/bWTTboGZgfz9rHLov0DBb69nK5ZJH2wOgqE14tmw03942qSiD7YnJJ9azUhhDTJgLbLPUjS18mkePDchOFW3q5mQdx5CjOnohp64XpMZ9+jYzR7cZuZdfuLaVjUbqZmsJ6y3Rdj29JiznOs2QKwRqnwDa+kEkRgddvsE/UbYFVzqhJ04fh4Ml2nwmaHvoyo+eOrl3mLmEzrox7UlBgd350CeTO1VlH3ZJQ2q1Sl3ewjWM3SBTlhNQ/F2BAp4fVtGDEo/Y5KTq8S2lsZCXiI8ZyZFdOpzn2cxn28jlGPDocpki7GhH+fkTohvh6SqN5i0JN6qt5j92SwhvFzgeR+DMmAX1CepIIYZ+qYe6C/ZqJudFFQWAg7SZYimzuCZNBgHUUjNd/598bKwsSBm9+qFamfFezFIE48a1MnlRPzKF/9tghtE4zuTPaCa9p0tURc1pXv9uDxwKufW6cwVrz0xb4b2rCZG/AuoYEoxj9BCmBT1rKj5XZLKKU5M8Pc3wnr1KnGzRziowT+IsMN0De1nZVXYBfOGAXdsZmyPmOmZcd3XpvY3fBuhEqVwrn2JQyPqLX0sYcgHA5NoLqVByJcrkdXPgwWqE6MGDoMbYIM9qh2lHA0I4OdQfocPy0TLwtBSksKB2ESG9u1sPxvYmCQt5GSVFLBOjCeahrZQg0hiNk2TkgWDEFoSmyN6eRWFTxegHAl855YsrS4ZGwZp7TkNzj26vBkY3R4RN3SSkczRRmaWgaF2w6etOeKVrj108EAQJ0kfbX7ZKVaYoSqly24aLgMhAIxESZiVIvJPxw1dHc/n8e4c7axHdMufg48jYMX+sxjtNpRDIgqps3E2//C9A/j5zeSRyZSzzAgolBmi8C3K3g5v9b75p3gGNLJkdBFr1AlMVEaaV+fvEN1/kFlxu5uKkcreHIExaCdp4c02sI4VUEQ6+pxJOw5/U+fePkyxsFDaolIz8kmpXD1ptTv27XcLBBTliK0jOKtku1X90q8KOhWZoR2vLh4Xqy2NrCHusUr7GZugFAclDKej6uXzlGD6Ooefr8nKXFpVu/eEbJ8xpca85F8WxFbld2NxPpaAydMmEqR2PApLSEFhh8qfFSPzvx9cazVngIyrj4c979OPkhsmES7A3L7SSN6jvq45w9SMTCubZ8ysBBnbrvqdWjzQSR5K3bqVTwlLa0iGqeLPIBg+l/kn11pGKIcXcCkxMikeabXiGFOZyr2HaC63//sdTDm1GRJm+g/4jSk7avKIXeU65UWM30cJKPAA2139v2RZBwLW6sdSpwi4GQMY69KBQ44s3pzRiqm6cxnG78DyvWZkkm9pEu5bC2ioWXZcYF/rE80MPQEQgzF2we5LbHc8Vb48Nkp0PyCRNWc+05sTcWk8ZQiKfyt/uCRrOulinYYGfIrzrOjK7XpjuZ7iqZtFhiwhtSwhK/gqhwBSOdnwbt1SjKbZe4R26eUccVSzKekk4oxP/fBqSzzSstEeJUB367ogOZ3k30/h6CEK0Bqnf1TkfPVfY6r3lQT3mPPyLMkaCR+VIRERN68SxmEVsePEx+EZuFAbPv+3yoB4858W0A/EHRzLfpEUwMFHIHoIvIWdmIySHUFE8EypLInQLJd1ZT5YMHzOKREqXrk/Y+l72nQnzKTukIe/+yxvahSv4ABYlJUQBqHw3E3o3y136cgsVZ5uvo97/mGSUZz+6nYp3O2TG2CdQWxKlTqEC9m3Mhl+iXhdE7p6ZytZzyJwY3myi5vYVKH4gp4yMYXi+lpI4pLzc5cGBZzbGPW+CpJNNt4Q9xSea/CEYXwTBH+g3ytrDYPxPSPRWpZk18jJadvjemD5xd2os0oDSb8xqYqxzkrtnhwmSkGNZAxFkLCrecx7h3jB81P6C+mn/BN33qIVVVtDpHL9ZHasB+pMIQyLB/rqR8Pkr4rl/zXiEoriNzF3omS4BaCcvoZuFlgztSlYJnNyPQ2VKPI0/BWR93E61pX8hsrAeot1A2X/JqGnx7/O3orqfRl0VCcbB1W3gOt5trj5HP0KWZyjFZl5ORGg049/PEagkusFYvPP7s5fjVUw2P84oxCQAzog+O46UyS+dax6NHGnugJMSaRZik5JDgmKbvcbuFsd6ej864UeIODeo9l3JOcifW9Ube1+FpRHtLhZFw4xqQ05az+8skMb8JR5U5i3PxDu19u8iuV2VNT5cI+SyDc/jCt0ReE/ZoFJMoZHkDdcj1a9RC2ynMvzbneUNGI0eBNOV1Ss6r8FktrJm+cexpuFQuHyuX2U3J/+0o4tRwRnJcSOIAGAM6SzYuXLd3bikuRKijry5cXYf5dYbRBF/uggaitWVDbQnkCfr7GfgaGZ++3/3OIkG9oLV7VfLIld2nsb2s8x2ycrJlBpPM0D8BpVnyMCIhG80cdFN+JlmUIX9VZENy9TNlNc7edMPfpjZUBqk2e5tYS41uHneu001m6ZtNgVuhe3l/+84EsO14M02PBrwfCtQ/T6k2E53cEBtk3LQURjrMrqrtkDAZaG5T2NuB+fj950JIsmO17gXS7eBHpnOV2+2kR+mUZVKsMjCvCIlX7WesLHFVVq4rzYYTiAi8LXuNB4qa/HbDvrNGUtsnAEdKbL3NC3nZsvtn9KRRp18uaWfGJaUOwF3iA8EKs/kG+aiQYazvNvKY0wCkCkchMSmt8bb1XgxU/eTcBJEoUJzP3ONd2H+9V2l8ZCDT076FjgMK9A2AMmS/Cwh09S7JfBTOTGDuvHAKR8R8sR4HsqzSS3YzDEhyar8wm8fybW+if84jTIiCXygNUYJic3QMAJEEHXmDBo5OmaeFc7ttD89P75pO+9U4Hj4dqSOZNOZwcjL3XNPjx422z00PG0s5SgoEiODV8r0h9kNy8Zj3hmax5RbYg8wEAHr9m4P6SPGmHajhav+DKRDL9xWeOfoXaJMyh+0uyzBJLPEcz1gmDml98MvVnQgIAuUvq2zZTq4UzMLEtONkU7eji+iApeFOYEfqFwtv+TC44J+AsLdJLuf+LAPo9SAGbzyp1hQQ5k4AyrPiXLaXtUeTYbSCTtCGO+49Qx5ibjR6ko+G21tL4bpaui23nl52gCrF0rrNVHIh41T8WzN6ySz52WvgxvU0fhYCwWbh/X80ah9hv/5+rWUr7Z/a7ctiXPk7L7zNt38bSfQozoIbJXdR1f3Fe2rLEDSz0by7MaLbdj4/3nu4LZb/pHKroTowOagSNZRjsvMi1pARQ0VOn+chnMYe6Dpy+8C9QSwMEFAACAAgAompuSg9k3CZKAAAAawAAABsAAAB1bml2ZXJzYWwvdW5pdmVyc2FsLnBuZy54bWyzsa/IzVEoSy0qzszPs1Uy1DNQsrfj5bIpKEoty0wtV6gAigEFIUBJoRLINUJwyzNTSjJAKgzNEIIZqZnpGSW2ShbG5nBBfaCZAFBLAQIAABQAAgAIAHV8+UipAcR2+wIAALAIAAAUAAAAAAAAAAEAAAAAAAAAAAB1bml2ZXJzYWwvcGxheWVyLnhtbFBLAQIAABQAAgAIACZ8AUmzuqfRhAQAAFARAAAdAAAAAAAAAAEAAAAAAC0DAAB1bml2ZXJzYWwvY29tbW9uX21lc3NhZ2VzLmxuZ1BLAQIAABQAAgAIACZ8AUlHS1cD/AMAABcRAAAnAAAAAAAAAAEAAAAAAOwHAAB1bml2ZXJzYWwvZmxhc2hfcHVibGlzaGluZ19zZXR0aW5ncy54bWxQSwECAAAUAAIACAAmfAFJZRa13uQCAACPCgAAIQAAAAAAAAABAAAAAAAtDAAAdW5pdmVyc2FsL2ZsYXNoX3NraW5fc2V0dGluZ3MueG1sUEsBAgAAFAACAAgAJnwBSalgkB/oAwAAqBAAACYAAAAAAAAAAQAAAAAAUA8AAHVuaXZlcnNhbC9odG1sX3B1Ymxpc2hpbmdfc2V0dGluZ3MueG1sUEsBAgAAFAACAAgAJnwBSTJio4uQAQAAAwYAAB8AAAAAAAAAAQAAAAAAfBMAAHVuaXZlcnNhbC9odG1sX3NraW5fc2V0dGluZ3MuanNQSwECAAAUAAIACACiam5KCn/buLAPAAA6JwAAFwAAAAAAAAAAAAAAAABJFQAAdW5pdmVyc2FsL3VuaXZlcnNhbC5wbmdQSwECAAAUAAIACACiam5KD2TcJkoAAABrAAAAGwAAAAAAAAABAAAAAAAuJQAAdW5pdmVyc2FsL3VuaXZlcnNhbC5wbmcueG1sUEsFBgAAAAAIAAgAYAIAALElAAAAAA=="/>
  <p:tag name="ISPRING_FIRST_PUBLISH" val="1"/>
  <p:tag name="ISPRINGCLOUDFOLDERDOMAIN" val="https://thinkbox.ispringcloud.eu"/>
  <p:tag name="ISPRING_PRESENTATION_TITLE" val="VOD viewing"/>
  <p:tag name="ISPRINGCLOUDFOLDERPATH" val="Repository/Nickable Charts/CTV/"/>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3255</Words>
  <Application>Microsoft Office PowerPoint</Application>
  <PresentationFormat>Widescreen</PresentationFormat>
  <Paragraphs>417</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Founders Grotesk Bold</vt:lpstr>
      <vt:lpstr>Founders Grotesk Regular</vt:lpstr>
      <vt:lpstr>proxima-nova</vt:lpstr>
      <vt:lpstr>Times New Roman</vt:lpstr>
      <vt:lpstr>Thinkbox</vt:lpstr>
      <vt:lpstr>VOD Viewing</vt:lpstr>
      <vt:lpstr>2023 video viewing – 16-34</vt:lpstr>
      <vt:lpstr>Viewing to TV content is predominantly done on the larger screen</vt:lpstr>
      <vt:lpstr>Incremental reach achieved by TV + VOD</vt:lpstr>
      <vt:lpstr>There are 8 need states which drive video viewing</vt:lpstr>
      <vt:lpstr>The need to immerse ourselves in content to ‘escape’ drives on-demand viewing</vt:lpstr>
      <vt:lpstr>Escape  7% of viewing time</vt:lpstr>
      <vt:lpstr>Escape  7% of viewing time</vt:lpstr>
      <vt:lpstr>Escape  7% of viewing time</vt:lpstr>
      <vt:lpstr>SVOD &amp; video-sharing seasonal viewing consistent across 23</vt:lpstr>
      <vt:lpstr>BVOD accounts for almost ¼ of 16-34s broadcaster TV viewing</vt:lpstr>
      <vt:lpstr>Primetime drama has high levels of time-shifted viewing</vt:lpstr>
      <vt:lpstr>Broad appeal entertainment shows have high TV set viewing </vt:lpstr>
      <vt:lpstr>Content released as a boxset can receive high pre-broadcast viewing</vt:lpstr>
      <vt:lpstr>Device viewing allows flexibility in watching reality TV  </vt:lpstr>
      <vt:lpstr>Top 5 commercial programmes with largest proportion of pre-broadcast boxset BVOD viewing</vt:lpstr>
      <vt:lpstr>Weight of viewing is a key factor in incremental reach</vt:lpstr>
      <vt:lpstr>‘Middle tier’ of viewers are key to BVOD’s incremental reach</vt:lpstr>
      <vt:lpstr>BVOD provides good odds of reaching an attractive audience</vt:lpstr>
      <vt:lpstr>Almost three quarters of individuals now have access to a SVOD service</vt:lpstr>
      <vt:lpstr>How the SVOD / other AVOD market breaks down – 16-34</vt:lpstr>
      <vt:lpstr>Commercial broadcasters are unrivalled for scale</vt:lpstr>
      <vt:lpstr>All platforms obey Pareto’s law to varying degrees</vt:lpstr>
      <vt:lpstr>What matters is the reach opportunity in ad-supported content</vt:lpstr>
      <vt:lpstr>BVOD &amp; SVOD ad tiers are key to reaching lighter linear viewers</vt:lpstr>
      <vt:lpstr>SVOD viewing broadly consistent across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VOD viewing</dc:title>
  <dc:creator>Kate Allinson</dc:creator>
  <cp:lastModifiedBy>Nailah Uddin</cp:lastModifiedBy>
  <cp:revision>79</cp:revision>
  <dcterms:created xsi:type="dcterms:W3CDTF">2018-03-14T15:23:56Z</dcterms:created>
  <dcterms:modified xsi:type="dcterms:W3CDTF">2024-12-12T12:20:53Z</dcterms:modified>
</cp:coreProperties>
</file>