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3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4.xml" ContentType="application/vnd.openxmlformats-officedocument.drawingml.chartshapes+xml"/>
  <Override PartName="/ppt/notesSlides/notesSlide26.xml" ContentType="application/vnd.openxmlformats-officedocument.presentationml.notesSl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79" r:id="rId2"/>
    <p:sldId id="11392" r:id="rId3"/>
    <p:sldId id="2147376232" r:id="rId4"/>
    <p:sldId id="2147376230" r:id="rId5"/>
    <p:sldId id="758" r:id="rId6"/>
    <p:sldId id="765" r:id="rId7"/>
    <p:sldId id="397" r:id="rId8"/>
    <p:sldId id="398" r:id="rId9"/>
    <p:sldId id="399" r:id="rId10"/>
    <p:sldId id="2147376327" r:id="rId11"/>
    <p:sldId id="2147376233" r:id="rId12"/>
    <p:sldId id="11391" r:id="rId13"/>
    <p:sldId id="2147376253" r:id="rId14"/>
    <p:sldId id="2147376231" r:id="rId15"/>
    <p:sldId id="2147376278" r:id="rId16"/>
    <p:sldId id="2147376279" r:id="rId17"/>
    <p:sldId id="2147376266" r:id="rId18"/>
    <p:sldId id="2147376098" r:id="rId19"/>
    <p:sldId id="2147376099" r:id="rId20"/>
    <p:sldId id="2147376104" r:id="rId21"/>
    <p:sldId id="11386" r:id="rId22"/>
    <p:sldId id="2147376280" r:id="rId23"/>
    <p:sldId id="2147376316" r:id="rId24"/>
    <p:sldId id="2147376301" r:id="rId25"/>
    <p:sldId id="2147376302" r:id="rId26"/>
    <p:sldId id="4815" r:id="rId27"/>
    <p:sldId id="214737621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8CD786-51D4-4CA0-96D3-B0B8BDE10D86}">
          <p14:sldIdLst>
            <p14:sldId id="379"/>
          </p14:sldIdLst>
        </p14:section>
        <p14:section name="Video Landscape" id="{9872EF57-27A5-4502-9040-50C3119A26CF}">
          <p14:sldIdLst>
            <p14:sldId id="11392"/>
            <p14:sldId id="2147376232"/>
            <p14:sldId id="2147376230"/>
            <p14:sldId id="758"/>
            <p14:sldId id="765"/>
            <p14:sldId id="397"/>
            <p14:sldId id="398"/>
            <p14:sldId id="399"/>
            <p14:sldId id="2147376327"/>
          </p14:sldIdLst>
        </p14:section>
        <p14:section name="BVOD" id="{077611F8-0FCD-4EDF-840F-6792AE4B5393}">
          <p14:sldIdLst>
            <p14:sldId id="2147376233"/>
            <p14:sldId id="11391"/>
            <p14:sldId id="2147376253"/>
            <p14:sldId id="2147376231"/>
            <p14:sldId id="2147376278"/>
            <p14:sldId id="2147376279"/>
            <p14:sldId id="2147376266"/>
            <p14:sldId id="2147376098"/>
            <p14:sldId id="2147376099"/>
            <p14:sldId id="2147376104"/>
          </p14:sldIdLst>
        </p14:section>
        <p14:section name="SVOD" id="{19FCF0C4-643F-4D45-B22F-4231A64E68D2}">
          <p14:sldIdLst>
            <p14:sldId id="11386"/>
            <p14:sldId id="2147376280"/>
            <p14:sldId id="2147376316"/>
            <p14:sldId id="2147376301"/>
            <p14:sldId id="2147376302"/>
            <p14:sldId id="4815"/>
            <p14:sldId id="21473762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331" autoAdjust="0"/>
  </p:normalViewPr>
  <p:slideViewPr>
    <p:cSldViewPr snapToGrid="0">
      <p:cViewPr varScale="1">
        <p:scale>
          <a:sx n="95" d="100"/>
          <a:sy n="95" d="100"/>
        </p:scale>
        <p:origin x="906" y="90"/>
      </p:cViewPr>
      <p:guideLst/>
    </p:cSldViewPr>
  </p:slideViewPr>
  <p:notesTextViewPr>
    <p:cViewPr>
      <p:scale>
        <a:sx n="1" d="1"/>
        <a:sy n="1" d="1"/>
      </p:scale>
      <p:origin x="0" y="0"/>
    </p:cViewPr>
  </p:notesTextViewPr>
  <p:sorterViewPr>
    <p:cViewPr>
      <p:scale>
        <a:sx n="170" d="100"/>
        <a:sy n="17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chartUserShapes" Target="../drawings/drawing3.xml"/><Relationship Id="rId4" Type="http://schemas.openxmlformats.org/officeDocument/2006/relationships/image" Target="../media/image35.png"/><Relationship Id="rId9"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1F185E"/>
              </a:solidFill>
              <a:ln>
                <a:noFill/>
              </a:ln>
            </c:spPr>
            <c:extLst>
              <c:ext xmlns:c16="http://schemas.microsoft.com/office/drawing/2014/chart" uri="{C3380CC4-5D6E-409C-BE32-E72D297353CC}">
                <c16:uniqueId val="{00000007-AAFF-45A3-A865-F04D69EBD962}"/>
              </c:ext>
            </c:extLst>
          </c:dPt>
          <c:dPt>
            <c:idx val="4"/>
            <c:bubble3D val="0"/>
            <c:spPr>
              <a:solidFill>
                <a:srgbClr val="009B3C">
                  <a:lumMod val="60000"/>
                  <a:lumOff val="40000"/>
                </a:srgbClr>
              </a:solidFill>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FD9199"/>
              </a:solidFill>
            </c:spPr>
            <c:extLst>
              <c:ext xmlns:c16="http://schemas.microsoft.com/office/drawing/2014/chart" uri="{C3380CC4-5D6E-409C-BE32-E72D297353CC}">
                <c16:uniqueId val="{0000000D-AAFF-45A3-A865-F04D69EBD962}"/>
              </c:ext>
            </c:extLst>
          </c:dPt>
          <c:dPt>
            <c:idx val="7"/>
            <c:bubble3D val="0"/>
            <c:spPr>
              <a:solidFill>
                <a:srgbClr val="FFC000"/>
              </a:solidFill>
            </c:spPr>
            <c:extLst>
              <c:ext xmlns:c16="http://schemas.microsoft.com/office/drawing/2014/chart" uri="{C3380CC4-5D6E-409C-BE32-E72D297353CC}">
                <c16:uniqueId val="{0000000F-AAFF-45A3-A865-F04D69EBD962}"/>
              </c:ext>
            </c:extLst>
          </c:dPt>
          <c:dPt>
            <c:idx val="8"/>
            <c:bubble3D val="0"/>
            <c:spPr>
              <a:solidFill>
                <a:srgbClr val="EA6C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00-794E-478E-9463-2502012964D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9923E-4"/>
                  <c:y val="3.5672407788527315E-4"/>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0"/>
                  <c:y val="-6.8573094689364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8.6782372700679438E-3"/>
                  <c:y val="6.6287324866385958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3017355905101995E-2"/>
                  <c:y val="-6.4001555043407127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7.231864391723330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0745297722190756E-3"/>
                  <c:y val="-2.8149165379050522E-4"/>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Sheet1!$A$2:$A$11</c:f>
              <c:strCache>
                <c:ptCount val="10"/>
                <c:pt idx="0">
                  <c:v>TikTok</c:v>
                </c:pt>
                <c:pt idx="1">
                  <c:v>YouTube</c:v>
                </c:pt>
                <c:pt idx="2">
                  <c:v>Other online video</c:v>
                </c:pt>
                <c:pt idx="3">
                  <c:v>Online 'adult' XXX video</c:v>
                </c:pt>
                <c:pt idx="4">
                  <c:v>Cinema</c:v>
                </c:pt>
                <c:pt idx="5">
                  <c:v>Blu-Ray / DVD</c:v>
                </c:pt>
                <c:pt idx="6">
                  <c:v>SVOD / Other AVOD</c:v>
                </c:pt>
                <c:pt idx="7">
                  <c:v>Broadcaster VOD</c:v>
                </c:pt>
                <c:pt idx="8">
                  <c:v>Playback</c:v>
                </c:pt>
                <c:pt idx="9">
                  <c:v>Live</c:v>
                </c:pt>
              </c:strCache>
            </c:strRef>
          </c:cat>
          <c:val>
            <c:numRef>
              <c:f>Sheet1!$B$2:$B$11</c:f>
              <c:numCache>
                <c:formatCode>0.0</c:formatCode>
                <c:ptCount val="10"/>
                <c:pt idx="0">
                  <c:v>30.216512015227213</c:v>
                </c:pt>
                <c:pt idx="1">
                  <c:v>68.144096126423079</c:v>
                </c:pt>
                <c:pt idx="2">
                  <c:v>13.262866064427406</c:v>
                </c:pt>
                <c:pt idx="3">
                  <c:v>9.752291093650582</c:v>
                </c:pt>
                <c:pt idx="4">
                  <c:v>1.6204535409906058</c:v>
                </c:pt>
                <c:pt idx="5">
                  <c:v>0.46666666666666667</c:v>
                </c:pt>
                <c:pt idx="6">
                  <c:v>57.567783053501536</c:v>
                </c:pt>
                <c:pt idx="7">
                  <c:v>15.600000000000001</c:v>
                </c:pt>
                <c:pt idx="8">
                  <c:v>11.121283333333334</c:v>
                </c:pt>
                <c:pt idx="9">
                  <c:v>37.937950000000008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Sheet1!$A$2:$A$11</c:f>
              <c:strCache>
                <c:ptCount val="10"/>
                <c:pt idx="0">
                  <c:v>TikTok</c:v>
                </c:pt>
                <c:pt idx="1">
                  <c:v>YouTube</c:v>
                </c:pt>
                <c:pt idx="2">
                  <c:v>Other online video</c:v>
                </c:pt>
                <c:pt idx="3">
                  <c:v>Online 'adult' XXX video</c:v>
                </c:pt>
                <c:pt idx="4">
                  <c:v>Cinema</c:v>
                </c:pt>
                <c:pt idx="5">
                  <c:v>Blu-Ray / DVD</c:v>
                </c:pt>
                <c:pt idx="6">
                  <c:v>SVOD / Other AVOD</c:v>
                </c:pt>
                <c:pt idx="7">
                  <c:v>Broadcaster VOD</c:v>
                </c:pt>
                <c:pt idx="8">
                  <c:v>Playback</c:v>
                </c:pt>
                <c:pt idx="9">
                  <c:v>Live</c:v>
                </c:pt>
              </c:strCache>
            </c:strRef>
          </c:cat>
          <c:val>
            <c:numRef>
              <c:f>Sheet1!$C$2:$C$11</c:f>
              <c:numCache>
                <c:formatCode>General</c:formatCode>
                <c:ptCount val="10"/>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a:ln>
                <a:solidFill>
                  <a:srgbClr val="292265"/>
                </a:solidFill>
              </a:ln>
            </c:spPr>
            <c:extLst>
              <c:ext xmlns:c16="http://schemas.microsoft.com/office/drawing/2014/chart" uri="{C3380CC4-5D6E-409C-BE32-E72D297353CC}">
                <c16:uniqueId val="{0000001F-AAFF-45A3-A865-F04D69EBD962}"/>
              </c:ext>
            </c:extLst>
          </c:dPt>
          <c:dPt>
            <c:idx val="4"/>
            <c:bubble3D val="0"/>
            <c:spPr>
              <a:solidFill>
                <a:srgbClr val="009B3C">
                  <a:lumMod val="60000"/>
                  <a:lumOff val="40000"/>
                </a:srgbClr>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FFC000"/>
              </a:solidFill>
            </c:spPr>
            <c:extLst>
              <c:ext xmlns:c16="http://schemas.microsoft.com/office/drawing/2014/chart" uri="{C3380CC4-5D6E-409C-BE32-E72D297353CC}">
                <c16:uniqueId val="{00000027-AAFF-45A3-A865-F04D69EBD962}"/>
              </c:ext>
            </c:extLst>
          </c:dPt>
          <c:dPt>
            <c:idx val="8"/>
            <c:bubble3D val="0"/>
            <c:spPr>
              <a:solidFill>
                <a:srgbClr val="EA6B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01-794E-478E-9463-2502012964D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2.2857698229788261E-3"/>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5.0623050742063316E-3"/>
                  <c:y val="-5.714424557447065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5-AAFF-45A3-A865-F04D69EBD962}"/>
                </c:ext>
              </c:extLst>
            </c:dLbl>
            <c:dLbl>
              <c:idx val="7"/>
              <c:layout>
                <c:manualLayout>
                  <c:x val="1.4463728783446661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3033059563541522E-17"/>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Sheet1!$A$2:$A$11</c:f>
              <c:strCache>
                <c:ptCount val="10"/>
                <c:pt idx="0">
                  <c:v>TikTok</c:v>
                </c:pt>
                <c:pt idx="1">
                  <c:v>YouTube</c:v>
                </c:pt>
                <c:pt idx="2">
                  <c:v>Other online video</c:v>
                </c:pt>
                <c:pt idx="3">
                  <c:v>Online 'adult' XXX video</c:v>
                </c:pt>
                <c:pt idx="4">
                  <c:v>Cinema</c:v>
                </c:pt>
                <c:pt idx="5">
                  <c:v>Blu-Ray / DVD</c:v>
                </c:pt>
                <c:pt idx="6">
                  <c:v>SVOD / Other AVOD</c:v>
                </c:pt>
                <c:pt idx="7">
                  <c:v>Broadcaster VOD</c:v>
                </c:pt>
                <c:pt idx="8">
                  <c:v>Playback</c:v>
                </c:pt>
                <c:pt idx="9">
                  <c:v>Live</c:v>
                </c:pt>
              </c:strCache>
            </c:strRef>
          </c:cat>
          <c:val>
            <c:numRef>
              <c:f>Sheet1!$D$2:$D$11</c:f>
              <c:numCache>
                <c:formatCode>#,##0.0</c:formatCode>
                <c:ptCount val="10"/>
                <c:pt idx="0">
                  <c:v>13.977610524318512</c:v>
                </c:pt>
                <c:pt idx="1">
                  <c:v>49.117072949294119</c:v>
                </c:pt>
                <c:pt idx="2" formatCode="0.0">
                  <c:v>6.4462103107954389</c:v>
                </c:pt>
                <c:pt idx="3" formatCode="0.0">
                  <c:v>5.2583333333333337</c:v>
                </c:pt>
                <c:pt idx="4" formatCode="0.0">
                  <c:v>0.85106741487318172</c:v>
                </c:pt>
                <c:pt idx="5" formatCode="0.0">
                  <c:v>1.1166666666666667</c:v>
                </c:pt>
                <c:pt idx="6" formatCode="0.0">
                  <c:v>39.536969733287179</c:v>
                </c:pt>
                <c:pt idx="7" formatCode="0.0">
                  <c:v>17.566666666666666</c:v>
                </c:pt>
                <c:pt idx="8" formatCode="0.0">
                  <c:v>22.262074999999999</c:v>
                </c:pt>
                <c:pt idx="9" formatCode="0.0">
                  <c:v>120.12874166666667</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8747606224414437"/>
          <c:y val="0.33875144772921362"/>
          <c:w val="0.22440441041229028"/>
          <c:h val="0.52060477509914738"/>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682B-4DC0-A98C-5AA9D0694AE8}"/>
              </c:ext>
            </c:extLst>
          </c:dPt>
          <c:dPt>
            <c:idx val="1"/>
            <c:bubble3D val="0"/>
            <c:spPr>
              <a:solidFill>
                <a:schemeClr val="tx2"/>
              </a:solidFill>
            </c:spPr>
            <c:extLst>
              <c:ext xmlns:c16="http://schemas.microsoft.com/office/drawing/2014/chart" uri="{C3380CC4-5D6E-409C-BE32-E72D297353CC}">
                <c16:uniqueId val="{00000003-682B-4DC0-A98C-5AA9D0694AE8}"/>
              </c:ext>
            </c:extLst>
          </c:dPt>
          <c:dPt>
            <c:idx val="2"/>
            <c:bubble3D val="0"/>
            <c:spPr>
              <a:solidFill>
                <a:schemeClr val="accent4"/>
              </a:solidFill>
            </c:spPr>
            <c:extLst>
              <c:ext xmlns:c16="http://schemas.microsoft.com/office/drawing/2014/chart" uri="{C3380CC4-5D6E-409C-BE32-E72D297353CC}">
                <c16:uniqueId val="{00000005-682B-4DC0-A98C-5AA9D0694AE8}"/>
              </c:ext>
            </c:extLst>
          </c:dPt>
          <c:cat>
            <c:strRef>
              <c:f>Sheet1!$A$2:$A$4</c:f>
              <c:strCache>
                <c:ptCount val="3"/>
                <c:pt idx="0">
                  <c:v>TV set - Live viewing</c:v>
                </c:pt>
                <c:pt idx="1">
                  <c:v>TV set - Timeshifted</c:v>
                </c:pt>
                <c:pt idx="2">
                  <c:v>Device - all viewing </c:v>
                </c:pt>
              </c:strCache>
            </c:strRef>
          </c:cat>
          <c:val>
            <c:numRef>
              <c:f>Sheet1!$B$2:$B$4</c:f>
              <c:numCache>
                <c:formatCode>_-* #,##0_-;\-* #,##0_-;_-* "-"??_-;_-@_-</c:formatCode>
                <c:ptCount val="3"/>
                <c:pt idx="0">
                  <c:v>2973500</c:v>
                </c:pt>
                <c:pt idx="1">
                  <c:v>4437700</c:v>
                </c:pt>
                <c:pt idx="2">
                  <c:v>280799.32</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682B-4DC0-A98C-5AA9D0694AE8}"/>
              </c:ext>
            </c:extLst>
          </c:dPt>
          <c:dPt>
            <c:idx val="1"/>
            <c:bubble3D val="0"/>
            <c:spPr>
              <a:solidFill>
                <a:schemeClr val="tx2"/>
              </a:solidFill>
            </c:spPr>
            <c:extLst>
              <c:ext xmlns:c16="http://schemas.microsoft.com/office/drawing/2014/chart" uri="{C3380CC4-5D6E-409C-BE32-E72D297353CC}">
                <c16:uniqueId val="{00000003-682B-4DC0-A98C-5AA9D0694AE8}"/>
              </c:ext>
            </c:extLst>
          </c:dPt>
          <c:dPt>
            <c:idx val="2"/>
            <c:bubble3D val="0"/>
            <c:spPr>
              <a:solidFill>
                <a:schemeClr val="accent4"/>
              </a:solidFill>
            </c:spPr>
            <c:extLst>
              <c:ext xmlns:c16="http://schemas.microsoft.com/office/drawing/2014/chart" uri="{C3380CC4-5D6E-409C-BE32-E72D297353CC}">
                <c16:uniqueId val="{00000005-682B-4DC0-A98C-5AA9D0694AE8}"/>
              </c:ext>
            </c:extLst>
          </c:dPt>
          <c:cat>
            <c:strRef>
              <c:f>Sheet1!$A$2:$A$4</c:f>
              <c:strCache>
                <c:ptCount val="3"/>
                <c:pt idx="0">
                  <c:v>TV set - Live viewing</c:v>
                </c:pt>
                <c:pt idx="1">
                  <c:v>TV set - Timeshifted</c:v>
                </c:pt>
                <c:pt idx="2">
                  <c:v>Device - all viewing </c:v>
                </c:pt>
              </c:strCache>
            </c:strRef>
          </c:cat>
          <c:val>
            <c:numRef>
              <c:f>Sheet1!$B$2:$B$4</c:f>
              <c:numCache>
                <c:formatCode>_-* #,##0_-;\-* #,##0_-;_-* "-"??_-;_-@_-</c:formatCode>
                <c:ptCount val="3"/>
                <c:pt idx="0">
                  <c:v>3411900</c:v>
                </c:pt>
                <c:pt idx="1">
                  <c:v>4627400</c:v>
                </c:pt>
                <c:pt idx="2">
                  <c:v>350722.46</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rgbClr val="00A5D7"/>
              </a:solidFill>
            </c:spPr>
            <c:extLst>
              <c:ext xmlns:c16="http://schemas.microsoft.com/office/drawing/2014/chart" uri="{C3380CC4-5D6E-409C-BE32-E72D297353CC}">
                <c16:uniqueId val="{00000001-682B-4DC0-A98C-5AA9D0694AE8}"/>
              </c:ext>
            </c:extLst>
          </c:dPt>
          <c:dPt>
            <c:idx val="1"/>
            <c:bubble3D val="0"/>
            <c:spPr>
              <a:solidFill>
                <a:srgbClr val="0069B4"/>
              </a:solidFill>
            </c:spPr>
            <c:extLst>
              <c:ext xmlns:c16="http://schemas.microsoft.com/office/drawing/2014/chart" uri="{C3380CC4-5D6E-409C-BE32-E72D297353CC}">
                <c16:uniqueId val="{00000003-682B-4DC0-A98C-5AA9D0694AE8}"/>
              </c:ext>
            </c:extLst>
          </c:dPt>
          <c:dPt>
            <c:idx val="2"/>
            <c:bubble3D val="0"/>
            <c:spPr>
              <a:solidFill>
                <a:srgbClr val="392F88"/>
              </a:solidFill>
            </c:spPr>
            <c:extLst>
              <c:ext xmlns:c16="http://schemas.microsoft.com/office/drawing/2014/chart" uri="{C3380CC4-5D6E-409C-BE32-E72D297353CC}">
                <c16:uniqueId val="{00000005-682B-4DC0-A98C-5AA9D0694AE8}"/>
              </c:ext>
            </c:extLst>
          </c:dPt>
          <c:cat>
            <c:strRef>
              <c:f>Sheet1!$A$2:$A$4</c:f>
              <c:strCache>
                <c:ptCount val="3"/>
                <c:pt idx="0">
                  <c:v>Pre-broadcast viewing - any device</c:v>
                </c:pt>
                <c:pt idx="1">
                  <c:v>Live TV set viewing</c:v>
                </c:pt>
                <c:pt idx="2">
                  <c:v>Time-shifted viewing - any device</c:v>
                </c:pt>
              </c:strCache>
            </c:strRef>
          </c:cat>
          <c:val>
            <c:numRef>
              <c:f>Sheet1!$B$2:$B$4</c:f>
              <c:numCache>
                <c:formatCode>_-* #,##0_-;\-* #,##0_-;_-* "-"??_-;_-@_-</c:formatCode>
                <c:ptCount val="3"/>
                <c:pt idx="0">
                  <c:v>1403141.46</c:v>
                </c:pt>
                <c:pt idx="1">
                  <c:v>504000</c:v>
                </c:pt>
                <c:pt idx="2">
                  <c:v>850045.91</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682B-4DC0-A98C-5AA9D0694AE8}"/>
              </c:ext>
            </c:extLst>
          </c:dPt>
          <c:dPt>
            <c:idx val="1"/>
            <c:bubble3D val="0"/>
            <c:spPr>
              <a:solidFill>
                <a:schemeClr val="tx2"/>
              </a:solidFill>
            </c:spPr>
            <c:extLst>
              <c:ext xmlns:c16="http://schemas.microsoft.com/office/drawing/2014/chart" uri="{C3380CC4-5D6E-409C-BE32-E72D297353CC}">
                <c16:uniqueId val="{00000003-682B-4DC0-A98C-5AA9D0694AE8}"/>
              </c:ext>
            </c:extLst>
          </c:dPt>
          <c:dPt>
            <c:idx val="2"/>
            <c:bubble3D val="0"/>
            <c:spPr>
              <a:solidFill>
                <a:schemeClr val="accent4"/>
              </a:solidFill>
            </c:spPr>
            <c:extLst>
              <c:ext xmlns:c16="http://schemas.microsoft.com/office/drawing/2014/chart" uri="{C3380CC4-5D6E-409C-BE32-E72D297353CC}">
                <c16:uniqueId val="{00000005-682B-4DC0-A98C-5AA9D0694AE8}"/>
              </c:ext>
            </c:extLst>
          </c:dPt>
          <c:cat>
            <c:strRef>
              <c:f>Sheet1!$A$2:$A$4</c:f>
              <c:strCache>
                <c:ptCount val="3"/>
                <c:pt idx="0">
                  <c:v>TV set - Live viewing</c:v>
                </c:pt>
                <c:pt idx="1">
                  <c:v>TV set - Timeshifted</c:v>
                </c:pt>
                <c:pt idx="2">
                  <c:v>Device - all viewing </c:v>
                </c:pt>
              </c:strCache>
            </c:strRef>
          </c:cat>
          <c:val>
            <c:numRef>
              <c:f>Sheet1!$B$2:$B$4</c:f>
              <c:numCache>
                <c:formatCode>_-* #,##0_-;\-* #,##0_-;_-* "-"??_-;_-@_-</c:formatCode>
                <c:ptCount val="3"/>
                <c:pt idx="0">
                  <c:v>1152300</c:v>
                </c:pt>
                <c:pt idx="1">
                  <c:v>1629400</c:v>
                </c:pt>
                <c:pt idx="2">
                  <c:v>616290.61</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64111692319344E-2"/>
          <c:y val="0.24934604403633856"/>
          <c:w val="0.91551103118824051"/>
          <c:h val="0.54812844763692981"/>
        </c:manualLayout>
      </c:layout>
      <c:barChart>
        <c:barDir val="col"/>
        <c:grouping val="percentStacked"/>
        <c:varyColors val="0"/>
        <c:ser>
          <c:idx val="0"/>
          <c:order val="0"/>
          <c:tx>
            <c:strRef>
              <c:f>Sheet1!$B$1</c:f>
              <c:strCache>
                <c:ptCount val="1"/>
                <c:pt idx="0">
                  <c:v>Pre-broadcast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COUPLE NEXT DOOR, CH4
(14 DEC)</c:v>
                </c:pt>
                <c:pt idx="1">
                  <c:v>THE LONG SHADOW, ITV1
(6 NOV)</c:v>
                </c:pt>
                <c:pt idx="2">
                  <c:v>UNFORGOTTEN, ITV1
(3 APR)</c:v>
                </c:pt>
                <c:pt idx="3">
                  <c:v>PAYBACK, ITV1
(8 NOV)</c:v>
                </c:pt>
                <c:pt idx="4">
                  <c:v>IRVINE WELSH'S CRIME, ITV1
(5 AUG)</c:v>
                </c:pt>
              </c:strCache>
            </c:strRef>
          </c:cat>
          <c:val>
            <c:numRef>
              <c:f>Sheet1!$B$2:$B$6</c:f>
              <c:numCache>
                <c:formatCode>0.0%</c:formatCode>
                <c:ptCount val="5"/>
                <c:pt idx="0">
                  <c:v>0.50900000000000001</c:v>
                </c:pt>
                <c:pt idx="1">
                  <c:v>0.48099999999999998</c:v>
                </c:pt>
                <c:pt idx="2">
                  <c:v>0.435</c:v>
                </c:pt>
                <c:pt idx="3">
                  <c:v>0.41199999999999998</c:v>
                </c:pt>
                <c:pt idx="4">
                  <c:v>0.39600000000000002</c:v>
                </c:pt>
              </c:numCache>
            </c:numRef>
          </c:val>
          <c:extLst>
            <c:ext xmlns:c16="http://schemas.microsoft.com/office/drawing/2014/chart" uri="{C3380CC4-5D6E-409C-BE32-E72D297353CC}">
              <c16:uniqueId val="{00000000-8E6C-4470-9054-67C8164CEBBB}"/>
            </c:ext>
          </c:extLst>
        </c:ser>
        <c:ser>
          <c:idx val="1"/>
          <c:order val="1"/>
          <c:tx>
            <c:strRef>
              <c:f>Sheet1!$C$1</c:f>
              <c:strCache>
                <c:ptCount val="1"/>
                <c:pt idx="0">
                  <c:v>Live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COUPLE NEXT DOOR, CH4
(14 DEC)</c:v>
                </c:pt>
                <c:pt idx="1">
                  <c:v>THE LONG SHADOW, ITV1
(6 NOV)</c:v>
                </c:pt>
                <c:pt idx="2">
                  <c:v>UNFORGOTTEN, ITV1
(3 APR)</c:v>
                </c:pt>
                <c:pt idx="3">
                  <c:v>PAYBACK, ITV1
(8 NOV)</c:v>
                </c:pt>
                <c:pt idx="4">
                  <c:v>IRVINE WELSH'S CRIME, ITV1
(5 AUG)</c:v>
                </c:pt>
              </c:strCache>
            </c:strRef>
          </c:cat>
          <c:val>
            <c:numRef>
              <c:f>Sheet1!$C$2:$C$6</c:f>
              <c:numCache>
                <c:formatCode>0.0%</c:formatCode>
                <c:ptCount val="5"/>
                <c:pt idx="0">
                  <c:v>0.17699999999999999</c:v>
                </c:pt>
                <c:pt idx="1">
                  <c:v>0.26900000000000002</c:v>
                </c:pt>
                <c:pt idx="2">
                  <c:v>0.25700000000000001</c:v>
                </c:pt>
                <c:pt idx="3">
                  <c:v>0.248</c:v>
                </c:pt>
                <c:pt idx="4">
                  <c:v>0.3</c:v>
                </c:pt>
              </c:numCache>
            </c:numRef>
          </c:val>
          <c:extLst>
            <c:ext xmlns:c16="http://schemas.microsoft.com/office/drawing/2014/chart" uri="{C3380CC4-5D6E-409C-BE32-E72D297353CC}">
              <c16:uniqueId val="{00000001-8E6C-4470-9054-67C8164CEBBB}"/>
            </c:ext>
          </c:extLst>
        </c:ser>
        <c:ser>
          <c:idx val="2"/>
          <c:order val="2"/>
          <c:tx>
            <c:strRef>
              <c:f>Sheet1!$D$1</c:f>
              <c:strCache>
                <c:ptCount val="1"/>
                <c:pt idx="0">
                  <c:v>Time-shifted (post 1-28 days)</c:v>
                </c:pt>
              </c:strCache>
            </c:strRef>
          </c:tx>
          <c:spPr>
            <a:solidFill>
              <a:srgbClr val="FFC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COUPLE NEXT DOOR, CH4
(14 DEC)</c:v>
                </c:pt>
                <c:pt idx="1">
                  <c:v>THE LONG SHADOW, ITV1
(6 NOV)</c:v>
                </c:pt>
                <c:pt idx="2">
                  <c:v>UNFORGOTTEN, ITV1
(3 APR)</c:v>
                </c:pt>
                <c:pt idx="3">
                  <c:v>PAYBACK, ITV1
(8 NOV)</c:v>
                </c:pt>
                <c:pt idx="4">
                  <c:v>IRVINE WELSH'S CRIME, ITV1
(5 AUG)</c:v>
                </c:pt>
              </c:strCache>
            </c:strRef>
          </c:cat>
          <c:val>
            <c:numRef>
              <c:f>Sheet1!$D$2:$D$6</c:f>
              <c:numCache>
                <c:formatCode>0.0%</c:formatCode>
                <c:ptCount val="5"/>
                <c:pt idx="0">
                  <c:v>0.314</c:v>
                </c:pt>
                <c:pt idx="1">
                  <c:v>0.251</c:v>
                </c:pt>
                <c:pt idx="2">
                  <c:v>0.307</c:v>
                </c:pt>
                <c:pt idx="3">
                  <c:v>0.34</c:v>
                </c:pt>
                <c:pt idx="4">
                  <c:v>0.30399999999999999</c:v>
                </c:pt>
              </c:numCache>
            </c:numRef>
          </c:val>
          <c:extLst>
            <c:ext xmlns:c16="http://schemas.microsoft.com/office/drawing/2014/chart" uri="{C3380CC4-5D6E-409C-BE32-E72D297353CC}">
              <c16:uniqueId val="{00000001-D885-46C5-BC49-5A6927B98834}"/>
            </c:ext>
          </c:extLst>
        </c:ser>
        <c:dLbls>
          <c:showLegendKey val="0"/>
          <c:showVal val="0"/>
          <c:showCatName val="0"/>
          <c:showSerName val="0"/>
          <c:showPercent val="0"/>
          <c:showBubbleSize val="0"/>
        </c:dLbls>
        <c:gapWidth val="150"/>
        <c:overlap val="100"/>
        <c:axId val="1220490064"/>
        <c:axId val="1221272112"/>
      </c:barChart>
      <c:catAx>
        <c:axId val="122049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1272112"/>
        <c:crosses val="autoZero"/>
        <c:auto val="1"/>
        <c:lblAlgn val="ctr"/>
        <c:lblOffset val="100"/>
        <c:noMultiLvlLbl val="0"/>
      </c:catAx>
      <c:valAx>
        <c:axId val="12212721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b="1">
                    <a:solidFill>
                      <a:schemeClr val="tx1"/>
                    </a:solidFill>
                  </a:rPr>
                  <a:t>PROPORTION OF VIEWING</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0490064"/>
        <c:crosses val="autoZero"/>
        <c:crossBetween val="between"/>
      </c:valAx>
      <c:spPr>
        <a:noFill/>
        <a:ln>
          <a:noFill/>
        </a:ln>
        <a:effectLst/>
      </c:spPr>
    </c:plotArea>
    <c:legend>
      <c:legendPos val="b"/>
      <c:layout>
        <c:manualLayout>
          <c:xMode val="edge"/>
          <c:yMode val="edge"/>
          <c:x val="0.29344664320562036"/>
          <c:y val="0.16235036364303315"/>
          <c:w val="0.41272152871987261"/>
          <c:h val="5.577599015004818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7056269057983E-2"/>
          <c:y val="4.8213944287182543E-2"/>
          <c:w val="0.94841042238891082"/>
          <c:h val="0.83303341982162571"/>
        </c:manualLayout>
      </c:layout>
      <c:barChart>
        <c:barDir val="col"/>
        <c:grouping val="stacked"/>
        <c:varyColors val="0"/>
        <c:ser>
          <c:idx val="0"/>
          <c:order val="0"/>
          <c:tx>
            <c:strRef>
              <c:f>Sheet1!$B$1</c:f>
              <c:strCache>
                <c:ptCount val="1"/>
                <c:pt idx="0">
                  <c:v>Avg mins per day</c:v>
                </c:pt>
              </c:strCache>
            </c:strRef>
          </c:tx>
          <c:spPr>
            <a:solidFill>
              <a:srgbClr val="E30615"/>
            </a:solidFill>
            <a:ln>
              <a:noFill/>
            </a:ln>
            <a:effectLst/>
          </c:spPr>
          <c:invertIfNegative val="0"/>
          <c:cat>
            <c:strRef>
              <c:f>Sheet1!$A$2:$A$11</c:f>
              <c:strCache>
                <c:ptCount val="10"/>
                <c:pt idx="0">
                  <c:v>0-9%</c:v>
                </c:pt>
                <c:pt idx="1">
                  <c:v>10-19%</c:v>
                </c:pt>
                <c:pt idx="2">
                  <c:v>20-29%</c:v>
                </c:pt>
                <c:pt idx="3">
                  <c:v>30-39%</c:v>
                </c:pt>
                <c:pt idx="4">
                  <c:v>40-49%</c:v>
                </c:pt>
                <c:pt idx="5">
                  <c:v>50-59%</c:v>
                </c:pt>
                <c:pt idx="6">
                  <c:v>60-69%</c:v>
                </c:pt>
                <c:pt idx="7">
                  <c:v>70-79%</c:v>
                </c:pt>
                <c:pt idx="8">
                  <c:v>80-89%</c:v>
                </c:pt>
                <c:pt idx="9">
                  <c:v>90-100%</c:v>
                </c:pt>
              </c:strCache>
            </c:strRef>
          </c:cat>
          <c:val>
            <c:numRef>
              <c:f>Sheet1!$B$2:$B$11</c:f>
              <c:numCache>
                <c:formatCode>0.00</c:formatCode>
                <c:ptCount val="10"/>
                <c:pt idx="0">
                  <c:v>4</c:v>
                </c:pt>
                <c:pt idx="1">
                  <c:v>12</c:v>
                </c:pt>
                <c:pt idx="2">
                  <c:v>25</c:v>
                </c:pt>
                <c:pt idx="3">
                  <c:v>47</c:v>
                </c:pt>
                <c:pt idx="4">
                  <c:v>75</c:v>
                </c:pt>
                <c:pt idx="5">
                  <c:v>115</c:v>
                </c:pt>
                <c:pt idx="6">
                  <c:v>169</c:v>
                </c:pt>
                <c:pt idx="7">
                  <c:v>244</c:v>
                </c:pt>
                <c:pt idx="8">
                  <c:v>360</c:v>
                </c:pt>
                <c:pt idx="9">
                  <c:v>734</c:v>
                </c:pt>
              </c:numCache>
            </c:numRef>
          </c:val>
          <c:extLst>
            <c:ext xmlns:c16="http://schemas.microsoft.com/office/drawing/2014/chart" uri="{C3380CC4-5D6E-409C-BE32-E72D297353CC}">
              <c16:uniqueId val="{00000000-5552-4988-8CCE-8508C50033F6}"/>
            </c:ext>
          </c:extLst>
        </c:ser>
        <c:dLbls>
          <c:showLegendKey val="0"/>
          <c:showVal val="0"/>
          <c:showCatName val="0"/>
          <c:showSerName val="0"/>
          <c:showPercent val="0"/>
          <c:showBubbleSize val="0"/>
        </c:dLbls>
        <c:gapWidth val="100"/>
        <c:overlap val="100"/>
        <c:axId val="799944127"/>
        <c:axId val="799945375"/>
      </c:barChart>
      <c:catAx>
        <c:axId val="799944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9945375"/>
        <c:crosses val="autoZero"/>
        <c:auto val="1"/>
        <c:lblAlgn val="ctr"/>
        <c:lblOffset val="100"/>
        <c:noMultiLvlLbl val="0"/>
      </c:catAx>
      <c:valAx>
        <c:axId val="799945375"/>
        <c:scaling>
          <c:orientation val="minMax"/>
          <c:max val="8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99944127"/>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Sheet1!$A$2</c:f>
              <c:strCache>
                <c:ptCount val="1"/>
                <c:pt idx="0">
                  <c:v>0-10%</c:v>
                </c:pt>
              </c:strCache>
            </c:strRef>
          </c:tx>
          <c:spPr>
            <a:solidFill>
              <a:schemeClr val="accent1"/>
            </a:solidFill>
            <a:ln>
              <a:solidFill>
                <a:srgbClr val="D9D9D9"/>
              </a:solidFill>
            </a:ln>
            <a:effectLst/>
          </c:spPr>
          <c:invertIfNegative val="0"/>
          <c:cat>
            <c:strRef>
              <c:f>Sheet1!$B$1:$C$1</c:f>
              <c:strCache>
                <c:ptCount val="2"/>
                <c:pt idx="0">
                  <c:v>% of all BVOD viewership</c:v>
                </c:pt>
                <c:pt idx="1">
                  <c:v>% of all linear viewership</c:v>
                </c:pt>
              </c:strCache>
            </c:strRef>
          </c:cat>
          <c:val>
            <c:numRef>
              <c:f>Sheet1!$B$2:$C$2</c:f>
              <c:numCache>
                <c:formatCode>0%</c:formatCode>
                <c:ptCount val="2"/>
                <c:pt idx="0">
                  <c:v>0.03</c:v>
                </c:pt>
                <c:pt idx="1">
                  <c:v>0</c:v>
                </c:pt>
              </c:numCache>
            </c:numRef>
          </c:val>
          <c:extLst>
            <c:ext xmlns:c16="http://schemas.microsoft.com/office/drawing/2014/chart" uri="{C3380CC4-5D6E-409C-BE32-E72D297353CC}">
              <c16:uniqueId val="{00000000-CFAA-4032-8691-A8EF6EF91DE2}"/>
            </c:ext>
          </c:extLst>
        </c:ser>
        <c:ser>
          <c:idx val="1"/>
          <c:order val="1"/>
          <c:tx>
            <c:strRef>
              <c:f>Sheet1!$A$3</c:f>
              <c:strCache>
                <c:ptCount val="1"/>
                <c:pt idx="0">
                  <c:v>10-20%</c:v>
                </c:pt>
              </c:strCache>
            </c:strRef>
          </c:tx>
          <c:spPr>
            <a:solidFill>
              <a:schemeClr val="accent1"/>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Sheet1!$B$3:$C$3</c:f>
              <c:numCache>
                <c:formatCode>0%</c:formatCode>
                <c:ptCount val="2"/>
                <c:pt idx="0">
                  <c:v>0.06</c:v>
                </c:pt>
                <c:pt idx="1">
                  <c:v>0.01</c:v>
                </c:pt>
              </c:numCache>
            </c:numRef>
          </c:val>
          <c:extLst>
            <c:ext xmlns:c16="http://schemas.microsoft.com/office/drawing/2014/chart" uri="{C3380CC4-5D6E-409C-BE32-E72D297353CC}">
              <c16:uniqueId val="{00000001-CFAA-4032-8691-A8EF6EF91DE2}"/>
            </c:ext>
          </c:extLst>
        </c:ser>
        <c:ser>
          <c:idx val="2"/>
          <c:order val="2"/>
          <c:tx>
            <c:strRef>
              <c:f>Sheet1!$A$4</c:f>
              <c:strCache>
                <c:ptCount val="1"/>
                <c:pt idx="0">
                  <c:v>20-30%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Sheet1!$B$4:$C$4</c:f>
              <c:numCache>
                <c:formatCode>0%</c:formatCode>
                <c:ptCount val="2"/>
                <c:pt idx="0">
                  <c:v>7.0000000000000007E-2</c:v>
                </c:pt>
                <c:pt idx="1">
                  <c:v>0.01</c:v>
                </c:pt>
              </c:numCache>
            </c:numRef>
          </c:val>
          <c:extLst>
            <c:ext xmlns:c16="http://schemas.microsoft.com/office/drawing/2014/chart" uri="{C3380CC4-5D6E-409C-BE32-E72D297353CC}">
              <c16:uniqueId val="{00000002-CFAA-4032-8691-A8EF6EF91DE2}"/>
            </c:ext>
          </c:extLst>
        </c:ser>
        <c:ser>
          <c:idx val="3"/>
          <c:order val="3"/>
          <c:tx>
            <c:strRef>
              <c:f>Sheet1!$A$5</c:f>
              <c:strCache>
                <c:ptCount val="1"/>
                <c:pt idx="0">
                  <c:v>30-40%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Sheet1!$B$5:$C$5</c:f>
              <c:numCache>
                <c:formatCode>0%</c:formatCode>
                <c:ptCount val="2"/>
                <c:pt idx="0">
                  <c:v>0.1</c:v>
                </c:pt>
                <c:pt idx="1">
                  <c:v>0.02</c:v>
                </c:pt>
              </c:numCache>
            </c:numRef>
          </c:val>
          <c:extLst>
            <c:ext xmlns:c16="http://schemas.microsoft.com/office/drawing/2014/chart" uri="{C3380CC4-5D6E-409C-BE32-E72D297353CC}">
              <c16:uniqueId val="{00000003-CFAA-4032-8691-A8EF6EF91DE2}"/>
            </c:ext>
          </c:extLst>
        </c:ser>
        <c:ser>
          <c:idx val="4"/>
          <c:order val="4"/>
          <c:tx>
            <c:strRef>
              <c:f>Sheet1!$A$6</c:f>
              <c:strCache>
                <c:ptCount val="1"/>
                <c:pt idx="0">
                  <c:v>40-50%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Sheet1!$B$6:$C$6</c:f>
              <c:numCache>
                <c:formatCode>0%</c:formatCode>
                <c:ptCount val="2"/>
                <c:pt idx="0">
                  <c:v>0.11</c:v>
                </c:pt>
                <c:pt idx="1">
                  <c:v>0.04</c:v>
                </c:pt>
              </c:numCache>
            </c:numRef>
          </c:val>
          <c:extLst>
            <c:ext xmlns:c16="http://schemas.microsoft.com/office/drawing/2014/chart" uri="{C3380CC4-5D6E-409C-BE32-E72D297353CC}">
              <c16:uniqueId val="{00000004-CFAA-4032-8691-A8EF6EF91DE2}"/>
            </c:ext>
          </c:extLst>
        </c:ser>
        <c:ser>
          <c:idx val="5"/>
          <c:order val="5"/>
          <c:tx>
            <c:strRef>
              <c:f>Sheet1!$A$7</c:f>
              <c:strCache>
                <c:ptCount val="1"/>
                <c:pt idx="0">
                  <c:v>50-60%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Sheet1!$B$7:$C$7</c:f>
              <c:numCache>
                <c:formatCode>0%</c:formatCode>
                <c:ptCount val="2"/>
                <c:pt idx="0">
                  <c:v>0.11</c:v>
                </c:pt>
                <c:pt idx="1">
                  <c:v>0.06</c:v>
                </c:pt>
              </c:numCache>
            </c:numRef>
          </c:val>
          <c:extLst>
            <c:ext xmlns:c16="http://schemas.microsoft.com/office/drawing/2014/chart" uri="{C3380CC4-5D6E-409C-BE32-E72D297353CC}">
              <c16:uniqueId val="{00000005-CFAA-4032-8691-A8EF6EF91DE2}"/>
            </c:ext>
          </c:extLst>
        </c:ser>
        <c:ser>
          <c:idx val="6"/>
          <c:order val="6"/>
          <c:tx>
            <c:strRef>
              <c:f>Sheet1!$A$8</c:f>
              <c:strCache>
                <c:ptCount val="1"/>
                <c:pt idx="0">
                  <c:v>60-70%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Sheet1!$B$8:$C$8</c:f>
              <c:numCache>
                <c:formatCode>0%</c:formatCode>
                <c:ptCount val="2"/>
                <c:pt idx="0">
                  <c:v>0.12</c:v>
                </c:pt>
                <c:pt idx="1">
                  <c:v>0.09</c:v>
                </c:pt>
              </c:numCache>
            </c:numRef>
          </c:val>
          <c:extLst>
            <c:ext xmlns:c16="http://schemas.microsoft.com/office/drawing/2014/chart" uri="{C3380CC4-5D6E-409C-BE32-E72D297353CC}">
              <c16:uniqueId val="{00000006-CFAA-4032-8691-A8EF6EF91DE2}"/>
            </c:ext>
          </c:extLst>
        </c:ser>
        <c:ser>
          <c:idx val="7"/>
          <c:order val="7"/>
          <c:tx>
            <c:strRef>
              <c:f>Sheet1!$A$9</c:f>
              <c:strCache>
                <c:ptCount val="1"/>
                <c:pt idx="0">
                  <c:v>70-80%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Sheet1!$B$9:$C$9</c:f>
              <c:numCache>
                <c:formatCode>0%</c:formatCode>
                <c:ptCount val="2"/>
                <c:pt idx="0">
                  <c:v>0.13</c:v>
                </c:pt>
                <c:pt idx="1">
                  <c:v>0.14000000000000001</c:v>
                </c:pt>
              </c:numCache>
            </c:numRef>
          </c:val>
          <c:extLst>
            <c:ext xmlns:c16="http://schemas.microsoft.com/office/drawing/2014/chart" uri="{C3380CC4-5D6E-409C-BE32-E72D297353CC}">
              <c16:uniqueId val="{00000007-CFAA-4032-8691-A8EF6EF91DE2}"/>
            </c:ext>
          </c:extLst>
        </c:ser>
        <c:ser>
          <c:idx val="8"/>
          <c:order val="8"/>
          <c:tx>
            <c:strRef>
              <c:f>Sheet1!$A$10</c:f>
              <c:strCache>
                <c:ptCount val="1"/>
                <c:pt idx="0">
                  <c:v>80-90%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Sheet1!$B$10:$C$10</c:f>
              <c:numCache>
                <c:formatCode>0%</c:formatCode>
                <c:ptCount val="2"/>
                <c:pt idx="0">
                  <c:v>0.13</c:v>
                </c:pt>
                <c:pt idx="1">
                  <c:v>0.21</c:v>
                </c:pt>
              </c:numCache>
            </c:numRef>
          </c:val>
          <c:extLst>
            <c:ext xmlns:c16="http://schemas.microsoft.com/office/drawing/2014/chart" uri="{C3380CC4-5D6E-409C-BE32-E72D297353CC}">
              <c16:uniqueId val="{00000008-CFAA-4032-8691-A8EF6EF91DE2}"/>
            </c:ext>
          </c:extLst>
        </c:ser>
        <c:ser>
          <c:idx val="9"/>
          <c:order val="9"/>
          <c:tx>
            <c:strRef>
              <c:f>Sheet1!$A$11</c:f>
              <c:strCache>
                <c:ptCount val="1"/>
                <c:pt idx="0">
                  <c:v>90-100%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Sheet1!$B$11:$C$11</c:f>
              <c:numCache>
                <c:formatCode>0%</c:formatCode>
                <c:ptCount val="2"/>
                <c:pt idx="0">
                  <c:v>0.15</c:v>
                </c:pt>
                <c:pt idx="1">
                  <c:v>0.42</c:v>
                </c:pt>
              </c:numCache>
            </c:numRef>
          </c:val>
          <c:extLst>
            <c:ext xmlns:c16="http://schemas.microsoft.com/office/drawing/2014/chart" uri="{C3380CC4-5D6E-409C-BE32-E72D297353CC}">
              <c16:uniqueId val="{00000009-CFAA-4032-8691-A8EF6EF91DE2}"/>
            </c:ext>
          </c:extLst>
        </c:ser>
        <c:dLbls>
          <c:showLegendKey val="0"/>
          <c:showVal val="0"/>
          <c:showCatName val="0"/>
          <c:showSerName val="0"/>
          <c:showPercent val="0"/>
          <c:showBubbleSize val="0"/>
        </c:dLbls>
        <c:gapWidth val="80"/>
        <c:overlap val="100"/>
        <c:axId val="540237967"/>
        <c:axId val="540238383"/>
      </c:barChart>
      <c:catAx>
        <c:axId val="540237967"/>
        <c:scaling>
          <c:orientation val="minMax"/>
        </c:scaling>
        <c:delete val="1"/>
        <c:axPos val="l"/>
        <c:numFmt formatCode="General" sourceLinked="1"/>
        <c:majorTickMark val="none"/>
        <c:minorTickMark val="none"/>
        <c:tickLblPos val="nextTo"/>
        <c:crossAx val="540238383"/>
        <c:crosses val="autoZero"/>
        <c:auto val="1"/>
        <c:lblAlgn val="ctr"/>
        <c:lblOffset val="100"/>
        <c:noMultiLvlLbl val="0"/>
      </c:catAx>
      <c:valAx>
        <c:axId val="540238383"/>
        <c:scaling>
          <c:orientation val="minMax"/>
          <c:max val="1"/>
        </c:scaling>
        <c:delete val="0"/>
        <c:axPos val="b"/>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40237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Light</c:v>
                </c:pt>
              </c:strCache>
            </c:strRef>
          </c:tx>
          <c:spPr>
            <a:solidFill>
              <a:schemeClr val="accent1"/>
            </a:solidFill>
            <a:ln w="76200">
              <a:solidFill>
                <a:schemeClr val="bg1"/>
              </a:solidFill>
            </a:ln>
            <a:effectLst/>
          </c:spPr>
          <c:invertIfNegative val="0"/>
          <c:dPt>
            <c:idx val="0"/>
            <c:invertIfNegative val="0"/>
            <c:bubble3D val="0"/>
            <c:spPr>
              <a:solidFill>
                <a:srgbClr val="75C5FF"/>
              </a:solidFill>
              <a:ln w="76200">
                <a:solidFill>
                  <a:schemeClr val="bg1"/>
                </a:solidFill>
              </a:ln>
              <a:effectLst/>
            </c:spPr>
            <c:extLst>
              <c:ext xmlns:c16="http://schemas.microsoft.com/office/drawing/2014/chart" uri="{C3380CC4-5D6E-409C-BE32-E72D297353CC}">
                <c16:uniqueId val="{00000003-2DC7-4D24-9C28-46501E78C27B}"/>
              </c:ext>
            </c:extLst>
          </c:dPt>
          <c:cat>
            <c:strRef>
              <c:f>Sheet1!$A$2:$A$5</c:f>
              <c:strCache>
                <c:ptCount val="1"/>
                <c:pt idx="0">
                  <c:v>Decile</c:v>
                </c:pt>
              </c:strCache>
            </c:strRef>
          </c:cat>
          <c:val>
            <c:numRef>
              <c:f>Sheet1!$B$2:$B$5</c:f>
              <c:numCache>
                <c:formatCode>General</c:formatCode>
                <c:ptCount val="4"/>
                <c:pt idx="0">
                  <c:v>20</c:v>
                </c:pt>
              </c:numCache>
            </c:numRef>
          </c:val>
          <c:extLst>
            <c:ext xmlns:c16="http://schemas.microsoft.com/office/drawing/2014/chart" uri="{C3380CC4-5D6E-409C-BE32-E72D297353CC}">
              <c16:uniqueId val="{00000000-2DC7-4D24-9C28-46501E78C27B}"/>
            </c:ext>
          </c:extLst>
        </c:ser>
        <c:ser>
          <c:idx val="1"/>
          <c:order val="1"/>
          <c:tx>
            <c:strRef>
              <c:f>Sheet1!$C$1</c:f>
              <c:strCache>
                <c:ptCount val="1"/>
                <c:pt idx="0">
                  <c:v>Medium</c:v>
                </c:pt>
              </c:strCache>
            </c:strRef>
          </c:tx>
          <c:spPr>
            <a:solidFill>
              <a:srgbClr val="99D7B1"/>
            </a:solidFill>
            <a:ln w="76200">
              <a:solidFill>
                <a:schemeClr val="bg1"/>
              </a:solidFill>
            </a:ln>
            <a:effectLst/>
          </c:spPr>
          <c:invertIfNegative val="0"/>
          <c:cat>
            <c:strRef>
              <c:f>Sheet1!$A$2:$A$5</c:f>
              <c:strCache>
                <c:ptCount val="1"/>
                <c:pt idx="0">
                  <c:v>Decile</c:v>
                </c:pt>
              </c:strCache>
            </c:strRef>
          </c:cat>
          <c:val>
            <c:numRef>
              <c:f>Sheet1!$C$2:$C$5</c:f>
              <c:numCache>
                <c:formatCode>General</c:formatCode>
                <c:ptCount val="4"/>
                <c:pt idx="0">
                  <c:v>30</c:v>
                </c:pt>
              </c:numCache>
            </c:numRef>
          </c:val>
          <c:extLst>
            <c:ext xmlns:c16="http://schemas.microsoft.com/office/drawing/2014/chart" uri="{C3380CC4-5D6E-409C-BE32-E72D297353CC}">
              <c16:uniqueId val="{00000001-2DC7-4D24-9C28-46501E78C27B}"/>
            </c:ext>
          </c:extLst>
        </c:ser>
        <c:ser>
          <c:idx val="2"/>
          <c:order val="2"/>
          <c:tx>
            <c:strRef>
              <c:f>Sheet1!$D$1</c:f>
              <c:strCache>
                <c:ptCount val="1"/>
                <c:pt idx="0">
                  <c:v>Heavy</c:v>
                </c:pt>
              </c:strCache>
            </c:strRef>
          </c:tx>
          <c:spPr>
            <a:solidFill>
              <a:srgbClr val="FD9199"/>
            </a:solidFill>
            <a:ln w="76200">
              <a:solidFill>
                <a:schemeClr val="bg1"/>
              </a:solidFill>
            </a:ln>
            <a:effectLst/>
          </c:spPr>
          <c:invertIfNegative val="0"/>
          <c:cat>
            <c:strRef>
              <c:f>Sheet1!$A$2:$A$5</c:f>
              <c:strCache>
                <c:ptCount val="1"/>
                <c:pt idx="0">
                  <c:v>Decile</c:v>
                </c:pt>
              </c:strCache>
            </c:strRef>
          </c:cat>
          <c:val>
            <c:numRef>
              <c:f>Sheet1!$D$2:$D$5</c:f>
              <c:numCache>
                <c:formatCode>General</c:formatCode>
                <c:ptCount val="4"/>
                <c:pt idx="0">
                  <c:v>50</c:v>
                </c:pt>
              </c:numCache>
            </c:numRef>
          </c:val>
          <c:extLst>
            <c:ext xmlns:c16="http://schemas.microsoft.com/office/drawing/2014/chart" uri="{C3380CC4-5D6E-409C-BE32-E72D297353CC}">
              <c16:uniqueId val="{00000002-2DC7-4D24-9C28-46501E78C27B}"/>
            </c:ext>
          </c:extLst>
        </c:ser>
        <c:dLbls>
          <c:showLegendKey val="0"/>
          <c:showVal val="0"/>
          <c:showCatName val="0"/>
          <c:showSerName val="0"/>
          <c:showPercent val="0"/>
          <c:showBubbleSize val="0"/>
        </c:dLbls>
        <c:gapWidth val="0"/>
        <c:overlap val="100"/>
        <c:axId val="1013382032"/>
        <c:axId val="1013385360"/>
      </c:barChart>
      <c:catAx>
        <c:axId val="1013382032"/>
        <c:scaling>
          <c:orientation val="minMax"/>
        </c:scaling>
        <c:delete val="1"/>
        <c:axPos val="l"/>
        <c:numFmt formatCode="General" sourceLinked="1"/>
        <c:majorTickMark val="none"/>
        <c:minorTickMark val="none"/>
        <c:tickLblPos val="nextTo"/>
        <c:crossAx val="1013385360"/>
        <c:crosses val="autoZero"/>
        <c:auto val="1"/>
        <c:lblAlgn val="ctr"/>
        <c:lblOffset val="100"/>
        <c:noMultiLvlLbl val="0"/>
      </c:catAx>
      <c:valAx>
        <c:axId val="1013385360"/>
        <c:scaling>
          <c:orientation val="minMax"/>
        </c:scaling>
        <c:delete val="1"/>
        <c:axPos val="b"/>
        <c:numFmt formatCode="0%" sourceLinked="1"/>
        <c:majorTickMark val="none"/>
        <c:minorTickMark val="none"/>
        <c:tickLblPos val="nextTo"/>
        <c:crossAx val="101338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8005226811446"/>
          <c:y val="2.0410464293587581E-2"/>
          <c:w val="0.89291994773188565"/>
          <c:h val="0.81722250854754797"/>
        </c:manualLayout>
      </c:layout>
      <c:lineChart>
        <c:grouping val="standard"/>
        <c:varyColors val="0"/>
        <c:ser>
          <c:idx val="0"/>
          <c:order val="0"/>
          <c:tx>
            <c:strRef>
              <c:f>Sheet1!$A$2</c:f>
              <c:strCache>
                <c:ptCount val="1"/>
                <c:pt idx="0">
                  <c:v>All Inds</c:v>
                </c:pt>
              </c:strCache>
            </c:strRef>
          </c:tx>
          <c:spPr>
            <a:ln w="28575" cap="rnd">
              <a:solidFill>
                <a:schemeClr val="accent1"/>
              </a:solidFill>
              <a:round/>
            </a:ln>
            <a:effectLst/>
          </c:spPr>
          <c:marker>
            <c:symbol val="none"/>
          </c:marker>
          <c:dLbls>
            <c:dLbl>
              <c:idx val="9"/>
              <c:layout>
                <c:manualLayout>
                  <c:x val="0"/>
                  <c:y val="3.40374256235351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86-4973-8613-C759EF7D2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 
Q1 - Q4</c:v>
                </c:pt>
                <c:pt idx="1">
                  <c:v>2015 
Q1 - Q4</c:v>
                </c:pt>
                <c:pt idx="2">
                  <c:v>2016
Q1 - Q4</c:v>
                </c:pt>
                <c:pt idx="3">
                  <c:v>2017
Q1 - Q4</c:v>
                </c:pt>
                <c:pt idx="4">
                  <c:v>2018
Q1 - Q4</c:v>
                </c:pt>
                <c:pt idx="5">
                  <c:v>2019
Q1 - Q4</c:v>
                </c:pt>
                <c:pt idx="6">
                  <c:v>2020
Q1 - Q4</c:v>
                </c:pt>
                <c:pt idx="7">
                  <c:v>2021
Q2 - Q4*</c:v>
                </c:pt>
                <c:pt idx="8">
                  <c:v>2022
Q1 - Q4</c:v>
                </c:pt>
                <c:pt idx="9">
                  <c:v>2023
Q1 - Q4</c:v>
                </c:pt>
              </c:strCache>
            </c:strRef>
          </c:cat>
          <c:val>
            <c:numRef>
              <c:f>Sheet1!$B$2:$K$2</c:f>
              <c:numCache>
                <c:formatCode>General</c:formatCode>
                <c:ptCount val="10"/>
                <c:pt idx="0">
                  <c:v>20</c:v>
                </c:pt>
                <c:pt idx="1">
                  <c:v>27.1</c:v>
                </c:pt>
                <c:pt idx="2">
                  <c:v>34.200000000000003</c:v>
                </c:pt>
                <c:pt idx="3">
                  <c:v>41.2</c:v>
                </c:pt>
                <c:pt idx="4">
                  <c:v>49.4</c:v>
                </c:pt>
                <c:pt idx="5">
                  <c:v>57.2</c:v>
                </c:pt>
                <c:pt idx="6">
                  <c:v>65.900000000000006</c:v>
                </c:pt>
                <c:pt idx="7">
                  <c:v>73.900000000000006</c:v>
                </c:pt>
                <c:pt idx="8">
                  <c:v>75.099999999999994</c:v>
                </c:pt>
                <c:pt idx="9" formatCode="0.0">
                  <c:v>72.930000000000007</c:v>
                </c:pt>
              </c:numCache>
            </c:numRef>
          </c:val>
          <c:smooth val="1"/>
          <c:extLst>
            <c:ext xmlns:c16="http://schemas.microsoft.com/office/drawing/2014/chart" uri="{C3380CC4-5D6E-409C-BE32-E72D297353CC}">
              <c16:uniqueId val="{00000000-1118-44DE-BEA9-43F63E100D13}"/>
            </c:ext>
          </c:extLst>
        </c:ser>
        <c:ser>
          <c:idx val="1"/>
          <c:order val="1"/>
          <c:tx>
            <c:strRef>
              <c:f>Sheet1!$A$3</c:f>
              <c:strCache>
                <c:ptCount val="1"/>
                <c:pt idx="0">
                  <c:v>Under 16</c:v>
                </c:pt>
              </c:strCache>
            </c:strRef>
          </c:tx>
          <c:spPr>
            <a:ln w="28575"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D786-4973-8613-C759EF7D29E8}"/>
                </c:ext>
              </c:extLst>
            </c:dLbl>
            <c:dLbl>
              <c:idx val="1"/>
              <c:delete val="1"/>
              <c:extLst>
                <c:ext xmlns:c15="http://schemas.microsoft.com/office/drawing/2012/chart" uri="{CE6537A1-D6FC-4f65-9D91-7224C49458BB}"/>
                <c:ext xmlns:c16="http://schemas.microsoft.com/office/drawing/2014/chart" uri="{C3380CC4-5D6E-409C-BE32-E72D297353CC}">
                  <c16:uniqueId val="{0000000C-D786-4973-8613-C759EF7D29E8}"/>
                </c:ext>
              </c:extLst>
            </c:dLbl>
            <c:dLbl>
              <c:idx val="2"/>
              <c:delete val="1"/>
              <c:extLst>
                <c:ext xmlns:c15="http://schemas.microsoft.com/office/drawing/2012/chart" uri="{CE6537A1-D6FC-4f65-9D91-7224C49458BB}"/>
                <c:ext xmlns:c16="http://schemas.microsoft.com/office/drawing/2014/chart" uri="{C3380CC4-5D6E-409C-BE32-E72D297353CC}">
                  <c16:uniqueId val="{0000000B-D786-4973-8613-C759EF7D29E8}"/>
                </c:ext>
              </c:extLst>
            </c:dLbl>
            <c:dLbl>
              <c:idx val="3"/>
              <c:delete val="1"/>
              <c:extLst>
                <c:ext xmlns:c15="http://schemas.microsoft.com/office/drawing/2012/chart" uri="{CE6537A1-D6FC-4f65-9D91-7224C49458BB}"/>
                <c:ext xmlns:c16="http://schemas.microsoft.com/office/drawing/2014/chart" uri="{C3380CC4-5D6E-409C-BE32-E72D297353CC}">
                  <c16:uniqueId val="{0000000A-D786-4973-8613-C759EF7D29E8}"/>
                </c:ext>
              </c:extLst>
            </c:dLbl>
            <c:dLbl>
              <c:idx val="4"/>
              <c:delete val="1"/>
              <c:extLst>
                <c:ext xmlns:c15="http://schemas.microsoft.com/office/drawing/2012/chart" uri="{CE6537A1-D6FC-4f65-9D91-7224C49458BB}"/>
                <c:ext xmlns:c16="http://schemas.microsoft.com/office/drawing/2014/chart" uri="{C3380CC4-5D6E-409C-BE32-E72D297353CC}">
                  <c16:uniqueId val="{00000009-D786-4973-8613-C759EF7D29E8}"/>
                </c:ext>
              </c:extLst>
            </c:dLbl>
            <c:dLbl>
              <c:idx val="5"/>
              <c:delete val="1"/>
              <c:extLst>
                <c:ext xmlns:c15="http://schemas.microsoft.com/office/drawing/2012/chart" uri="{CE6537A1-D6FC-4f65-9D91-7224C49458BB}"/>
                <c:ext xmlns:c16="http://schemas.microsoft.com/office/drawing/2014/chart" uri="{C3380CC4-5D6E-409C-BE32-E72D297353CC}">
                  <c16:uniqueId val="{00000008-D786-4973-8613-C759EF7D29E8}"/>
                </c:ext>
              </c:extLst>
            </c:dLbl>
            <c:dLbl>
              <c:idx val="6"/>
              <c:delete val="1"/>
              <c:extLst>
                <c:ext xmlns:c15="http://schemas.microsoft.com/office/drawing/2012/chart" uri="{CE6537A1-D6FC-4f65-9D91-7224C49458BB}"/>
                <c:ext xmlns:c16="http://schemas.microsoft.com/office/drawing/2014/chart" uri="{C3380CC4-5D6E-409C-BE32-E72D297353CC}">
                  <c16:uniqueId val="{00000007-D786-4973-8613-C759EF7D29E8}"/>
                </c:ext>
              </c:extLst>
            </c:dLbl>
            <c:dLbl>
              <c:idx val="7"/>
              <c:delete val="1"/>
              <c:extLst>
                <c:ext xmlns:c15="http://schemas.microsoft.com/office/drawing/2012/chart" uri="{CE6537A1-D6FC-4f65-9D91-7224C49458BB}"/>
                <c:ext xmlns:c16="http://schemas.microsoft.com/office/drawing/2014/chart" uri="{C3380CC4-5D6E-409C-BE32-E72D297353CC}">
                  <c16:uniqueId val="{00000006-D786-4973-8613-C759EF7D29E8}"/>
                </c:ext>
              </c:extLst>
            </c:dLbl>
            <c:dLbl>
              <c:idx val="8"/>
              <c:delete val="1"/>
              <c:extLst>
                <c:ext xmlns:c15="http://schemas.microsoft.com/office/drawing/2012/chart" uri="{CE6537A1-D6FC-4f65-9D91-7224C49458BB}"/>
                <c:ext xmlns:c16="http://schemas.microsoft.com/office/drawing/2014/chart" uri="{C3380CC4-5D6E-409C-BE32-E72D297353CC}">
                  <c16:uniqueId val="{00000005-D786-4973-8613-C759EF7D29E8}"/>
                </c:ext>
              </c:extLst>
            </c:dLbl>
            <c:dLbl>
              <c:idx val="9"/>
              <c:layout>
                <c:manualLayout>
                  <c:x val="0"/>
                  <c:y val="-5.7863623560009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86-4973-8613-C759EF7D2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 
Q1 - Q4</c:v>
                </c:pt>
                <c:pt idx="1">
                  <c:v>2015 
Q1 - Q4</c:v>
                </c:pt>
                <c:pt idx="2">
                  <c:v>2016
Q1 - Q4</c:v>
                </c:pt>
                <c:pt idx="3">
                  <c:v>2017
Q1 - Q4</c:v>
                </c:pt>
                <c:pt idx="4">
                  <c:v>2018
Q1 - Q4</c:v>
                </c:pt>
                <c:pt idx="5">
                  <c:v>2019
Q1 - Q4</c:v>
                </c:pt>
                <c:pt idx="6">
                  <c:v>2020
Q1 - Q4</c:v>
                </c:pt>
                <c:pt idx="7">
                  <c:v>2021
Q2 - Q4*</c:v>
                </c:pt>
                <c:pt idx="8">
                  <c:v>2022
Q1 - Q4</c:v>
                </c:pt>
                <c:pt idx="9">
                  <c:v>2023
Q1 - Q4</c:v>
                </c:pt>
              </c:strCache>
            </c:strRef>
          </c:cat>
          <c:val>
            <c:numRef>
              <c:f>Sheet1!$B$3:$K$3</c:f>
              <c:numCache>
                <c:formatCode>General</c:formatCode>
                <c:ptCount val="10"/>
                <c:pt idx="0">
                  <c:v>25.3</c:v>
                </c:pt>
                <c:pt idx="1">
                  <c:v>34.1</c:v>
                </c:pt>
                <c:pt idx="2">
                  <c:v>43.1</c:v>
                </c:pt>
                <c:pt idx="3">
                  <c:v>50.8</c:v>
                </c:pt>
                <c:pt idx="4">
                  <c:v>61</c:v>
                </c:pt>
                <c:pt idx="5">
                  <c:v>69.3</c:v>
                </c:pt>
                <c:pt idx="6">
                  <c:v>78.099999999999994</c:v>
                </c:pt>
                <c:pt idx="7">
                  <c:v>86.4</c:v>
                </c:pt>
                <c:pt idx="8">
                  <c:v>86.8</c:v>
                </c:pt>
                <c:pt idx="9" formatCode="0.0">
                  <c:v>83.56</c:v>
                </c:pt>
              </c:numCache>
            </c:numRef>
          </c:val>
          <c:smooth val="1"/>
          <c:extLst>
            <c:ext xmlns:c16="http://schemas.microsoft.com/office/drawing/2014/chart" uri="{C3380CC4-5D6E-409C-BE32-E72D297353CC}">
              <c16:uniqueId val="{00000001-1118-44DE-BEA9-43F63E100D13}"/>
            </c:ext>
          </c:extLst>
        </c:ser>
        <c:ser>
          <c:idx val="2"/>
          <c:order val="2"/>
          <c:tx>
            <c:strRef>
              <c:f>Sheet1!$A$4</c:f>
              <c:strCache>
                <c:ptCount val="1"/>
                <c:pt idx="0">
                  <c:v>16-34</c:v>
                </c:pt>
              </c:strCache>
            </c:strRef>
          </c:tx>
          <c:spPr>
            <a:ln w="28575" cap="rnd">
              <a:solidFill>
                <a:schemeClr val="accent3"/>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86-4973-8613-C759EF7D2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 
Q1 - Q4</c:v>
                </c:pt>
                <c:pt idx="1">
                  <c:v>2015 
Q1 - Q4</c:v>
                </c:pt>
                <c:pt idx="2">
                  <c:v>2016
Q1 - Q4</c:v>
                </c:pt>
                <c:pt idx="3">
                  <c:v>2017
Q1 - Q4</c:v>
                </c:pt>
                <c:pt idx="4">
                  <c:v>2018
Q1 - Q4</c:v>
                </c:pt>
                <c:pt idx="5">
                  <c:v>2019
Q1 - Q4</c:v>
                </c:pt>
                <c:pt idx="6">
                  <c:v>2020
Q1 - Q4</c:v>
                </c:pt>
                <c:pt idx="7">
                  <c:v>2021
Q2 - Q4*</c:v>
                </c:pt>
                <c:pt idx="8">
                  <c:v>2022
Q1 - Q4</c:v>
                </c:pt>
                <c:pt idx="9">
                  <c:v>2023
Q1 - Q4</c:v>
                </c:pt>
              </c:strCache>
            </c:strRef>
          </c:cat>
          <c:val>
            <c:numRef>
              <c:f>Sheet1!$B$4:$K$4</c:f>
              <c:numCache>
                <c:formatCode>General</c:formatCode>
                <c:ptCount val="10"/>
                <c:pt idx="0">
                  <c:v>29.8</c:v>
                </c:pt>
                <c:pt idx="1">
                  <c:v>38.299999999999997</c:v>
                </c:pt>
                <c:pt idx="2">
                  <c:v>47.4</c:v>
                </c:pt>
                <c:pt idx="3">
                  <c:v>55.7</c:v>
                </c:pt>
                <c:pt idx="4">
                  <c:v>65.2</c:v>
                </c:pt>
                <c:pt idx="5">
                  <c:v>72.599999999999994</c:v>
                </c:pt>
                <c:pt idx="6">
                  <c:v>80.900000000000006</c:v>
                </c:pt>
                <c:pt idx="7">
                  <c:v>86.5</c:v>
                </c:pt>
                <c:pt idx="8">
                  <c:v>86.9</c:v>
                </c:pt>
                <c:pt idx="9" formatCode="0.0">
                  <c:v>83.61</c:v>
                </c:pt>
              </c:numCache>
            </c:numRef>
          </c:val>
          <c:smooth val="1"/>
          <c:extLst>
            <c:ext xmlns:c16="http://schemas.microsoft.com/office/drawing/2014/chart" uri="{C3380CC4-5D6E-409C-BE32-E72D297353CC}">
              <c16:uniqueId val="{00000000-9C1F-4C9B-B1EB-2C047B23F034}"/>
            </c:ext>
          </c:extLst>
        </c:ser>
        <c:ser>
          <c:idx val="3"/>
          <c:order val="3"/>
          <c:tx>
            <c:strRef>
              <c:f>Sheet1!$A$5</c:f>
              <c:strCache>
                <c:ptCount val="1"/>
                <c:pt idx="0">
                  <c:v>35-64</c:v>
                </c:pt>
              </c:strCache>
            </c:strRef>
          </c:tx>
          <c:spPr>
            <a:ln w="28575" cap="rnd">
              <a:solidFill>
                <a:schemeClr val="accent4"/>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86-4973-8613-C759EF7D2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 
Q1 - Q4</c:v>
                </c:pt>
                <c:pt idx="1">
                  <c:v>2015 
Q1 - Q4</c:v>
                </c:pt>
                <c:pt idx="2">
                  <c:v>2016
Q1 - Q4</c:v>
                </c:pt>
                <c:pt idx="3">
                  <c:v>2017
Q1 - Q4</c:v>
                </c:pt>
                <c:pt idx="4">
                  <c:v>2018
Q1 - Q4</c:v>
                </c:pt>
                <c:pt idx="5">
                  <c:v>2019
Q1 - Q4</c:v>
                </c:pt>
                <c:pt idx="6">
                  <c:v>2020
Q1 - Q4</c:v>
                </c:pt>
                <c:pt idx="7">
                  <c:v>2021
Q2 - Q4*</c:v>
                </c:pt>
                <c:pt idx="8">
                  <c:v>2022
Q1 - Q4</c:v>
                </c:pt>
                <c:pt idx="9">
                  <c:v>2023
Q1 - Q4</c:v>
                </c:pt>
              </c:strCache>
            </c:strRef>
          </c:cat>
          <c:val>
            <c:numRef>
              <c:f>Sheet1!$B$5:$K$5</c:f>
              <c:numCache>
                <c:formatCode>General</c:formatCode>
                <c:ptCount val="10"/>
                <c:pt idx="0">
                  <c:v>18.899999999999999</c:v>
                </c:pt>
                <c:pt idx="1">
                  <c:v>26.7</c:v>
                </c:pt>
                <c:pt idx="2">
                  <c:v>34</c:v>
                </c:pt>
                <c:pt idx="3">
                  <c:v>41.7</c:v>
                </c:pt>
                <c:pt idx="4">
                  <c:v>49.8</c:v>
                </c:pt>
                <c:pt idx="5">
                  <c:v>59.1</c:v>
                </c:pt>
                <c:pt idx="6">
                  <c:v>68.599999999999994</c:v>
                </c:pt>
                <c:pt idx="7">
                  <c:v>76.900000000000006</c:v>
                </c:pt>
                <c:pt idx="8">
                  <c:v>78.599999999999994</c:v>
                </c:pt>
                <c:pt idx="9" formatCode="0.0">
                  <c:v>76.290000000000006</c:v>
                </c:pt>
              </c:numCache>
            </c:numRef>
          </c:val>
          <c:smooth val="1"/>
          <c:extLst>
            <c:ext xmlns:c16="http://schemas.microsoft.com/office/drawing/2014/chart" uri="{C3380CC4-5D6E-409C-BE32-E72D297353CC}">
              <c16:uniqueId val="{00000001-9C1F-4C9B-B1EB-2C047B23F034}"/>
            </c:ext>
          </c:extLst>
        </c:ser>
        <c:ser>
          <c:idx val="4"/>
          <c:order val="4"/>
          <c:tx>
            <c:strRef>
              <c:f>Sheet1!$A$6</c:f>
              <c:strCache>
                <c:ptCount val="1"/>
                <c:pt idx="0">
                  <c:v>65+</c:v>
                </c:pt>
              </c:strCache>
            </c:strRef>
          </c:tx>
          <c:spPr>
            <a:ln w="28575" cap="rnd">
              <a:solidFill>
                <a:schemeClr val="accent5"/>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86-4973-8613-C759EF7D2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 
Q1 - Q4</c:v>
                </c:pt>
                <c:pt idx="1">
                  <c:v>2015 
Q1 - Q4</c:v>
                </c:pt>
                <c:pt idx="2">
                  <c:v>2016
Q1 - Q4</c:v>
                </c:pt>
                <c:pt idx="3">
                  <c:v>2017
Q1 - Q4</c:v>
                </c:pt>
                <c:pt idx="4">
                  <c:v>2018
Q1 - Q4</c:v>
                </c:pt>
                <c:pt idx="5">
                  <c:v>2019
Q1 - Q4</c:v>
                </c:pt>
                <c:pt idx="6">
                  <c:v>2020
Q1 - Q4</c:v>
                </c:pt>
                <c:pt idx="7">
                  <c:v>2021
Q2 - Q4*</c:v>
                </c:pt>
                <c:pt idx="8">
                  <c:v>2022
Q1 - Q4</c:v>
                </c:pt>
                <c:pt idx="9">
                  <c:v>2023
Q1 - Q4</c:v>
                </c:pt>
              </c:strCache>
            </c:strRef>
          </c:cat>
          <c:val>
            <c:numRef>
              <c:f>Sheet1!$B$6:$K$6</c:f>
              <c:numCache>
                <c:formatCode>General</c:formatCode>
                <c:ptCount val="10"/>
                <c:pt idx="0">
                  <c:v>2.7</c:v>
                </c:pt>
                <c:pt idx="1">
                  <c:v>5.0999999999999996</c:v>
                </c:pt>
                <c:pt idx="2">
                  <c:v>7.2</c:v>
                </c:pt>
                <c:pt idx="3">
                  <c:v>10.8</c:v>
                </c:pt>
                <c:pt idx="4">
                  <c:v>15.6</c:v>
                </c:pt>
                <c:pt idx="5">
                  <c:v>20.5</c:v>
                </c:pt>
                <c:pt idx="6">
                  <c:v>28.3</c:v>
                </c:pt>
                <c:pt idx="7">
                  <c:v>39</c:v>
                </c:pt>
                <c:pt idx="8">
                  <c:v>41.6</c:v>
                </c:pt>
                <c:pt idx="9" formatCode="0.0">
                  <c:v>42.23</c:v>
                </c:pt>
              </c:numCache>
            </c:numRef>
          </c:val>
          <c:smooth val="1"/>
          <c:extLst>
            <c:ext xmlns:c16="http://schemas.microsoft.com/office/drawing/2014/chart" uri="{C3380CC4-5D6E-409C-BE32-E72D297353CC}">
              <c16:uniqueId val="{00000000-7534-4808-A2FD-2A2C5652AE19}"/>
            </c:ext>
          </c:extLst>
        </c:ser>
        <c:dLbls>
          <c:showLegendKey val="0"/>
          <c:showVal val="0"/>
          <c:showCatName val="0"/>
          <c:showSerName val="0"/>
          <c:showPercent val="0"/>
          <c:showBubbleSize val="0"/>
        </c:dLbls>
        <c:smooth val="0"/>
        <c:axId val="649824728"/>
        <c:axId val="649827024"/>
      </c:lineChart>
      <c:catAx>
        <c:axId val="64982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9827024"/>
        <c:crosses val="autoZero"/>
        <c:auto val="1"/>
        <c:lblAlgn val="ctr"/>
        <c:lblOffset val="100"/>
        <c:noMultiLvlLbl val="0"/>
      </c:catAx>
      <c:valAx>
        <c:axId val="64982702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a:t>% SVOD PENETRATION</a:t>
                </a:r>
              </a:p>
            </c:rich>
          </c:tx>
          <c:layout>
            <c:manualLayout>
              <c:xMode val="edge"/>
              <c:yMode val="edge"/>
              <c:x val="3.2428551547891662E-2"/>
              <c:y val="0.1684177180077010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9824728"/>
        <c:crosses val="autoZero"/>
        <c:crossBetween val="between"/>
        <c:majorUnit val="10"/>
        <c:minorUnit val="10"/>
      </c:valAx>
      <c:spPr>
        <a:noFill/>
        <a:ln w="25400">
          <a:noFill/>
        </a:ln>
        <a:effectLst/>
      </c:spPr>
    </c:plotArea>
    <c:legend>
      <c:legendPos val="b"/>
      <c:layout>
        <c:manualLayout>
          <c:xMode val="edge"/>
          <c:yMode val="edge"/>
          <c:x val="0.28159591253223831"/>
          <c:y val="2.5725057468307003E-2"/>
          <c:w val="0.40757336422670482"/>
          <c:h val="6.547567838331340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69737786681718E-4"/>
          <c:y val="0.10948322991478282"/>
          <c:w val="0.65905725284877625"/>
          <c:h val="0.76724968622434109"/>
        </c:manualLayout>
      </c:layout>
      <c:doughnutChart>
        <c:varyColors val="1"/>
        <c:ser>
          <c:idx val="0"/>
          <c:order val="0"/>
          <c:tx>
            <c:strRef>
              <c:f>Sheet1!$B$1</c:f>
              <c:strCache>
                <c:ptCount val="1"/>
                <c:pt idx="0">
                  <c:v>Viewing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8A-40CF-95E4-17E923EEF5DB}"/>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798A-40CF-95E4-17E923EEF5DB}"/>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798A-40CF-95E4-17E923EEF5DB}"/>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E086-401E-9B32-FD0DD6AB03C8}"/>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218E-44E4-93BB-73837285DC5A}"/>
              </c:ext>
            </c:extLst>
          </c:dPt>
          <c:dLbls>
            <c:dLbl>
              <c:idx val="0"/>
              <c:delete val="1"/>
              <c:extLst>
                <c:ext xmlns:c15="http://schemas.microsoft.com/office/drawing/2012/chart" uri="{CE6537A1-D6FC-4f65-9D91-7224C49458BB}"/>
                <c:ext xmlns:c16="http://schemas.microsoft.com/office/drawing/2014/chart" uri="{C3380CC4-5D6E-409C-BE32-E72D297353CC}">
                  <c16:uniqueId val="{00000001-798A-40CF-95E4-17E923EEF5DB}"/>
                </c:ext>
              </c:extLst>
            </c:dLbl>
            <c:dLbl>
              <c:idx val="1"/>
              <c:layout>
                <c:manualLayout>
                  <c:x val="1.2000068976774433E-2"/>
                  <c:y val="-4.19100880111848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8A-40CF-95E4-17E923EEF5DB}"/>
                </c:ext>
              </c:extLst>
            </c:dLbl>
            <c:dLbl>
              <c:idx val="3"/>
              <c:layout>
                <c:manualLayout>
                  <c:x val="6.0000344883872165E-3"/>
                  <c:y val="-6.9850146685308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086-401E-9B32-FD0DD6AB03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 AVOD</c:v>
                </c:pt>
                <c:pt idx="1">
                  <c:v>Other SVOD</c:v>
                </c:pt>
                <c:pt idx="2">
                  <c:v>Disney Plus</c:v>
                </c:pt>
                <c:pt idx="3">
                  <c:v>Amazon Prime</c:v>
                </c:pt>
                <c:pt idx="4">
                  <c:v>Netflix</c:v>
                </c:pt>
              </c:strCache>
            </c:strRef>
          </c:cat>
          <c:val>
            <c:numRef>
              <c:f>Sheet1!$B$2:$B$6</c:f>
              <c:numCache>
                <c:formatCode>#,##0.0</c:formatCode>
                <c:ptCount val="5"/>
                <c:pt idx="0" formatCode="General">
                  <c:v>0.16666666666666666</c:v>
                </c:pt>
                <c:pt idx="1">
                  <c:v>2.2333333333333334</c:v>
                </c:pt>
                <c:pt idx="2">
                  <c:v>15.466666666666667</c:v>
                </c:pt>
                <c:pt idx="3" formatCode="0.0">
                  <c:v>8.8000000000000007</c:v>
                </c:pt>
                <c:pt idx="4" formatCode="0.0">
                  <c:v>29.349999999999998</c:v>
                </c:pt>
              </c:numCache>
            </c:numRef>
          </c:val>
          <c:extLst>
            <c:ext xmlns:c16="http://schemas.microsoft.com/office/drawing/2014/chart" uri="{C3380CC4-5D6E-409C-BE32-E72D297353CC}">
              <c16:uniqueId val="{00000006-798A-40CF-95E4-17E923EEF5D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2021</c:v>
                </c:pt>
                <c:pt idx="1">
                  <c:v>2022</c:v>
                </c:pt>
                <c:pt idx="2">
                  <c:v>2023</c:v>
                </c:pt>
              </c:numCache>
            </c:numRef>
          </c:cat>
          <c:val>
            <c:numRef>
              <c:f>Sheet1!$B$2:$B$4</c:f>
              <c:numCache>
                <c:formatCode>0%</c:formatCode>
                <c:ptCount val="3"/>
                <c:pt idx="0">
                  <c:v>0.85099999999999998</c:v>
                </c:pt>
                <c:pt idx="1">
                  <c:v>0.85099999999999998</c:v>
                </c:pt>
                <c:pt idx="2">
                  <c:v>0.82299999999999995</c:v>
                </c:pt>
              </c:numCache>
            </c:numRef>
          </c:val>
          <c:extLst>
            <c:ext xmlns:c16="http://schemas.microsoft.com/office/drawing/2014/chart" uri="{C3380CC4-5D6E-409C-BE32-E72D297353CC}">
              <c16:uniqueId val="{00000000-94F9-4C06-BBAF-62304EEE443E}"/>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2021</c:v>
                </c:pt>
                <c:pt idx="1">
                  <c:v>2022</c:v>
                </c:pt>
                <c:pt idx="2">
                  <c:v>2023</c:v>
                </c:pt>
              </c:numCache>
            </c:numRef>
          </c:cat>
          <c:val>
            <c:numRef>
              <c:f>Sheet1!$C$2:$C$4</c:f>
              <c:numCache>
                <c:formatCode>0%</c:formatCode>
                <c:ptCount val="3"/>
                <c:pt idx="0">
                  <c:v>5.7000000000000002E-2</c:v>
                </c:pt>
                <c:pt idx="1">
                  <c:v>6.2E-2</c:v>
                </c:pt>
                <c:pt idx="2">
                  <c:v>6.5000000000000002E-2</c:v>
                </c:pt>
              </c:numCache>
            </c:numRef>
          </c:val>
          <c:extLst>
            <c:ext xmlns:c16="http://schemas.microsoft.com/office/drawing/2014/chart" uri="{C3380CC4-5D6E-409C-BE32-E72D297353CC}">
              <c16:uniqueId val="{00000001-94F9-4C06-BBAF-62304EEE443E}"/>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2021</c:v>
                </c:pt>
                <c:pt idx="1">
                  <c:v>2022</c:v>
                </c:pt>
                <c:pt idx="2">
                  <c:v>2023</c:v>
                </c:pt>
              </c:numCache>
            </c:numRef>
          </c:cat>
          <c:val>
            <c:numRef>
              <c:f>Sheet1!$D$2:$D$4</c:f>
              <c:numCache>
                <c:formatCode>0%</c:formatCode>
                <c:ptCount val="3"/>
                <c:pt idx="0">
                  <c:v>6.4000000000000001E-2</c:v>
                </c:pt>
                <c:pt idx="1">
                  <c:v>6.4000000000000001E-2</c:v>
                </c:pt>
                <c:pt idx="2">
                  <c:v>7.1999999999999995E-2</c:v>
                </c:pt>
              </c:numCache>
            </c:numRef>
          </c:val>
          <c:extLst>
            <c:ext xmlns:c16="http://schemas.microsoft.com/office/drawing/2014/chart" uri="{C3380CC4-5D6E-409C-BE32-E72D297353CC}">
              <c16:uniqueId val="{00000002-94F9-4C06-BBAF-62304EEE443E}"/>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2462144055313458E-2"/>
          <c:w val="0.66205727009296989"/>
          <c:h val="0.79575932784332715"/>
        </c:manualLayout>
      </c:layout>
      <c:doughnutChart>
        <c:varyColors val="1"/>
        <c:ser>
          <c:idx val="0"/>
          <c:order val="0"/>
          <c:tx>
            <c:strRef>
              <c:f>Sheet1!$B$1</c:f>
              <c:strCache>
                <c:ptCount val="1"/>
                <c:pt idx="0">
                  <c:v>Viewing time</c:v>
                </c:pt>
              </c:strCache>
            </c:strRef>
          </c:tx>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E2F1-481A-A70D-C802720881EE}"/>
              </c:ext>
            </c:extLst>
          </c:dPt>
          <c:dPt>
            <c:idx val="1"/>
            <c:bubble3D val="0"/>
            <c:spPr>
              <a:solidFill>
                <a:schemeClr val="accent2">
                  <a:lumMod val="40000"/>
                  <a:lumOff val="60000"/>
                </a:schemeClr>
              </a:solidFill>
              <a:ln w="0">
                <a:solidFill>
                  <a:schemeClr val="lt1"/>
                </a:solidFill>
              </a:ln>
              <a:effectLst/>
            </c:spPr>
            <c:extLst>
              <c:ext xmlns:c16="http://schemas.microsoft.com/office/drawing/2014/chart" uri="{C3380CC4-5D6E-409C-BE32-E72D297353CC}">
                <c16:uniqueId val="{00000003-E2F1-481A-A70D-C802720881E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E2F1-481A-A70D-C802720881EE}"/>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5530-4F34-B8E4-16BFAA4E7B46}"/>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6B47-4740-A104-F922ACC8EF29}"/>
              </c:ext>
            </c:extLst>
          </c:dPt>
          <c:dLbls>
            <c:dLbl>
              <c:idx val="0"/>
              <c:delete val="1"/>
              <c:extLst>
                <c:ext xmlns:c15="http://schemas.microsoft.com/office/drawing/2012/chart" uri="{CE6537A1-D6FC-4f65-9D91-7224C49458BB}"/>
                <c:ext xmlns:c16="http://schemas.microsoft.com/office/drawing/2014/chart" uri="{C3380CC4-5D6E-409C-BE32-E72D297353CC}">
                  <c16:uniqueId val="{00000001-E2F1-481A-A70D-C802720881EE}"/>
                </c:ext>
              </c:extLst>
            </c:dLbl>
            <c:dLbl>
              <c:idx val="1"/>
              <c:layout>
                <c:manualLayout>
                  <c:x val="8.0300801321906666E-3"/>
                  <c:y val="-2.16352132686889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F1-481A-A70D-C802720881EE}"/>
                </c:ext>
              </c:extLst>
            </c:dLbl>
            <c:dLbl>
              <c:idx val="3"/>
              <c:layout>
                <c:manualLayout>
                  <c:x val="2.6766933773969053E-3"/>
                  <c:y val="2.16352132686888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30-4F34-B8E4-16BFAA4E7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 AVOD</c:v>
                </c:pt>
                <c:pt idx="1">
                  <c:v>Other SVOD</c:v>
                </c:pt>
                <c:pt idx="2">
                  <c:v>Disney Plus</c:v>
                </c:pt>
                <c:pt idx="3">
                  <c:v>Amazon Prime Video</c:v>
                </c:pt>
                <c:pt idx="4">
                  <c:v>Netflix</c:v>
                </c:pt>
              </c:strCache>
            </c:strRef>
          </c:cat>
          <c:val>
            <c:numRef>
              <c:f>Sheet1!$B$2:$B$6</c:f>
              <c:numCache>
                <c:formatCode>#,##0.0</c:formatCode>
                <c:ptCount val="5"/>
                <c:pt idx="0" formatCode="General">
                  <c:v>0.18333333333333335</c:v>
                </c:pt>
                <c:pt idx="1">
                  <c:v>1.7000000000000002</c:v>
                </c:pt>
                <c:pt idx="2">
                  <c:v>9.1166666666666671</c:v>
                </c:pt>
                <c:pt idx="3" formatCode="0.0">
                  <c:v>6.7666666666666666</c:v>
                </c:pt>
                <c:pt idx="4" formatCode="0.0">
                  <c:v>20.783333333333331</c:v>
                </c:pt>
              </c:numCache>
            </c:numRef>
          </c:val>
          <c:extLst>
            <c:ext xmlns:c16="http://schemas.microsoft.com/office/drawing/2014/chart" uri="{C3380CC4-5D6E-409C-BE32-E72D297353CC}">
              <c16:uniqueId val="{00000006-E2F1-481A-A70D-C802720881E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4169782450165025"/>
          <c:y val="0.32023096867834405"/>
          <c:w val="0.35830217549834975"/>
          <c:h val="0.288115169748406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5"/>
          <c:order val="0"/>
          <c:tx>
            <c:strRef>
              <c:f>Table!$D$4</c:f>
              <c:strCache>
                <c:ptCount val="1"/>
                <c:pt idx="0">
                  <c:v> Ave reach per day </c:v>
                </c:pt>
              </c:strCache>
            </c:strRef>
          </c:tx>
          <c:spPr>
            <a:solidFill>
              <a:schemeClr val="accent6">
                <a:alpha val="75000"/>
              </a:schemeClr>
            </a:solidFill>
            <a:ln w="25400">
              <a:noFill/>
            </a:ln>
            <a:effectLst/>
          </c:spPr>
          <c:invertIfNegative val="0"/>
          <c:dPt>
            <c:idx val="0"/>
            <c:invertIfNegative val="0"/>
            <c:bubble3D val="1"/>
            <c:spPr>
              <a:blipFill dpi="0" rotWithShape="0">
                <a:blip xmlns:r="http://schemas.openxmlformats.org/officeDocument/2006/relationships" r:embed="rId1"/>
                <a:srcRect/>
                <a:stretch>
                  <a:fillRect/>
                </a:stretch>
              </a:blipFill>
              <a:ln w="25400">
                <a:noFill/>
              </a:ln>
            </c:spPr>
            <c:pictureOptions>
              <c:pictureFormat val="stretch"/>
            </c:pictureOptions>
            <c:extLst>
              <c:ext xmlns:c16="http://schemas.microsoft.com/office/drawing/2014/chart" uri="{C3380CC4-5D6E-409C-BE32-E72D297353CC}">
                <c16:uniqueId val="{00000001-CA10-4611-9B12-119C2D077295}"/>
              </c:ext>
            </c:extLst>
          </c:dPt>
          <c:dPt>
            <c:idx val="1"/>
            <c:invertIfNegative val="0"/>
            <c:bubble3D val="1"/>
            <c:spPr>
              <a:blipFill dpi="0" rotWithShape="0">
                <a:blip xmlns:r="http://schemas.openxmlformats.org/officeDocument/2006/relationships" r:embed="rId2"/>
                <a:srcRect/>
                <a:stretch>
                  <a:fillRect/>
                </a:stretch>
              </a:blipFill>
              <a:ln w="25400">
                <a:noFill/>
              </a:ln>
            </c:spPr>
            <c:pictureOptions>
              <c:pictureFormat val="stretch"/>
            </c:pictureOptions>
            <c:extLst>
              <c:ext xmlns:c16="http://schemas.microsoft.com/office/drawing/2014/chart" uri="{C3380CC4-5D6E-409C-BE32-E72D297353CC}">
                <c16:uniqueId val="{00000003-CA10-4611-9B12-119C2D077295}"/>
              </c:ext>
            </c:extLst>
          </c:dPt>
          <c:dPt>
            <c:idx val="2"/>
            <c:invertIfNegative val="0"/>
            <c:bubble3D val="1"/>
            <c:spPr>
              <a:blipFill dpi="0" rotWithShape="0">
                <a:blip xmlns:r="http://schemas.openxmlformats.org/officeDocument/2006/relationships" r:embed="rId3"/>
                <a:srcRect/>
                <a:stretch>
                  <a:fillRect/>
                </a:stretch>
              </a:blipFill>
              <a:ln w="25400">
                <a:noFill/>
              </a:ln>
            </c:spPr>
            <c:pictureOptions>
              <c:pictureFormat val="stretch"/>
            </c:pictureOptions>
            <c:extLst>
              <c:ext xmlns:c16="http://schemas.microsoft.com/office/drawing/2014/chart" uri="{C3380CC4-5D6E-409C-BE32-E72D297353CC}">
                <c16:uniqueId val="{00000005-CA10-4611-9B12-119C2D077295}"/>
              </c:ext>
            </c:extLst>
          </c:dPt>
          <c:dPt>
            <c:idx val="3"/>
            <c:invertIfNegative val="0"/>
            <c:bubble3D val="1"/>
            <c:spPr>
              <a:blipFill dpi="0" rotWithShape="0">
                <a:blip xmlns:r="http://schemas.openxmlformats.org/officeDocument/2006/relationships" r:embed="rId4"/>
                <a:srcRect/>
                <a:stretch>
                  <a:fillRect/>
                </a:stretch>
              </a:blipFill>
              <a:ln w="25400">
                <a:noFill/>
              </a:ln>
            </c:spPr>
            <c:pictureOptions>
              <c:pictureFormat val="stretch"/>
            </c:pictureOptions>
            <c:extLst>
              <c:ext xmlns:c16="http://schemas.microsoft.com/office/drawing/2014/chart" uri="{C3380CC4-5D6E-409C-BE32-E72D297353CC}">
                <c16:uniqueId val="{00000007-CA10-4611-9B12-119C2D077295}"/>
              </c:ext>
            </c:extLst>
          </c:dPt>
          <c:dPt>
            <c:idx val="4"/>
            <c:invertIfNegative val="0"/>
            <c:bubble3D val="1"/>
            <c:spPr>
              <a:blipFill>
                <a:blip xmlns:r="http://schemas.openxmlformats.org/officeDocument/2006/relationships" r:embed="rId5"/>
                <a:stretch>
                  <a:fillRect/>
                </a:stretch>
              </a:blipFill>
              <a:ln w="25400">
                <a:noFill/>
              </a:ln>
              <a:effectLst/>
            </c:spPr>
            <c:extLst>
              <c:ext xmlns:c16="http://schemas.microsoft.com/office/drawing/2014/chart" uri="{C3380CC4-5D6E-409C-BE32-E72D297353CC}">
                <c16:uniqueId val="{00000009-CA10-4611-9B12-119C2D077295}"/>
              </c:ext>
            </c:extLst>
          </c:dPt>
          <c:dPt>
            <c:idx val="5"/>
            <c:invertIfNegative val="0"/>
            <c:bubble3D val="1"/>
            <c:spPr>
              <a:solidFill>
                <a:srgbClr val="FFC000"/>
              </a:solidFill>
              <a:ln w="25400">
                <a:noFill/>
              </a:ln>
              <a:effectLst/>
            </c:spPr>
            <c:extLst>
              <c:ext xmlns:c16="http://schemas.microsoft.com/office/drawing/2014/chart" uri="{C3380CC4-5D6E-409C-BE32-E72D297353CC}">
                <c16:uniqueId val="{0000000B-CA10-4611-9B12-119C2D077295}"/>
              </c:ext>
            </c:extLst>
          </c:dPt>
          <c:dPt>
            <c:idx val="6"/>
            <c:invertIfNegative val="0"/>
            <c:bubble3D val="1"/>
            <c:spPr>
              <a:blipFill dpi="0" rotWithShape="0">
                <a:blip xmlns:r="http://schemas.openxmlformats.org/officeDocument/2006/relationships" r:embed="rId6"/>
                <a:srcRect/>
                <a:stretch>
                  <a:fillRect/>
                </a:stretch>
              </a:blipFill>
              <a:ln w="25400">
                <a:noFill/>
              </a:ln>
            </c:spPr>
            <c:pictureOptions>
              <c:pictureFormat val="stretch"/>
            </c:pictureOptions>
            <c:extLst>
              <c:ext xmlns:c16="http://schemas.microsoft.com/office/drawing/2014/chart" uri="{C3380CC4-5D6E-409C-BE32-E72D297353CC}">
                <c16:uniqueId val="{0000000D-CA10-4611-9B12-119C2D077295}"/>
              </c:ext>
            </c:extLst>
          </c:dPt>
          <c:dPt>
            <c:idx val="7"/>
            <c:invertIfNegative val="0"/>
            <c:bubble3D val="1"/>
            <c:spPr>
              <a:blipFill>
                <a:blip xmlns:r="http://schemas.openxmlformats.org/officeDocument/2006/relationships" r:embed="rId7"/>
                <a:stretch>
                  <a:fillRect/>
                </a:stretch>
              </a:blipFill>
              <a:ln w="25400">
                <a:noFill/>
              </a:ln>
              <a:effectLst/>
            </c:spPr>
            <c:extLst>
              <c:ext xmlns:c16="http://schemas.microsoft.com/office/drawing/2014/chart" uri="{C3380CC4-5D6E-409C-BE32-E72D297353CC}">
                <c16:uniqueId val="{0000000F-CA10-4611-9B12-119C2D077295}"/>
              </c:ext>
            </c:extLst>
          </c:dPt>
          <c:dPt>
            <c:idx val="8"/>
            <c:invertIfNegative val="0"/>
            <c:bubble3D val="1"/>
            <c:spPr>
              <a:blipFill>
                <a:blip xmlns:r="http://schemas.openxmlformats.org/officeDocument/2006/relationships" r:embed="rId8"/>
                <a:stretch>
                  <a:fillRect/>
                </a:stretch>
              </a:blipFill>
              <a:ln w="25400">
                <a:noFill/>
              </a:ln>
              <a:effectLst/>
            </c:spPr>
            <c:extLst>
              <c:ext xmlns:c16="http://schemas.microsoft.com/office/drawing/2014/chart" uri="{C3380CC4-5D6E-409C-BE32-E72D297353CC}">
                <c16:uniqueId val="{00000011-CA10-4611-9B12-119C2D077295}"/>
              </c:ext>
            </c:extLst>
          </c:dPt>
          <c:dPt>
            <c:idx val="9"/>
            <c:invertIfNegative val="0"/>
            <c:bubble3D val="1"/>
            <c:spPr>
              <a:solidFill>
                <a:schemeClr val="accent5"/>
              </a:solidFill>
              <a:ln w="25400">
                <a:noFill/>
              </a:ln>
              <a:effectLst/>
            </c:spPr>
            <c:extLst>
              <c:ext xmlns:c16="http://schemas.microsoft.com/office/drawing/2014/chart" uri="{C3380CC4-5D6E-409C-BE32-E72D297353CC}">
                <c16:uniqueId val="{00000013-CA10-4611-9B12-119C2D077295}"/>
              </c:ext>
            </c:extLst>
          </c:dPt>
          <c:dPt>
            <c:idx val="10"/>
            <c:invertIfNegative val="0"/>
            <c:bubble3D val="1"/>
            <c:spPr>
              <a:solidFill>
                <a:srgbClr val="0070C0"/>
              </a:solidFill>
              <a:ln w="25400">
                <a:noFill/>
              </a:ln>
              <a:effectLst/>
            </c:spPr>
            <c:extLst>
              <c:ext xmlns:c16="http://schemas.microsoft.com/office/drawing/2014/chart" uri="{C3380CC4-5D6E-409C-BE32-E72D297353CC}">
                <c16:uniqueId val="{00000015-CA10-4611-9B12-119C2D077295}"/>
              </c:ext>
            </c:extLst>
          </c:dPt>
          <c:xVal>
            <c:numRef>
              <c:f>Table!$C$5:$C$15</c:f>
              <c:numCache>
                <c:formatCode>[$-F400]h:mm:ss\ AM/PM</c:formatCode>
                <c:ptCount val="11"/>
                <c:pt idx="0">
                  <c:v>0.14769188342080372</c:v>
                </c:pt>
                <c:pt idx="1">
                  <c:v>8.6984902198077876E-2</c:v>
                </c:pt>
                <c:pt idx="2">
                  <c:v>7.4419575213453312E-2</c:v>
                </c:pt>
                <c:pt idx="3">
                  <c:v>5.9791826512575807E-2</c:v>
                </c:pt>
                <c:pt idx="4">
                  <c:v>7.3028166811795678E-2</c:v>
                </c:pt>
                <c:pt idx="5">
                  <c:v>3.4910529754420112E-2</c:v>
                </c:pt>
                <c:pt idx="6">
                  <c:v>7.5956876688129893E-2</c:v>
                </c:pt>
                <c:pt idx="7">
                  <c:v>6.5649984599832276E-2</c:v>
                </c:pt>
                <c:pt idx="8">
                  <c:v>9.6608181938783344E-2</c:v>
                </c:pt>
                <c:pt idx="9">
                  <c:v>1.4267809781428692E-2</c:v>
                </c:pt>
                <c:pt idx="10">
                  <c:v>5.8268243643251838E-2</c:v>
                </c:pt>
              </c:numCache>
            </c:numRef>
          </c:xVal>
          <c:yVal>
            <c:numRef>
              <c:f>Table!$D$5:$D$15</c:f>
              <c:numCache>
                <c:formatCode>_-* #,##0\ _k_r_-;\-* #,##0\ _k_r_-;_-* "-"??\ _k_r_-;_-@_-</c:formatCode>
                <c:ptCount val="11"/>
                <c:pt idx="0">
                  <c:v>31463.374301369866</c:v>
                </c:pt>
                <c:pt idx="1">
                  <c:v>25018.123920547943</c:v>
                </c:pt>
                <c:pt idx="2">
                  <c:v>12292.31945479452</c:v>
                </c:pt>
                <c:pt idx="3">
                  <c:v>4943.4138410958913</c:v>
                </c:pt>
                <c:pt idx="4">
                  <c:v>5492.2188630136989</c:v>
                </c:pt>
                <c:pt idx="5">
                  <c:v>222.74769589041094</c:v>
                </c:pt>
                <c:pt idx="6">
                  <c:v>20989.399320547946</c:v>
                </c:pt>
                <c:pt idx="7">
                  <c:v>7437.1198931506851</c:v>
                </c:pt>
                <c:pt idx="8">
                  <c:v>625.82344657534247</c:v>
                </c:pt>
                <c:pt idx="9">
                  <c:v>115.52333424657533</c:v>
                </c:pt>
                <c:pt idx="10">
                  <c:v>1289.9719424657535</c:v>
                </c:pt>
              </c:numCache>
            </c:numRef>
          </c:yVal>
          <c:bubbleSize>
            <c:numRef>
              <c:f>Table!$E$5:$E$15</c:f>
              <c:numCache>
                <c:formatCode>_-* #,##0\ _k_r_-;\-* #,##0\ _k_r_-;_-* "-"??\ _k_r_-;_-@_-</c:formatCode>
                <c:ptCount val="11"/>
                <c:pt idx="0">
                  <c:v>4652.8126027397266</c:v>
                </c:pt>
                <c:pt idx="1">
                  <c:v>2185.8093150684931</c:v>
                </c:pt>
                <c:pt idx="2">
                  <c:v>919.40986301369855</c:v>
                </c:pt>
                <c:pt idx="3">
                  <c:v>299.23260273972602</c:v>
                </c:pt>
                <c:pt idx="4">
                  <c:v>403.29232876712331</c:v>
                </c:pt>
                <c:pt idx="5">
                  <c:v>7.9243835616438352</c:v>
                </c:pt>
                <c:pt idx="6">
                  <c:v>1595.0756164383563</c:v>
                </c:pt>
                <c:pt idx="7">
                  <c:v>488.53972602739725</c:v>
                </c:pt>
                <c:pt idx="8">
                  <c:v>59.814520547945207</c:v>
                </c:pt>
                <c:pt idx="9">
                  <c:v>1.6649315068493151</c:v>
                </c:pt>
                <c:pt idx="10">
                  <c:v>75.044657534246582</c:v>
                </c:pt>
              </c:numCache>
            </c:numRef>
          </c:bubbleSize>
          <c:bubble3D val="1"/>
          <c:extLst>
            <c:ext xmlns:c16="http://schemas.microsoft.com/office/drawing/2014/chart" uri="{C3380CC4-5D6E-409C-BE32-E72D297353CC}">
              <c16:uniqueId val="{00000016-CA10-4611-9B12-119C2D077295}"/>
            </c:ext>
          </c:extLst>
        </c:ser>
        <c:dLbls>
          <c:showLegendKey val="0"/>
          <c:showVal val="0"/>
          <c:showCatName val="0"/>
          <c:showSerName val="0"/>
          <c:showPercent val="0"/>
          <c:showBubbleSize val="0"/>
        </c:dLbls>
        <c:bubbleScale val="100"/>
        <c:showNegBubbles val="0"/>
        <c:axId val="653684112"/>
        <c:axId val="1"/>
      </c:bubbleChart>
      <c:valAx>
        <c:axId val="653684112"/>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1"/>
        <c:crosses val="autoZero"/>
        <c:crossBetween val="midCat"/>
        <c:majorUnit val="2.0833000000000001E-2"/>
      </c:valAx>
      <c:valAx>
        <c:axId val="1"/>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j-lt"/>
                <a:ea typeface="Calibri" panose="020F0502020204030204" pitchFamily="34" charset="0"/>
                <a:cs typeface="Calibri" panose="020F0502020204030204" pitchFamily="34" charset="0"/>
              </a:defRPr>
            </a:pPr>
            <a:endParaRPr lang="en-US"/>
          </a:p>
        </c:txPr>
        <c:crossAx val="653684112"/>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9">
    <c:autoUpdate val="0"/>
  </c:externalData>
  <c:userShapes r:id="rId10"/>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Non-viewers</c:v>
                </c:pt>
              </c:strCache>
            </c:strRef>
          </c:tx>
          <c:spPr>
            <a:solidFill>
              <a:schemeClr val="accent6">
                <a:tint val="42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Sheet1!$B$2:$B$6</c:f>
              <c:numCache>
                <c:formatCode>h:mm</c:formatCode>
                <c:ptCount val="5"/>
                <c:pt idx="0">
                  <c:v>0</c:v>
                </c:pt>
                <c:pt idx="1">
                  <c:v>0</c:v>
                </c:pt>
                <c:pt idx="2">
                  <c:v>0</c:v>
                </c:pt>
                <c:pt idx="3">
                  <c:v>0</c:v>
                </c:pt>
                <c:pt idx="4">
                  <c:v>0</c:v>
                </c:pt>
              </c:numCache>
            </c:numRef>
          </c:val>
          <c:extLst>
            <c:ext xmlns:c16="http://schemas.microsoft.com/office/drawing/2014/chart" uri="{C3380CC4-5D6E-409C-BE32-E72D297353CC}">
              <c16:uniqueId val="{00000000-F767-4587-A572-0961BD912E48}"/>
            </c:ext>
          </c:extLst>
        </c:ser>
        <c:ser>
          <c:idx val="1"/>
          <c:order val="1"/>
          <c:tx>
            <c:strRef>
              <c:f>Sheet1!$C$1</c:f>
              <c:strCache>
                <c:ptCount val="1"/>
                <c:pt idx="0">
                  <c:v>00-10</c:v>
                </c:pt>
              </c:strCache>
            </c:strRef>
          </c:tx>
          <c:spPr>
            <a:solidFill>
              <a:schemeClr val="accent6">
                <a:tint val="54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Sheet1!$C$2:$C$6</c:f>
              <c:numCache>
                <c:formatCode>h:mm</c:formatCode>
                <c:ptCount val="5"/>
                <c:pt idx="0">
                  <c:v>1.7361111111111112E-4</c:v>
                </c:pt>
                <c:pt idx="1">
                  <c:v>2.0833333333333335E-4</c:v>
                </c:pt>
                <c:pt idx="2">
                  <c:v>4.3981481481481481E-4</c:v>
                </c:pt>
                <c:pt idx="3">
                  <c:v>0</c:v>
                </c:pt>
                <c:pt idx="4">
                  <c:v>2.4305555555555552E-4</c:v>
                </c:pt>
              </c:numCache>
            </c:numRef>
          </c:val>
          <c:extLst>
            <c:ext xmlns:c16="http://schemas.microsoft.com/office/drawing/2014/chart" uri="{C3380CC4-5D6E-409C-BE32-E72D297353CC}">
              <c16:uniqueId val="{00000001-F767-4587-A572-0961BD912E48}"/>
            </c:ext>
          </c:extLst>
        </c:ser>
        <c:ser>
          <c:idx val="2"/>
          <c:order val="2"/>
          <c:tx>
            <c:strRef>
              <c:f>Sheet1!$D$1</c:f>
              <c:strCache>
                <c:ptCount val="1"/>
                <c:pt idx="0">
                  <c:v>10-20</c:v>
                </c:pt>
              </c:strCache>
            </c:strRef>
          </c:tx>
          <c:spPr>
            <a:solidFill>
              <a:schemeClr val="accent6">
                <a:tint val="65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Sheet1!$D$2:$D$6</c:f>
              <c:numCache>
                <c:formatCode>h:mm</c:formatCode>
                <c:ptCount val="5"/>
                <c:pt idx="0">
                  <c:v>1.5740740740740741E-3</c:v>
                </c:pt>
                <c:pt idx="1">
                  <c:v>1.3078703703703705E-3</c:v>
                </c:pt>
                <c:pt idx="2">
                  <c:v>2.6388888888888885E-3</c:v>
                </c:pt>
                <c:pt idx="3">
                  <c:v>2.3148148148148147E-5</c:v>
                </c:pt>
                <c:pt idx="4">
                  <c:v>8.7962962962962962E-4</c:v>
                </c:pt>
              </c:numCache>
            </c:numRef>
          </c:val>
          <c:extLst>
            <c:ext xmlns:c16="http://schemas.microsoft.com/office/drawing/2014/chart" uri="{C3380CC4-5D6E-409C-BE32-E72D297353CC}">
              <c16:uniqueId val="{00000002-F767-4587-A572-0961BD912E48}"/>
            </c:ext>
          </c:extLst>
        </c:ser>
        <c:ser>
          <c:idx val="3"/>
          <c:order val="3"/>
          <c:tx>
            <c:strRef>
              <c:f>Sheet1!$E$1</c:f>
              <c:strCache>
                <c:ptCount val="1"/>
                <c:pt idx="0">
                  <c:v>20-30</c:v>
                </c:pt>
              </c:strCache>
            </c:strRef>
          </c:tx>
          <c:spPr>
            <a:solidFill>
              <a:schemeClr val="accent6">
                <a:tint val="77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Sheet1!$E$2:$E$6</c:f>
              <c:numCache>
                <c:formatCode>h:mm</c:formatCode>
                <c:ptCount val="5"/>
                <c:pt idx="0">
                  <c:v>5.2314814814814819E-3</c:v>
                </c:pt>
                <c:pt idx="1">
                  <c:v>2.8703703703703708E-3</c:v>
                </c:pt>
                <c:pt idx="2">
                  <c:v>5.8912037037037032E-3</c:v>
                </c:pt>
                <c:pt idx="3">
                  <c:v>2.3148148148148147E-5</c:v>
                </c:pt>
                <c:pt idx="4">
                  <c:v>2.1874999999999998E-3</c:v>
                </c:pt>
              </c:numCache>
            </c:numRef>
          </c:val>
          <c:extLst>
            <c:ext xmlns:c16="http://schemas.microsoft.com/office/drawing/2014/chart" uri="{C3380CC4-5D6E-409C-BE32-E72D297353CC}">
              <c16:uniqueId val="{00000003-F767-4587-A572-0961BD912E48}"/>
            </c:ext>
          </c:extLst>
        </c:ser>
        <c:ser>
          <c:idx val="4"/>
          <c:order val="4"/>
          <c:tx>
            <c:strRef>
              <c:f>Sheet1!$F$1</c:f>
              <c:strCache>
                <c:ptCount val="1"/>
                <c:pt idx="0">
                  <c:v>30-40</c:v>
                </c:pt>
              </c:strCache>
            </c:strRef>
          </c:tx>
          <c:spPr>
            <a:solidFill>
              <a:schemeClr val="accent6">
                <a:tint val="89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Sheet1!$F$2:$F$6</c:f>
              <c:numCache>
                <c:formatCode>h:mm</c:formatCode>
                <c:ptCount val="5"/>
                <c:pt idx="0">
                  <c:v>1.2407407407407409E-2</c:v>
                </c:pt>
                <c:pt idx="1">
                  <c:v>4.8958333333333328E-3</c:v>
                </c:pt>
                <c:pt idx="2">
                  <c:v>9.9768518518518531E-3</c:v>
                </c:pt>
                <c:pt idx="3">
                  <c:v>3.4722222222222222E-5</c:v>
                </c:pt>
                <c:pt idx="4">
                  <c:v>4.7453703703703703E-3</c:v>
                </c:pt>
              </c:numCache>
            </c:numRef>
          </c:val>
          <c:extLst>
            <c:ext xmlns:c16="http://schemas.microsoft.com/office/drawing/2014/chart" uri="{C3380CC4-5D6E-409C-BE32-E72D297353CC}">
              <c16:uniqueId val="{00000004-F767-4587-A572-0961BD912E48}"/>
            </c:ext>
          </c:extLst>
        </c:ser>
        <c:ser>
          <c:idx val="5"/>
          <c:order val="5"/>
          <c:tx>
            <c:strRef>
              <c:f>Sheet1!$G$1</c:f>
              <c:strCache>
                <c:ptCount val="1"/>
                <c:pt idx="0">
                  <c:v>40-50</c:v>
                </c:pt>
              </c:strCache>
            </c:strRef>
          </c:tx>
          <c:spPr>
            <a:solidFill>
              <a:schemeClr val="accent6"/>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Sheet1!$G$2:$G$6</c:f>
              <c:numCache>
                <c:formatCode>h:mm</c:formatCode>
                <c:ptCount val="5"/>
                <c:pt idx="0">
                  <c:v>2.462962962962963E-2</c:v>
                </c:pt>
                <c:pt idx="1">
                  <c:v>7.5578703703703702E-3</c:v>
                </c:pt>
                <c:pt idx="2">
                  <c:v>1.556712962962963E-2</c:v>
                </c:pt>
                <c:pt idx="3">
                  <c:v>2.3148148148148147E-5</c:v>
                </c:pt>
                <c:pt idx="4">
                  <c:v>9.2592592592592605E-3</c:v>
                </c:pt>
              </c:numCache>
            </c:numRef>
          </c:val>
          <c:extLst>
            <c:ext xmlns:c16="http://schemas.microsoft.com/office/drawing/2014/chart" uri="{C3380CC4-5D6E-409C-BE32-E72D297353CC}">
              <c16:uniqueId val="{00000005-F767-4587-A572-0961BD912E48}"/>
            </c:ext>
          </c:extLst>
        </c:ser>
        <c:ser>
          <c:idx val="6"/>
          <c:order val="6"/>
          <c:tx>
            <c:strRef>
              <c:f>Sheet1!$H$1</c:f>
              <c:strCache>
                <c:ptCount val="1"/>
                <c:pt idx="0">
                  <c:v>50-60</c:v>
                </c:pt>
              </c:strCache>
            </c:strRef>
          </c:tx>
          <c:spPr>
            <a:solidFill>
              <a:schemeClr val="accent6">
                <a:shade val="88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Sheet1!$H$2:$H$6</c:f>
              <c:numCache>
                <c:formatCode>h:mm</c:formatCode>
                <c:ptCount val="5"/>
                <c:pt idx="0">
                  <c:v>4.3460648148148151E-2</c:v>
                </c:pt>
                <c:pt idx="1">
                  <c:v>1.0902777777777777E-2</c:v>
                </c:pt>
                <c:pt idx="2">
                  <c:v>2.2835648148148147E-2</c:v>
                </c:pt>
                <c:pt idx="3">
                  <c:v>9.2592592592592588E-5</c:v>
                </c:pt>
                <c:pt idx="4">
                  <c:v>1.6759259259259258E-2</c:v>
                </c:pt>
              </c:numCache>
            </c:numRef>
          </c:val>
          <c:extLst>
            <c:ext xmlns:c16="http://schemas.microsoft.com/office/drawing/2014/chart" uri="{C3380CC4-5D6E-409C-BE32-E72D297353CC}">
              <c16:uniqueId val="{00000006-F767-4587-A572-0961BD912E48}"/>
            </c:ext>
          </c:extLst>
        </c:ser>
        <c:ser>
          <c:idx val="7"/>
          <c:order val="7"/>
          <c:tx>
            <c:strRef>
              <c:f>Sheet1!$I$1</c:f>
              <c:strCache>
                <c:ptCount val="1"/>
                <c:pt idx="0">
                  <c:v>60-70</c:v>
                </c:pt>
              </c:strCache>
            </c:strRef>
          </c:tx>
          <c:spPr>
            <a:solidFill>
              <a:schemeClr val="accent6">
                <a:shade val="76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Sheet1!$I$2:$I$6</c:f>
              <c:numCache>
                <c:formatCode>h:mm</c:formatCode>
                <c:ptCount val="5"/>
                <c:pt idx="0">
                  <c:v>7.1238425925925927E-2</c:v>
                </c:pt>
                <c:pt idx="1">
                  <c:v>1.5717592592592592E-2</c:v>
                </c:pt>
                <c:pt idx="2">
                  <c:v>3.15625E-2</c:v>
                </c:pt>
                <c:pt idx="3">
                  <c:v>1.0416666666666667E-4</c:v>
                </c:pt>
                <c:pt idx="4">
                  <c:v>2.9386574074074075E-2</c:v>
                </c:pt>
              </c:numCache>
            </c:numRef>
          </c:val>
          <c:extLst>
            <c:ext xmlns:c16="http://schemas.microsoft.com/office/drawing/2014/chart" uri="{C3380CC4-5D6E-409C-BE32-E72D297353CC}">
              <c16:uniqueId val="{00000007-F767-4587-A572-0961BD912E48}"/>
            </c:ext>
          </c:extLst>
        </c:ser>
        <c:ser>
          <c:idx val="8"/>
          <c:order val="8"/>
          <c:tx>
            <c:strRef>
              <c:f>Sheet1!$J$1</c:f>
              <c:strCache>
                <c:ptCount val="1"/>
                <c:pt idx="0">
                  <c:v>70-80</c:v>
                </c:pt>
              </c:strCache>
            </c:strRef>
          </c:tx>
          <c:spPr>
            <a:solidFill>
              <a:schemeClr val="accent6">
                <a:shade val="65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Sheet1!$J$2:$J$6</c:f>
              <c:numCache>
                <c:formatCode>h:mm</c:formatCode>
                <c:ptCount val="5"/>
                <c:pt idx="0">
                  <c:v>0.11179398148148149</c:v>
                </c:pt>
                <c:pt idx="1">
                  <c:v>2.3020833333333334E-2</c:v>
                </c:pt>
                <c:pt idx="2">
                  <c:v>4.3935185185185188E-2</c:v>
                </c:pt>
                <c:pt idx="3">
                  <c:v>4.2824074074074075E-4</c:v>
                </c:pt>
                <c:pt idx="4">
                  <c:v>4.9571759259259253E-2</c:v>
                </c:pt>
              </c:numCache>
            </c:numRef>
          </c:val>
          <c:extLst>
            <c:ext xmlns:c16="http://schemas.microsoft.com/office/drawing/2014/chart" uri="{C3380CC4-5D6E-409C-BE32-E72D297353CC}">
              <c16:uniqueId val="{00000008-F767-4587-A572-0961BD912E48}"/>
            </c:ext>
          </c:extLst>
        </c:ser>
        <c:ser>
          <c:idx val="9"/>
          <c:order val="9"/>
          <c:tx>
            <c:strRef>
              <c:f>Sheet1!$K$1</c:f>
              <c:strCache>
                <c:ptCount val="1"/>
                <c:pt idx="0">
                  <c:v>80-90</c:v>
                </c:pt>
              </c:strCache>
            </c:strRef>
          </c:tx>
          <c:spPr>
            <a:solidFill>
              <a:schemeClr val="accent6">
                <a:shade val="53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Sheet1!$K$2:$K$6</c:f>
              <c:numCache>
                <c:formatCode>h:mm</c:formatCode>
                <c:ptCount val="5"/>
                <c:pt idx="0">
                  <c:v>0.17761574074074074</c:v>
                </c:pt>
                <c:pt idx="1">
                  <c:v>3.6273148148148145E-2</c:v>
                </c:pt>
                <c:pt idx="2">
                  <c:v>6.3773148148148148E-2</c:v>
                </c:pt>
                <c:pt idx="3">
                  <c:v>1.712962962962963E-3</c:v>
                </c:pt>
                <c:pt idx="4">
                  <c:v>8.2800925925925931E-2</c:v>
                </c:pt>
              </c:numCache>
            </c:numRef>
          </c:val>
          <c:extLst>
            <c:ext xmlns:c16="http://schemas.microsoft.com/office/drawing/2014/chart" uri="{C3380CC4-5D6E-409C-BE32-E72D297353CC}">
              <c16:uniqueId val="{00000009-F767-4587-A572-0961BD912E48}"/>
            </c:ext>
          </c:extLst>
        </c:ser>
        <c:ser>
          <c:idx val="10"/>
          <c:order val="10"/>
          <c:tx>
            <c:strRef>
              <c:f>Sheet1!$L$1</c:f>
              <c:strCache>
                <c:ptCount val="1"/>
                <c:pt idx="0">
                  <c:v>90-100</c:v>
                </c:pt>
              </c:strCache>
            </c:strRef>
          </c:tx>
          <c:spPr>
            <a:solidFill>
              <a:schemeClr val="accent6">
                <a:shade val="41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Sheet1!$L$2:$L$6</c:f>
              <c:numCache>
                <c:formatCode>h:mm</c:formatCode>
                <c:ptCount val="5"/>
                <c:pt idx="0">
                  <c:v>0.35450231481481481</c:v>
                </c:pt>
                <c:pt idx="1">
                  <c:v>9.7002314814814805E-2</c:v>
                </c:pt>
                <c:pt idx="2">
                  <c:v>0.12493055555555554</c:v>
                </c:pt>
                <c:pt idx="3">
                  <c:v>1.3402777777777777E-2</c:v>
                </c:pt>
                <c:pt idx="4">
                  <c:v>0.19082175925925926</c:v>
                </c:pt>
              </c:numCache>
            </c:numRef>
          </c:val>
          <c:extLst>
            <c:ext xmlns:c16="http://schemas.microsoft.com/office/drawing/2014/chart" uri="{C3380CC4-5D6E-409C-BE32-E72D297353CC}">
              <c16:uniqueId val="{0000000A-F767-4587-A572-0961BD912E48}"/>
            </c:ext>
          </c:extLst>
        </c:ser>
        <c:dLbls>
          <c:showLegendKey val="0"/>
          <c:showVal val="0"/>
          <c:showCatName val="0"/>
          <c:showSerName val="0"/>
          <c:showPercent val="0"/>
          <c:showBubbleSize val="0"/>
        </c:dLbls>
        <c:gapWidth val="219"/>
        <c:overlap val="-27"/>
        <c:axId val="831816720"/>
        <c:axId val="831815280"/>
      </c:barChart>
      <c:catAx>
        <c:axId val="83181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31815280"/>
        <c:crosses val="autoZero"/>
        <c:auto val="1"/>
        <c:lblAlgn val="ctr"/>
        <c:lblOffset val="100"/>
        <c:noMultiLvlLbl val="0"/>
      </c:catAx>
      <c:valAx>
        <c:axId val="831815280"/>
        <c:scaling>
          <c:orientation val="minMax"/>
          <c:max val="0.37500000000000006"/>
        </c:scaling>
        <c:delete val="0"/>
        <c:axPos val="l"/>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31816720"/>
        <c:crosses val="autoZero"/>
        <c:crossBetween val="between"/>
        <c:majorUnit val="4.1666667000000018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latin typeface="+mn-lt"/>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2251830966544E-2"/>
          <c:y val="4.5606567345697784E-2"/>
          <c:w val="0.82061866038579234"/>
          <c:h val="0.85949586189230143"/>
        </c:manualLayout>
      </c:layout>
      <c:barChart>
        <c:barDir val="col"/>
        <c:grouping val="stacked"/>
        <c:varyColors val="0"/>
        <c:ser>
          <c:idx val="0"/>
          <c:order val="0"/>
          <c:tx>
            <c:strRef>
              <c:f>Sheet1!$A$2</c:f>
              <c:strCache>
                <c:ptCount val="1"/>
                <c:pt idx="0">
                  <c:v>Commercial Linear</c:v>
                </c:pt>
              </c:strCache>
            </c:strRef>
          </c:tx>
          <c:spPr>
            <a:solidFill>
              <a:srgbClr val="C00000"/>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Sheet1!$B$2:$L$2</c:f>
              <c:numCache>
                <c:formatCode>[hh]:mm:ss</c:formatCode>
                <c:ptCount val="11"/>
                <c:pt idx="0">
                  <c:v>0</c:v>
                </c:pt>
                <c:pt idx="1">
                  <c:v>1.2731481481481499E-4</c:v>
                </c:pt>
                <c:pt idx="2">
                  <c:v>1.55092592592593E-3</c:v>
                </c:pt>
                <c:pt idx="3">
                  <c:v>5.7291666666666697E-3</c:v>
                </c:pt>
                <c:pt idx="4">
                  <c:v>1.33564814814815E-2</c:v>
                </c:pt>
                <c:pt idx="5">
                  <c:v>2.3726851851851902E-2</c:v>
                </c:pt>
                <c:pt idx="6">
                  <c:v>3.8958333333333303E-2</c:v>
                </c:pt>
                <c:pt idx="7">
                  <c:v>5.86458333333333E-2</c:v>
                </c:pt>
                <c:pt idx="8">
                  <c:v>8.9259259259259302E-2</c:v>
                </c:pt>
                <c:pt idx="9">
                  <c:v>0.140474537037037</c:v>
                </c:pt>
                <c:pt idx="10">
                  <c:v>0.29548611111111101</c:v>
                </c:pt>
              </c:numCache>
            </c:numRef>
          </c:val>
          <c:extLst>
            <c:ext xmlns:c16="http://schemas.microsoft.com/office/drawing/2014/chart" uri="{C3380CC4-5D6E-409C-BE32-E72D297353CC}">
              <c16:uniqueId val="{00000000-B9C4-4F7F-9B68-5CCB40AE778B}"/>
            </c:ext>
          </c:extLst>
        </c:ser>
        <c:ser>
          <c:idx val="1"/>
          <c:order val="1"/>
          <c:tx>
            <c:strRef>
              <c:f>Sheet1!$A$3</c:f>
              <c:strCache>
                <c:ptCount val="1"/>
                <c:pt idx="0">
                  <c:v>Commercial BVOD</c:v>
                </c:pt>
              </c:strCache>
            </c:strRef>
          </c:tx>
          <c:spPr>
            <a:solidFill>
              <a:schemeClr val="accent3">
                <a:lumMod val="60000"/>
                <a:lumOff val="40000"/>
              </a:schemeClr>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Sheet1!$B$3:$L$3</c:f>
              <c:numCache>
                <c:formatCode>[hh]:mm:ss</c:formatCode>
                <c:ptCount val="11"/>
                <c:pt idx="0">
                  <c:v>1.2962962962962999E-3</c:v>
                </c:pt>
                <c:pt idx="1">
                  <c:v>5.7523148148148203E-3</c:v>
                </c:pt>
                <c:pt idx="2">
                  <c:v>1.31134259259259E-2</c:v>
                </c:pt>
                <c:pt idx="3">
                  <c:v>1.10648148148148E-2</c:v>
                </c:pt>
                <c:pt idx="4">
                  <c:v>9.6296296296296303E-3</c:v>
                </c:pt>
                <c:pt idx="5">
                  <c:v>8.2754629629629602E-3</c:v>
                </c:pt>
                <c:pt idx="6">
                  <c:v>8.9120370370370395E-3</c:v>
                </c:pt>
                <c:pt idx="7">
                  <c:v>6.2615740740740696E-3</c:v>
                </c:pt>
                <c:pt idx="8">
                  <c:v>6.4814814814814804E-3</c:v>
                </c:pt>
                <c:pt idx="9">
                  <c:v>7.5578703703703702E-3</c:v>
                </c:pt>
                <c:pt idx="10">
                  <c:v>6.6550925925925901E-3</c:v>
                </c:pt>
              </c:numCache>
            </c:numRef>
          </c:val>
          <c:extLst>
            <c:ext xmlns:c16="http://schemas.microsoft.com/office/drawing/2014/chart" uri="{C3380CC4-5D6E-409C-BE32-E72D297353CC}">
              <c16:uniqueId val="{00000000-A0B4-4D57-A9AB-C8FC1BD5C634}"/>
            </c:ext>
          </c:extLst>
        </c:ser>
        <c:ser>
          <c:idx val="2"/>
          <c:order val="2"/>
          <c:tx>
            <c:strRef>
              <c:f>Sheet1!$A$4</c:f>
              <c:strCache>
                <c:ptCount val="1"/>
                <c:pt idx="0">
                  <c:v>SVOD ad tiers (est)</c:v>
                </c:pt>
              </c:strCache>
            </c:strRef>
          </c:tx>
          <c:spPr>
            <a:solidFill>
              <a:schemeClr val="accent3">
                <a:lumMod val="20000"/>
                <a:lumOff val="80000"/>
              </a:schemeClr>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Sheet1!$B$4:$L$4</c:f>
              <c:numCache>
                <c:formatCode>[hh]:mm:ss</c:formatCode>
                <c:ptCount val="11"/>
                <c:pt idx="0">
                  <c:v>6.8495370370370379E-4</c:v>
                </c:pt>
                <c:pt idx="1">
                  <c:v>6.1994212962963001E-3</c:v>
                </c:pt>
                <c:pt idx="2">
                  <c:v>8.3567129629629703E-3</c:v>
                </c:pt>
                <c:pt idx="3">
                  <c:v>5.6581018518518525E-3</c:v>
                </c:pt>
                <c:pt idx="4">
                  <c:v>4.6246527777777779E-3</c:v>
                </c:pt>
                <c:pt idx="5">
                  <c:v>4.748148148148148E-3</c:v>
                </c:pt>
                <c:pt idx="6">
                  <c:v>4.2972222222222214E-3</c:v>
                </c:pt>
                <c:pt idx="7">
                  <c:v>3.4138888888888904E-3</c:v>
                </c:pt>
                <c:pt idx="8">
                  <c:v>3.6790509259259294E-3</c:v>
                </c:pt>
                <c:pt idx="9">
                  <c:v>3.3980324074074108E-3</c:v>
                </c:pt>
                <c:pt idx="10">
                  <c:v>2.0165509259259286E-3</c:v>
                </c:pt>
              </c:numCache>
            </c:numRef>
          </c:val>
          <c:extLst>
            <c:ext xmlns:c16="http://schemas.microsoft.com/office/drawing/2014/chart" uri="{C3380CC4-5D6E-409C-BE32-E72D297353CC}">
              <c16:uniqueId val="{00000001-A0B4-4D57-A9AB-C8FC1BD5C634}"/>
            </c:ext>
          </c:extLst>
        </c:ser>
        <c:ser>
          <c:idx val="3"/>
          <c:order val="3"/>
          <c:tx>
            <c:strRef>
              <c:f>Sheet1!$A$5</c:f>
              <c:strCache>
                <c:ptCount val="1"/>
                <c:pt idx="0">
                  <c:v>Other AVOD</c:v>
                </c:pt>
              </c:strCache>
            </c:strRef>
          </c:tx>
          <c:spPr>
            <a:solidFill>
              <a:schemeClr val="accent4"/>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Sheet1!$B$5:$L$5</c:f>
              <c:numCache>
                <c:formatCode>[hh]:mm:ss</c:formatCode>
                <c:ptCount val="11"/>
                <c:pt idx="0">
                  <c:v>0</c:v>
                </c:pt>
                <c:pt idx="1">
                  <c:v>5.78703703703704E-5</c:v>
                </c:pt>
                <c:pt idx="2">
                  <c:v>3.4722222222222202E-5</c:v>
                </c:pt>
                <c:pt idx="3">
                  <c:v>2.4305555555555601E-4</c:v>
                </c:pt>
                <c:pt idx="4">
                  <c:v>1.1574074074074101E-5</c:v>
                </c:pt>
                <c:pt idx="5">
                  <c:v>0</c:v>
                </c:pt>
                <c:pt idx="6">
                  <c:v>0</c:v>
                </c:pt>
                <c:pt idx="7">
                  <c:v>2.31481481481481E-5</c:v>
                </c:pt>
                <c:pt idx="8">
                  <c:v>2.31481481481481E-5</c:v>
                </c:pt>
                <c:pt idx="9">
                  <c:v>0</c:v>
                </c:pt>
                <c:pt idx="10">
                  <c:v>0</c:v>
                </c:pt>
              </c:numCache>
            </c:numRef>
          </c:val>
          <c:extLst>
            <c:ext xmlns:c16="http://schemas.microsoft.com/office/drawing/2014/chart" uri="{C3380CC4-5D6E-409C-BE32-E72D297353CC}">
              <c16:uniqueId val="{00000002-A0B4-4D57-A9AB-C8FC1BD5C634}"/>
            </c:ext>
          </c:extLst>
        </c:ser>
        <c:ser>
          <c:idx val="4"/>
          <c:order val="4"/>
          <c:tx>
            <c:strRef>
              <c:f>Sheet1!$A$6</c:f>
              <c:strCache>
                <c:ptCount val="1"/>
                <c:pt idx="0">
                  <c:v>YouTube</c:v>
                </c:pt>
              </c:strCache>
            </c:strRef>
          </c:tx>
          <c:spPr>
            <a:solidFill>
              <a:schemeClr val="accent2">
                <a:lumMod val="60000"/>
                <a:lumOff val="40000"/>
              </a:schemeClr>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Sheet1!$B$6:$L$6</c:f>
              <c:numCache>
                <c:formatCode>[hh]:mm:ss</c:formatCode>
                <c:ptCount val="11"/>
                <c:pt idx="0">
                  <c:v>1.4583333333333299E-3</c:v>
                </c:pt>
                <c:pt idx="1">
                  <c:v>1.1412037037037E-2</c:v>
                </c:pt>
                <c:pt idx="2">
                  <c:v>1.40625E-2</c:v>
                </c:pt>
                <c:pt idx="3">
                  <c:v>8.1597222222222193E-3</c:v>
                </c:pt>
                <c:pt idx="4">
                  <c:v>5.0810185185185203E-3</c:v>
                </c:pt>
                <c:pt idx="5">
                  <c:v>7.8703703703703696E-3</c:v>
                </c:pt>
                <c:pt idx="6">
                  <c:v>3.8888888888888901E-3</c:v>
                </c:pt>
                <c:pt idx="7">
                  <c:v>5.5324074074074104E-3</c:v>
                </c:pt>
                <c:pt idx="8">
                  <c:v>6.4351851851851896E-3</c:v>
                </c:pt>
                <c:pt idx="9">
                  <c:v>5.4282407407407404E-3</c:v>
                </c:pt>
                <c:pt idx="10">
                  <c:v>2.7546296296296299E-3</c:v>
                </c:pt>
              </c:numCache>
            </c:numRef>
          </c:val>
          <c:extLst>
            <c:ext xmlns:c16="http://schemas.microsoft.com/office/drawing/2014/chart" uri="{C3380CC4-5D6E-409C-BE32-E72D297353CC}">
              <c16:uniqueId val="{00000003-A0B4-4D57-A9AB-C8FC1BD5C634}"/>
            </c:ext>
          </c:extLst>
        </c:ser>
        <c:dLbls>
          <c:showLegendKey val="0"/>
          <c:showVal val="0"/>
          <c:showCatName val="0"/>
          <c:showSerName val="0"/>
          <c:showPercent val="0"/>
          <c:showBubbleSize val="0"/>
        </c:dLbls>
        <c:gapWidth val="17"/>
        <c:overlap val="100"/>
        <c:axId val="1164475776"/>
        <c:axId val="1164475056"/>
      </c:barChart>
      <c:catAx>
        <c:axId val="1164475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64475056"/>
        <c:crosses val="autoZero"/>
        <c:auto val="1"/>
        <c:lblAlgn val="ctr"/>
        <c:lblOffset val="100"/>
        <c:noMultiLvlLbl val="0"/>
      </c:catAx>
      <c:valAx>
        <c:axId val="1164475056"/>
        <c:scaling>
          <c:orientation val="minMax"/>
          <c:max val="0.37500000000000006"/>
          <c:min val="0"/>
        </c:scaling>
        <c:delete val="0"/>
        <c:axPos val="l"/>
        <c:numFmt formatCode="[hh]:mm"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64475776"/>
        <c:crosses val="autoZero"/>
        <c:crossBetween val="between"/>
        <c:majorUnit val="4.1666667000000018E-2"/>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latin typeface="+mn-lt"/>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86106383543725E-2"/>
          <c:y val="9.2863559637831161E-2"/>
          <c:w val="0.7806254668251863"/>
          <c:h val="0.71230147377844033"/>
        </c:manualLayout>
      </c:layout>
      <c:barChart>
        <c:barDir val="col"/>
        <c:grouping val="percentStacked"/>
        <c:varyColors val="0"/>
        <c:ser>
          <c:idx val="0"/>
          <c:order val="0"/>
          <c:tx>
            <c:strRef>
              <c:f>Sheet1!$A$2</c:f>
              <c:strCache>
                <c:ptCount val="1"/>
                <c:pt idx="0">
                  <c:v>Commercial Linear</c:v>
                </c:pt>
              </c:strCache>
            </c:strRef>
          </c:tx>
          <c:spPr>
            <a:solidFill>
              <a:srgbClr val="C00000"/>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Sheet1!$B$2:$L$2</c:f>
              <c:numCache>
                <c:formatCode>[hh]:mm:ss</c:formatCode>
                <c:ptCount val="11"/>
                <c:pt idx="0">
                  <c:v>0</c:v>
                </c:pt>
                <c:pt idx="1">
                  <c:v>1.2731481481481499E-4</c:v>
                </c:pt>
                <c:pt idx="2">
                  <c:v>1.55092592592593E-3</c:v>
                </c:pt>
                <c:pt idx="3">
                  <c:v>5.7291666666666697E-3</c:v>
                </c:pt>
                <c:pt idx="4">
                  <c:v>1.33564814814815E-2</c:v>
                </c:pt>
                <c:pt idx="5">
                  <c:v>2.3726851851851902E-2</c:v>
                </c:pt>
                <c:pt idx="6">
                  <c:v>3.8958333333333303E-2</c:v>
                </c:pt>
                <c:pt idx="7">
                  <c:v>5.86458333333333E-2</c:v>
                </c:pt>
                <c:pt idx="8">
                  <c:v>8.9259259259259302E-2</c:v>
                </c:pt>
                <c:pt idx="9">
                  <c:v>0.140474537037037</c:v>
                </c:pt>
                <c:pt idx="10">
                  <c:v>0.29548611111111101</c:v>
                </c:pt>
              </c:numCache>
            </c:numRef>
          </c:val>
          <c:extLst>
            <c:ext xmlns:c16="http://schemas.microsoft.com/office/drawing/2014/chart" uri="{C3380CC4-5D6E-409C-BE32-E72D297353CC}">
              <c16:uniqueId val="{00000000-B404-400E-B1E6-77BD029F7586}"/>
            </c:ext>
          </c:extLst>
        </c:ser>
        <c:ser>
          <c:idx val="1"/>
          <c:order val="1"/>
          <c:tx>
            <c:strRef>
              <c:f>Sheet1!$A$3</c:f>
              <c:strCache>
                <c:ptCount val="1"/>
                <c:pt idx="0">
                  <c:v>Commercial BVOD</c:v>
                </c:pt>
              </c:strCache>
            </c:strRef>
          </c:tx>
          <c:spPr>
            <a:solidFill>
              <a:schemeClr val="accent3">
                <a:lumMod val="40000"/>
                <a:lumOff val="60000"/>
              </a:schemeClr>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Sheet1!$B$3:$L$3</c:f>
              <c:numCache>
                <c:formatCode>[hh]:mm:ss</c:formatCode>
                <c:ptCount val="11"/>
                <c:pt idx="0">
                  <c:v>1.2962962962962999E-3</c:v>
                </c:pt>
                <c:pt idx="1">
                  <c:v>5.7523148148148203E-3</c:v>
                </c:pt>
                <c:pt idx="2">
                  <c:v>1.31134259259259E-2</c:v>
                </c:pt>
                <c:pt idx="3">
                  <c:v>1.10648148148148E-2</c:v>
                </c:pt>
                <c:pt idx="4">
                  <c:v>9.6296296296296303E-3</c:v>
                </c:pt>
                <c:pt idx="5">
                  <c:v>8.2754629629629602E-3</c:v>
                </c:pt>
                <c:pt idx="6">
                  <c:v>8.9120370370370395E-3</c:v>
                </c:pt>
                <c:pt idx="7">
                  <c:v>6.2615740740740696E-3</c:v>
                </c:pt>
                <c:pt idx="8">
                  <c:v>6.4814814814814804E-3</c:v>
                </c:pt>
                <c:pt idx="9">
                  <c:v>7.5578703703703702E-3</c:v>
                </c:pt>
                <c:pt idx="10">
                  <c:v>6.6550925925925901E-3</c:v>
                </c:pt>
              </c:numCache>
            </c:numRef>
          </c:val>
          <c:extLst>
            <c:ext xmlns:c16="http://schemas.microsoft.com/office/drawing/2014/chart" uri="{C3380CC4-5D6E-409C-BE32-E72D297353CC}">
              <c16:uniqueId val="{00000001-B404-400E-B1E6-77BD029F7586}"/>
            </c:ext>
          </c:extLst>
        </c:ser>
        <c:ser>
          <c:idx val="2"/>
          <c:order val="2"/>
          <c:tx>
            <c:strRef>
              <c:f>Sheet1!$A$4</c:f>
              <c:strCache>
                <c:ptCount val="1"/>
                <c:pt idx="0">
                  <c:v>SVOD ad tiers (est)</c:v>
                </c:pt>
              </c:strCache>
            </c:strRef>
          </c:tx>
          <c:spPr>
            <a:solidFill>
              <a:schemeClr val="accent3">
                <a:lumMod val="20000"/>
                <a:lumOff val="80000"/>
              </a:schemeClr>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Sheet1!$B$4:$L$4</c:f>
              <c:numCache>
                <c:formatCode>[hh]:mm:ss</c:formatCode>
                <c:ptCount val="11"/>
                <c:pt idx="0">
                  <c:v>6.8495370370370379E-4</c:v>
                </c:pt>
                <c:pt idx="1">
                  <c:v>6.1994212962963001E-3</c:v>
                </c:pt>
                <c:pt idx="2">
                  <c:v>8.3567129629629703E-3</c:v>
                </c:pt>
                <c:pt idx="3">
                  <c:v>5.6581018518518525E-3</c:v>
                </c:pt>
                <c:pt idx="4">
                  <c:v>4.6246527777777779E-3</c:v>
                </c:pt>
                <c:pt idx="5">
                  <c:v>4.748148148148148E-3</c:v>
                </c:pt>
                <c:pt idx="6">
                  <c:v>4.2972222222222214E-3</c:v>
                </c:pt>
                <c:pt idx="7">
                  <c:v>3.4138888888888904E-3</c:v>
                </c:pt>
                <c:pt idx="8">
                  <c:v>3.6790509259259294E-3</c:v>
                </c:pt>
                <c:pt idx="9">
                  <c:v>3.3980324074074108E-3</c:v>
                </c:pt>
                <c:pt idx="10">
                  <c:v>2.0165509259259286E-3</c:v>
                </c:pt>
              </c:numCache>
            </c:numRef>
          </c:val>
          <c:extLst>
            <c:ext xmlns:c16="http://schemas.microsoft.com/office/drawing/2014/chart" uri="{C3380CC4-5D6E-409C-BE32-E72D297353CC}">
              <c16:uniqueId val="{00000002-B404-400E-B1E6-77BD029F7586}"/>
            </c:ext>
          </c:extLst>
        </c:ser>
        <c:ser>
          <c:idx val="3"/>
          <c:order val="3"/>
          <c:tx>
            <c:strRef>
              <c:f>Sheet1!$A$5</c:f>
              <c:strCache>
                <c:ptCount val="1"/>
                <c:pt idx="0">
                  <c:v>Other AVOD</c:v>
                </c:pt>
              </c:strCache>
            </c:strRef>
          </c:tx>
          <c:spPr>
            <a:solidFill>
              <a:srgbClr val="7030A0"/>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Sheet1!$B$5:$L$5</c:f>
              <c:numCache>
                <c:formatCode>[hh]:mm:ss</c:formatCode>
                <c:ptCount val="11"/>
                <c:pt idx="0">
                  <c:v>0</c:v>
                </c:pt>
                <c:pt idx="1">
                  <c:v>5.78703703703704E-5</c:v>
                </c:pt>
                <c:pt idx="2">
                  <c:v>3.4722222222222202E-5</c:v>
                </c:pt>
                <c:pt idx="3">
                  <c:v>2.4305555555555601E-4</c:v>
                </c:pt>
                <c:pt idx="4">
                  <c:v>1.1574074074074101E-5</c:v>
                </c:pt>
                <c:pt idx="5">
                  <c:v>0</c:v>
                </c:pt>
                <c:pt idx="6">
                  <c:v>0</c:v>
                </c:pt>
                <c:pt idx="7">
                  <c:v>2.31481481481481E-5</c:v>
                </c:pt>
                <c:pt idx="8">
                  <c:v>2.31481481481481E-5</c:v>
                </c:pt>
                <c:pt idx="9">
                  <c:v>0</c:v>
                </c:pt>
                <c:pt idx="10">
                  <c:v>0</c:v>
                </c:pt>
              </c:numCache>
            </c:numRef>
          </c:val>
          <c:extLst>
            <c:ext xmlns:c16="http://schemas.microsoft.com/office/drawing/2014/chart" uri="{C3380CC4-5D6E-409C-BE32-E72D297353CC}">
              <c16:uniqueId val="{00000003-B404-400E-B1E6-77BD029F7586}"/>
            </c:ext>
          </c:extLst>
        </c:ser>
        <c:ser>
          <c:idx val="4"/>
          <c:order val="4"/>
          <c:tx>
            <c:strRef>
              <c:f>Sheet1!$A$6</c:f>
              <c:strCache>
                <c:ptCount val="1"/>
                <c:pt idx="0">
                  <c:v>YouTube</c:v>
                </c:pt>
              </c:strCache>
            </c:strRef>
          </c:tx>
          <c:spPr>
            <a:solidFill>
              <a:schemeClr val="accent2"/>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Sheet1!$B$6:$L$6</c:f>
              <c:numCache>
                <c:formatCode>[hh]:mm:ss</c:formatCode>
                <c:ptCount val="11"/>
                <c:pt idx="0">
                  <c:v>1.4583333333333299E-3</c:v>
                </c:pt>
                <c:pt idx="1">
                  <c:v>1.1412037037037E-2</c:v>
                </c:pt>
                <c:pt idx="2">
                  <c:v>1.40625E-2</c:v>
                </c:pt>
                <c:pt idx="3">
                  <c:v>8.1597222222222193E-3</c:v>
                </c:pt>
                <c:pt idx="4">
                  <c:v>5.0810185185185203E-3</c:v>
                </c:pt>
                <c:pt idx="5">
                  <c:v>7.8703703703703696E-3</c:v>
                </c:pt>
                <c:pt idx="6">
                  <c:v>3.8888888888888901E-3</c:v>
                </c:pt>
                <c:pt idx="7">
                  <c:v>5.5324074074074104E-3</c:v>
                </c:pt>
                <c:pt idx="8">
                  <c:v>6.4351851851851896E-3</c:v>
                </c:pt>
                <c:pt idx="9">
                  <c:v>5.4282407407407404E-3</c:v>
                </c:pt>
                <c:pt idx="10">
                  <c:v>2.7546296296296299E-3</c:v>
                </c:pt>
              </c:numCache>
            </c:numRef>
          </c:val>
          <c:extLst>
            <c:ext xmlns:c16="http://schemas.microsoft.com/office/drawing/2014/chart" uri="{C3380CC4-5D6E-409C-BE32-E72D297353CC}">
              <c16:uniqueId val="{00000004-B404-400E-B1E6-77BD029F7586}"/>
            </c:ext>
          </c:extLst>
        </c:ser>
        <c:dLbls>
          <c:showLegendKey val="0"/>
          <c:showVal val="0"/>
          <c:showCatName val="0"/>
          <c:showSerName val="0"/>
          <c:showPercent val="0"/>
          <c:showBubbleSize val="0"/>
        </c:dLbls>
        <c:gapWidth val="23"/>
        <c:overlap val="100"/>
        <c:axId val="1745179999"/>
        <c:axId val="553345359"/>
      </c:barChart>
      <c:catAx>
        <c:axId val="1745179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3345359"/>
        <c:crosses val="autoZero"/>
        <c:auto val="1"/>
        <c:lblAlgn val="ctr"/>
        <c:lblOffset val="100"/>
        <c:noMultiLvlLbl val="0"/>
      </c:catAx>
      <c:valAx>
        <c:axId val="553345359"/>
        <c:scaling>
          <c:orientation val="minMax"/>
          <c:max val="1"/>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a:t>% DISTRIBUTION OF VIEWING BY PLATFORM</a:t>
                </a:r>
              </a:p>
            </c:rich>
          </c:tx>
          <c:layout>
            <c:manualLayout>
              <c:xMode val="edge"/>
              <c:yMode val="edge"/>
              <c:x val="1.7461300127007674E-2"/>
              <c:y val="0.1366713361124805"/>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179999"/>
        <c:crosses val="autoZero"/>
        <c:crossBetween val="between"/>
        <c:majorUnit val="0.1"/>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Sheet1!$B$2:$F$2</c:f>
              <c:numCache>
                <c:formatCode>[hh]:mm:ss</c:formatCode>
                <c:ptCount val="5"/>
                <c:pt idx="0">
                  <c:v>0.11940972222222222</c:v>
                </c:pt>
                <c:pt idx="1">
                  <c:v>1.5358796296296296E-2</c:v>
                </c:pt>
                <c:pt idx="2">
                  <c:v>5.7175925925925927E-3</c:v>
                </c:pt>
                <c:pt idx="3">
                  <c:v>5.7986111111111112E-3</c:v>
                </c:pt>
                <c:pt idx="4">
                  <c:v>9.1435185185185185E-4</c:v>
                </c:pt>
              </c:numCache>
            </c:numRef>
          </c:val>
          <c:extLst>
            <c:ext xmlns:c16="http://schemas.microsoft.com/office/drawing/2014/chart" uri="{C3380CC4-5D6E-409C-BE32-E72D297353CC}">
              <c16:uniqueId val="{00000000-CE78-4084-8DDA-15E45EBE10AF}"/>
            </c:ext>
          </c:extLst>
        </c:ser>
        <c:ser>
          <c:idx val="1"/>
          <c:order val="1"/>
          <c:spPr>
            <a:solidFill>
              <a:schemeClr val="accent1">
                <a:shade val="5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Sheet1!$B$3:$F$3</c:f>
              <c:numCache>
                <c:formatCode>[hh]:mm:ss</c:formatCode>
                <c:ptCount val="5"/>
                <c:pt idx="0">
                  <c:v>0.11436342592592592</c:v>
                </c:pt>
                <c:pt idx="1">
                  <c:v>1.3981481481481482E-2</c:v>
                </c:pt>
                <c:pt idx="2">
                  <c:v>6.030092592592593E-3</c:v>
                </c:pt>
                <c:pt idx="3">
                  <c:v>5.8912037037037041E-3</c:v>
                </c:pt>
                <c:pt idx="4">
                  <c:v>1.0763888888888889E-3</c:v>
                </c:pt>
              </c:numCache>
            </c:numRef>
          </c:val>
          <c:extLst>
            <c:ext xmlns:c16="http://schemas.microsoft.com/office/drawing/2014/chart" uri="{C3380CC4-5D6E-409C-BE32-E72D297353CC}">
              <c16:uniqueId val="{00000001-CE78-4084-8DDA-15E45EBE10AF}"/>
            </c:ext>
          </c:extLst>
        </c:ser>
        <c:ser>
          <c:idx val="2"/>
          <c:order val="2"/>
          <c:spPr>
            <a:solidFill>
              <a:schemeClr val="accent1">
                <a:shade val="6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Sheet1!$B$4:$F$4</c:f>
              <c:numCache>
                <c:formatCode>[hh]:mm:ss</c:formatCode>
                <c:ptCount val="5"/>
                <c:pt idx="0">
                  <c:v>0.11105324074074074</c:v>
                </c:pt>
                <c:pt idx="1">
                  <c:v>1.4456018518518519E-2</c:v>
                </c:pt>
                <c:pt idx="2">
                  <c:v>5.0694444444444441E-3</c:v>
                </c:pt>
                <c:pt idx="3">
                  <c:v>5.7060185185185183E-3</c:v>
                </c:pt>
                <c:pt idx="4">
                  <c:v>1.2152777777777778E-3</c:v>
                </c:pt>
              </c:numCache>
            </c:numRef>
          </c:val>
          <c:extLst>
            <c:ext xmlns:c16="http://schemas.microsoft.com/office/drawing/2014/chart" uri="{C3380CC4-5D6E-409C-BE32-E72D297353CC}">
              <c16:uniqueId val="{00000002-CE78-4084-8DDA-15E45EBE10AF}"/>
            </c:ext>
          </c:extLst>
        </c:ser>
        <c:ser>
          <c:idx val="3"/>
          <c:order val="3"/>
          <c:spPr>
            <a:solidFill>
              <a:schemeClr val="accent1">
                <a:shade val="7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Sheet1!$B$5:$F$5</c:f>
              <c:numCache>
                <c:formatCode>[hh]:mm:ss</c:formatCode>
                <c:ptCount val="5"/>
                <c:pt idx="0">
                  <c:v>0.10623842592592593</c:v>
                </c:pt>
                <c:pt idx="1">
                  <c:v>1.4421296296296297E-2</c:v>
                </c:pt>
                <c:pt idx="2">
                  <c:v>4.4212962962962964E-3</c:v>
                </c:pt>
                <c:pt idx="3">
                  <c:v>6.2037037037037035E-3</c:v>
                </c:pt>
                <c:pt idx="4">
                  <c:v>1.2268518518518518E-3</c:v>
                </c:pt>
              </c:numCache>
            </c:numRef>
          </c:val>
          <c:extLst>
            <c:ext xmlns:c16="http://schemas.microsoft.com/office/drawing/2014/chart" uri="{C3380CC4-5D6E-409C-BE32-E72D297353CC}">
              <c16:uniqueId val="{00000003-CE78-4084-8DDA-15E45EBE10AF}"/>
            </c:ext>
          </c:extLst>
        </c:ser>
        <c:ser>
          <c:idx val="4"/>
          <c:order val="4"/>
          <c:spPr>
            <a:solidFill>
              <a:schemeClr val="accent1">
                <a:shade val="8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Sheet1!$B$6:$F$6</c:f>
              <c:numCache>
                <c:formatCode>[hh]:mm:ss</c:formatCode>
                <c:ptCount val="5"/>
                <c:pt idx="0">
                  <c:v>0.10190972222222222</c:v>
                </c:pt>
                <c:pt idx="1">
                  <c:v>1.3900462962962963E-2</c:v>
                </c:pt>
                <c:pt idx="2">
                  <c:v>3.3796296296296296E-3</c:v>
                </c:pt>
                <c:pt idx="3">
                  <c:v>5.2546296296296299E-3</c:v>
                </c:pt>
                <c:pt idx="4">
                  <c:v>1.0185185185185184E-3</c:v>
                </c:pt>
              </c:numCache>
            </c:numRef>
          </c:val>
          <c:extLst>
            <c:ext xmlns:c16="http://schemas.microsoft.com/office/drawing/2014/chart" uri="{C3380CC4-5D6E-409C-BE32-E72D297353CC}">
              <c16:uniqueId val="{00000004-CE78-4084-8DDA-15E45EBE10AF}"/>
            </c:ext>
          </c:extLst>
        </c:ser>
        <c:ser>
          <c:idx val="5"/>
          <c:order val="5"/>
          <c:spPr>
            <a:solidFill>
              <a:schemeClr val="accent1">
                <a:shade val="9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Sheet1!$B$7:$F$7</c:f>
              <c:numCache>
                <c:formatCode>[hh]:mm:ss</c:formatCode>
                <c:ptCount val="5"/>
                <c:pt idx="0">
                  <c:v>9.6736111111111106E-2</c:v>
                </c:pt>
                <c:pt idx="1">
                  <c:v>1.2685185185185185E-2</c:v>
                </c:pt>
                <c:pt idx="2">
                  <c:v>3.5069444444444445E-3</c:v>
                </c:pt>
                <c:pt idx="3">
                  <c:v>5.5208333333333333E-3</c:v>
                </c:pt>
                <c:pt idx="4">
                  <c:v>1.2268518518518518E-3</c:v>
                </c:pt>
              </c:numCache>
            </c:numRef>
          </c:val>
          <c:extLst>
            <c:ext xmlns:c16="http://schemas.microsoft.com/office/drawing/2014/chart" uri="{C3380CC4-5D6E-409C-BE32-E72D297353CC}">
              <c16:uniqueId val="{00000005-CE78-4084-8DDA-15E45EBE10AF}"/>
            </c:ext>
          </c:extLst>
        </c:ser>
        <c:ser>
          <c:idx val="6"/>
          <c:order val="6"/>
          <c:spPr>
            <a:solidFill>
              <a:schemeClr val="accent1">
                <a:tint val="95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Sheet1!$B$8:$F$8</c:f>
              <c:numCache>
                <c:formatCode>[hh]:mm:ss</c:formatCode>
                <c:ptCount val="5"/>
                <c:pt idx="0">
                  <c:v>0.10457175925925925</c:v>
                </c:pt>
                <c:pt idx="1">
                  <c:v>1.4409722222222223E-2</c:v>
                </c:pt>
                <c:pt idx="2">
                  <c:v>4.6296296296296294E-3</c:v>
                </c:pt>
                <c:pt idx="3">
                  <c:v>6.4120370370370373E-3</c:v>
                </c:pt>
                <c:pt idx="4">
                  <c:v>1.5162037037037036E-3</c:v>
                </c:pt>
              </c:numCache>
            </c:numRef>
          </c:val>
          <c:extLst>
            <c:ext xmlns:c16="http://schemas.microsoft.com/office/drawing/2014/chart" uri="{C3380CC4-5D6E-409C-BE32-E72D297353CC}">
              <c16:uniqueId val="{0000000C-CE78-4084-8DDA-15E45EBE10AF}"/>
            </c:ext>
          </c:extLst>
        </c:ser>
        <c:ser>
          <c:idx val="7"/>
          <c:order val="7"/>
          <c:spPr>
            <a:solidFill>
              <a:schemeClr val="accent1">
                <a:tint val="8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Sheet1!$B$9:$F$9</c:f>
              <c:numCache>
                <c:formatCode>[hh]:mm:ss</c:formatCode>
                <c:ptCount val="5"/>
                <c:pt idx="0">
                  <c:v>9.9212962962962961E-2</c:v>
                </c:pt>
                <c:pt idx="1">
                  <c:v>1.4907407407407407E-2</c:v>
                </c:pt>
                <c:pt idx="2">
                  <c:v>4.8842592592592592E-3</c:v>
                </c:pt>
                <c:pt idx="3">
                  <c:v>7.3726851851851852E-3</c:v>
                </c:pt>
                <c:pt idx="4">
                  <c:v>1.5393518518518519E-3</c:v>
                </c:pt>
              </c:numCache>
            </c:numRef>
          </c:val>
          <c:extLst>
            <c:ext xmlns:c16="http://schemas.microsoft.com/office/drawing/2014/chart" uri="{C3380CC4-5D6E-409C-BE32-E72D297353CC}">
              <c16:uniqueId val="{0000000D-CE78-4084-8DDA-15E45EBE10AF}"/>
            </c:ext>
          </c:extLst>
        </c:ser>
        <c:ser>
          <c:idx val="8"/>
          <c:order val="8"/>
          <c:spPr>
            <a:solidFill>
              <a:schemeClr val="accent1">
                <a:tint val="7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Sheet1!$B$10:$F$10</c:f>
              <c:numCache>
                <c:formatCode>[hh]:mm:ss</c:formatCode>
                <c:ptCount val="5"/>
                <c:pt idx="0">
                  <c:v>9.9016203703703703E-2</c:v>
                </c:pt>
                <c:pt idx="1">
                  <c:v>1.3773148148148149E-2</c:v>
                </c:pt>
                <c:pt idx="2">
                  <c:v>4.0740740740740737E-3</c:v>
                </c:pt>
                <c:pt idx="3">
                  <c:v>6.8634259259259256E-3</c:v>
                </c:pt>
                <c:pt idx="4">
                  <c:v>1.261574074074074E-3</c:v>
                </c:pt>
              </c:numCache>
            </c:numRef>
          </c:val>
          <c:extLst>
            <c:ext xmlns:c16="http://schemas.microsoft.com/office/drawing/2014/chart" uri="{C3380CC4-5D6E-409C-BE32-E72D297353CC}">
              <c16:uniqueId val="{0000000E-CE78-4084-8DDA-15E45EBE10AF}"/>
            </c:ext>
          </c:extLst>
        </c:ser>
        <c:ser>
          <c:idx val="9"/>
          <c:order val="9"/>
          <c:spPr>
            <a:solidFill>
              <a:schemeClr val="accent1">
                <a:tint val="6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Sheet1!$B$11:$F$11</c:f>
              <c:numCache>
                <c:formatCode>[hh]:mm:ss</c:formatCode>
                <c:ptCount val="5"/>
                <c:pt idx="0">
                  <c:v>0.10903935185185185</c:v>
                </c:pt>
                <c:pt idx="1">
                  <c:v>1.4537037037037038E-2</c:v>
                </c:pt>
                <c:pt idx="2">
                  <c:v>4.2824074074074075E-3</c:v>
                </c:pt>
                <c:pt idx="3">
                  <c:v>6.9907407407407409E-3</c:v>
                </c:pt>
                <c:pt idx="4">
                  <c:v>1.3657407407407407E-3</c:v>
                </c:pt>
              </c:numCache>
            </c:numRef>
          </c:val>
          <c:extLst>
            <c:ext xmlns:c16="http://schemas.microsoft.com/office/drawing/2014/chart" uri="{C3380CC4-5D6E-409C-BE32-E72D297353CC}">
              <c16:uniqueId val="{0000000F-CE78-4084-8DDA-15E45EBE10AF}"/>
            </c:ext>
          </c:extLst>
        </c:ser>
        <c:ser>
          <c:idx val="10"/>
          <c:order val="10"/>
          <c:spPr>
            <a:solidFill>
              <a:schemeClr val="accent1">
                <a:tint val="5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Sheet1!$B$12:$F$12</c:f>
              <c:numCache>
                <c:formatCode>[hh]:mm:ss</c:formatCode>
                <c:ptCount val="5"/>
                <c:pt idx="0">
                  <c:v>0.11259259259259259</c:v>
                </c:pt>
                <c:pt idx="1">
                  <c:v>1.4201388888888888E-2</c:v>
                </c:pt>
                <c:pt idx="2">
                  <c:v>4.4675925925925924E-3</c:v>
                </c:pt>
                <c:pt idx="3">
                  <c:v>6.828703703703704E-3</c:v>
                </c:pt>
                <c:pt idx="4">
                  <c:v>1.5277777777777779E-3</c:v>
                </c:pt>
              </c:numCache>
            </c:numRef>
          </c:val>
          <c:extLst>
            <c:ext xmlns:c16="http://schemas.microsoft.com/office/drawing/2014/chart" uri="{C3380CC4-5D6E-409C-BE32-E72D297353CC}">
              <c16:uniqueId val="{00000010-CE78-4084-8DDA-15E45EBE10AF}"/>
            </c:ext>
          </c:extLst>
        </c:ser>
        <c:ser>
          <c:idx val="11"/>
          <c:order val="11"/>
          <c:spPr>
            <a:solidFill>
              <a:schemeClr val="accent1">
                <a:tint val="4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Sheet1!$B$13:$F$13</c:f>
              <c:numCache>
                <c:formatCode>[hh]:mm:ss</c:formatCode>
                <c:ptCount val="5"/>
                <c:pt idx="0">
                  <c:v>0.11517361111111112</c:v>
                </c:pt>
                <c:pt idx="1">
                  <c:v>1.6527777777777777E-2</c:v>
                </c:pt>
                <c:pt idx="2">
                  <c:v>5.9953703703703705E-3</c:v>
                </c:pt>
                <c:pt idx="3">
                  <c:v>7.1412037037037034E-3</c:v>
                </c:pt>
                <c:pt idx="4">
                  <c:v>1.724537037037037E-3</c:v>
                </c:pt>
              </c:numCache>
            </c:numRef>
          </c:val>
          <c:extLst>
            <c:ext xmlns:c16="http://schemas.microsoft.com/office/drawing/2014/chart" uri="{C3380CC4-5D6E-409C-BE32-E72D297353CC}">
              <c16:uniqueId val="{00000011-CE78-4084-8DDA-15E45EBE10AF}"/>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2021</c:v>
                </c:pt>
                <c:pt idx="1">
                  <c:v>2022</c:v>
                </c:pt>
                <c:pt idx="2">
                  <c:v>2023</c:v>
                </c:pt>
              </c:numCache>
            </c:numRef>
          </c:cat>
          <c:val>
            <c:numRef>
              <c:f>Sheet1!$B$2:$B$4</c:f>
              <c:numCache>
                <c:formatCode>0%</c:formatCode>
                <c:ptCount val="3"/>
                <c:pt idx="0" formatCode="0.00%">
                  <c:v>0.72199999999999998</c:v>
                </c:pt>
                <c:pt idx="1">
                  <c:v>0.6825</c:v>
                </c:pt>
                <c:pt idx="2">
                  <c:v>0.64300000000000002</c:v>
                </c:pt>
              </c:numCache>
            </c:numRef>
          </c:val>
          <c:extLst>
            <c:ext xmlns:c16="http://schemas.microsoft.com/office/drawing/2014/chart" uri="{C3380CC4-5D6E-409C-BE32-E72D297353CC}">
              <c16:uniqueId val="{00000000-9B86-4BD4-8D0C-F5349E5A9FC4}"/>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2021</c:v>
                </c:pt>
                <c:pt idx="1">
                  <c:v>2022</c:v>
                </c:pt>
                <c:pt idx="2">
                  <c:v>2023</c:v>
                </c:pt>
              </c:numCache>
            </c:numRef>
          </c:cat>
          <c:val>
            <c:numRef>
              <c:f>Sheet1!$C$2:$C$4</c:f>
              <c:numCache>
                <c:formatCode>0%</c:formatCode>
                <c:ptCount val="3"/>
                <c:pt idx="0" formatCode="0.00%">
                  <c:v>0.104</c:v>
                </c:pt>
                <c:pt idx="1">
                  <c:v>0.11849999999999999</c:v>
                </c:pt>
                <c:pt idx="2">
                  <c:v>0.121</c:v>
                </c:pt>
              </c:numCache>
            </c:numRef>
          </c:val>
          <c:extLst>
            <c:ext xmlns:c16="http://schemas.microsoft.com/office/drawing/2014/chart" uri="{C3380CC4-5D6E-409C-BE32-E72D297353CC}">
              <c16:uniqueId val="{00000001-9B86-4BD4-8D0C-F5349E5A9FC4}"/>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2021</c:v>
                </c:pt>
                <c:pt idx="1">
                  <c:v>2022</c:v>
                </c:pt>
                <c:pt idx="2">
                  <c:v>2023</c:v>
                </c:pt>
              </c:numCache>
            </c:numRef>
          </c:cat>
          <c:val>
            <c:numRef>
              <c:f>Sheet1!$D$2:$D$4</c:f>
              <c:numCache>
                <c:formatCode>0%</c:formatCode>
                <c:ptCount val="3"/>
                <c:pt idx="0" formatCode="0.00%">
                  <c:v>0.13600000000000001</c:v>
                </c:pt>
                <c:pt idx="1">
                  <c:v>0.1515</c:v>
                </c:pt>
                <c:pt idx="2">
                  <c:v>0.16700000000000001</c:v>
                </c:pt>
              </c:numCache>
            </c:numRef>
          </c:val>
          <c:extLst>
            <c:ext xmlns:c16="http://schemas.microsoft.com/office/drawing/2014/chart" uri="{C3380CC4-5D6E-409C-BE32-E72D297353CC}">
              <c16:uniqueId val="{00000002-9B86-4BD4-8D0C-F5349E5A9FC4}"/>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6232213428062"/>
          <c:y val="0.10519604717883328"/>
          <c:w val="0.86405122935476153"/>
          <c:h val="0.82043428823867537"/>
        </c:manualLayout>
      </c:layout>
      <c:barChart>
        <c:barDir val="bar"/>
        <c:grouping val="stacked"/>
        <c:varyColors val="0"/>
        <c:ser>
          <c:idx val="0"/>
          <c:order val="0"/>
          <c:tx>
            <c:strRef>
              <c:f>Sheet1!$B$1</c:f>
              <c:strCache>
                <c:ptCount val="1"/>
                <c:pt idx="0">
                  <c:v>Playback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Sheet1!$B$2:$B$9</c:f>
              <c:numCache>
                <c:formatCode>0%</c:formatCode>
                <c:ptCount val="8"/>
                <c:pt idx="0">
                  <c:v>0.17</c:v>
                </c:pt>
                <c:pt idx="1">
                  <c:v>0.14000000000000001</c:v>
                </c:pt>
                <c:pt idx="2">
                  <c:v>0.12</c:v>
                </c:pt>
                <c:pt idx="3">
                  <c:v>0.1</c:v>
                </c:pt>
                <c:pt idx="4">
                  <c:v>0.1</c:v>
                </c:pt>
                <c:pt idx="5">
                  <c:v>0.1</c:v>
                </c:pt>
                <c:pt idx="6">
                  <c:v>0.05</c:v>
                </c:pt>
                <c:pt idx="7">
                  <c:v>0.04</c:v>
                </c:pt>
              </c:numCache>
            </c:numRef>
          </c:val>
          <c:extLst>
            <c:ext xmlns:c16="http://schemas.microsoft.com/office/drawing/2014/chart" uri="{C3380CC4-5D6E-409C-BE32-E72D297353CC}">
              <c16:uniqueId val="{00000000-FE76-412B-92AA-89EC840741B3}"/>
            </c:ext>
          </c:extLst>
        </c:ser>
        <c:ser>
          <c:idx val="1"/>
          <c:order val="1"/>
          <c:tx>
            <c:strRef>
              <c:f>Sheet1!$C$1</c:f>
              <c:strCache>
                <c:ptCount val="1"/>
                <c:pt idx="0">
                  <c:v>Broadcaster VOD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Sheet1!$C$2:$C$9</c:f>
              <c:numCache>
                <c:formatCode>0%</c:formatCode>
                <c:ptCount val="8"/>
                <c:pt idx="0">
                  <c:v>0.05</c:v>
                </c:pt>
                <c:pt idx="1">
                  <c:v>0.04</c:v>
                </c:pt>
                <c:pt idx="2">
                  <c:v>0.04</c:v>
                </c:pt>
                <c:pt idx="3">
                  <c:v>0.04</c:v>
                </c:pt>
                <c:pt idx="4">
                  <c:v>0.04</c:v>
                </c:pt>
                <c:pt idx="5">
                  <c:v>0.04</c:v>
                </c:pt>
                <c:pt idx="6">
                  <c:v>0.03</c:v>
                </c:pt>
                <c:pt idx="7">
                  <c:v>0.03</c:v>
                </c:pt>
              </c:numCache>
            </c:numRef>
          </c:val>
          <c:extLst>
            <c:ext xmlns:c16="http://schemas.microsoft.com/office/drawing/2014/chart" uri="{C3380CC4-5D6E-409C-BE32-E72D297353CC}">
              <c16:uniqueId val="{00000000-C346-4379-9000-9C8787DDC571}"/>
            </c:ext>
          </c:extLst>
        </c:ser>
        <c:ser>
          <c:idx val="2"/>
          <c:order val="2"/>
          <c:tx>
            <c:strRef>
              <c:f>Sheet1!$D$1</c:f>
              <c:strCache>
                <c:ptCount val="1"/>
                <c:pt idx="0">
                  <c:v>Subscription VOD</c:v>
                </c:pt>
              </c:strCache>
            </c:strRef>
          </c:tx>
          <c:spPr>
            <a:solidFill>
              <a:srgbClr val="FFC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Sheet1!$D$2:$D$9</c:f>
              <c:numCache>
                <c:formatCode>0%</c:formatCode>
                <c:ptCount val="8"/>
                <c:pt idx="0">
                  <c:v>0.1</c:v>
                </c:pt>
                <c:pt idx="1">
                  <c:v>0.08</c:v>
                </c:pt>
                <c:pt idx="2">
                  <c:v>0.08</c:v>
                </c:pt>
                <c:pt idx="3">
                  <c:v>0.08</c:v>
                </c:pt>
                <c:pt idx="4">
                  <c:v>0.05</c:v>
                </c:pt>
                <c:pt idx="5">
                  <c:v>0.04</c:v>
                </c:pt>
                <c:pt idx="6">
                  <c:v>0.02</c:v>
                </c:pt>
                <c:pt idx="7">
                  <c:v>0.03</c:v>
                </c:pt>
              </c:numCache>
            </c:numRef>
          </c:val>
          <c:extLst>
            <c:ext xmlns:c16="http://schemas.microsoft.com/office/drawing/2014/chart" uri="{C3380CC4-5D6E-409C-BE32-E72D297353CC}">
              <c16:uniqueId val="{00000001-C346-4379-9000-9C8787DDC571}"/>
            </c:ext>
          </c:extLst>
        </c:ser>
        <c:dLbls>
          <c:showLegendKey val="0"/>
          <c:showVal val="1"/>
          <c:showCatName val="0"/>
          <c:showSerName val="0"/>
          <c:showPercent val="0"/>
          <c:showBubbleSize val="0"/>
        </c:dLbls>
        <c:gapWidth val="46"/>
        <c:overlap val="100"/>
        <c:axId val="424857840"/>
        <c:axId val="424864728"/>
      </c:barChart>
      <c:catAx>
        <c:axId val="42485784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24864728"/>
        <c:crosses val="autoZero"/>
        <c:auto val="1"/>
        <c:lblAlgn val="ctr"/>
        <c:lblOffset val="100"/>
        <c:noMultiLvlLbl val="0"/>
      </c:catAx>
      <c:valAx>
        <c:axId val="42486472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4857840"/>
        <c:crosses val="autoZero"/>
        <c:crossBetween val="between"/>
      </c:valAx>
      <c:spPr>
        <a:noFill/>
        <a:ln w="25400">
          <a:noFill/>
        </a:ln>
        <a:effectLst/>
      </c:spPr>
    </c:plotArea>
    <c:legend>
      <c:legendPos val="b"/>
      <c:layout>
        <c:manualLayout>
          <c:xMode val="edge"/>
          <c:yMode val="edge"/>
          <c:x val="4.7400224482671061E-2"/>
          <c:y val="3.9731023421243503E-2"/>
          <c:w val="0.92147454468664236"/>
          <c:h val="6.132093705054479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456460109949"/>
          <c:y val="0.23906481909394853"/>
          <c:w val="0.84232986585759695"/>
          <c:h val="0.68613055257056155"/>
        </c:manualLayout>
      </c:layout>
      <c:barChart>
        <c:barDir val="bar"/>
        <c:grouping val="percentStacked"/>
        <c:varyColors val="0"/>
        <c:ser>
          <c:idx val="0"/>
          <c:order val="0"/>
          <c:tx>
            <c:strRef>
              <c:f>Sheet1!$B$1</c:f>
              <c:strCache>
                <c:ptCount val="1"/>
                <c:pt idx="0">
                  <c:v>Live TV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Sheet1!$B$2:$B$3</c:f>
              <c:numCache>
                <c:formatCode>0%</c:formatCode>
                <c:ptCount val="2"/>
                <c:pt idx="0">
                  <c:v>0.24</c:v>
                </c:pt>
                <c:pt idx="1">
                  <c:v>0.44</c:v>
                </c:pt>
              </c:numCache>
            </c:numRef>
          </c:val>
          <c:extLst>
            <c:ext xmlns:c16="http://schemas.microsoft.com/office/drawing/2014/chart" uri="{C3380CC4-5D6E-409C-BE32-E72D297353CC}">
              <c16:uniqueId val="{00000000-0E03-43C7-9D2C-A9EAA2D8031F}"/>
            </c:ext>
          </c:extLst>
        </c:ser>
        <c:ser>
          <c:idx val="1"/>
          <c:order val="1"/>
          <c:tx>
            <c:strRef>
              <c:f>Sheet1!$C$1</c:f>
              <c:strCache>
                <c:ptCount val="1"/>
                <c:pt idx="0">
                  <c:v>Playback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Sheet1!$C$2:$C$3</c:f>
              <c:numCache>
                <c:formatCode>0%</c:formatCode>
                <c:ptCount val="2"/>
                <c:pt idx="0">
                  <c:v>0.14000000000000001</c:v>
                </c:pt>
                <c:pt idx="1">
                  <c:v>0.17</c:v>
                </c:pt>
              </c:numCache>
            </c:numRef>
          </c:val>
          <c:extLst>
            <c:ext xmlns:c16="http://schemas.microsoft.com/office/drawing/2014/chart" uri="{C3380CC4-5D6E-409C-BE32-E72D297353CC}">
              <c16:uniqueId val="{00000001-0E03-43C7-9D2C-A9EAA2D8031F}"/>
            </c:ext>
          </c:extLst>
        </c:ser>
        <c:ser>
          <c:idx val="2"/>
          <c:order val="2"/>
          <c:tx>
            <c:strRef>
              <c:f>Sheet1!$D$1</c:f>
              <c:strCache>
                <c:ptCount val="1"/>
                <c:pt idx="0">
                  <c:v>Broadcaster VOD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Sheet1!$D$2:$D$3</c:f>
              <c:numCache>
                <c:formatCode>0%</c:formatCode>
                <c:ptCount val="2"/>
                <c:pt idx="0">
                  <c:v>0.06</c:v>
                </c:pt>
                <c:pt idx="1">
                  <c:v>0.05</c:v>
                </c:pt>
              </c:numCache>
            </c:numRef>
          </c:val>
          <c:extLst>
            <c:ext xmlns:c16="http://schemas.microsoft.com/office/drawing/2014/chart" uri="{C3380CC4-5D6E-409C-BE32-E72D297353CC}">
              <c16:uniqueId val="{00000002-0E03-43C7-9D2C-A9EAA2D8031F}"/>
            </c:ext>
          </c:extLst>
        </c:ser>
        <c:ser>
          <c:idx val="3"/>
          <c:order val="3"/>
          <c:tx>
            <c:strRef>
              <c:f>Sheet1!$E$1</c:f>
              <c:strCache>
                <c:ptCount val="1"/>
                <c:pt idx="0">
                  <c:v>Subscription VOD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Sheet1!$E$2:$E$3</c:f>
              <c:numCache>
                <c:formatCode>0%</c:formatCode>
                <c:ptCount val="2"/>
                <c:pt idx="0">
                  <c:v>0.22</c:v>
                </c:pt>
                <c:pt idx="1">
                  <c:v>0.1</c:v>
                </c:pt>
              </c:numCache>
            </c:numRef>
          </c:val>
          <c:extLst>
            <c:ext xmlns:c16="http://schemas.microsoft.com/office/drawing/2014/chart" uri="{C3380CC4-5D6E-409C-BE32-E72D297353CC}">
              <c16:uniqueId val="{00000003-0E03-43C7-9D2C-A9EAA2D8031F}"/>
            </c:ext>
          </c:extLst>
        </c:ser>
        <c:ser>
          <c:idx val="4"/>
          <c:order val="4"/>
          <c:tx>
            <c:strRef>
              <c:f>Sheet1!$F$1</c:f>
              <c:strCache>
                <c:ptCount val="1"/>
                <c:pt idx="0">
                  <c:v>DVD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Sheet1!$F$2:$F$3</c:f>
              <c:numCache>
                <c:formatCode>0%</c:formatCode>
                <c:ptCount val="2"/>
                <c:pt idx="0">
                  <c:v>0.03</c:v>
                </c:pt>
                <c:pt idx="1">
                  <c:v>7.0000000000000007E-2</c:v>
                </c:pt>
              </c:numCache>
            </c:numRef>
          </c:val>
          <c:extLst>
            <c:ext xmlns:c16="http://schemas.microsoft.com/office/drawing/2014/chart" uri="{C3380CC4-5D6E-409C-BE32-E72D297353CC}">
              <c16:uniqueId val="{00000004-0E03-43C7-9D2C-A9EAA2D8031F}"/>
            </c:ext>
          </c:extLst>
        </c:ser>
        <c:ser>
          <c:idx val="5"/>
          <c:order val="5"/>
          <c:tx>
            <c:strRef>
              <c:f>Sheet1!$G$1</c:f>
              <c:strCache>
                <c:ptCount val="1"/>
                <c:pt idx="0">
                  <c:v>Online video</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Sheet1!$G$2:$G$3</c:f>
              <c:numCache>
                <c:formatCode>0%</c:formatCode>
                <c:ptCount val="2"/>
                <c:pt idx="0">
                  <c:v>0.31</c:v>
                </c:pt>
                <c:pt idx="1">
                  <c:v>0.16</c:v>
                </c:pt>
              </c:numCache>
            </c:numRef>
          </c:val>
          <c:extLst>
            <c:ext xmlns:c16="http://schemas.microsoft.com/office/drawing/2014/chart" uri="{C3380CC4-5D6E-409C-BE32-E72D297353CC}">
              <c16:uniqueId val="{00000005-0E03-43C7-9D2C-A9EAA2D8031F}"/>
            </c:ext>
          </c:extLst>
        </c:ser>
        <c:dLbls>
          <c:showLegendKey val="0"/>
          <c:showVal val="0"/>
          <c:showCatName val="0"/>
          <c:showSerName val="0"/>
          <c:showPercent val="0"/>
          <c:showBubbleSize val="0"/>
        </c:dLbls>
        <c:gapWidth val="53"/>
        <c:overlap val="100"/>
        <c:axId val="525457560"/>
        <c:axId val="525460184"/>
      </c:barChart>
      <c:catAx>
        <c:axId val="525457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25460184"/>
        <c:crosses val="autoZero"/>
        <c:auto val="1"/>
        <c:lblAlgn val="ctr"/>
        <c:lblOffset val="100"/>
        <c:noMultiLvlLbl val="0"/>
      </c:catAx>
      <c:valAx>
        <c:axId val="5254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5457560"/>
        <c:crosses val="autoZero"/>
        <c:crossBetween val="between"/>
      </c:valAx>
      <c:spPr>
        <a:noFill/>
        <a:ln>
          <a:noFill/>
        </a:ln>
        <a:effectLst/>
      </c:spPr>
    </c:plotArea>
    <c:legend>
      <c:legendPos val="b"/>
      <c:layout>
        <c:manualLayout>
          <c:xMode val="edge"/>
          <c:yMode val="edge"/>
          <c:x val="0"/>
          <c:y val="7.5611128492523941E-3"/>
          <c:w val="0.9973570681564834"/>
          <c:h val="0.3058461682761639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Sheet1!$B$2:$G$2</c:f>
              <c:numCache>
                <c:formatCode>h:mm:ss</c:formatCode>
                <c:ptCount val="6"/>
                <c:pt idx="0" formatCode="[hh]:mm:ss">
                  <c:v>0.11940972222222222</c:v>
                </c:pt>
                <c:pt idx="1">
                  <c:v>7.8067129629629625E-2</c:v>
                </c:pt>
                <c:pt idx="2">
                  <c:v>2.7696759259259258E-2</c:v>
                </c:pt>
                <c:pt idx="3">
                  <c:v>9.2592592592592588E-5</c:v>
                </c:pt>
                <c:pt idx="4">
                  <c:v>2.4247685185185185E-2</c:v>
                </c:pt>
                <c:pt idx="5">
                  <c:v>6.5972222222222222E-3</c:v>
                </c:pt>
              </c:numCache>
            </c:numRef>
          </c:val>
          <c:extLst>
            <c:ext xmlns:c16="http://schemas.microsoft.com/office/drawing/2014/chart" uri="{C3380CC4-5D6E-409C-BE32-E72D297353CC}">
              <c16:uniqueId val="{00000000-CE78-4084-8DDA-15E45EBE10AF}"/>
            </c:ext>
          </c:extLst>
        </c:ser>
        <c:ser>
          <c:idx val="1"/>
          <c:order val="1"/>
          <c:spPr>
            <a:solidFill>
              <a:schemeClr val="accent1">
                <a:shade val="5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Sheet1!$B$3:$G$3</c:f>
              <c:numCache>
                <c:formatCode>h:mm:ss</c:formatCode>
                <c:ptCount val="6"/>
                <c:pt idx="0" formatCode="[hh]:mm:ss">
                  <c:v>0.11436342592592592</c:v>
                </c:pt>
                <c:pt idx="1">
                  <c:v>7.6724537037037036E-2</c:v>
                </c:pt>
                <c:pt idx="2">
                  <c:v>2.6921296296296297E-2</c:v>
                </c:pt>
                <c:pt idx="3">
                  <c:v>6.9444444444444444E-5</c:v>
                </c:pt>
                <c:pt idx="4">
                  <c:v>2.4039351851851853E-2</c:v>
                </c:pt>
                <c:pt idx="5">
                  <c:v>7.2106481481481483E-3</c:v>
                </c:pt>
              </c:numCache>
            </c:numRef>
          </c:val>
          <c:extLst>
            <c:ext xmlns:c16="http://schemas.microsoft.com/office/drawing/2014/chart" uri="{C3380CC4-5D6E-409C-BE32-E72D297353CC}">
              <c16:uniqueId val="{00000001-CE78-4084-8DDA-15E45EBE10AF}"/>
            </c:ext>
          </c:extLst>
        </c:ser>
        <c:ser>
          <c:idx val="2"/>
          <c:order val="2"/>
          <c:spPr>
            <a:solidFill>
              <a:schemeClr val="accent1">
                <a:shade val="6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Sheet1!$B$4:$G$4</c:f>
              <c:numCache>
                <c:formatCode>h:mm:ss</c:formatCode>
                <c:ptCount val="6"/>
                <c:pt idx="0" formatCode="[hh]:mm:ss">
                  <c:v>0.11105324074074074</c:v>
                </c:pt>
                <c:pt idx="1">
                  <c:v>7.6064814814814807E-2</c:v>
                </c:pt>
                <c:pt idx="2">
                  <c:v>2.6331018518518517E-2</c:v>
                </c:pt>
                <c:pt idx="3">
                  <c:v>1.273148148148148E-4</c:v>
                </c:pt>
                <c:pt idx="4">
                  <c:v>2.3935185185185184E-2</c:v>
                </c:pt>
                <c:pt idx="5">
                  <c:v>7.8935185185185185E-3</c:v>
                </c:pt>
              </c:numCache>
            </c:numRef>
          </c:val>
          <c:extLst>
            <c:ext xmlns:c16="http://schemas.microsoft.com/office/drawing/2014/chart" uri="{C3380CC4-5D6E-409C-BE32-E72D297353CC}">
              <c16:uniqueId val="{00000002-CE78-4084-8DDA-15E45EBE10AF}"/>
            </c:ext>
          </c:extLst>
        </c:ser>
        <c:ser>
          <c:idx val="3"/>
          <c:order val="3"/>
          <c:spPr>
            <a:solidFill>
              <a:schemeClr val="accent1">
                <a:shade val="7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Sheet1!$B$5:$G$5</c:f>
              <c:numCache>
                <c:formatCode>h:mm:ss</c:formatCode>
                <c:ptCount val="6"/>
                <c:pt idx="0" formatCode="[hh]:mm:ss">
                  <c:v>0.10623842592592593</c:v>
                </c:pt>
                <c:pt idx="1">
                  <c:v>7.3437500000000003E-2</c:v>
                </c:pt>
                <c:pt idx="2">
                  <c:v>2.6180555555555554E-2</c:v>
                </c:pt>
                <c:pt idx="3">
                  <c:v>9.2592592592592588E-5</c:v>
                </c:pt>
                <c:pt idx="4">
                  <c:v>2.5150462962962961E-2</c:v>
                </c:pt>
                <c:pt idx="5">
                  <c:v>8.4375000000000006E-3</c:v>
                </c:pt>
              </c:numCache>
            </c:numRef>
          </c:val>
          <c:extLst>
            <c:ext xmlns:c16="http://schemas.microsoft.com/office/drawing/2014/chart" uri="{C3380CC4-5D6E-409C-BE32-E72D297353CC}">
              <c16:uniqueId val="{00000003-CE78-4084-8DDA-15E45EBE10AF}"/>
            </c:ext>
          </c:extLst>
        </c:ser>
        <c:ser>
          <c:idx val="4"/>
          <c:order val="4"/>
          <c:spPr>
            <a:solidFill>
              <a:schemeClr val="accent1">
                <a:shade val="8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Sheet1!$B$6:$G$6</c:f>
              <c:numCache>
                <c:formatCode>h:mm:ss</c:formatCode>
                <c:ptCount val="6"/>
                <c:pt idx="0" formatCode="[hh]:mm:ss">
                  <c:v>0.10190972222222222</c:v>
                </c:pt>
                <c:pt idx="1">
                  <c:v>6.8819444444444447E-2</c:v>
                </c:pt>
                <c:pt idx="2">
                  <c:v>2.34375E-2</c:v>
                </c:pt>
                <c:pt idx="3">
                  <c:v>1.0416666666666667E-4</c:v>
                </c:pt>
                <c:pt idx="4">
                  <c:v>2.4282407407407409E-2</c:v>
                </c:pt>
                <c:pt idx="5">
                  <c:v>7.8009259259259256E-3</c:v>
                </c:pt>
              </c:numCache>
            </c:numRef>
          </c:val>
          <c:extLst>
            <c:ext xmlns:c16="http://schemas.microsoft.com/office/drawing/2014/chart" uri="{C3380CC4-5D6E-409C-BE32-E72D297353CC}">
              <c16:uniqueId val="{00000004-CE78-4084-8DDA-15E45EBE10AF}"/>
            </c:ext>
          </c:extLst>
        </c:ser>
        <c:ser>
          <c:idx val="5"/>
          <c:order val="5"/>
          <c:spPr>
            <a:solidFill>
              <a:schemeClr val="accent1">
                <a:shade val="9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Sheet1!$B$7:$G$7</c:f>
              <c:numCache>
                <c:formatCode>h:mm:ss</c:formatCode>
                <c:ptCount val="6"/>
                <c:pt idx="0" formatCode="[hh]:mm:ss">
                  <c:v>9.6736111111111106E-2</c:v>
                </c:pt>
                <c:pt idx="1">
                  <c:v>6.6527777777777783E-2</c:v>
                </c:pt>
                <c:pt idx="2">
                  <c:v>2.2847222222222224E-2</c:v>
                </c:pt>
                <c:pt idx="3">
                  <c:v>9.2592592592592588E-5</c:v>
                </c:pt>
                <c:pt idx="4">
                  <c:v>2.4016203703703703E-2</c:v>
                </c:pt>
                <c:pt idx="5">
                  <c:v>7.8472222222222224E-3</c:v>
                </c:pt>
              </c:numCache>
            </c:numRef>
          </c:val>
          <c:extLst>
            <c:ext xmlns:c16="http://schemas.microsoft.com/office/drawing/2014/chart" uri="{C3380CC4-5D6E-409C-BE32-E72D297353CC}">
              <c16:uniqueId val="{00000005-CE78-4084-8DDA-15E45EBE10AF}"/>
            </c:ext>
          </c:extLst>
        </c:ser>
        <c:ser>
          <c:idx val="6"/>
          <c:order val="6"/>
          <c:spPr>
            <a:solidFill>
              <a:schemeClr val="accent1">
                <a:tint val="95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Sheet1!$B$8:$G$8</c:f>
              <c:numCache>
                <c:formatCode>h:mm:ss</c:formatCode>
                <c:ptCount val="6"/>
                <c:pt idx="0" formatCode="[hh]:mm:ss">
                  <c:v>0.10457175925925925</c:v>
                </c:pt>
                <c:pt idx="1">
                  <c:v>7.166666666666667E-2</c:v>
                </c:pt>
                <c:pt idx="2">
                  <c:v>2.6817129629629628E-2</c:v>
                </c:pt>
                <c:pt idx="3">
                  <c:v>1.5046296296296297E-4</c:v>
                </c:pt>
                <c:pt idx="4">
                  <c:v>2.6076388888888889E-2</c:v>
                </c:pt>
                <c:pt idx="5">
                  <c:v>8.1018518518518514E-3</c:v>
                </c:pt>
              </c:numCache>
            </c:numRef>
          </c:val>
          <c:extLst>
            <c:ext xmlns:c16="http://schemas.microsoft.com/office/drawing/2014/chart" uri="{C3380CC4-5D6E-409C-BE32-E72D297353CC}">
              <c16:uniqueId val="{0000000C-CE78-4084-8DDA-15E45EBE10AF}"/>
            </c:ext>
          </c:extLst>
        </c:ser>
        <c:ser>
          <c:idx val="7"/>
          <c:order val="7"/>
          <c:spPr>
            <a:solidFill>
              <a:schemeClr val="accent1">
                <a:tint val="8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Sheet1!$B$9:$G$9</c:f>
              <c:numCache>
                <c:formatCode>h:mm:ss</c:formatCode>
                <c:ptCount val="6"/>
                <c:pt idx="0" formatCode="[hh]:mm:ss">
                  <c:v>9.9212962962962961E-2</c:v>
                </c:pt>
                <c:pt idx="1">
                  <c:v>6.7534722222222218E-2</c:v>
                </c:pt>
                <c:pt idx="2">
                  <c:v>2.8564814814814814E-2</c:v>
                </c:pt>
                <c:pt idx="3">
                  <c:v>1.3888888888888889E-4</c:v>
                </c:pt>
                <c:pt idx="4">
                  <c:v>2.7303240740740739E-2</c:v>
                </c:pt>
                <c:pt idx="5">
                  <c:v>8.518518518518519E-3</c:v>
                </c:pt>
              </c:numCache>
            </c:numRef>
          </c:val>
          <c:extLst>
            <c:ext xmlns:c16="http://schemas.microsoft.com/office/drawing/2014/chart" uri="{C3380CC4-5D6E-409C-BE32-E72D297353CC}">
              <c16:uniqueId val="{0000000D-CE78-4084-8DDA-15E45EBE10AF}"/>
            </c:ext>
          </c:extLst>
        </c:ser>
        <c:ser>
          <c:idx val="8"/>
          <c:order val="8"/>
          <c:spPr>
            <a:solidFill>
              <a:schemeClr val="accent1">
                <a:tint val="7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Sheet1!$B$10:$G$10</c:f>
              <c:numCache>
                <c:formatCode>h:mm:ss</c:formatCode>
                <c:ptCount val="6"/>
                <c:pt idx="0" formatCode="[hh]:mm:ss">
                  <c:v>9.9016203703703703E-2</c:v>
                </c:pt>
                <c:pt idx="1">
                  <c:v>6.9143518518518521E-2</c:v>
                </c:pt>
                <c:pt idx="2">
                  <c:v>2.5868055555555554E-2</c:v>
                </c:pt>
                <c:pt idx="3">
                  <c:v>1.1574074074074075E-4</c:v>
                </c:pt>
                <c:pt idx="4">
                  <c:v>2.3842592592592592E-2</c:v>
                </c:pt>
                <c:pt idx="5">
                  <c:v>7.1527777777777779E-3</c:v>
                </c:pt>
              </c:numCache>
            </c:numRef>
          </c:val>
          <c:extLst>
            <c:ext xmlns:c16="http://schemas.microsoft.com/office/drawing/2014/chart" uri="{C3380CC4-5D6E-409C-BE32-E72D297353CC}">
              <c16:uniqueId val="{0000000E-CE78-4084-8DDA-15E45EBE10AF}"/>
            </c:ext>
          </c:extLst>
        </c:ser>
        <c:ser>
          <c:idx val="9"/>
          <c:order val="9"/>
          <c:spPr>
            <a:solidFill>
              <a:schemeClr val="accent1">
                <a:tint val="6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Sheet1!$B$11:$G$11</c:f>
              <c:numCache>
                <c:formatCode>h:mm:ss</c:formatCode>
                <c:ptCount val="6"/>
                <c:pt idx="0" formatCode="[hh]:mm:ss">
                  <c:v>0.10903935185185185</c:v>
                </c:pt>
                <c:pt idx="1">
                  <c:v>7.4884259259259262E-2</c:v>
                </c:pt>
                <c:pt idx="2">
                  <c:v>2.7060185185185184E-2</c:v>
                </c:pt>
                <c:pt idx="3">
                  <c:v>1.1574074074074075E-4</c:v>
                </c:pt>
                <c:pt idx="4">
                  <c:v>2.6064814814814815E-2</c:v>
                </c:pt>
                <c:pt idx="5">
                  <c:v>7.9629629629629634E-3</c:v>
                </c:pt>
              </c:numCache>
            </c:numRef>
          </c:val>
          <c:extLst>
            <c:ext xmlns:c16="http://schemas.microsoft.com/office/drawing/2014/chart" uri="{C3380CC4-5D6E-409C-BE32-E72D297353CC}">
              <c16:uniqueId val="{0000000F-CE78-4084-8DDA-15E45EBE10AF}"/>
            </c:ext>
          </c:extLst>
        </c:ser>
        <c:ser>
          <c:idx val="10"/>
          <c:order val="10"/>
          <c:spPr>
            <a:solidFill>
              <a:schemeClr val="accent1">
                <a:tint val="5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Sheet1!$B$12:$G$12</c:f>
              <c:numCache>
                <c:formatCode>h:mm:ss</c:formatCode>
                <c:ptCount val="6"/>
                <c:pt idx="0" formatCode="[hh]:mm:ss">
                  <c:v>0.11259259259259259</c:v>
                </c:pt>
                <c:pt idx="1">
                  <c:v>7.6597222222222219E-2</c:v>
                </c:pt>
                <c:pt idx="2">
                  <c:v>2.6886574074074073E-2</c:v>
                </c:pt>
                <c:pt idx="3">
                  <c:v>1.3888888888888889E-4</c:v>
                </c:pt>
                <c:pt idx="4">
                  <c:v>2.5266203703703704E-2</c:v>
                </c:pt>
                <c:pt idx="5">
                  <c:v>7.2337962962962963E-3</c:v>
                </c:pt>
              </c:numCache>
            </c:numRef>
          </c:val>
          <c:extLst>
            <c:ext xmlns:c16="http://schemas.microsoft.com/office/drawing/2014/chart" uri="{C3380CC4-5D6E-409C-BE32-E72D297353CC}">
              <c16:uniqueId val="{00000010-CE78-4084-8DDA-15E45EBE10AF}"/>
            </c:ext>
          </c:extLst>
        </c:ser>
        <c:ser>
          <c:idx val="11"/>
          <c:order val="11"/>
          <c:spPr>
            <a:solidFill>
              <a:schemeClr val="accent1">
                <a:tint val="4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Sheet1!$B$13:$G$13</c:f>
              <c:numCache>
                <c:formatCode>h:mm:ss</c:formatCode>
                <c:ptCount val="6"/>
                <c:pt idx="0" formatCode="[hh]:mm:ss">
                  <c:v>0.11517361111111112</c:v>
                </c:pt>
                <c:pt idx="1">
                  <c:v>7.7708333333333338E-2</c:v>
                </c:pt>
                <c:pt idx="2">
                  <c:v>3.1145833333333334E-2</c:v>
                </c:pt>
                <c:pt idx="3">
                  <c:v>2.5462962962962961E-4</c:v>
                </c:pt>
                <c:pt idx="4">
                  <c:v>2.6261574074074073E-2</c:v>
                </c:pt>
                <c:pt idx="5">
                  <c:v>7.2685185185185188E-3</c:v>
                </c:pt>
              </c:numCache>
            </c:numRef>
          </c:val>
          <c:extLst>
            <c:ext xmlns:c16="http://schemas.microsoft.com/office/drawing/2014/chart" uri="{C3380CC4-5D6E-409C-BE32-E72D297353CC}">
              <c16:uniqueId val="{00000011-CE78-4084-8DDA-15E45EBE10AF}"/>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3128071619418061"/>
          <c:w val="0.60805695577737995"/>
          <c:h val="0.78302770318438297"/>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952-4F72-B030-79035831601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952-4F72-B030-790358316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A952-4F72-B030-79035831601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952-4F72-B030-7903583160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17.566666666666666</c:v>
                </c:pt>
                <c:pt idx="1">
                  <c:v>22.262074999999999</c:v>
                </c:pt>
                <c:pt idx="2">
                  <c:v>120.12874166666667</c:v>
                </c:pt>
              </c:numCache>
            </c:numRef>
          </c:val>
          <c:extLst>
            <c:ext xmlns:c16="http://schemas.microsoft.com/office/drawing/2014/chart" uri="{C3380CC4-5D6E-409C-BE32-E72D297353CC}">
              <c16:uniqueId val="{00000004-A952-4F72-B030-79035831601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2820339833449432"/>
          <c:y val="0.40677182175309962"/>
          <c:w val="0.23279637749098869"/>
          <c:h val="0.208091569762489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6638998585956041"/>
          <c:w val="0.57987095651618115"/>
          <c:h val="0.72229973585161256"/>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ACC-4156-8A45-B94424D86D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ACC-4156-8A45-B94424D86D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C-4156-8A45-B94424D86D0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ACC-4156-8A45-B94424D86D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15.600000000000001</c:v>
                </c:pt>
                <c:pt idx="1">
                  <c:v>11.121283333333334</c:v>
                </c:pt>
                <c:pt idx="2">
                  <c:v>37.937950000000008</c:v>
                </c:pt>
              </c:numCache>
            </c:numRef>
          </c:val>
          <c:extLst>
            <c:ext xmlns:c16="http://schemas.microsoft.com/office/drawing/2014/chart" uri="{C3380CC4-5D6E-409C-BE32-E72D297353CC}">
              <c16:uniqueId val="{00000006-3ACC-4156-8A45-B94424D86D0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100% Linear TV</c:v>
                </c:pt>
              </c:strCache>
            </c:strRef>
          </c:tx>
          <c:spPr>
            <a:ln w="19050" cap="rnd">
              <a:noFill/>
              <a:round/>
            </a:ln>
            <a:effectLst/>
          </c:spPr>
          <c:marker>
            <c:symbol val="circle"/>
            <c:size val="5"/>
            <c:spPr>
              <a:solidFill>
                <a:srgbClr val="372D87"/>
              </a:solidFill>
              <a:ln w="9525">
                <a:solidFill>
                  <a:schemeClr val="accent1"/>
                </a:solidFill>
              </a:ln>
              <a:effectLst/>
            </c:spPr>
          </c:marker>
          <c:xVal>
            <c:numRef>
              <c:f>Sheet1!$A$2:$A$52</c:f>
              <c:numCache>
                <c:formatCode>_-"£"* #,##0_-;\-"£"* #,##0_-;_-"£"* "-"??_-;_-@_-</c:formatCode>
                <c:ptCount val="51"/>
                <c:pt idx="0">
                  <c:v>0</c:v>
                </c:pt>
                <c:pt idx="1">
                  <c:v>210455.17020190367</c:v>
                </c:pt>
                <c:pt idx="2">
                  <c:v>420910.34040380735</c:v>
                </c:pt>
                <c:pt idx="3">
                  <c:v>631365.51060571102</c:v>
                </c:pt>
                <c:pt idx="4">
                  <c:v>841820.6808076147</c:v>
                </c:pt>
                <c:pt idx="5">
                  <c:v>1052275.8510095184</c:v>
                </c:pt>
                <c:pt idx="6">
                  <c:v>1262731.021211422</c:v>
                </c:pt>
                <c:pt idx="7">
                  <c:v>1473186.1914133257</c:v>
                </c:pt>
                <c:pt idx="8">
                  <c:v>1683641.3616152294</c:v>
                </c:pt>
                <c:pt idx="9">
                  <c:v>1894096.5318171331</c:v>
                </c:pt>
                <c:pt idx="10">
                  <c:v>2104551.7020190367</c:v>
                </c:pt>
                <c:pt idx="11">
                  <c:v>2315006.8722209404</c:v>
                </c:pt>
                <c:pt idx="12">
                  <c:v>2525462.0424228441</c:v>
                </c:pt>
                <c:pt idx="13">
                  <c:v>2735917.2126247478</c:v>
                </c:pt>
                <c:pt idx="14">
                  <c:v>2946372.3828266514</c:v>
                </c:pt>
                <c:pt idx="15">
                  <c:v>3156827.5530285551</c:v>
                </c:pt>
                <c:pt idx="16">
                  <c:v>3367282.7232304588</c:v>
                </c:pt>
                <c:pt idx="17">
                  <c:v>3577737.8934323625</c:v>
                </c:pt>
                <c:pt idx="18">
                  <c:v>3788193.0636342661</c:v>
                </c:pt>
                <c:pt idx="19">
                  <c:v>3998648.2338361698</c:v>
                </c:pt>
                <c:pt idx="20">
                  <c:v>4209103.4040380735</c:v>
                </c:pt>
                <c:pt idx="21">
                  <c:v>4419558.5742399767</c:v>
                </c:pt>
                <c:pt idx="22">
                  <c:v>4630013.7444418808</c:v>
                </c:pt>
                <c:pt idx="23">
                  <c:v>4840468.914643785</c:v>
                </c:pt>
                <c:pt idx="24">
                  <c:v>5050924.0848456882</c:v>
                </c:pt>
                <c:pt idx="25">
                  <c:v>5261379.2550475914</c:v>
                </c:pt>
                <c:pt idx="26">
                  <c:v>5471834.4252494955</c:v>
                </c:pt>
                <c:pt idx="27">
                  <c:v>5682289.5954513997</c:v>
                </c:pt>
                <c:pt idx="28">
                  <c:v>5892744.7656533029</c:v>
                </c:pt>
                <c:pt idx="29">
                  <c:v>6103199.9358552061</c:v>
                </c:pt>
                <c:pt idx="30">
                  <c:v>6313655.1060571102</c:v>
                </c:pt>
                <c:pt idx="31">
                  <c:v>6524110.2762590144</c:v>
                </c:pt>
                <c:pt idx="32">
                  <c:v>6734565.4464609176</c:v>
                </c:pt>
                <c:pt idx="33">
                  <c:v>6945020.6166628208</c:v>
                </c:pt>
                <c:pt idx="34">
                  <c:v>7155475.7868647249</c:v>
                </c:pt>
                <c:pt idx="35">
                  <c:v>7365930.9570666291</c:v>
                </c:pt>
                <c:pt idx="36">
                  <c:v>7576386.1272685323</c:v>
                </c:pt>
                <c:pt idx="37">
                  <c:v>7786841.2974704355</c:v>
                </c:pt>
                <c:pt idx="38">
                  <c:v>7997296.4676723396</c:v>
                </c:pt>
                <c:pt idx="39">
                  <c:v>8207751.6378742438</c:v>
                </c:pt>
                <c:pt idx="40">
                  <c:v>8418206.808076147</c:v>
                </c:pt>
                <c:pt idx="41">
                  <c:v>8628661.9782780502</c:v>
                </c:pt>
                <c:pt idx="42">
                  <c:v>8839117.1484799534</c:v>
                </c:pt>
                <c:pt idx="43">
                  <c:v>9049572.3186818585</c:v>
                </c:pt>
                <c:pt idx="44">
                  <c:v>9260027.4888837617</c:v>
                </c:pt>
                <c:pt idx="45">
                  <c:v>9470482.6590856649</c:v>
                </c:pt>
                <c:pt idx="46">
                  <c:v>9680937.82928757</c:v>
                </c:pt>
                <c:pt idx="47">
                  <c:v>9891392.9994894732</c:v>
                </c:pt>
                <c:pt idx="48">
                  <c:v>10101848.169691376</c:v>
                </c:pt>
                <c:pt idx="49">
                  <c:v>10312303.33989328</c:v>
                </c:pt>
                <c:pt idx="50">
                  <c:v>10522758.510095183</c:v>
                </c:pt>
              </c:numCache>
            </c:numRef>
          </c:xVal>
          <c:yVal>
            <c:numRef>
              <c:f>Sheet1!$B$2:$B$52</c:f>
              <c:numCache>
                <c:formatCode>General</c:formatCode>
                <c:ptCount val="51"/>
                <c:pt idx="0">
                  <c:v>0</c:v>
                </c:pt>
                <c:pt idx="1">
                  <c:v>8.4</c:v>
                </c:pt>
                <c:pt idx="2">
                  <c:v>13.6</c:v>
                </c:pt>
                <c:pt idx="3">
                  <c:v>17.7</c:v>
                </c:pt>
                <c:pt idx="4">
                  <c:v>21.2</c:v>
                </c:pt>
                <c:pt idx="5">
                  <c:v>24.3</c:v>
                </c:pt>
                <c:pt idx="6">
                  <c:v>27</c:v>
                </c:pt>
                <c:pt idx="7">
                  <c:v>29.4</c:v>
                </c:pt>
                <c:pt idx="8">
                  <c:v>31.6</c:v>
                </c:pt>
                <c:pt idx="9">
                  <c:v>33.6</c:v>
                </c:pt>
                <c:pt idx="10">
                  <c:v>35.5</c:v>
                </c:pt>
                <c:pt idx="11">
                  <c:v>37.200000000000003</c:v>
                </c:pt>
                <c:pt idx="12">
                  <c:v>38.799999999999997</c:v>
                </c:pt>
                <c:pt idx="13">
                  <c:v>40.299999999999997</c:v>
                </c:pt>
                <c:pt idx="14">
                  <c:v>41.7</c:v>
                </c:pt>
                <c:pt idx="15">
                  <c:v>43</c:v>
                </c:pt>
                <c:pt idx="16">
                  <c:v>44.2</c:v>
                </c:pt>
                <c:pt idx="17">
                  <c:v>45.4</c:v>
                </c:pt>
                <c:pt idx="18">
                  <c:v>46.5</c:v>
                </c:pt>
                <c:pt idx="19">
                  <c:v>47.5</c:v>
                </c:pt>
                <c:pt idx="20">
                  <c:v>48.5</c:v>
                </c:pt>
                <c:pt idx="21">
                  <c:v>49.5</c:v>
                </c:pt>
                <c:pt idx="22">
                  <c:v>50.4</c:v>
                </c:pt>
                <c:pt idx="23">
                  <c:v>51.3</c:v>
                </c:pt>
                <c:pt idx="24">
                  <c:v>52.1</c:v>
                </c:pt>
                <c:pt idx="25">
                  <c:v>52.9</c:v>
                </c:pt>
                <c:pt idx="26">
                  <c:v>53.7</c:v>
                </c:pt>
                <c:pt idx="27">
                  <c:v>54.4</c:v>
                </c:pt>
                <c:pt idx="28">
                  <c:v>55.1</c:v>
                </c:pt>
                <c:pt idx="29">
                  <c:v>55.8</c:v>
                </c:pt>
                <c:pt idx="30">
                  <c:v>56.4</c:v>
                </c:pt>
                <c:pt idx="31">
                  <c:v>57.1</c:v>
                </c:pt>
                <c:pt idx="32">
                  <c:v>57.7</c:v>
                </c:pt>
                <c:pt idx="33">
                  <c:v>58.3</c:v>
                </c:pt>
                <c:pt idx="34">
                  <c:v>58.8</c:v>
                </c:pt>
                <c:pt idx="35">
                  <c:v>59.4</c:v>
                </c:pt>
                <c:pt idx="36">
                  <c:v>59.9</c:v>
                </c:pt>
                <c:pt idx="37">
                  <c:v>60.4</c:v>
                </c:pt>
                <c:pt idx="38">
                  <c:v>60.9</c:v>
                </c:pt>
                <c:pt idx="39">
                  <c:v>61.4</c:v>
                </c:pt>
                <c:pt idx="40">
                  <c:v>61.9</c:v>
                </c:pt>
                <c:pt idx="41">
                  <c:v>62.4</c:v>
                </c:pt>
                <c:pt idx="42">
                  <c:v>62.8</c:v>
                </c:pt>
                <c:pt idx="43">
                  <c:v>63.2</c:v>
                </c:pt>
                <c:pt idx="44">
                  <c:v>63.7</c:v>
                </c:pt>
                <c:pt idx="45">
                  <c:v>64.099999999999994</c:v>
                </c:pt>
                <c:pt idx="46">
                  <c:v>64.5</c:v>
                </c:pt>
                <c:pt idx="47">
                  <c:v>64.8</c:v>
                </c:pt>
                <c:pt idx="48">
                  <c:v>65.2</c:v>
                </c:pt>
                <c:pt idx="49">
                  <c:v>65.599999999999994</c:v>
                </c:pt>
                <c:pt idx="50">
                  <c:v>65.900000000000006</c:v>
                </c:pt>
              </c:numCache>
            </c:numRef>
          </c:yVal>
          <c:smooth val="0"/>
          <c:extLst>
            <c:ext xmlns:c16="http://schemas.microsoft.com/office/drawing/2014/chart" uri="{C3380CC4-5D6E-409C-BE32-E72D297353CC}">
              <c16:uniqueId val="{00000000-6E8F-485F-9602-02CAC76DCB0C}"/>
            </c:ext>
          </c:extLst>
        </c:ser>
        <c:ser>
          <c:idx val="2"/>
          <c:order val="1"/>
          <c:tx>
            <c:strRef>
              <c:f>Sheet1!$C$1</c:f>
              <c:strCache>
                <c:ptCount val="1"/>
                <c:pt idx="0">
                  <c:v> Linear TV 25% / BVOD 75%  </c:v>
                </c:pt>
              </c:strCache>
              <c:extLst xmlns:c15="http://schemas.microsoft.com/office/drawing/2012/chart"/>
            </c:strRef>
          </c:tx>
          <c:spPr>
            <a:ln w="25400" cap="rnd">
              <a:noFill/>
              <a:round/>
            </a:ln>
            <a:effectLst/>
          </c:spPr>
          <c:marker>
            <c:symbol val="circle"/>
            <c:size val="5"/>
            <c:spPr>
              <a:solidFill>
                <a:srgbClr val="E10514"/>
              </a:solidFill>
              <a:ln w="9525">
                <a:noFill/>
              </a:ln>
              <a:effectLst/>
            </c:spPr>
          </c:marker>
          <c:xVal>
            <c:numRef>
              <c:f>Sheet1!$C$2:$C$52</c:f>
              <c:numCache>
                <c:formatCode>_-"£"* #,##0_-;\-"£"* #,##0_-;_-"£"* "-"??_-;_-@_-</c:formatCode>
                <c:ptCount val="51"/>
                <c:pt idx="0">
                  <c:v>0</c:v>
                </c:pt>
                <c:pt idx="1">
                  <c:v>110214.20389662977</c:v>
                </c:pt>
                <c:pt idx="2">
                  <c:v>220428.40779325954</c:v>
                </c:pt>
                <c:pt idx="3">
                  <c:v>330642.61168988934</c:v>
                </c:pt>
                <c:pt idx="4">
                  <c:v>440856.81558651908</c:v>
                </c:pt>
                <c:pt idx="5">
                  <c:v>551071.01948314882</c:v>
                </c:pt>
                <c:pt idx="6">
                  <c:v>661285.22337977868</c:v>
                </c:pt>
                <c:pt idx="7">
                  <c:v>771499.4272764083</c:v>
                </c:pt>
                <c:pt idx="8">
                  <c:v>881713.63117303816</c:v>
                </c:pt>
                <c:pt idx="9">
                  <c:v>991927.8350696679</c:v>
                </c:pt>
                <c:pt idx="10">
                  <c:v>1102142.0389662976</c:v>
                </c:pt>
                <c:pt idx="11">
                  <c:v>1212356.2428629275</c:v>
                </c:pt>
                <c:pt idx="12">
                  <c:v>1322570.4467595574</c:v>
                </c:pt>
                <c:pt idx="13">
                  <c:v>1432784.650656187</c:v>
                </c:pt>
                <c:pt idx="14">
                  <c:v>1542998.8545528166</c:v>
                </c:pt>
                <c:pt idx="15">
                  <c:v>1653213.0584494465</c:v>
                </c:pt>
                <c:pt idx="16">
                  <c:v>1763427.2623460763</c:v>
                </c:pt>
                <c:pt idx="17">
                  <c:v>1873641.4662427059</c:v>
                </c:pt>
                <c:pt idx="18">
                  <c:v>1983855.6701393358</c:v>
                </c:pt>
                <c:pt idx="19">
                  <c:v>2094069.8740359657</c:v>
                </c:pt>
                <c:pt idx="20">
                  <c:v>2204284.0779325953</c:v>
                </c:pt>
                <c:pt idx="21">
                  <c:v>2314498.2818292249</c:v>
                </c:pt>
                <c:pt idx="22">
                  <c:v>2424712.485725855</c:v>
                </c:pt>
                <c:pt idx="23">
                  <c:v>2534926.6896224851</c:v>
                </c:pt>
                <c:pt idx="24">
                  <c:v>2645140.8935191147</c:v>
                </c:pt>
                <c:pt idx="25">
                  <c:v>2755355.0974157443</c:v>
                </c:pt>
                <c:pt idx="26">
                  <c:v>2865569.301312374</c:v>
                </c:pt>
                <c:pt idx="27">
                  <c:v>2975783.5052090036</c:v>
                </c:pt>
                <c:pt idx="28">
                  <c:v>3085997.7091056332</c:v>
                </c:pt>
                <c:pt idx="29">
                  <c:v>3196211.9130022628</c:v>
                </c:pt>
                <c:pt idx="30">
                  <c:v>3306426.1168988929</c:v>
                </c:pt>
                <c:pt idx="31">
                  <c:v>3416640.320795523</c:v>
                </c:pt>
                <c:pt idx="32">
                  <c:v>3526854.5246921526</c:v>
                </c:pt>
                <c:pt idx="33">
                  <c:v>3637068.7285887823</c:v>
                </c:pt>
                <c:pt idx="34">
                  <c:v>3747282.9324854119</c:v>
                </c:pt>
                <c:pt idx="35">
                  <c:v>3857497.136382042</c:v>
                </c:pt>
                <c:pt idx="36">
                  <c:v>3967711.3402786716</c:v>
                </c:pt>
                <c:pt idx="37">
                  <c:v>4077925.5441753012</c:v>
                </c:pt>
                <c:pt idx="38">
                  <c:v>4188139.7480719313</c:v>
                </c:pt>
                <c:pt idx="39">
                  <c:v>4298353.9519685609</c:v>
                </c:pt>
                <c:pt idx="40">
                  <c:v>4408568.1558651906</c:v>
                </c:pt>
                <c:pt idx="41">
                  <c:v>4518782.3597618202</c:v>
                </c:pt>
                <c:pt idx="42">
                  <c:v>4628996.5636584498</c:v>
                </c:pt>
                <c:pt idx="43">
                  <c:v>4739210.7675550804</c:v>
                </c:pt>
                <c:pt idx="44">
                  <c:v>4849424.97145171</c:v>
                </c:pt>
                <c:pt idx="45">
                  <c:v>4959639.1753483396</c:v>
                </c:pt>
                <c:pt idx="46">
                  <c:v>5069853.3792449702</c:v>
                </c:pt>
                <c:pt idx="47">
                  <c:v>5180067.5831415989</c:v>
                </c:pt>
                <c:pt idx="48">
                  <c:v>5290281.7870382294</c:v>
                </c:pt>
                <c:pt idx="49">
                  <c:v>5400495.9909348581</c:v>
                </c:pt>
                <c:pt idx="50">
                  <c:v>5510710.1948314887</c:v>
                </c:pt>
              </c:numCache>
              <c:extLst xmlns:c15="http://schemas.microsoft.com/office/drawing/2012/chart"/>
            </c:numRef>
          </c:xVal>
          <c:yVal>
            <c:numRef>
              <c:f>Sheet1!$D$2:$D$52</c:f>
              <c:numCache>
                <c:formatCode>General</c:formatCode>
                <c:ptCount val="51"/>
                <c:pt idx="0">
                  <c:v>0</c:v>
                </c:pt>
                <c:pt idx="1">
                  <c:v>16.7</c:v>
                </c:pt>
                <c:pt idx="2">
                  <c:v>23.3</c:v>
                </c:pt>
                <c:pt idx="3">
                  <c:v>27.8</c:v>
                </c:pt>
                <c:pt idx="4">
                  <c:v>31.4</c:v>
                </c:pt>
                <c:pt idx="5">
                  <c:v>34.299999999999997</c:v>
                </c:pt>
                <c:pt idx="6">
                  <c:v>36.700000000000003</c:v>
                </c:pt>
                <c:pt idx="7">
                  <c:v>38.9</c:v>
                </c:pt>
                <c:pt idx="8">
                  <c:v>40.799999999999997</c:v>
                </c:pt>
                <c:pt idx="9">
                  <c:v>42.5</c:v>
                </c:pt>
                <c:pt idx="10">
                  <c:v>44</c:v>
                </c:pt>
                <c:pt idx="11">
                  <c:v>45.4</c:v>
                </c:pt>
                <c:pt idx="12">
                  <c:v>46.7</c:v>
                </c:pt>
                <c:pt idx="13">
                  <c:v>47.9</c:v>
                </c:pt>
                <c:pt idx="14">
                  <c:v>49</c:v>
                </c:pt>
                <c:pt idx="15">
                  <c:v>50</c:v>
                </c:pt>
                <c:pt idx="16">
                  <c:v>51</c:v>
                </c:pt>
                <c:pt idx="17">
                  <c:v>51.9</c:v>
                </c:pt>
                <c:pt idx="18">
                  <c:v>52.8</c:v>
                </c:pt>
                <c:pt idx="19">
                  <c:v>53.6</c:v>
                </c:pt>
                <c:pt idx="20">
                  <c:v>54.3</c:v>
                </c:pt>
                <c:pt idx="21">
                  <c:v>55</c:v>
                </c:pt>
                <c:pt idx="22">
                  <c:v>55.7</c:v>
                </c:pt>
                <c:pt idx="23">
                  <c:v>56.4</c:v>
                </c:pt>
                <c:pt idx="24">
                  <c:v>57</c:v>
                </c:pt>
                <c:pt idx="25">
                  <c:v>57.6</c:v>
                </c:pt>
                <c:pt idx="26">
                  <c:v>58.2</c:v>
                </c:pt>
                <c:pt idx="27">
                  <c:v>58.7</c:v>
                </c:pt>
                <c:pt idx="28">
                  <c:v>59.2</c:v>
                </c:pt>
                <c:pt idx="29">
                  <c:v>59.7</c:v>
                </c:pt>
                <c:pt idx="30">
                  <c:v>60.2</c:v>
                </c:pt>
                <c:pt idx="31">
                  <c:v>60.7</c:v>
                </c:pt>
                <c:pt idx="32">
                  <c:v>61.2</c:v>
                </c:pt>
                <c:pt idx="33">
                  <c:v>61.6</c:v>
                </c:pt>
                <c:pt idx="34">
                  <c:v>62</c:v>
                </c:pt>
                <c:pt idx="35">
                  <c:v>62.4</c:v>
                </c:pt>
                <c:pt idx="36">
                  <c:v>62.8</c:v>
                </c:pt>
                <c:pt idx="37">
                  <c:v>63.2</c:v>
                </c:pt>
                <c:pt idx="38">
                  <c:v>63.6</c:v>
                </c:pt>
                <c:pt idx="39">
                  <c:v>63.9</c:v>
                </c:pt>
                <c:pt idx="40">
                  <c:v>64.3</c:v>
                </c:pt>
                <c:pt idx="41">
                  <c:v>64.599999999999994</c:v>
                </c:pt>
                <c:pt idx="42">
                  <c:v>65</c:v>
                </c:pt>
                <c:pt idx="43">
                  <c:v>65.3</c:v>
                </c:pt>
                <c:pt idx="44">
                  <c:v>65.599999999999994</c:v>
                </c:pt>
                <c:pt idx="45">
                  <c:v>65.900000000000006</c:v>
                </c:pt>
                <c:pt idx="46">
                  <c:v>66.2</c:v>
                </c:pt>
                <c:pt idx="47">
                  <c:v>66.5</c:v>
                </c:pt>
                <c:pt idx="48">
                  <c:v>66.8</c:v>
                </c:pt>
                <c:pt idx="49">
                  <c:v>67</c:v>
                </c:pt>
                <c:pt idx="50">
                  <c:v>67.3</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1-6E8F-485F-9602-02CAC76DCB0C}"/>
            </c:ext>
          </c:extLst>
        </c:ser>
        <c:ser>
          <c:idx val="1"/>
          <c:order val="2"/>
          <c:tx>
            <c:strRef>
              <c:f>Sheet1!$E$1</c:f>
              <c:strCache>
                <c:ptCount val="1"/>
                <c:pt idx="0">
                  <c:v>100% BVOD</c:v>
                </c:pt>
              </c:strCache>
            </c:strRef>
          </c:tx>
          <c:spPr>
            <a:ln w="25400" cap="rnd">
              <a:noFill/>
              <a:round/>
            </a:ln>
            <a:effectLst/>
          </c:spPr>
          <c:marker>
            <c:symbol val="circle"/>
            <c:size val="5"/>
            <c:spPr>
              <a:solidFill>
                <a:srgbClr val="009B3C"/>
              </a:solidFill>
              <a:ln w="9525">
                <a:noFill/>
              </a:ln>
              <a:effectLst/>
            </c:spPr>
          </c:marker>
          <c:xVal>
            <c:numRef>
              <c:f>Sheet1!$E$2:$E$52</c:f>
              <c:numCache>
                <c:formatCode>_-"£"* #,##0_-;\-"£"* #,##0_-;_-"£"* "-"??_-;_-@_-</c:formatCode>
                <c:ptCount val="51"/>
                <c:pt idx="0">
                  <c:v>0</c:v>
                </c:pt>
                <c:pt idx="1">
                  <c:v>76800.548461538463</c:v>
                </c:pt>
                <c:pt idx="2">
                  <c:v>153601.09692307693</c:v>
                </c:pt>
                <c:pt idx="3">
                  <c:v>230401.6453846154</c:v>
                </c:pt>
                <c:pt idx="4">
                  <c:v>307202.19384615385</c:v>
                </c:pt>
                <c:pt idx="5">
                  <c:v>384002.7423076923</c:v>
                </c:pt>
                <c:pt idx="6">
                  <c:v>460803.29076923081</c:v>
                </c:pt>
                <c:pt idx="7">
                  <c:v>537603.8392307692</c:v>
                </c:pt>
                <c:pt idx="8">
                  <c:v>614404.3876923077</c:v>
                </c:pt>
                <c:pt idx="9">
                  <c:v>691204.93615384621</c:v>
                </c:pt>
                <c:pt idx="10">
                  <c:v>768005.4846153846</c:v>
                </c:pt>
                <c:pt idx="11">
                  <c:v>844806.03307692311</c:v>
                </c:pt>
                <c:pt idx="12">
                  <c:v>921606.58153846161</c:v>
                </c:pt>
                <c:pt idx="13">
                  <c:v>998407.13</c:v>
                </c:pt>
                <c:pt idx="14">
                  <c:v>1075207.6784615384</c:v>
                </c:pt>
                <c:pt idx="15">
                  <c:v>1152008.2269230769</c:v>
                </c:pt>
                <c:pt idx="16">
                  <c:v>1228808.7753846154</c:v>
                </c:pt>
                <c:pt idx="17">
                  <c:v>1305609.3238461539</c:v>
                </c:pt>
                <c:pt idx="18">
                  <c:v>1382409.8723076924</c:v>
                </c:pt>
                <c:pt idx="19">
                  <c:v>1459210.4207692309</c:v>
                </c:pt>
                <c:pt idx="20">
                  <c:v>1536010.9692307692</c:v>
                </c:pt>
                <c:pt idx="21">
                  <c:v>1612811.5176923077</c:v>
                </c:pt>
                <c:pt idx="22">
                  <c:v>1689612.0661538462</c:v>
                </c:pt>
                <c:pt idx="23">
                  <c:v>1766412.6146153847</c:v>
                </c:pt>
                <c:pt idx="24">
                  <c:v>1843213.1630769232</c:v>
                </c:pt>
                <c:pt idx="25">
                  <c:v>1920013.7115384617</c:v>
                </c:pt>
                <c:pt idx="26">
                  <c:v>1996814.26</c:v>
                </c:pt>
                <c:pt idx="27">
                  <c:v>2073614.8084615385</c:v>
                </c:pt>
                <c:pt idx="28">
                  <c:v>2150415.3569230768</c:v>
                </c:pt>
                <c:pt idx="29">
                  <c:v>2227215.9053846155</c:v>
                </c:pt>
                <c:pt idx="30">
                  <c:v>2304016.4538461538</c:v>
                </c:pt>
                <c:pt idx="31">
                  <c:v>2380817.0023076925</c:v>
                </c:pt>
                <c:pt idx="32">
                  <c:v>2457617.5507692308</c:v>
                </c:pt>
                <c:pt idx="33">
                  <c:v>2534418.0992307696</c:v>
                </c:pt>
                <c:pt idx="34">
                  <c:v>2611218.6476923078</c:v>
                </c:pt>
                <c:pt idx="35">
                  <c:v>2688019.1961538461</c:v>
                </c:pt>
                <c:pt idx="36">
                  <c:v>2764819.7446153848</c:v>
                </c:pt>
                <c:pt idx="37">
                  <c:v>2841620.2930769231</c:v>
                </c:pt>
                <c:pt idx="38">
                  <c:v>2918420.8415384619</c:v>
                </c:pt>
                <c:pt idx="39">
                  <c:v>2995221.39</c:v>
                </c:pt>
                <c:pt idx="40">
                  <c:v>3072021.9384615384</c:v>
                </c:pt>
                <c:pt idx="41">
                  <c:v>3148822.4869230771</c:v>
                </c:pt>
                <c:pt idx="42">
                  <c:v>3225623.0353846154</c:v>
                </c:pt>
                <c:pt idx="43">
                  <c:v>3302423.5838461542</c:v>
                </c:pt>
                <c:pt idx="44">
                  <c:v>3379224.1323076924</c:v>
                </c:pt>
                <c:pt idx="45">
                  <c:v>3456024.6807692307</c:v>
                </c:pt>
                <c:pt idx="46">
                  <c:v>3532825.2292307694</c:v>
                </c:pt>
                <c:pt idx="47">
                  <c:v>3609625.7776923077</c:v>
                </c:pt>
                <c:pt idx="48">
                  <c:v>3686426.3261538465</c:v>
                </c:pt>
                <c:pt idx="49">
                  <c:v>3763226.8746153847</c:v>
                </c:pt>
                <c:pt idx="50">
                  <c:v>3840027.4230769235</c:v>
                </c:pt>
              </c:numCache>
            </c:numRef>
          </c:xVal>
          <c:yVal>
            <c:numRef>
              <c:f>Sheet1!$F$2:$F$52</c:f>
              <c:numCache>
                <c:formatCode>General</c:formatCode>
                <c:ptCount val="51"/>
                <c:pt idx="0">
                  <c:v>0</c:v>
                </c:pt>
                <c:pt idx="1">
                  <c:v>18.600000000000001</c:v>
                </c:pt>
                <c:pt idx="2">
                  <c:v>23.2</c:v>
                </c:pt>
                <c:pt idx="3">
                  <c:v>26.3</c:v>
                </c:pt>
                <c:pt idx="4">
                  <c:v>28.6</c:v>
                </c:pt>
                <c:pt idx="5">
                  <c:v>30.5</c:v>
                </c:pt>
                <c:pt idx="6">
                  <c:v>32.1</c:v>
                </c:pt>
                <c:pt idx="7">
                  <c:v>33.5</c:v>
                </c:pt>
                <c:pt idx="8">
                  <c:v>34.700000000000003</c:v>
                </c:pt>
                <c:pt idx="9">
                  <c:v>35.799999999999997</c:v>
                </c:pt>
                <c:pt idx="10">
                  <c:v>36.799999999999997</c:v>
                </c:pt>
                <c:pt idx="11">
                  <c:v>37.700000000000003</c:v>
                </c:pt>
                <c:pt idx="12">
                  <c:v>38.6</c:v>
                </c:pt>
                <c:pt idx="13">
                  <c:v>39.299999999999997</c:v>
                </c:pt>
                <c:pt idx="14">
                  <c:v>40.1</c:v>
                </c:pt>
                <c:pt idx="15">
                  <c:v>40.700000000000003</c:v>
                </c:pt>
                <c:pt idx="16">
                  <c:v>41.4</c:v>
                </c:pt>
                <c:pt idx="17">
                  <c:v>42</c:v>
                </c:pt>
                <c:pt idx="18">
                  <c:v>42.6</c:v>
                </c:pt>
                <c:pt idx="19">
                  <c:v>43.1</c:v>
                </c:pt>
                <c:pt idx="20">
                  <c:v>43.6</c:v>
                </c:pt>
                <c:pt idx="21">
                  <c:v>44.1</c:v>
                </c:pt>
                <c:pt idx="22">
                  <c:v>44.6</c:v>
                </c:pt>
                <c:pt idx="23">
                  <c:v>45</c:v>
                </c:pt>
                <c:pt idx="24">
                  <c:v>45.5</c:v>
                </c:pt>
                <c:pt idx="25">
                  <c:v>45.9</c:v>
                </c:pt>
                <c:pt idx="26">
                  <c:v>46.3</c:v>
                </c:pt>
                <c:pt idx="27">
                  <c:v>46.7</c:v>
                </c:pt>
                <c:pt idx="28">
                  <c:v>47</c:v>
                </c:pt>
                <c:pt idx="29">
                  <c:v>47.4</c:v>
                </c:pt>
                <c:pt idx="30">
                  <c:v>47.7</c:v>
                </c:pt>
                <c:pt idx="31">
                  <c:v>48.1</c:v>
                </c:pt>
                <c:pt idx="32">
                  <c:v>48.4</c:v>
                </c:pt>
                <c:pt idx="33">
                  <c:v>48.7</c:v>
                </c:pt>
                <c:pt idx="34">
                  <c:v>49</c:v>
                </c:pt>
                <c:pt idx="35">
                  <c:v>49.3</c:v>
                </c:pt>
                <c:pt idx="36">
                  <c:v>49.6</c:v>
                </c:pt>
                <c:pt idx="37">
                  <c:v>49.9</c:v>
                </c:pt>
                <c:pt idx="38">
                  <c:v>50.2</c:v>
                </c:pt>
                <c:pt idx="39">
                  <c:v>50.4</c:v>
                </c:pt>
                <c:pt idx="40">
                  <c:v>50.7</c:v>
                </c:pt>
                <c:pt idx="41">
                  <c:v>50.9</c:v>
                </c:pt>
                <c:pt idx="42">
                  <c:v>51.2</c:v>
                </c:pt>
                <c:pt idx="43">
                  <c:v>51.4</c:v>
                </c:pt>
                <c:pt idx="44">
                  <c:v>51.7</c:v>
                </c:pt>
                <c:pt idx="45">
                  <c:v>51.9</c:v>
                </c:pt>
                <c:pt idx="46">
                  <c:v>52.1</c:v>
                </c:pt>
                <c:pt idx="47">
                  <c:v>52.3</c:v>
                </c:pt>
                <c:pt idx="48">
                  <c:v>52.6</c:v>
                </c:pt>
                <c:pt idx="49">
                  <c:v>52.8</c:v>
                </c:pt>
                <c:pt idx="50">
                  <c:v>53</c:v>
                </c:pt>
              </c:numCache>
            </c:numRef>
          </c:yVal>
          <c:smooth val="0"/>
          <c:extLst>
            <c:ext xmlns:c16="http://schemas.microsoft.com/office/drawing/2014/chart" uri="{C3380CC4-5D6E-409C-BE32-E72D297353CC}">
              <c16:uniqueId val="{00000002-6E8F-485F-9602-02CAC76DCB0C}"/>
            </c:ext>
          </c:extLst>
        </c:ser>
        <c:dLbls>
          <c:showLegendKey val="0"/>
          <c:showVal val="0"/>
          <c:showCatName val="0"/>
          <c:showSerName val="0"/>
          <c:showPercent val="0"/>
          <c:showBubbleSize val="0"/>
        </c:dLbls>
        <c:axId val="824433152"/>
        <c:axId val="824430200"/>
        <c:extLst/>
      </c:scatterChart>
      <c:valAx>
        <c:axId val="824433152"/>
        <c:scaling>
          <c:orientation val="minMax"/>
          <c:max val="6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a:t>CAMPAIGN SPEND</a:t>
                </a:r>
              </a:p>
            </c:rich>
          </c:tx>
          <c:layout>
            <c:manualLayout>
              <c:xMode val="edge"/>
              <c:yMode val="edge"/>
              <c:x val="0.43267342592592595"/>
              <c:y val="0.9505962962962962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4430200"/>
        <c:crosses val="autoZero"/>
        <c:crossBetween val="midCat"/>
      </c:valAx>
      <c:valAx>
        <c:axId val="824430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a:t>1+ REACH %</a:t>
                </a:r>
              </a:p>
            </c:rich>
          </c:tx>
          <c:layout>
            <c:manualLayout>
              <c:xMode val="edge"/>
              <c:yMode val="edge"/>
              <c:x val="1.175925925925926E-3"/>
              <c:y val="0.3266340277777777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4433152"/>
        <c:crosses val="autoZero"/>
        <c:crossBetween val="midCat"/>
      </c:valAx>
      <c:spPr>
        <a:noFill/>
        <a:ln>
          <a:noFill/>
        </a:ln>
        <a:effectLst/>
      </c:spPr>
    </c:plotArea>
    <c:legend>
      <c:legendPos val="r"/>
      <c:layout>
        <c:manualLayout>
          <c:xMode val="edge"/>
          <c:yMode val="edge"/>
          <c:x val="0.69391333333333338"/>
          <c:y val="0.54970949074074071"/>
          <c:w val="0.25498203703703703"/>
          <c:h val="0.19514351851851855"/>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Reversed" id="22">
  <a:schemeClr val="accent2"/>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6">
  <a:schemeClr val="accent6"/>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drawings/drawing2.xml><?xml version="1.0" encoding="utf-8"?>
<c:userShapes xmlns:c="http://schemas.openxmlformats.org/drawingml/2006/chart">
  <cdr:relSizeAnchor xmlns:cdr="http://schemas.openxmlformats.org/drawingml/2006/chartDrawing">
    <cdr:from>
      <cdr:x>0.30947</cdr:x>
      <cdr:y>0.07089</cdr:y>
    </cdr:from>
    <cdr:to>
      <cdr:x>0.38595</cdr:x>
      <cdr:y>0.134</cdr:y>
    </cdr:to>
    <cdr:sp macro="" textlink="">
      <cdr:nvSpPr>
        <cdr:cNvPr id="6" name="TextBox 1">
          <a:extLst xmlns:a="http://schemas.openxmlformats.org/drawingml/2006/main">
            <a:ext uri="{FF2B5EF4-FFF2-40B4-BE49-F238E27FC236}">
              <a16:creationId xmlns:a16="http://schemas.microsoft.com/office/drawing/2014/main" id="{19AE950E-29EB-48EF-9845-6C3AD9289E7A}"/>
            </a:ext>
          </a:extLst>
        </cdr:cNvPr>
        <cdr:cNvSpPr txBox="1"/>
      </cdr:nvSpPr>
      <cdr:spPr>
        <a:xfrm xmlns:a="http://schemas.openxmlformats.org/drawingml/2006/main">
          <a:off x="3507786" y="311140"/>
          <a:ext cx="866887" cy="2769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a:solidFill>
                <a:prstClr val="black"/>
              </a:solidFill>
              <a:latin typeface="Arial"/>
            </a:rPr>
            <a:t>6.46m</a:t>
          </a:r>
        </a:p>
      </cdr:txBody>
    </cdr:sp>
  </cdr:relSizeAnchor>
</c:userShapes>
</file>

<file path=ppt/drawings/drawing3.xml><?xml version="1.0" encoding="utf-8"?>
<c:userShapes xmlns:c="http://schemas.openxmlformats.org/drawingml/2006/chart">
  <cdr:relSizeAnchor xmlns:cdr="http://schemas.openxmlformats.org/drawingml/2006/chartDrawing">
    <cdr:from>
      <cdr:x>0.15622</cdr:x>
      <cdr:y>0.09005</cdr:y>
    </cdr:from>
    <cdr:to>
      <cdr:x>0.26331</cdr:x>
      <cdr:y>0.13204</cdr:y>
    </cdr:to>
    <cdr:sp macro="" textlink="">
      <cdr:nvSpPr>
        <cdr:cNvPr id="2" name="TextBox 1"/>
        <cdr:cNvSpPr txBox="1"/>
      </cdr:nvSpPr>
      <cdr:spPr>
        <a:xfrm xmlns:a="http://schemas.openxmlformats.org/drawingml/2006/main">
          <a:off x="1451536" y="545727"/>
          <a:ext cx="994996" cy="2545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GB" sz="1100" b="1" dirty="0">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0.22264</cdr:x>
      <cdr:y>0.81794</cdr:y>
    </cdr:from>
    <cdr:to>
      <cdr:x>0.7943</cdr:x>
      <cdr:y>0.91648</cdr:y>
    </cdr:to>
    <cdr:sp macro="" textlink="">
      <cdr:nvSpPr>
        <cdr:cNvPr id="2" name="Rectangle 1">
          <a:extLst xmlns:a="http://schemas.openxmlformats.org/drawingml/2006/main">
            <a:ext uri="{FF2B5EF4-FFF2-40B4-BE49-F238E27FC236}">
              <a16:creationId xmlns:a16="http://schemas.microsoft.com/office/drawing/2014/main" id="{013A9078-C52D-9283-1660-F7705F641EA1}"/>
            </a:ext>
          </a:extLst>
        </cdr:cNvPr>
        <cdr:cNvSpPr/>
      </cdr:nvSpPr>
      <cdr:spPr>
        <a:xfrm xmlns:a="http://schemas.openxmlformats.org/drawingml/2006/main">
          <a:off x="2566988" y="3874135"/>
          <a:ext cx="6591300" cy="466725"/>
        </a:xfrm>
        <a:prstGeom xmlns:a="http://schemas.openxmlformats.org/drawingml/2006/main" prst="rect">
          <a:avLst/>
        </a:prstGeom>
        <a:solidFill xmlns:a="http://schemas.openxmlformats.org/drawingml/2006/main">
          <a:schemeClr val="bg1"/>
        </a:solidFill>
        <a:ln xmlns:a="http://schemas.openxmlformats.org/drawingml/2006/main" w="158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dirty="0">
              <a:solidFill>
                <a:schemeClr val="bg2"/>
              </a:solidFill>
            </a:rPr>
            <a:t>Commercial linear viewers split into ten groups based on weight of viewing </a:t>
          </a:r>
        </a:p>
        <a:p xmlns:a="http://schemas.openxmlformats.org/drawingml/2006/main">
          <a:pPr algn="ctr"/>
          <a:r>
            <a:rPr lang="en-US" dirty="0">
              <a:solidFill>
                <a:schemeClr val="bg2"/>
              </a:solidFill>
            </a:rPr>
            <a:t>(Circa. 4.5m viewers per group) </a:t>
          </a:r>
        </a:p>
      </cdr:txBody>
    </cdr:sp>
  </cdr:relSizeAnchor>
  <cdr:relSizeAnchor xmlns:cdr="http://schemas.openxmlformats.org/drawingml/2006/chartDrawing">
    <cdr:from>
      <cdr:x>0.18965</cdr:x>
      <cdr:y>0.82129</cdr:y>
    </cdr:from>
    <cdr:to>
      <cdr:x>0.83379</cdr:x>
      <cdr:y>0.82129</cdr:y>
    </cdr:to>
    <cdr:cxnSp macro="">
      <cdr:nvCxnSpPr>
        <cdr:cNvPr id="4" name="Straight Arrow Connector 3">
          <a:extLst xmlns:a="http://schemas.openxmlformats.org/drawingml/2006/main">
            <a:ext uri="{FF2B5EF4-FFF2-40B4-BE49-F238E27FC236}">
              <a16:creationId xmlns:a16="http://schemas.microsoft.com/office/drawing/2014/main" id="{AE91EFD0-C8A9-136A-B4BF-78AA5E1B9406}"/>
            </a:ext>
          </a:extLst>
        </cdr:cNvPr>
        <cdr:cNvCxnSpPr/>
      </cdr:nvCxnSpPr>
      <cdr:spPr>
        <a:xfrm xmlns:a="http://schemas.openxmlformats.org/drawingml/2006/main">
          <a:off x="2186622" y="3890010"/>
          <a:ext cx="7426960" cy="0"/>
        </a:xfrm>
        <a:prstGeom xmlns:a="http://schemas.openxmlformats.org/drawingml/2006/main" prst="straightConnector1">
          <a:avLst/>
        </a:prstGeom>
        <a:ln xmlns:a="http://schemas.openxmlformats.org/drawingml/2006/main" w="22225">
          <a:solidFill>
            <a:schemeClr val="bg2"/>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B47C0-FB9C-4209-A52A-2510081EA849}" type="datetimeFigureOut">
              <a:rPr lang="en-GB" smtClean="0"/>
              <a:t>17/04/2024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EF951-9DD0-46C5-90C4-250AF2D7B5E0}" type="slidenum">
              <a:rPr lang="en-GB" smtClean="0"/>
              <a:t>‹#›</a:t>
            </a:fld>
            <a:endParaRPr lang="en-GB"/>
          </a:p>
        </p:txBody>
      </p:sp>
    </p:spTree>
    <p:extLst>
      <p:ext uri="{BB962C8B-B14F-4D97-AF65-F5344CB8AC3E}">
        <p14:creationId xmlns:p14="http://schemas.microsoft.com/office/powerpoint/2010/main" val="53161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FE58-A45A-33C0-BFC2-E70133C5E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634EA-0DEF-91D8-BD1A-A099360FB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101E3-2EE2-9C22-9E5E-8FD6312CEC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Broadcaster viewing across 2023 highlights the impact of seasonal viewing, whilst viewing to SVOD platforms and video sharing services was broadly consistent.</a:t>
            </a:r>
          </a:p>
          <a:p>
            <a:endParaRPr lang="en-GB"/>
          </a:p>
        </p:txBody>
      </p:sp>
      <p:sp>
        <p:nvSpPr>
          <p:cNvPr id="4" name="Slide Number Placeholder 3">
            <a:extLst>
              <a:ext uri="{FF2B5EF4-FFF2-40B4-BE49-F238E27FC236}">
                <a16:creationId xmlns:a16="http://schemas.microsoft.com/office/drawing/2014/main" id="{E19D3A41-74AD-942D-F4F8-85AD66DB23D4}"/>
              </a:ext>
            </a:extLst>
          </p:cNvPr>
          <p:cNvSpPr>
            <a:spLocks noGrp="1"/>
          </p:cNvSpPr>
          <p:nvPr>
            <p:ph type="sldNum" sz="quarter" idx="5"/>
          </p:nvPr>
        </p:nvSpPr>
        <p:spPr/>
        <p:txBody>
          <a:bodyPr/>
          <a:lstStyle/>
          <a:p>
            <a:fld id="{9BF2D90E-523F-45FB-AEC1-23DAC667075A}" type="slidenum">
              <a:rPr lang="en-GB" smtClean="0"/>
              <a:t>10</a:t>
            </a:fld>
            <a:endParaRPr lang="en-GB"/>
          </a:p>
        </p:txBody>
      </p:sp>
    </p:spTree>
    <p:extLst>
      <p:ext uri="{BB962C8B-B14F-4D97-AF65-F5344CB8AC3E}">
        <p14:creationId xmlns:p14="http://schemas.microsoft.com/office/powerpoint/2010/main" val="380780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a:solidFill>
                  <a:srgbClr val="000000"/>
                </a:solidFill>
                <a:latin typeface="Founders Grotesk Bold"/>
              </a:rPr>
              <a:t>BVOD is vital to different audiences </a:t>
            </a:r>
            <a:endParaRPr lang="en-GB" sz="1800" b="0" i="0" u="none" strike="noStrike" baseline="0">
              <a:solidFill>
                <a:srgbClr val="000000"/>
              </a:solidFill>
              <a:latin typeface="Founders Grotesk Bold"/>
            </a:endParaRPr>
          </a:p>
          <a:p>
            <a:r>
              <a:rPr lang="en-GB" sz="1800" b="0" i="0" u="none" strike="noStrike" baseline="0">
                <a:solidFill>
                  <a:srgbClr val="000000"/>
                </a:solidFill>
                <a:latin typeface="Founders Grotesk Regular"/>
              </a:rPr>
              <a:t>Breaking down broadcaster TV into the different ways reveals the increasingly important role of BVOD for 16-34, now 24% of all broadcaster TV viewing. </a:t>
            </a:r>
          </a:p>
          <a:p>
            <a:endParaRPr lang="en-GB" sz="1800" b="0" i="0" u="none" strike="noStrike" baseline="0">
              <a:solidFill>
                <a:srgbClr val="000000"/>
              </a:solidFill>
              <a:latin typeface="Founders Grotesk Regular"/>
            </a:endParaRPr>
          </a:p>
          <a:p>
            <a:r>
              <a:rPr lang="en-GB" sz="1800" b="0" i="0" u="none" strike="noStrike" baseline="0">
                <a:solidFill>
                  <a:srgbClr val="000000"/>
                </a:solidFill>
                <a:latin typeface="Founders Grotesk Regular"/>
              </a:rPr>
              <a:t>This data uses both Barb data and includes an estimate of any unknown viewing that is thought to fall into Playback and Live viewing.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32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Prime time drama has high levels of time-shifted viewing because it’s not time sensitive so people choose to watch it at a time that suits them</a:t>
            </a:r>
          </a:p>
          <a:p>
            <a:r>
              <a:rPr lang="en-GB" dirty="0"/>
              <a:t>In this example, an episode of Unforgotten on ITV, 39% of viewing was live and </a:t>
            </a:r>
            <a:r>
              <a:rPr lang="en-GB" b="1" dirty="0"/>
              <a:t>58% was time shifted on a TV set.</a:t>
            </a:r>
          </a:p>
          <a:p>
            <a:endParaRPr lang="en-GB" b="1" dirty="0"/>
          </a:p>
          <a:p>
            <a:r>
              <a:rPr lang="en-GB" dirty="0"/>
              <a:t>39% live on a TV set</a:t>
            </a:r>
          </a:p>
          <a:p>
            <a:r>
              <a:rPr lang="en-GB" b="1" dirty="0"/>
              <a:t>58% time shifted on a TV set</a:t>
            </a:r>
          </a:p>
          <a:p>
            <a:r>
              <a:rPr lang="en-GB" dirty="0"/>
              <a:t>3% device</a:t>
            </a:r>
          </a:p>
        </p:txBody>
      </p:sp>
      <p:sp>
        <p:nvSpPr>
          <p:cNvPr id="4" name="Slide Number Placeholder 3"/>
          <p:cNvSpPr>
            <a:spLocks noGrp="1"/>
          </p:cNvSpPr>
          <p:nvPr>
            <p:ph type="sldNum" sz="quarter" idx="5"/>
          </p:nvPr>
        </p:nvSpPr>
        <p:spPr/>
        <p:txBody>
          <a:bodyPr/>
          <a:lstStyle/>
          <a:p>
            <a:fld id="{C33A2D18-A993-40FC-A593-BD53E1CCC287}" type="slidenum">
              <a:rPr lang="en-GB" smtClean="0"/>
              <a:t>13</a:t>
            </a:fld>
            <a:endParaRPr lang="en-GB"/>
          </a:p>
        </p:txBody>
      </p:sp>
    </p:spTree>
    <p:extLst>
      <p:ext uri="{BB962C8B-B14F-4D97-AF65-F5344CB8AC3E}">
        <p14:creationId xmlns:p14="http://schemas.microsoft.com/office/powerpoint/2010/main" val="1695910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4DE10-1056-06FB-FE4D-B3677531D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61BD7-185D-2FC9-3B84-9E321399D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66230-3277-ECBF-339B-F44AAA70DB8F}"/>
              </a:ext>
            </a:extLst>
          </p:cNvPr>
          <p:cNvSpPr>
            <a:spLocks noGrp="1"/>
          </p:cNvSpPr>
          <p:nvPr>
            <p:ph type="body" idx="1"/>
          </p:nvPr>
        </p:nvSpPr>
        <p:spPr/>
        <p:txBody>
          <a:bodyPr/>
          <a:lstStyle/>
          <a:p>
            <a:r>
              <a:rPr lang="en-GB"/>
              <a:t>Entertainment shows with broad appeal, have high TV set viewing, which is split between live and time-shifted. </a:t>
            </a:r>
          </a:p>
          <a:p>
            <a:r>
              <a:rPr lang="en-GB"/>
              <a:t>An episode of 2023’s The Great British Bake Off had </a:t>
            </a:r>
            <a:r>
              <a:rPr lang="en-GB" b="1"/>
              <a:t>41% of people watch it live</a:t>
            </a:r>
            <a:r>
              <a:rPr lang="en-GB" b="0"/>
              <a:t>.</a:t>
            </a:r>
          </a:p>
          <a:p>
            <a:endParaRPr lang="en-GB" b="1"/>
          </a:p>
          <a:p>
            <a:r>
              <a:rPr lang="en-GB" b="1"/>
              <a:t>41% live TV set</a:t>
            </a:r>
          </a:p>
          <a:p>
            <a:r>
              <a:rPr lang="en-GB" b="0"/>
              <a:t>55% time shifted TV set</a:t>
            </a:r>
          </a:p>
          <a:p>
            <a:r>
              <a:rPr lang="en-GB"/>
              <a:t>4% device</a:t>
            </a:r>
          </a:p>
          <a:p>
            <a:endParaRPr lang="en-GB"/>
          </a:p>
        </p:txBody>
      </p:sp>
      <p:sp>
        <p:nvSpPr>
          <p:cNvPr id="4" name="Slide Number Placeholder 3">
            <a:extLst>
              <a:ext uri="{FF2B5EF4-FFF2-40B4-BE49-F238E27FC236}">
                <a16:creationId xmlns:a16="http://schemas.microsoft.com/office/drawing/2014/main" id="{DA923F31-E84F-FB9D-6201-D54A992CC931}"/>
              </a:ext>
            </a:extLst>
          </p:cNvPr>
          <p:cNvSpPr>
            <a:spLocks noGrp="1"/>
          </p:cNvSpPr>
          <p:nvPr>
            <p:ph type="sldNum" sz="quarter" idx="5"/>
          </p:nvPr>
        </p:nvSpPr>
        <p:spPr/>
        <p:txBody>
          <a:bodyPr/>
          <a:lstStyle/>
          <a:p>
            <a:fld id="{C33A2D18-A993-40FC-A593-BD53E1CCC287}" type="slidenum">
              <a:rPr lang="en-GB" smtClean="0"/>
              <a:t>14</a:t>
            </a:fld>
            <a:endParaRPr lang="en-GB"/>
          </a:p>
        </p:txBody>
      </p:sp>
    </p:spTree>
    <p:extLst>
      <p:ext uri="{BB962C8B-B14F-4D97-AF65-F5344CB8AC3E}">
        <p14:creationId xmlns:p14="http://schemas.microsoft.com/office/powerpoint/2010/main" val="1816232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944C3-533F-A4B8-CF3C-554847B43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D6AC6-AE3B-A15A-BA1A-54DB4B2D9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21927-F7FB-5938-821B-2A4E4EA31D82}"/>
              </a:ext>
            </a:extLst>
          </p:cNvPr>
          <p:cNvSpPr>
            <a:spLocks noGrp="1"/>
          </p:cNvSpPr>
          <p:nvPr>
            <p:ph type="body" idx="1"/>
          </p:nvPr>
        </p:nvSpPr>
        <p:spPr/>
        <p:txBody>
          <a:bodyPr/>
          <a:lstStyle/>
          <a:p>
            <a:r>
              <a:rPr lang="en-GB"/>
              <a:t>Content that’s released as a boxset before being shown live on broadcaster TV often attracts high levels of pre-broadcast viewing.</a:t>
            </a:r>
          </a:p>
          <a:p>
            <a:r>
              <a:rPr lang="en-GB"/>
              <a:t>In this example, an episode of The Couple Next Door, received </a:t>
            </a:r>
            <a:r>
              <a:rPr lang="en-GB" b="1"/>
              <a:t>51% of the total audience to the pre-broadcast on-demand release. </a:t>
            </a:r>
          </a:p>
          <a:p>
            <a:endParaRPr lang="en-GB" b="1"/>
          </a:p>
          <a:p>
            <a:r>
              <a:rPr lang="en-GB" b="1"/>
              <a:t>51% pre-broadcast</a:t>
            </a:r>
          </a:p>
          <a:p>
            <a:r>
              <a:rPr lang="en-GB"/>
              <a:t>18% live on a TV set</a:t>
            </a:r>
          </a:p>
          <a:p>
            <a:r>
              <a:rPr lang="en-GB" b="0"/>
              <a:t>31% time shifted</a:t>
            </a:r>
          </a:p>
          <a:p>
            <a:endParaRPr lang="en-GB"/>
          </a:p>
        </p:txBody>
      </p:sp>
      <p:sp>
        <p:nvSpPr>
          <p:cNvPr id="4" name="Slide Number Placeholder 3">
            <a:extLst>
              <a:ext uri="{FF2B5EF4-FFF2-40B4-BE49-F238E27FC236}">
                <a16:creationId xmlns:a16="http://schemas.microsoft.com/office/drawing/2014/main" id="{01807777-17FE-7684-93C8-A5DF482E59B5}"/>
              </a:ext>
            </a:extLst>
          </p:cNvPr>
          <p:cNvSpPr>
            <a:spLocks noGrp="1"/>
          </p:cNvSpPr>
          <p:nvPr>
            <p:ph type="sldNum" sz="quarter" idx="5"/>
          </p:nvPr>
        </p:nvSpPr>
        <p:spPr/>
        <p:txBody>
          <a:bodyPr/>
          <a:lstStyle/>
          <a:p>
            <a:fld id="{C33A2D18-A993-40FC-A593-BD53E1CCC287}" type="slidenum">
              <a:rPr lang="en-GB" smtClean="0"/>
              <a:t>15</a:t>
            </a:fld>
            <a:endParaRPr lang="en-GB"/>
          </a:p>
        </p:txBody>
      </p:sp>
    </p:spTree>
    <p:extLst>
      <p:ext uri="{BB962C8B-B14F-4D97-AF65-F5344CB8AC3E}">
        <p14:creationId xmlns:p14="http://schemas.microsoft.com/office/powerpoint/2010/main" val="1714514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F57DA-EDA2-C428-A0D5-21B6E994F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7CB6D-D60E-C674-DE80-A23E0322D2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846F5-3CB9-E975-3E2B-4D374EA7ACE5}"/>
              </a:ext>
            </a:extLst>
          </p:cNvPr>
          <p:cNvSpPr>
            <a:spLocks noGrp="1"/>
          </p:cNvSpPr>
          <p:nvPr>
            <p:ph type="body" idx="1"/>
          </p:nvPr>
        </p:nvSpPr>
        <p:spPr/>
        <p:txBody>
          <a:bodyPr/>
          <a:lstStyle/>
          <a:p>
            <a:r>
              <a:rPr lang="en-GB"/>
              <a:t>For programmes that appeal to young people, who want flexible viewing options, there is much higher levels of device viewing.  </a:t>
            </a:r>
          </a:p>
          <a:p>
            <a:r>
              <a:rPr lang="en-GB"/>
              <a:t>In this example, for the first episode of Love Island, </a:t>
            </a:r>
            <a:r>
              <a:rPr lang="en-GB" b="1"/>
              <a:t>18% of all viewing was done via a device</a:t>
            </a:r>
            <a:r>
              <a:rPr lang="en-GB" b="0"/>
              <a:t>.</a:t>
            </a:r>
          </a:p>
          <a:p>
            <a:endParaRPr lang="en-GB" b="1"/>
          </a:p>
          <a:p>
            <a:r>
              <a:rPr lang="en-GB"/>
              <a:t>34% live</a:t>
            </a:r>
          </a:p>
          <a:p>
            <a:r>
              <a:rPr lang="en-GB"/>
              <a:t>48% time shifted</a:t>
            </a:r>
          </a:p>
          <a:p>
            <a:r>
              <a:rPr lang="en-GB" b="1"/>
              <a:t>18% device</a:t>
            </a:r>
          </a:p>
          <a:p>
            <a:endParaRPr lang="en-GB"/>
          </a:p>
        </p:txBody>
      </p:sp>
      <p:sp>
        <p:nvSpPr>
          <p:cNvPr id="4" name="Slide Number Placeholder 3">
            <a:extLst>
              <a:ext uri="{FF2B5EF4-FFF2-40B4-BE49-F238E27FC236}">
                <a16:creationId xmlns:a16="http://schemas.microsoft.com/office/drawing/2014/main" id="{D52035B3-4A14-4E9C-0208-09304228EF4E}"/>
              </a:ext>
            </a:extLst>
          </p:cNvPr>
          <p:cNvSpPr>
            <a:spLocks noGrp="1"/>
          </p:cNvSpPr>
          <p:nvPr>
            <p:ph type="sldNum" sz="quarter" idx="5"/>
          </p:nvPr>
        </p:nvSpPr>
        <p:spPr/>
        <p:txBody>
          <a:bodyPr/>
          <a:lstStyle/>
          <a:p>
            <a:fld id="{C33A2D18-A993-40FC-A593-BD53E1CCC287}" type="slidenum">
              <a:rPr lang="en-GB" smtClean="0"/>
              <a:t>16</a:t>
            </a:fld>
            <a:endParaRPr lang="en-GB"/>
          </a:p>
        </p:txBody>
      </p:sp>
    </p:spTree>
    <p:extLst>
      <p:ext uri="{BB962C8B-B14F-4D97-AF65-F5344CB8AC3E}">
        <p14:creationId xmlns:p14="http://schemas.microsoft.com/office/powerpoint/2010/main" val="3924172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solidFill>
                  <a:schemeClr val="bg1">
                    <a:lumMod val="50000"/>
                  </a:schemeClr>
                </a:solidFill>
              </a:rPr>
              <a:t>Top 5 commercial programmes with largest proportion of pre-broadcast boxset BVOD viewing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solidFill>
                  <a:schemeClr val="bg1">
                    <a:lumMod val="50000"/>
                  </a:schemeClr>
                </a:solidFill>
              </a:rPr>
              <a:t>In 2023, an episode of Channel 4’s The Couple Next Door was watched by a pre-broadcast audience of 50.9%, time-shifted audience of 31.4%, and live audience of 17.7%.</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solidFill>
                <a:schemeClr val="bg1">
                  <a:lumMod val="50000"/>
                </a:schemeClr>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DCACC-26D3-42D4-985E-6852C54093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0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Detailed analysis by PwC (as reported in ‘BVOD Almighty: Reach and Return’) has identified a segment that are important drivers of why BVOD is delivering incremental reach.</a:t>
            </a:r>
          </a:p>
          <a:p>
            <a:endParaRPr lang="en-GB" dirty="0"/>
          </a:p>
          <a:p>
            <a:r>
              <a:rPr lang="en-GB" dirty="0"/>
              <a:t>This chart shows the viewing population split into ten equal groups (deciles) based upon amount of liner TV viewing per week.</a:t>
            </a:r>
          </a:p>
          <a:p>
            <a:endParaRPr lang="en-GB" dirty="0"/>
          </a:p>
          <a:p>
            <a:r>
              <a:rPr lang="en-GB" dirty="0"/>
              <a:t>The lightest decile averages 4-mins of linear viewing per day.  Up to the heaviest decile who view for 734-minutes (12-hours 14-minutes) per day.</a:t>
            </a:r>
          </a:p>
          <a:p>
            <a:endParaRPr lang="en-GB" dirty="0"/>
          </a:p>
          <a:p>
            <a:r>
              <a:rPr lang="en-GB" dirty="0"/>
              <a:t>The deciles have been split into three groups:</a:t>
            </a:r>
          </a:p>
          <a:p>
            <a:endParaRPr lang="en-GB" dirty="0"/>
          </a:p>
          <a:p>
            <a:pPr marL="171450" indent="-171450">
              <a:buFont typeface="Arial" panose="020B0604020202020204" pitchFamily="34" charset="0"/>
              <a:buChar char="•"/>
            </a:pPr>
            <a:r>
              <a:rPr lang="en-GB" dirty="0"/>
              <a:t>Lightest tier.  These are very hard to reach on TV (linear or BVOD) and are most likely to be targeted via platforms such as YouTube</a:t>
            </a:r>
          </a:p>
          <a:p>
            <a:pPr marL="171450" indent="-171450">
              <a:buFont typeface="Arial" panose="020B0604020202020204" pitchFamily="34" charset="0"/>
              <a:buChar char="•"/>
            </a:pPr>
            <a:r>
              <a:rPr lang="en-GB" dirty="0"/>
              <a:t>Middle tier.</a:t>
            </a:r>
          </a:p>
          <a:p>
            <a:pPr marL="171450" indent="-171450">
              <a:buFont typeface="Arial" panose="020B0604020202020204" pitchFamily="34" charset="0"/>
              <a:buChar char="•"/>
            </a:pPr>
            <a:r>
              <a:rPr lang="en-GB" dirty="0"/>
              <a:t>Heaviest tier.  These are quite east to reach via linear TV and, as a result, BVOD probably has little role to play.</a:t>
            </a:r>
          </a:p>
        </p:txBody>
      </p:sp>
      <p:sp>
        <p:nvSpPr>
          <p:cNvPr id="4" name="Slide Number Placeholder 3"/>
          <p:cNvSpPr>
            <a:spLocks noGrp="1"/>
          </p:cNvSpPr>
          <p:nvPr>
            <p:ph type="sldNum" sz="quarter" idx="5"/>
          </p:nvPr>
        </p:nvSpPr>
        <p:spPr/>
        <p:txBody>
          <a:bodyPr/>
          <a:lstStyle/>
          <a:p>
            <a:fld id="{81FBA66E-2E48-479D-BCB5-E0D11BE9259E}" type="slidenum">
              <a:rPr lang="en-GB" smtClean="0"/>
              <a:t>18</a:t>
            </a:fld>
            <a:endParaRPr lang="en-GB" dirty="0"/>
          </a:p>
        </p:txBody>
      </p:sp>
    </p:spTree>
    <p:extLst>
      <p:ext uri="{BB962C8B-B14F-4D97-AF65-F5344CB8AC3E}">
        <p14:creationId xmlns:p14="http://schemas.microsoft.com/office/powerpoint/2010/main" val="2193723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shows for each of the three tiers (and the deciles within them) what proportion of linear and BVOD consumption they account for.</a:t>
            </a:r>
          </a:p>
          <a:p>
            <a:endParaRPr lang="en-GB" dirty="0"/>
          </a:p>
          <a:p>
            <a:r>
              <a:rPr lang="en-GB" dirty="0"/>
              <a:t>Key to note is that the middle tier (green) proportionally watch a lot of BVOD.  Whilst they account for 7% of linear TV viewing, they make up 28% of BVOD consumption.</a:t>
            </a:r>
          </a:p>
          <a:p>
            <a:endParaRPr lang="en-GB" dirty="0"/>
          </a:p>
          <a:p>
            <a:r>
              <a:rPr lang="en-GB" dirty="0"/>
              <a:t>This makes them the key audience for extending campaign via the use of BVOD – relatively they are easier to reach via BVOD then linear TV.</a:t>
            </a:r>
          </a:p>
        </p:txBody>
      </p:sp>
      <p:sp>
        <p:nvSpPr>
          <p:cNvPr id="4" name="Slide Number Placeholder 3"/>
          <p:cNvSpPr>
            <a:spLocks noGrp="1"/>
          </p:cNvSpPr>
          <p:nvPr>
            <p:ph type="sldNum" sz="quarter" idx="5"/>
          </p:nvPr>
        </p:nvSpPr>
        <p:spPr/>
        <p:txBody>
          <a:bodyPr/>
          <a:lstStyle/>
          <a:p>
            <a:fld id="{81FBA66E-2E48-479D-BCB5-E0D11BE9259E}" type="slidenum">
              <a:rPr lang="en-GB" smtClean="0"/>
              <a:t>19</a:t>
            </a:fld>
            <a:endParaRPr lang="en-GB" dirty="0"/>
          </a:p>
        </p:txBody>
      </p:sp>
    </p:spTree>
    <p:extLst>
      <p:ext uri="{BB962C8B-B14F-4D97-AF65-F5344CB8AC3E}">
        <p14:creationId xmlns:p14="http://schemas.microsoft.com/office/powerpoint/2010/main" val="2547403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or to put it another way, for every 14 impressions you buy on linear one person falls into the middle tier group (assuming natural delivery)</a:t>
            </a:r>
          </a:p>
          <a:p>
            <a:endParaRPr lang="en-GB" dirty="0"/>
          </a:p>
          <a:p>
            <a:r>
              <a:rPr lang="en-GB" dirty="0"/>
              <a:t>But on BVOD, it only takes four impressions to, on average, reach somebody in the middle tier.  As such, on average, using BVOD is three and a half more efficient than linear at reaching the middle tier of viewers.</a:t>
            </a:r>
          </a:p>
          <a:p>
            <a:endParaRPr lang="en-GB" dirty="0"/>
          </a:p>
          <a:p>
            <a:r>
              <a:rPr lang="en-GB" dirty="0"/>
              <a:t>The middle tier are very attractive audiences for many advertisers (proportionally younger and upscale) and BVOD enables them to be reached in an efficient way.</a:t>
            </a:r>
          </a:p>
        </p:txBody>
      </p:sp>
      <p:sp>
        <p:nvSpPr>
          <p:cNvPr id="4" name="Slide Number Placeholder 3"/>
          <p:cNvSpPr>
            <a:spLocks noGrp="1"/>
          </p:cNvSpPr>
          <p:nvPr>
            <p:ph type="sldNum" sz="quarter" idx="5"/>
          </p:nvPr>
        </p:nvSpPr>
        <p:spPr/>
        <p:txBody>
          <a:bodyPr/>
          <a:lstStyle/>
          <a:p>
            <a:fld id="{81FBA66E-2E48-479D-BCB5-E0D11BE9259E}" type="slidenum">
              <a:rPr lang="en-GB" smtClean="0"/>
              <a:t>20</a:t>
            </a:fld>
            <a:endParaRPr lang="en-GB" dirty="0"/>
          </a:p>
        </p:txBody>
      </p:sp>
    </p:spTree>
    <p:extLst>
      <p:ext uri="{BB962C8B-B14F-4D97-AF65-F5344CB8AC3E}">
        <p14:creationId xmlns:p14="http://schemas.microsoft.com/office/powerpoint/2010/main" val="87806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472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Almost three quarters of individuals now have access to a SVOD service (Amazon Prime Video, Apple TV +, </a:t>
            </a:r>
            <a:r>
              <a:rPr lang="en-GB" err="1"/>
              <a:t>Britbox</a:t>
            </a:r>
            <a:r>
              <a:rPr lang="en-GB"/>
              <a:t>, Disney +, Hayu, </a:t>
            </a:r>
            <a:r>
              <a:rPr lang="en-GB" err="1"/>
              <a:t>NowTV</a:t>
            </a:r>
            <a:r>
              <a:rPr lang="en-GB"/>
              <a:t>, Paramount+, Discovery and Netflix.)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239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a:solidFill>
                  <a:srgbClr val="000000"/>
                </a:solidFill>
                <a:latin typeface="Founders Grotesk Bold"/>
              </a:rPr>
              <a:t>How the SVOD / other AVOD market breaks down </a:t>
            </a:r>
            <a:endParaRPr lang="en-GB" sz="1800" b="0" i="0" u="none" strike="noStrike" baseline="0">
              <a:solidFill>
                <a:srgbClr val="000000"/>
              </a:solidFill>
              <a:latin typeface="Founders Grotesk Bold"/>
            </a:endParaRPr>
          </a:p>
          <a:p>
            <a:r>
              <a:rPr lang="en-GB" sz="1800" b="0" i="0" u="none" strike="noStrike" baseline="0">
                <a:solidFill>
                  <a:srgbClr val="000000"/>
                </a:solidFill>
                <a:latin typeface="Founders Grotesk Regular"/>
              </a:rPr>
              <a:t>As the streaming wars continue to hot up, we now have several major players competing for eyeballs. As it currently stands, Netflix takes the lion’s share of viewing time. </a:t>
            </a:r>
          </a:p>
          <a:p>
            <a:endParaRPr lang="en-GB" sz="1800" b="1" i="0" u="none" strike="noStrike" baseline="0">
              <a:solidFill>
                <a:srgbClr val="000000"/>
              </a:solidFill>
              <a:latin typeface="Founders Grotesk Bold"/>
            </a:endParaRPr>
          </a:p>
          <a:p>
            <a:endParaRPr lang="en-GB" sz="1800" b="1" i="0" u="none" strike="noStrike" baseline="0">
              <a:solidFill>
                <a:srgbClr val="000000"/>
              </a:solidFill>
              <a:latin typeface="Founders Grotesk Bold"/>
            </a:endParaRPr>
          </a:p>
        </p:txBody>
      </p:sp>
      <p:sp>
        <p:nvSpPr>
          <p:cNvPr id="4" name="Slide Number Placeholder 3"/>
          <p:cNvSpPr>
            <a:spLocks noGrp="1"/>
          </p:cNvSpPr>
          <p:nvPr>
            <p:ph type="sldNum" sz="quarter" idx="5"/>
          </p:nvPr>
        </p:nvSpPr>
        <p:spPr/>
        <p:txBody>
          <a:bodyPr/>
          <a:lstStyle/>
          <a:p>
            <a:fld id="{A035AE6A-FC86-4838-A2A3-D08A46407DD3}" type="slidenum">
              <a:rPr lang="en-GB" smtClean="0"/>
              <a:t>22</a:t>
            </a:fld>
            <a:endParaRPr lang="en-GB"/>
          </a:p>
        </p:txBody>
      </p:sp>
    </p:spTree>
    <p:extLst>
      <p:ext uri="{BB962C8B-B14F-4D97-AF65-F5344CB8AC3E}">
        <p14:creationId xmlns:p14="http://schemas.microsoft.com/office/powerpoint/2010/main" val="2066807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a:solidFill>
                  <a:srgbClr val="323A4E"/>
                </a:solidFill>
                <a:effectLst/>
                <a:latin typeface="proxima-nova"/>
              </a:rPr>
              <a:t>This chart breaks down viewing to the various platforms in terms of the average number of people watching per day (for at least 3 minutes) compared with the average time spent watching per viewer (i.e. only counting those who watched on that day).</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Analysis across 2023 shows that the commercial broadcasters (linear and on demand) collectively reach just over 31 million viewers every day, with each of those viewers watching for an average of 3hrs, 33 mins a day. The combined portfolio of BBC channels (linear and on demand) attracts the second largest volume of viewing, with 25 million daily reach and an average view time of just over 2 hours.  YouTube is next, with a daily reach of 21 million people and a view time of 1hr 49 mins (Barb only measure in-home viewing, we estimate that YouTube would be larger in viewing time if out of home viewing was included).</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SVOD services such as Netflix has a daily reach of 12.3 million people and a view time of 1hr 47 mins. </a:t>
            </a:r>
            <a:endParaRPr lang="en-GB"/>
          </a:p>
        </p:txBody>
      </p:sp>
      <p:sp>
        <p:nvSpPr>
          <p:cNvPr id="4" name="Slide Number Placeholder 3"/>
          <p:cNvSpPr>
            <a:spLocks noGrp="1"/>
          </p:cNvSpPr>
          <p:nvPr>
            <p:ph type="sldNum" sz="quarter" idx="5"/>
          </p:nvPr>
        </p:nvSpPr>
        <p:spPr/>
        <p:txBody>
          <a:bodyPr/>
          <a:lstStyle/>
          <a:p>
            <a:fld id="{DBC01CE4-3762-45B6-9736-1C63892740C8}" type="slidenum">
              <a:rPr lang="en-GB" smtClean="0"/>
              <a:t>23</a:t>
            </a:fld>
            <a:endParaRPr lang="en-GB"/>
          </a:p>
        </p:txBody>
      </p:sp>
    </p:spTree>
    <p:extLst>
      <p:ext uri="{BB962C8B-B14F-4D97-AF65-F5344CB8AC3E}">
        <p14:creationId xmlns:p14="http://schemas.microsoft.com/office/powerpoint/2010/main" val="157264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heaviest 10% account for the majority of viewing.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506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matters is the reach opportunity in ad-supported content</a:t>
            </a:r>
            <a:endParaRPr lang="en-GB"/>
          </a:p>
        </p:txBody>
      </p:sp>
      <p:sp>
        <p:nvSpPr>
          <p:cNvPr id="4" name="Slide Number Placeholder 3"/>
          <p:cNvSpPr>
            <a:spLocks noGrp="1"/>
          </p:cNvSpPr>
          <p:nvPr>
            <p:ph type="sldNum" sz="quarter" idx="5"/>
          </p:nvPr>
        </p:nvSpPr>
        <p:spPr/>
        <p:txBody>
          <a:bodyPr/>
          <a:lstStyle/>
          <a:p>
            <a:fld id="{DBC01CE4-3762-45B6-9736-1C63892740C8}" type="slidenum">
              <a:rPr lang="en-GB" smtClean="0"/>
              <a:t>25</a:t>
            </a:fld>
            <a:endParaRPr lang="en-GB"/>
          </a:p>
        </p:txBody>
      </p:sp>
    </p:spTree>
    <p:extLst>
      <p:ext uri="{BB962C8B-B14F-4D97-AF65-F5344CB8AC3E}">
        <p14:creationId xmlns:p14="http://schemas.microsoft.com/office/powerpoint/2010/main" val="2564342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BVOD &amp; SVOD ad tiers are key to reaching lighter linear viewers</a:t>
            </a:r>
            <a:endParaRPr lang="en-GB"/>
          </a:p>
        </p:txBody>
      </p:sp>
      <p:sp>
        <p:nvSpPr>
          <p:cNvPr id="4" name="Slide Number Placeholder 3"/>
          <p:cNvSpPr>
            <a:spLocks noGrp="1"/>
          </p:cNvSpPr>
          <p:nvPr>
            <p:ph type="sldNum" sz="quarter" idx="5"/>
          </p:nvPr>
        </p:nvSpPr>
        <p:spPr/>
        <p:txBody>
          <a:bodyPr/>
          <a:lstStyle/>
          <a:p>
            <a:fld id="{4639CACF-CA70-446E-A87E-F1B38C1B6C21}" type="slidenum">
              <a:rPr lang="en-GB" smtClean="0"/>
              <a:t>26</a:t>
            </a:fld>
            <a:endParaRPr lang="en-GB"/>
          </a:p>
        </p:txBody>
      </p:sp>
    </p:spTree>
    <p:extLst>
      <p:ext uri="{BB962C8B-B14F-4D97-AF65-F5344CB8AC3E}">
        <p14:creationId xmlns:p14="http://schemas.microsoft.com/office/powerpoint/2010/main" val="1365928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Broadcaster viewing across 2023 highlights the impact of seasonal viewing, whilst viewing to SVOD platforms was broadly consistent.</a:t>
            </a:r>
          </a:p>
        </p:txBody>
      </p:sp>
      <p:sp>
        <p:nvSpPr>
          <p:cNvPr id="4" name="Slide Number Placeholder 3"/>
          <p:cNvSpPr>
            <a:spLocks noGrp="1"/>
          </p:cNvSpPr>
          <p:nvPr>
            <p:ph type="sldNum" sz="quarter" idx="5"/>
          </p:nvPr>
        </p:nvSpPr>
        <p:spPr/>
        <p:txBody>
          <a:bodyPr/>
          <a:lstStyle/>
          <a:p>
            <a:fld id="{9BF2D90E-523F-45FB-AEC1-23DAC667075A}" type="slidenum">
              <a:rPr lang="en-GB" smtClean="0"/>
              <a:t>27</a:t>
            </a:fld>
            <a:endParaRPr lang="en-GB"/>
          </a:p>
        </p:txBody>
      </p:sp>
    </p:spTree>
    <p:extLst>
      <p:ext uri="{BB962C8B-B14F-4D97-AF65-F5344CB8AC3E}">
        <p14:creationId xmlns:p14="http://schemas.microsoft.com/office/powerpoint/2010/main" val="419592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Viewing to TV content is predominantly done on the larger screen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7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F8D767-3125-4DFA-A434-73AA46D80F90}" type="slidenum">
              <a:rPr lang="en-GB" smtClean="0"/>
              <a:t>4</a:t>
            </a:fld>
            <a:endParaRPr lang="en-GB"/>
          </a:p>
        </p:txBody>
      </p:sp>
    </p:spTree>
    <p:extLst>
      <p:ext uri="{BB962C8B-B14F-4D97-AF65-F5344CB8AC3E}">
        <p14:creationId xmlns:p14="http://schemas.microsoft.com/office/powerpoint/2010/main" val="307449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Age of Television study conducted by MTM, on behalf of Thinkbox, observed there are eight need states which define our video viewing habits:</a:t>
            </a: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ESCAPE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EXPERIENCE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 TOUCH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COMFORT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UNWIND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DISTRACT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DO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INDULGE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study sized these eight need states in terms of the time audiences spend meeting each one with video content.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We</a:t>
            </a:r>
            <a:r>
              <a:rPr lang="en-GB" baseline="0" dirty="0">
                <a:solidFill>
                  <a:schemeClr val="bg1">
                    <a:lumMod val="50000"/>
                  </a:schemeClr>
                </a:solidFill>
              </a:rPr>
              <a:t> found that the largest proportion of time spent watching videos is to satisfy the need to unwind, the need for a distraction and the need for comfort.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role</a:t>
            </a:r>
            <a:r>
              <a:rPr lang="en-GB" baseline="0" dirty="0">
                <a:solidFill>
                  <a:schemeClr val="bg1">
                    <a:lumMod val="50000"/>
                  </a:schemeClr>
                </a:solidFill>
              </a:rPr>
              <a:t> of content and context differ across each need state, with content is particularly important for escape and experience.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 contrast, the need to unwind is far more likely to be driven by context – such as the need to wind down after work.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The need states also differ in terms of being personally or socially driven. For example, the need for comfort is driven by a desire to spend time with others, while the need for a distraction is more personal.</a:t>
            </a:r>
            <a:endParaRPr lang="en-GB"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chemeClr val="bg1">
                  <a:lumMod val="50000"/>
                </a:schemeClr>
              </a:solidFill>
            </a:endParaRPr>
          </a:p>
        </p:txBody>
      </p:sp>
      <p:sp>
        <p:nvSpPr>
          <p:cNvPr id="4" name="Slide Number Placeholder 3"/>
          <p:cNvSpPr>
            <a:spLocks noGrp="1"/>
          </p:cNvSpPr>
          <p:nvPr>
            <p:ph type="sldNum" sz="quarter" idx="10"/>
          </p:nvPr>
        </p:nvSpPr>
        <p:spPr/>
        <p:txBody>
          <a:bodyPr/>
          <a:lstStyle/>
          <a:p>
            <a:pPr>
              <a:defRPr/>
            </a:pPr>
            <a:fld id="{8AB36D6F-1076-4222-B747-884388E501AC}" type="slidenum">
              <a:rPr lang="en-GB" smtClean="0"/>
              <a:pPr>
                <a:defRPr/>
              </a:pPr>
              <a:t>5</a:t>
            </a:fld>
            <a:endParaRPr lang="en-GB" dirty="0"/>
          </a:p>
        </p:txBody>
      </p:sp>
    </p:spTree>
    <p:extLst>
      <p:ext uri="{BB962C8B-B14F-4D97-AF65-F5344CB8AC3E}">
        <p14:creationId xmlns:p14="http://schemas.microsoft.com/office/powerpoint/2010/main" val="317063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On</a:t>
            </a:r>
            <a:r>
              <a:rPr lang="en-GB" sz="1200" kern="1200" baseline="0" dirty="0">
                <a:solidFill>
                  <a:schemeClr val="tx1"/>
                </a:solidFill>
                <a:effectLst/>
                <a:latin typeface="+mn-lt"/>
                <a:ea typeface="+mn-ea"/>
                <a:cs typeface="+mn-cs"/>
              </a:rPr>
              <a:t>-demand video – from subscription services and British broadcasters – plays a significant role when it comes to helping audiences escape by immersing themselves in content.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mn-ea"/>
                <a:cs typeface="+mn-cs"/>
              </a:rPr>
              <a:t>Collectively, around a third of time spent in the escape need state is with playback TV, broadcaster or subscription on demand.</a:t>
            </a: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6</a:t>
            </a:fld>
            <a:endParaRPr lang="en-GB"/>
          </a:p>
        </p:txBody>
      </p:sp>
    </p:spTree>
    <p:extLst>
      <p:ext uri="{BB962C8B-B14F-4D97-AF65-F5344CB8AC3E}">
        <p14:creationId xmlns:p14="http://schemas.microsoft.com/office/powerpoint/2010/main" val="399617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Escape - 7% of total video viewing.</a:t>
            </a:r>
          </a:p>
          <a:p>
            <a:endParaRPr lang="en-GB" dirty="0"/>
          </a:p>
          <a:p>
            <a:r>
              <a:rPr lang="en-GB" sz="1200" kern="1200" dirty="0">
                <a:solidFill>
                  <a:schemeClr val="tx1"/>
                </a:solidFill>
                <a:effectLst/>
                <a:latin typeface="+mn-lt"/>
                <a:ea typeface="+mn-ea"/>
                <a:cs typeface="+mn-cs"/>
              </a:rPr>
              <a:t>The escape need state is when audiences are most engaged and are looking to lose themselves in content – there’s a sense anticipation and excitement about the viewing experience.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7</a:t>
            </a:fld>
            <a:endParaRPr lang="en-GB"/>
          </a:p>
        </p:txBody>
      </p:sp>
    </p:spTree>
    <p:extLst>
      <p:ext uri="{BB962C8B-B14F-4D97-AF65-F5344CB8AC3E}">
        <p14:creationId xmlns:p14="http://schemas.microsoft.com/office/powerpoint/2010/main" val="149384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Broadcaster video on demand is serving this need across ages. Audiences value the trusted ‘gatekeeper’ role of these broadcaster services.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Subscription on demand services,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particularly Netflix,</a:t>
            </a:r>
            <a:r>
              <a:rPr lang="en-GB" sz="1200" kern="1200" baseline="0" dirty="0">
                <a:solidFill>
                  <a:schemeClr val="tx1"/>
                </a:solidFill>
                <a:effectLst/>
                <a:latin typeface="+mn-lt"/>
                <a:ea typeface="+mn-ea"/>
                <a:cs typeface="+mn-cs"/>
              </a:rPr>
              <a:t> deliver strongly against this </a:t>
            </a:r>
            <a:r>
              <a:rPr lang="en-GB" sz="1200" kern="1200" dirty="0">
                <a:solidFill>
                  <a:schemeClr val="tx1"/>
                </a:solidFill>
                <a:effectLst/>
                <a:latin typeface="+mn-lt"/>
                <a:ea typeface="+mn-ea"/>
                <a:cs typeface="+mn-cs"/>
              </a:rPr>
              <a:t>need state. These services enable viewers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seek out whole series to binge on and provide appealing, relevant content, particularly for younger audiences,</a:t>
            </a:r>
            <a:r>
              <a:rPr lang="en-GB" sz="1200" kern="1200" baseline="0" dirty="0">
                <a:solidFill>
                  <a:schemeClr val="tx1"/>
                </a:solidFill>
                <a:effectLst/>
                <a:latin typeface="+mn-lt"/>
                <a:ea typeface="+mn-ea"/>
                <a:cs typeface="+mn-cs"/>
              </a:rPr>
              <a:t> such as </a:t>
            </a:r>
            <a:r>
              <a:rPr lang="en-GB" sz="1200" kern="1200" dirty="0">
                <a:solidFill>
                  <a:schemeClr val="tx1"/>
                </a:solidFill>
                <a:effectLst/>
                <a:latin typeface="+mn-lt"/>
                <a:ea typeface="+mn-ea"/>
                <a:cs typeface="+mn-cs"/>
              </a:rPr>
              <a:t>Riverdale</a:t>
            </a:r>
            <a:r>
              <a:rPr lang="en-GB" sz="1200" kern="1200" baseline="0" dirty="0">
                <a:solidFill>
                  <a:schemeClr val="tx1"/>
                </a:solidFill>
                <a:effectLst/>
                <a:latin typeface="+mn-lt"/>
                <a:ea typeface="+mn-ea"/>
                <a:cs typeface="+mn-cs"/>
              </a:rPr>
              <a:t> and</a:t>
            </a:r>
            <a:r>
              <a:rPr lang="en-GB" sz="1200" kern="1200" dirty="0">
                <a:solidFill>
                  <a:schemeClr val="tx1"/>
                </a:solidFill>
                <a:effectLst/>
                <a:latin typeface="+mn-lt"/>
                <a:ea typeface="+mn-ea"/>
                <a:cs typeface="+mn-cs"/>
              </a:rPr>
              <a:t> Orange Is the New Black.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Specific platform choice is determined by the availability of content,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which can push certain services to top of choice hierarchy until a series is completed. This means that engagement with services like Netflix can by erratic or cyclical - becoming first choice when viewers are into a series, but then falling back down the hierarchy when they’ve finished.</a:t>
            </a:r>
          </a:p>
          <a:p>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8</a:t>
            </a:fld>
            <a:endParaRPr lang="en-GB"/>
          </a:p>
        </p:txBody>
      </p:sp>
    </p:spTree>
    <p:extLst>
      <p:ext uri="{BB962C8B-B14F-4D97-AF65-F5344CB8AC3E}">
        <p14:creationId xmlns:p14="http://schemas.microsoft.com/office/powerpoint/2010/main" val="324930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Content is heavily focused on drama, but can</a:t>
            </a:r>
            <a:r>
              <a:rPr lang="en-GB" sz="1200" kern="1200" baseline="0" dirty="0">
                <a:solidFill>
                  <a:schemeClr val="tx1"/>
                </a:solidFill>
                <a:effectLst/>
                <a:latin typeface="+mn-lt"/>
                <a:ea typeface="+mn-ea"/>
                <a:cs typeface="+mn-cs"/>
              </a:rPr>
              <a:t> also include </a:t>
            </a:r>
            <a:r>
              <a:rPr lang="en-GB" sz="1200" kern="1200" dirty="0">
                <a:solidFill>
                  <a:schemeClr val="tx1"/>
                </a:solidFill>
                <a:effectLst/>
                <a:latin typeface="+mn-lt"/>
                <a:ea typeface="+mn-ea"/>
                <a:cs typeface="+mn-cs"/>
              </a:rPr>
              <a:t>films and documentaries, and is characterised by high production values, high proﬁle talent and involving storylines.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can be newer or older series – being of the moment is less of a factor here, it’s more about personal engagement and appeal. The volume of content and the flexibility of viewing are also important,</a:t>
            </a:r>
            <a:r>
              <a:rPr lang="en-GB" sz="1200" kern="1200" baseline="0" dirty="0">
                <a:solidFill>
                  <a:schemeClr val="tx1"/>
                </a:solidFill>
                <a:effectLst/>
                <a:latin typeface="+mn-lt"/>
                <a:ea typeface="+mn-ea"/>
                <a:cs typeface="+mn-cs"/>
              </a:rPr>
              <a:t> which is where boxsets come into play.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9</a:t>
            </a:fld>
            <a:endParaRPr lang="en-GB"/>
          </a:p>
        </p:txBody>
      </p:sp>
    </p:spTree>
    <p:extLst>
      <p:ext uri="{BB962C8B-B14F-4D97-AF65-F5344CB8AC3E}">
        <p14:creationId xmlns:p14="http://schemas.microsoft.com/office/powerpoint/2010/main" val="1935432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0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73512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5072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8669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73216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1063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1604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8021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00964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7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423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8740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337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17/04/2024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35939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652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47041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97083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6712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1680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7411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4587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23880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9195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06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1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5689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2967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27408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60301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17/04/2024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4227032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jp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on a couch playing a trumpet&#10;&#10;Description automatically generated">
            <a:extLst>
              <a:ext uri="{FF2B5EF4-FFF2-40B4-BE49-F238E27FC236}">
                <a16:creationId xmlns:a16="http://schemas.microsoft.com/office/drawing/2014/main" id="{A8AE3409-8FFE-F1F0-8640-C89A90DBF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VOD Viewing</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189958" y="4027307"/>
            <a:ext cx="3576436" cy="246221"/>
          </a:xfrm>
          <a:prstGeom prst="rect">
            <a:avLst/>
          </a:prstGeom>
          <a:noFill/>
        </p:spPr>
        <p:txBody>
          <a:bodyPr wrap="square" rtlCol="0">
            <a:spAutoFit/>
          </a:bodyPr>
          <a:lstStyle/>
          <a:p>
            <a:pPr algn="l"/>
            <a:r>
              <a:rPr lang="en-GB" sz="1000" dirty="0">
                <a:solidFill>
                  <a:schemeClr val="bg1"/>
                </a:solidFill>
              </a:rPr>
              <a:t>Boots – Pipe Down</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A5433-15F3-3D78-8DE8-2A4D7D961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BECD2-FDEE-AC39-1173-6B7566F49186}"/>
              </a:ext>
            </a:extLst>
          </p:cNvPr>
          <p:cNvSpPr>
            <a:spLocks noGrp="1"/>
          </p:cNvSpPr>
          <p:nvPr>
            <p:ph type="title"/>
          </p:nvPr>
        </p:nvSpPr>
        <p:spPr>
          <a:xfrm>
            <a:off x="371475" y="359944"/>
            <a:ext cx="11547623" cy="1021181"/>
          </a:xfrm>
        </p:spPr>
        <p:txBody>
          <a:bodyPr>
            <a:normAutofit/>
          </a:bodyPr>
          <a:lstStyle/>
          <a:p>
            <a:r>
              <a:rPr lang="en-US"/>
              <a:t>SVOD &amp; video-sharing seasonal viewing consistent across 23</a:t>
            </a:r>
            <a:endParaRPr lang="en-GB"/>
          </a:p>
        </p:txBody>
      </p:sp>
      <p:sp>
        <p:nvSpPr>
          <p:cNvPr id="3" name="Text Placeholder 2">
            <a:extLst>
              <a:ext uri="{FF2B5EF4-FFF2-40B4-BE49-F238E27FC236}">
                <a16:creationId xmlns:a16="http://schemas.microsoft.com/office/drawing/2014/main" id="{8588379C-5025-70FD-B194-9E727AF34C67}"/>
              </a:ext>
            </a:extLst>
          </p:cNvPr>
          <p:cNvSpPr>
            <a:spLocks noGrp="1"/>
          </p:cNvSpPr>
          <p:nvPr>
            <p:ph type="body" sz="quarter" idx="15"/>
          </p:nvPr>
        </p:nvSpPr>
        <p:spPr>
          <a:xfrm>
            <a:off x="378000" y="5364000"/>
            <a:ext cx="11334817" cy="304800"/>
          </a:xfrm>
        </p:spPr>
        <p:txBody>
          <a:bodyPr/>
          <a:lstStyle/>
          <a:p>
            <a:r>
              <a:rPr lang="en-GB"/>
              <a:t>Source: Barb, 2023, Individuals</a:t>
            </a:r>
          </a:p>
        </p:txBody>
      </p:sp>
      <p:graphicFrame>
        <p:nvGraphicFramePr>
          <p:cNvPr id="6" name="Chart 5">
            <a:extLst>
              <a:ext uri="{FF2B5EF4-FFF2-40B4-BE49-F238E27FC236}">
                <a16:creationId xmlns:a16="http://schemas.microsoft.com/office/drawing/2014/main" id="{BE1E86BA-8C21-9C8E-E903-35B54BBE7A2E}"/>
              </a:ext>
            </a:extLst>
          </p:cNvPr>
          <p:cNvGraphicFramePr/>
          <p:nvPr>
            <p:extLst>
              <p:ext uri="{D42A27DB-BD31-4B8C-83A1-F6EECF244321}">
                <p14:modId xmlns:p14="http://schemas.microsoft.com/office/powerpoint/2010/main" val="735558478"/>
              </p:ext>
            </p:extLst>
          </p:nvPr>
        </p:nvGraphicFramePr>
        <p:xfrm>
          <a:off x="645408" y="1392562"/>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303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851B-D6A4-405C-BF03-95FDE4D34981}"/>
              </a:ext>
            </a:extLst>
          </p:cNvPr>
          <p:cNvSpPr>
            <a:spLocks noGrp="1"/>
          </p:cNvSpPr>
          <p:nvPr>
            <p:ph type="title"/>
          </p:nvPr>
        </p:nvSpPr>
        <p:spPr/>
        <p:txBody>
          <a:bodyPr/>
          <a:lstStyle/>
          <a:p>
            <a:r>
              <a:rPr lang="en-GB" dirty="0"/>
              <a:t>BVOD accounts for almost ¼ of 16-34s broadcaster TV viewing</a:t>
            </a:r>
          </a:p>
        </p:txBody>
      </p:sp>
      <p:sp>
        <p:nvSpPr>
          <p:cNvPr id="3" name="Text Placeholder 2">
            <a:extLst>
              <a:ext uri="{FF2B5EF4-FFF2-40B4-BE49-F238E27FC236}">
                <a16:creationId xmlns:a16="http://schemas.microsoft.com/office/drawing/2014/main" id="{A91BE4F6-25A2-464F-8E48-88F285575764}"/>
              </a:ext>
            </a:extLst>
          </p:cNvPr>
          <p:cNvSpPr>
            <a:spLocks noGrp="1"/>
          </p:cNvSpPr>
          <p:nvPr>
            <p:ph type="body" sz="quarter" idx="15"/>
          </p:nvPr>
        </p:nvSpPr>
        <p:spPr>
          <a:xfrm>
            <a:off x="378000" y="5364000"/>
            <a:ext cx="11334817" cy="304800"/>
          </a:xfrm>
        </p:spPr>
        <p:txBody>
          <a:bodyPr/>
          <a:lstStyle/>
          <a:p>
            <a:r>
              <a:rPr lang="en-GB"/>
              <a:t>Source: 2023, Barb</a:t>
            </a:r>
          </a:p>
          <a:p>
            <a:endParaRPr lang="en-GB"/>
          </a:p>
        </p:txBody>
      </p:sp>
      <p:grpSp>
        <p:nvGrpSpPr>
          <p:cNvPr id="31" name="Group 30">
            <a:extLst>
              <a:ext uri="{FF2B5EF4-FFF2-40B4-BE49-F238E27FC236}">
                <a16:creationId xmlns:a16="http://schemas.microsoft.com/office/drawing/2014/main" id="{9854DA8F-AC57-4A16-ADF6-24764564B795}"/>
              </a:ext>
            </a:extLst>
          </p:cNvPr>
          <p:cNvGrpSpPr/>
          <p:nvPr/>
        </p:nvGrpSpPr>
        <p:grpSpPr>
          <a:xfrm>
            <a:off x="1968500" y="1283334"/>
            <a:ext cx="8781016" cy="3553807"/>
            <a:chOff x="714375" y="1028699"/>
            <a:chExt cx="8781016" cy="3553807"/>
          </a:xfrm>
        </p:grpSpPr>
        <p:graphicFrame>
          <p:nvGraphicFramePr>
            <p:cNvPr id="24" name="Chart 23">
              <a:extLst>
                <a:ext uri="{FF2B5EF4-FFF2-40B4-BE49-F238E27FC236}">
                  <a16:creationId xmlns:a16="http://schemas.microsoft.com/office/drawing/2014/main" id="{26C28FE3-1E95-46FA-96D9-CA4ACEC1A075}"/>
                </a:ext>
              </a:extLst>
            </p:cNvPr>
            <p:cNvGraphicFramePr/>
            <p:nvPr/>
          </p:nvGraphicFramePr>
          <p:xfrm>
            <a:off x="714375" y="1028701"/>
            <a:ext cx="4233309" cy="352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3C89EA00-401F-46A5-B68C-2B136544E1FE}"/>
                </a:ext>
              </a:extLst>
            </p:cNvPr>
            <p:cNvGraphicFramePr/>
            <p:nvPr/>
          </p:nvGraphicFramePr>
          <p:xfrm>
            <a:off x="5038726" y="1028699"/>
            <a:ext cx="445666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09EC1653-A99A-4CE8-9174-3810924690B0}"/>
                </a:ext>
              </a:extLst>
            </p:cNvPr>
            <p:cNvSpPr txBox="1"/>
            <p:nvPr/>
          </p:nvSpPr>
          <p:spPr>
            <a:xfrm>
              <a:off x="1450014"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4D4D4D"/>
                  </a:solidFill>
                  <a:latin typeface="Arial"/>
                </a:rPr>
                <a:t>2</a:t>
              </a:r>
              <a:r>
                <a:rPr kumimoji="0" lang="en-GB" sz="1600" b="0" i="0" u="none" strike="noStrike" kern="1200" cap="none" spc="0" normalizeH="0" baseline="0" noProof="0">
                  <a:ln>
                    <a:noFill/>
                  </a:ln>
                  <a:solidFill>
                    <a:srgbClr val="4D4D4D"/>
                  </a:solidFill>
                  <a:effectLst/>
                  <a:uLnTx/>
                  <a:uFillTx/>
                  <a:latin typeface="Arial"/>
                  <a:ea typeface="+mn-ea"/>
                  <a:cs typeface="+mn-cs"/>
                </a:rPr>
                <a:t> hrs 40 mins</a:t>
              </a:r>
            </a:p>
          </p:txBody>
        </p:sp>
        <p:sp>
          <p:nvSpPr>
            <p:cNvPr id="28" name="TextBox 27">
              <a:extLst>
                <a:ext uri="{FF2B5EF4-FFF2-40B4-BE49-F238E27FC236}">
                  <a16:creationId xmlns:a16="http://schemas.microsoft.com/office/drawing/2014/main" id="{E873AF99-EC2A-4A0B-A7FC-1AD1F3BE64FB}"/>
                </a:ext>
              </a:extLst>
            </p:cNvPr>
            <p:cNvSpPr txBox="1"/>
            <p:nvPr/>
          </p:nvSpPr>
          <p:spPr>
            <a:xfrm>
              <a:off x="5789783"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4D4D4D"/>
                  </a:solidFill>
                  <a:latin typeface="Arial"/>
                </a:rPr>
                <a:t>1</a:t>
              </a:r>
              <a:r>
                <a:rPr kumimoji="0" lang="en-GB" sz="1600" b="0" i="0" u="none" strike="noStrike" kern="1200" cap="none" spc="0" normalizeH="0" baseline="0" noProof="0">
                  <a:ln>
                    <a:noFill/>
                  </a:ln>
                  <a:solidFill>
                    <a:srgbClr val="4D4D4D"/>
                  </a:solidFill>
                  <a:effectLst/>
                  <a:uLnTx/>
                  <a:uFillTx/>
                  <a:latin typeface="Arial"/>
                  <a:ea typeface="+mn-ea"/>
                  <a:cs typeface="+mn-cs"/>
                </a:rPr>
                <a:t> hr 5 mins</a:t>
              </a:r>
            </a:p>
          </p:txBody>
        </p:sp>
        <p:sp>
          <p:nvSpPr>
            <p:cNvPr id="29" name="TextBox 28">
              <a:extLst>
                <a:ext uri="{FF2B5EF4-FFF2-40B4-BE49-F238E27FC236}">
                  <a16:creationId xmlns:a16="http://schemas.microsoft.com/office/drawing/2014/main" id="{65ED99D4-CDE6-4C25-A898-381CB37D81F5}"/>
                </a:ext>
              </a:extLst>
            </p:cNvPr>
            <p:cNvSpPr txBox="1"/>
            <p:nvPr/>
          </p:nvSpPr>
          <p:spPr>
            <a:xfrm>
              <a:off x="1707929" y="2674548"/>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rgbClr val="4D4D4D"/>
                  </a:solidFill>
                  <a:effectLst/>
                  <a:uLnTx/>
                  <a:uFillTx/>
                  <a:latin typeface="Arial"/>
                  <a:ea typeface="+mn-ea"/>
                  <a:cs typeface="+mn-cs"/>
                </a:rPr>
                <a:t>Inds</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30" name="TextBox 29">
              <a:extLst>
                <a:ext uri="{FF2B5EF4-FFF2-40B4-BE49-F238E27FC236}">
                  <a16:creationId xmlns:a16="http://schemas.microsoft.com/office/drawing/2014/main" id="{D6207C1F-99D3-4F02-B0FA-B2B81ECDFB12}"/>
                </a:ext>
              </a:extLst>
            </p:cNvPr>
            <p:cNvSpPr txBox="1"/>
            <p:nvPr/>
          </p:nvSpPr>
          <p:spPr>
            <a:xfrm>
              <a:off x="6122024" y="2673799"/>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Tree>
    <p:extLst>
      <p:ext uri="{BB962C8B-B14F-4D97-AF65-F5344CB8AC3E}">
        <p14:creationId xmlns:p14="http://schemas.microsoft.com/office/powerpoint/2010/main" val="65185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21F4-F93A-530E-B9EC-B4452F67DE76}"/>
              </a:ext>
            </a:extLst>
          </p:cNvPr>
          <p:cNvSpPr>
            <a:spLocks noGrp="1"/>
          </p:cNvSpPr>
          <p:nvPr>
            <p:ph type="title"/>
          </p:nvPr>
        </p:nvSpPr>
        <p:spPr>
          <a:xfrm>
            <a:off x="425450" y="258483"/>
            <a:ext cx="11341099" cy="1021181"/>
          </a:xfrm>
        </p:spPr>
        <p:txBody>
          <a:bodyPr>
            <a:normAutofit/>
          </a:bodyPr>
          <a:lstStyle/>
          <a:p>
            <a:r>
              <a:rPr lang="en-GB" dirty="0"/>
              <a:t>A 25:75 blend of </a:t>
            </a:r>
            <a:r>
              <a:rPr lang="en-GB" dirty="0" err="1"/>
              <a:t>Linear:BVOD</a:t>
            </a:r>
            <a:r>
              <a:rPr lang="en-GB" dirty="0"/>
              <a:t> is optimal for cost effective 16-34 reach </a:t>
            </a:r>
          </a:p>
        </p:txBody>
      </p:sp>
      <p:sp>
        <p:nvSpPr>
          <p:cNvPr id="5" name="Text Placeholder 2">
            <a:extLst>
              <a:ext uri="{FF2B5EF4-FFF2-40B4-BE49-F238E27FC236}">
                <a16:creationId xmlns:a16="http://schemas.microsoft.com/office/drawing/2014/main" id="{11163C53-D517-9E3E-2B33-7142B82714DB}"/>
              </a:ext>
            </a:extLst>
          </p:cNvPr>
          <p:cNvSpPr>
            <a:spLocks noGrp="1"/>
          </p:cNvSpPr>
          <p:nvPr>
            <p:ph type="body" sz="quarter" idx="15"/>
          </p:nvPr>
        </p:nvSpPr>
        <p:spPr>
          <a:xfrm>
            <a:off x="378000" y="5364000"/>
            <a:ext cx="11334817" cy="304800"/>
          </a:xfrm>
        </p:spPr>
        <p:txBody>
          <a:bodyPr/>
          <a:lstStyle/>
          <a:p>
            <a:r>
              <a:rPr lang="en-GB"/>
              <a:t>Source: Barb BVOD Planner (2023, 6 weeks 35-40) / natural delivery / station average prices. Optimised to determine linear and BVOD split.</a:t>
            </a:r>
            <a:endParaRPr lang="en-GB">
              <a:solidFill>
                <a:srgbClr val="FF0000"/>
              </a:solidFill>
              <a:highlight>
                <a:srgbClr val="FFFF00"/>
              </a:highlight>
            </a:endParaRPr>
          </a:p>
        </p:txBody>
      </p:sp>
      <p:graphicFrame>
        <p:nvGraphicFramePr>
          <p:cNvPr id="3" name="Chart 2">
            <a:extLst>
              <a:ext uri="{FF2B5EF4-FFF2-40B4-BE49-F238E27FC236}">
                <a16:creationId xmlns:a16="http://schemas.microsoft.com/office/drawing/2014/main" id="{6C9E8782-92BF-27C9-0283-6206AE562A94}"/>
              </a:ext>
            </a:extLst>
          </p:cNvPr>
          <p:cNvGraphicFramePr/>
          <p:nvPr/>
        </p:nvGraphicFramePr>
        <p:xfrm>
          <a:off x="603251" y="1130840"/>
          <a:ext cx="10800000" cy="43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3040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C7F1A-B767-7533-CA69-A8A9D927785B}"/>
            </a:ext>
          </a:extLst>
        </p:cNvPr>
        <p:cNvGrpSpPr/>
        <p:nvPr/>
      </p:nvGrpSpPr>
      <p:grpSpPr>
        <a:xfrm>
          <a:off x="0" y="0"/>
          <a:ext cx="0" cy="0"/>
          <a:chOff x="0" y="0"/>
          <a:chExt cx="0" cy="0"/>
        </a:xfrm>
      </p:grpSpPr>
      <p:pic>
        <p:nvPicPr>
          <p:cNvPr id="30" name="Picture Placeholder 29">
            <a:extLst>
              <a:ext uri="{FF2B5EF4-FFF2-40B4-BE49-F238E27FC236}">
                <a16:creationId xmlns:a16="http://schemas.microsoft.com/office/drawing/2014/main" id="{13357F53-79E9-D9D9-6FBB-306FE45EFFE1}"/>
              </a:ext>
            </a:extLst>
          </p:cNvPr>
          <p:cNvPicPr>
            <a:picLocks noGrp="1" noChangeAspect="1"/>
          </p:cNvPicPr>
          <p:nvPr>
            <p:ph type="pic" sz="quarter" idx="14"/>
          </p:nvPr>
        </p:nvPicPr>
        <p:blipFill rotWithShape="1">
          <a:blip r:embed="rId3"/>
          <a:srcRect l="16808" t="-164" r="5229" b="164"/>
          <a:stretch/>
        </p:blipFill>
        <p:spPr>
          <a:xfrm>
            <a:off x="6007894" y="-9729"/>
            <a:ext cx="6184106" cy="5948364"/>
          </a:xfrm>
          <a:prstGeom prst="rect">
            <a:avLst/>
          </a:prstGeom>
        </p:spPr>
      </p:pic>
      <p:sp>
        <p:nvSpPr>
          <p:cNvPr id="2" name="Title 1">
            <a:extLst>
              <a:ext uri="{FF2B5EF4-FFF2-40B4-BE49-F238E27FC236}">
                <a16:creationId xmlns:a16="http://schemas.microsoft.com/office/drawing/2014/main" id="{2C9441CC-4049-C084-B5CC-1E08010A31D8}"/>
              </a:ext>
            </a:extLst>
          </p:cNvPr>
          <p:cNvSpPr>
            <a:spLocks noGrp="1"/>
          </p:cNvSpPr>
          <p:nvPr>
            <p:ph type="title"/>
          </p:nvPr>
        </p:nvSpPr>
        <p:spPr/>
        <p:txBody>
          <a:bodyPr>
            <a:normAutofit/>
          </a:bodyPr>
          <a:lstStyle/>
          <a:p>
            <a:r>
              <a:rPr lang="en-GB" sz="2900">
                <a:solidFill>
                  <a:schemeClr val="accent1"/>
                </a:solidFill>
              </a:rPr>
              <a:t>Primetime drama has high levels of time-shifted viewing</a:t>
            </a:r>
            <a:endParaRPr lang="en-GB" sz="2900"/>
          </a:p>
        </p:txBody>
      </p:sp>
      <p:sp>
        <p:nvSpPr>
          <p:cNvPr id="5" name="Text Placeholder 4">
            <a:extLst>
              <a:ext uri="{FF2B5EF4-FFF2-40B4-BE49-F238E27FC236}">
                <a16:creationId xmlns:a16="http://schemas.microsoft.com/office/drawing/2014/main" id="{58631D76-2F0D-55E2-AB33-3B3CD549078B}"/>
              </a:ext>
            </a:extLst>
          </p:cNvPr>
          <p:cNvSpPr>
            <a:spLocks noGrp="1"/>
          </p:cNvSpPr>
          <p:nvPr>
            <p:ph type="body" sz="quarter" idx="15"/>
          </p:nvPr>
        </p:nvSpPr>
        <p:spPr>
          <a:xfrm>
            <a:off x="377758" y="5365115"/>
            <a:ext cx="5239271" cy="327546"/>
          </a:xfrm>
        </p:spPr>
        <p:txBody>
          <a:bodyPr/>
          <a:lstStyle/>
          <a:p>
            <a:r>
              <a:rPr lang="en-GB"/>
              <a:t>Source: Barb 2023. Individuals, Live +3min. Unforgotten, Episode 1, ITV1, 27 February 2023.</a:t>
            </a:r>
          </a:p>
        </p:txBody>
      </p:sp>
      <p:graphicFrame>
        <p:nvGraphicFramePr>
          <p:cNvPr id="6" name="Content Placeholder 4">
            <a:extLst>
              <a:ext uri="{FF2B5EF4-FFF2-40B4-BE49-F238E27FC236}">
                <a16:creationId xmlns:a16="http://schemas.microsoft.com/office/drawing/2014/main" id="{C70D660A-C821-C200-DD2E-29A85C412343}"/>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9F42371D-D370-9E8D-2044-EA1925C19CFD}"/>
              </a:ext>
            </a:extLst>
          </p:cNvPr>
          <p:cNvCxnSpPr>
            <a:cxnSpLocks/>
          </p:cNvCxnSpPr>
          <p:nvPr/>
        </p:nvCxnSpPr>
        <p:spPr>
          <a:xfrm>
            <a:off x="1630970" y="2180259"/>
            <a:ext cx="1050586"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BF71A5-9C2C-038E-8259-AC719F5C4C13}"/>
              </a:ext>
            </a:extLst>
          </p:cNvPr>
          <p:cNvSpPr/>
          <p:nvPr/>
        </p:nvSpPr>
        <p:spPr>
          <a:xfrm>
            <a:off x="358093" y="2240962"/>
            <a:ext cx="151334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9" name="Rectangle 8">
            <a:extLst>
              <a:ext uri="{FF2B5EF4-FFF2-40B4-BE49-F238E27FC236}">
                <a16:creationId xmlns:a16="http://schemas.microsoft.com/office/drawing/2014/main" id="{9A85B3A4-D3CF-E97B-6059-7AF6E1A3BB7F}"/>
              </a:ext>
            </a:extLst>
          </p:cNvPr>
          <p:cNvSpPr/>
          <p:nvPr/>
        </p:nvSpPr>
        <p:spPr>
          <a:xfrm>
            <a:off x="353957" y="2017469"/>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2.97 million</a:t>
            </a:r>
          </a:p>
        </p:txBody>
      </p:sp>
      <p:cxnSp>
        <p:nvCxnSpPr>
          <p:cNvPr id="10" name="Connector: Elbow 9">
            <a:extLst>
              <a:ext uri="{FF2B5EF4-FFF2-40B4-BE49-F238E27FC236}">
                <a16:creationId xmlns:a16="http://schemas.microsoft.com/office/drawing/2014/main" id="{E87C390E-34ED-7D4E-BFCA-6101FA6F8629}"/>
              </a:ext>
            </a:extLst>
          </p:cNvPr>
          <p:cNvCxnSpPr>
            <a:cxnSpLocks/>
            <a:stCxn id="12" idx="3"/>
          </p:cNvCxnSpPr>
          <p:nvPr/>
        </p:nvCxnSpPr>
        <p:spPr>
          <a:xfrm flipV="1">
            <a:off x="944116" y="3366875"/>
            <a:ext cx="961451" cy="1305"/>
          </a:xfrm>
          <a:prstGeom prst="bentConnector3">
            <a:avLst>
              <a:gd name="adj1" fmla="val 50000"/>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FE92D8C-BD1C-079B-20E4-D16092B9AC3D}"/>
              </a:ext>
            </a:extLst>
          </p:cNvPr>
          <p:cNvSpPr/>
          <p:nvPr/>
        </p:nvSpPr>
        <p:spPr>
          <a:xfrm>
            <a:off x="270069" y="3416909"/>
            <a:ext cx="1601370"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Device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a:p>
            <a:pPr defTabSz="685800">
              <a:defRPr/>
            </a:pPr>
            <a:r>
              <a:rPr kumimoji="0" lang="en-GB" sz="1400" b="0" i="0" u="none" strike="noStrike" kern="1200" cap="none" spc="0" normalizeH="0" baseline="0" noProof="0">
                <a:ln>
                  <a:noFill/>
                </a:ln>
                <a:solidFill>
                  <a:srgbClr val="808080"/>
                </a:solidFill>
                <a:effectLst/>
                <a:uLnTx/>
                <a:uFillTx/>
                <a:latin typeface="Arial"/>
                <a:ea typeface="+mn-ea"/>
                <a:cs typeface="+mn-cs"/>
              </a:rPr>
              <a:t>Live, and time-shifted</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80808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F3D5F3FD-FE76-45FE-7DFE-421D2E1C7B22}"/>
              </a:ext>
            </a:extLst>
          </p:cNvPr>
          <p:cNvSpPr/>
          <p:nvPr/>
        </p:nvSpPr>
        <p:spPr>
          <a:xfrm>
            <a:off x="304197" y="3198903"/>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B7305"/>
                </a:solidFill>
                <a:effectLst/>
                <a:uLnTx/>
                <a:uFillTx/>
                <a:latin typeface="Arial"/>
                <a:ea typeface="+mn-ea"/>
                <a:cs typeface="+mn-cs"/>
              </a:rPr>
              <a:t>281k</a:t>
            </a:r>
          </a:p>
        </p:txBody>
      </p:sp>
      <p:sp>
        <p:nvSpPr>
          <p:cNvPr id="13" name="Rectangle 12">
            <a:extLst>
              <a:ext uri="{FF2B5EF4-FFF2-40B4-BE49-F238E27FC236}">
                <a16:creationId xmlns:a16="http://schemas.microsoft.com/office/drawing/2014/main" id="{22EF1196-F2D6-E09E-8256-A61249D5B0AD}"/>
              </a:ext>
            </a:extLst>
          </p:cNvPr>
          <p:cNvSpPr/>
          <p:nvPr/>
        </p:nvSpPr>
        <p:spPr>
          <a:xfrm>
            <a:off x="4623371" y="4091059"/>
            <a:ext cx="1408142"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 within 28 days of broadcast</a:t>
            </a:r>
          </a:p>
        </p:txBody>
      </p:sp>
      <p:sp>
        <p:nvSpPr>
          <p:cNvPr id="14" name="Rectangle 13">
            <a:extLst>
              <a:ext uri="{FF2B5EF4-FFF2-40B4-BE49-F238E27FC236}">
                <a16:creationId xmlns:a16="http://schemas.microsoft.com/office/drawing/2014/main" id="{319B6E6A-11A6-4B7E-ECB6-D590EF5AB7ED}"/>
              </a:ext>
            </a:extLst>
          </p:cNvPr>
          <p:cNvSpPr/>
          <p:nvPr/>
        </p:nvSpPr>
        <p:spPr>
          <a:xfrm>
            <a:off x="4637673" y="3874793"/>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4.44 million</a:t>
            </a:r>
          </a:p>
        </p:txBody>
      </p:sp>
      <p:sp>
        <p:nvSpPr>
          <p:cNvPr id="15" name="Rectangle 14">
            <a:extLst>
              <a:ext uri="{FF2B5EF4-FFF2-40B4-BE49-F238E27FC236}">
                <a16:creationId xmlns:a16="http://schemas.microsoft.com/office/drawing/2014/main" id="{E410C0F1-5097-34D5-16EA-F3E69F0E2306}"/>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7.69 </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million total viewers</a:t>
            </a:r>
          </a:p>
        </p:txBody>
      </p:sp>
      <p:cxnSp>
        <p:nvCxnSpPr>
          <p:cNvPr id="19" name="Connector: Elbow 18">
            <a:extLst>
              <a:ext uri="{FF2B5EF4-FFF2-40B4-BE49-F238E27FC236}">
                <a16:creationId xmlns:a16="http://schemas.microsoft.com/office/drawing/2014/main" id="{13B400BD-35AB-D021-0267-F230A93B767A}"/>
              </a:ext>
            </a:extLst>
          </p:cNvPr>
          <p:cNvCxnSpPr>
            <a:cxnSpLocks/>
          </p:cNvCxnSpPr>
          <p:nvPr/>
        </p:nvCxnSpPr>
        <p:spPr>
          <a:xfrm rot="10800000">
            <a:off x="4304872" y="3475467"/>
            <a:ext cx="636998" cy="395497"/>
          </a:xfrm>
          <a:prstGeom prst="bentConnector3">
            <a:avLst>
              <a:gd name="adj1" fmla="val 79032"/>
            </a:avLst>
          </a:prstGeom>
          <a:ln w="15875">
            <a:solidFill>
              <a:srgbClr val="372D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14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4761-FCEE-0968-B78D-4D4918B7A6F8}"/>
            </a:ext>
          </a:extLst>
        </p:cNvPr>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706F63CA-B654-EA14-2B1E-66F39D5C5CEF}"/>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0153CD5-6982-5EAD-4A43-95EA044E8196}"/>
              </a:ext>
            </a:extLst>
          </p:cNvPr>
          <p:cNvSpPr>
            <a:spLocks noGrp="1"/>
          </p:cNvSpPr>
          <p:nvPr>
            <p:ph type="title"/>
          </p:nvPr>
        </p:nvSpPr>
        <p:spPr/>
        <p:txBody>
          <a:bodyPr>
            <a:noAutofit/>
          </a:bodyPr>
          <a:lstStyle/>
          <a:p>
            <a:r>
              <a:rPr lang="en-GB" sz="2700">
                <a:solidFill>
                  <a:schemeClr val="accent1"/>
                </a:solidFill>
              </a:rPr>
              <a:t>Broad appeal entertainment shows have high TV set viewing</a:t>
            </a:r>
            <a:br>
              <a:rPr lang="en-GB" sz="2700">
                <a:solidFill>
                  <a:schemeClr val="accent1"/>
                </a:solidFill>
              </a:rPr>
            </a:br>
            <a:endParaRPr lang="en-GB" sz="2700"/>
          </a:p>
        </p:txBody>
      </p:sp>
      <p:sp>
        <p:nvSpPr>
          <p:cNvPr id="5" name="Text Placeholder 4">
            <a:extLst>
              <a:ext uri="{FF2B5EF4-FFF2-40B4-BE49-F238E27FC236}">
                <a16:creationId xmlns:a16="http://schemas.microsoft.com/office/drawing/2014/main" id="{146A5026-BD69-2564-7B35-C776C0D03423}"/>
              </a:ext>
            </a:extLst>
          </p:cNvPr>
          <p:cNvSpPr>
            <a:spLocks noGrp="1"/>
          </p:cNvSpPr>
          <p:nvPr>
            <p:ph type="body" sz="quarter" idx="15"/>
          </p:nvPr>
        </p:nvSpPr>
        <p:spPr>
          <a:xfrm>
            <a:off x="377758" y="5365115"/>
            <a:ext cx="5442018" cy="327546"/>
          </a:xfrm>
        </p:spPr>
        <p:txBody>
          <a:bodyPr/>
          <a:lstStyle/>
          <a:p>
            <a:r>
              <a:rPr lang="en-GB"/>
              <a:t>Source: Barb 2023. Individuals, Live +3min. The Great British Bake Off, Channel 4, 26 September 2023.</a:t>
            </a:r>
          </a:p>
        </p:txBody>
      </p:sp>
      <p:sp>
        <p:nvSpPr>
          <p:cNvPr id="15" name="Rectangle 14">
            <a:extLst>
              <a:ext uri="{FF2B5EF4-FFF2-40B4-BE49-F238E27FC236}">
                <a16:creationId xmlns:a16="http://schemas.microsoft.com/office/drawing/2014/main" id="{577BC307-D3F9-BD47-099F-FB925F4DAE29}"/>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8.39 </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million total viewers</a:t>
            </a:r>
          </a:p>
        </p:txBody>
      </p:sp>
      <p:cxnSp>
        <p:nvCxnSpPr>
          <p:cNvPr id="17" name="Straight Connector 16">
            <a:extLst>
              <a:ext uri="{FF2B5EF4-FFF2-40B4-BE49-F238E27FC236}">
                <a16:creationId xmlns:a16="http://schemas.microsoft.com/office/drawing/2014/main" id="{721DAEDB-54BB-A9B4-5454-2E3D26D86F1C}"/>
              </a:ext>
            </a:extLst>
          </p:cNvPr>
          <p:cNvCxnSpPr>
            <a:cxnSpLocks/>
          </p:cNvCxnSpPr>
          <p:nvPr/>
        </p:nvCxnSpPr>
        <p:spPr>
          <a:xfrm>
            <a:off x="2091840" y="2123038"/>
            <a:ext cx="1102121"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A4AE7D8-241D-8798-0864-37E2E70C5A64}"/>
              </a:ext>
            </a:extLst>
          </p:cNvPr>
          <p:cNvSpPr/>
          <p:nvPr/>
        </p:nvSpPr>
        <p:spPr>
          <a:xfrm>
            <a:off x="863516" y="2208845"/>
            <a:ext cx="151334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20" name="Rectangle 19">
            <a:extLst>
              <a:ext uri="{FF2B5EF4-FFF2-40B4-BE49-F238E27FC236}">
                <a16:creationId xmlns:a16="http://schemas.microsoft.com/office/drawing/2014/main" id="{F722C308-6EAC-E284-D3E8-F6002C7DE30C}"/>
              </a:ext>
            </a:extLst>
          </p:cNvPr>
          <p:cNvSpPr/>
          <p:nvPr/>
        </p:nvSpPr>
        <p:spPr>
          <a:xfrm>
            <a:off x="816156" y="1953589"/>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3.41 million</a:t>
            </a:r>
          </a:p>
        </p:txBody>
      </p:sp>
      <p:sp>
        <p:nvSpPr>
          <p:cNvPr id="21" name="Rectangle 20">
            <a:extLst>
              <a:ext uri="{FF2B5EF4-FFF2-40B4-BE49-F238E27FC236}">
                <a16:creationId xmlns:a16="http://schemas.microsoft.com/office/drawing/2014/main" id="{239A4D80-4D1E-83AA-DBB4-44AE8A886C0E}"/>
              </a:ext>
            </a:extLst>
          </p:cNvPr>
          <p:cNvSpPr/>
          <p:nvPr/>
        </p:nvSpPr>
        <p:spPr>
          <a:xfrm>
            <a:off x="254209" y="3491685"/>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Device viewing</a:t>
            </a:r>
            <a:endParaRPr kumimoji="0" lang="en-GB" sz="1400" b="0" i="0" u="none" strike="noStrike" kern="1200" cap="none" spc="0" normalizeH="0" baseline="0" noProof="0">
              <a:ln>
                <a:noFill/>
              </a:ln>
              <a:solidFill>
                <a:srgbClr val="80808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live, and time-shifted</a:t>
            </a:r>
          </a:p>
        </p:txBody>
      </p:sp>
      <p:sp>
        <p:nvSpPr>
          <p:cNvPr id="22" name="Rectangle 21">
            <a:extLst>
              <a:ext uri="{FF2B5EF4-FFF2-40B4-BE49-F238E27FC236}">
                <a16:creationId xmlns:a16="http://schemas.microsoft.com/office/drawing/2014/main" id="{22B387C0-2D79-1AE3-54ED-0CDA3D7DA852}"/>
              </a:ext>
            </a:extLst>
          </p:cNvPr>
          <p:cNvSpPr/>
          <p:nvPr/>
        </p:nvSpPr>
        <p:spPr>
          <a:xfrm>
            <a:off x="238100" y="3231605"/>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B7305"/>
                </a:solidFill>
                <a:effectLst/>
                <a:uLnTx/>
                <a:uFillTx/>
                <a:latin typeface="Arial"/>
                <a:ea typeface="+mn-ea"/>
                <a:cs typeface="+mn-cs"/>
              </a:rPr>
              <a:t>351k</a:t>
            </a:r>
          </a:p>
        </p:txBody>
      </p:sp>
      <p:sp>
        <p:nvSpPr>
          <p:cNvPr id="23" name="Rectangle 22">
            <a:extLst>
              <a:ext uri="{FF2B5EF4-FFF2-40B4-BE49-F238E27FC236}">
                <a16:creationId xmlns:a16="http://schemas.microsoft.com/office/drawing/2014/main" id="{7575D22F-874A-9813-FB86-21AE182889B6}"/>
              </a:ext>
            </a:extLst>
          </p:cNvPr>
          <p:cNvSpPr/>
          <p:nvPr/>
        </p:nvSpPr>
        <p:spPr>
          <a:xfrm>
            <a:off x="4545010" y="4021485"/>
            <a:ext cx="1408142"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 within 28 days of broadcast</a:t>
            </a:r>
          </a:p>
        </p:txBody>
      </p:sp>
      <p:sp>
        <p:nvSpPr>
          <p:cNvPr id="24" name="Rectangle 23">
            <a:extLst>
              <a:ext uri="{FF2B5EF4-FFF2-40B4-BE49-F238E27FC236}">
                <a16:creationId xmlns:a16="http://schemas.microsoft.com/office/drawing/2014/main" id="{6A0B74C8-07CA-E0A2-3455-25A516C75499}"/>
              </a:ext>
            </a:extLst>
          </p:cNvPr>
          <p:cNvSpPr/>
          <p:nvPr/>
        </p:nvSpPr>
        <p:spPr>
          <a:xfrm>
            <a:off x="4566240" y="3745894"/>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4.63 million</a:t>
            </a:r>
          </a:p>
        </p:txBody>
      </p:sp>
      <p:cxnSp>
        <p:nvCxnSpPr>
          <p:cNvPr id="25" name="Straight Connector 24">
            <a:extLst>
              <a:ext uri="{FF2B5EF4-FFF2-40B4-BE49-F238E27FC236}">
                <a16:creationId xmlns:a16="http://schemas.microsoft.com/office/drawing/2014/main" id="{CEF4930D-105C-7CFB-5696-916A83F5E8B5}"/>
              </a:ext>
            </a:extLst>
          </p:cNvPr>
          <p:cNvCxnSpPr>
            <a:cxnSpLocks/>
          </p:cNvCxnSpPr>
          <p:nvPr/>
        </p:nvCxnSpPr>
        <p:spPr>
          <a:xfrm>
            <a:off x="4306046" y="3644193"/>
            <a:ext cx="1020320" cy="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A0CF65-093C-9D55-BA5B-5C12C3DE0907}"/>
              </a:ext>
            </a:extLst>
          </p:cNvPr>
          <p:cNvCxnSpPr>
            <a:cxnSpLocks/>
          </p:cNvCxnSpPr>
          <p:nvPr/>
        </p:nvCxnSpPr>
        <p:spPr>
          <a:xfrm>
            <a:off x="814641" y="3385987"/>
            <a:ext cx="1020320" cy="2"/>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100" name="Picture 4" descr="The Great British Bake Off Series 14 – the final! | Channel 4">
            <a:extLst>
              <a:ext uri="{FF2B5EF4-FFF2-40B4-BE49-F238E27FC236}">
                <a16:creationId xmlns:a16="http://schemas.microsoft.com/office/drawing/2014/main" id="{905E4C7E-2734-9229-CB8C-66F4857F1699}"/>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22591" t="-164" r="19197" b="16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51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25602-83CA-ED53-D3CE-6E165D9E3898}"/>
            </a:ext>
          </a:extLst>
        </p:cNvPr>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D59CA1E3-4AAC-66DB-9D22-9B0B439ED391}"/>
              </a:ext>
            </a:extLst>
          </p:cNvPr>
          <p:cNvPicPr>
            <a:picLocks noGrp="1" noChangeAspect="1"/>
          </p:cNvPicPr>
          <p:nvPr>
            <p:ph type="pic" sz="quarter" idx="14"/>
          </p:nvPr>
        </p:nvPicPr>
        <p:blipFill>
          <a:blip r:embed="rId3"/>
          <a:srcRect l="20742" r="20742"/>
          <a:stretch>
            <a:fillRect/>
          </a:stretch>
        </p:blipFill>
        <p:spPr>
          <a:prstGeom prst="rect">
            <a:avLst/>
          </a:prstGeom>
        </p:spPr>
      </p:pic>
      <p:graphicFrame>
        <p:nvGraphicFramePr>
          <p:cNvPr id="6" name="Content Placeholder 4">
            <a:extLst>
              <a:ext uri="{FF2B5EF4-FFF2-40B4-BE49-F238E27FC236}">
                <a16:creationId xmlns:a16="http://schemas.microsoft.com/office/drawing/2014/main" id="{9E86230A-D47B-2DE8-8D10-3DB1094C832B}"/>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724A293A-3C45-11E4-804B-A2033E1AD62A}"/>
              </a:ext>
            </a:extLst>
          </p:cNvPr>
          <p:cNvSpPr>
            <a:spLocks noGrp="1"/>
          </p:cNvSpPr>
          <p:nvPr>
            <p:ph type="title"/>
          </p:nvPr>
        </p:nvSpPr>
        <p:spPr/>
        <p:txBody>
          <a:bodyPr>
            <a:noAutofit/>
          </a:bodyPr>
          <a:lstStyle/>
          <a:p>
            <a:r>
              <a:rPr lang="en-GB" sz="2400">
                <a:solidFill>
                  <a:schemeClr val="accent1"/>
                </a:solidFill>
              </a:rPr>
              <a:t>Content released as a boxset can receive high pre-broadcast viewing</a:t>
            </a:r>
            <a:endParaRPr lang="en-GB" sz="2400"/>
          </a:p>
        </p:txBody>
      </p:sp>
      <p:sp>
        <p:nvSpPr>
          <p:cNvPr id="5" name="Text Placeholder 4">
            <a:extLst>
              <a:ext uri="{FF2B5EF4-FFF2-40B4-BE49-F238E27FC236}">
                <a16:creationId xmlns:a16="http://schemas.microsoft.com/office/drawing/2014/main" id="{61880496-F566-AE17-DC76-2EC08B2E7CE2}"/>
              </a:ext>
            </a:extLst>
          </p:cNvPr>
          <p:cNvSpPr>
            <a:spLocks noGrp="1"/>
          </p:cNvSpPr>
          <p:nvPr>
            <p:ph type="body" sz="quarter" idx="15"/>
          </p:nvPr>
        </p:nvSpPr>
        <p:spPr>
          <a:xfrm>
            <a:off x="377758" y="5365115"/>
            <a:ext cx="5442018" cy="327546"/>
          </a:xfrm>
        </p:spPr>
        <p:txBody>
          <a:bodyPr/>
          <a:lstStyle/>
          <a:p>
            <a:r>
              <a:rPr lang="en-GB" dirty="0"/>
              <a:t>Source: Barb 2023. Individuals, Live +3min. The Couple Next Door, Channel 4, 12 December 2023.</a:t>
            </a:r>
          </a:p>
        </p:txBody>
      </p:sp>
      <p:sp>
        <p:nvSpPr>
          <p:cNvPr id="15" name="Rectangle 14">
            <a:extLst>
              <a:ext uri="{FF2B5EF4-FFF2-40B4-BE49-F238E27FC236}">
                <a16:creationId xmlns:a16="http://schemas.microsoft.com/office/drawing/2014/main" id="{B7433B71-68BE-14ED-EF09-2C38F579EFC8}"/>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2.76</a:t>
            </a: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 </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million total viewers</a:t>
            </a:r>
          </a:p>
        </p:txBody>
      </p:sp>
      <p:cxnSp>
        <p:nvCxnSpPr>
          <p:cNvPr id="7" name="Straight Connector 6">
            <a:extLst>
              <a:ext uri="{FF2B5EF4-FFF2-40B4-BE49-F238E27FC236}">
                <a16:creationId xmlns:a16="http://schemas.microsoft.com/office/drawing/2014/main" id="{2DECEB86-BA73-74E3-A322-D271E67322B4}"/>
              </a:ext>
            </a:extLst>
          </p:cNvPr>
          <p:cNvCxnSpPr>
            <a:cxnSpLocks/>
          </p:cNvCxnSpPr>
          <p:nvPr/>
        </p:nvCxnSpPr>
        <p:spPr>
          <a:xfrm>
            <a:off x="1864016" y="2359536"/>
            <a:ext cx="1236886" cy="0"/>
          </a:xfrm>
          <a:prstGeom prst="line">
            <a:avLst/>
          </a:prstGeom>
          <a:ln w="15875">
            <a:solidFill>
              <a:srgbClr val="00A5D7"/>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EDC1AFA-0E8C-0D93-2A94-DFE07E7DE57B}"/>
              </a:ext>
            </a:extLst>
          </p:cNvPr>
          <p:cNvSpPr/>
          <p:nvPr/>
        </p:nvSpPr>
        <p:spPr>
          <a:xfrm>
            <a:off x="661450" y="2027626"/>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Pre-broadcast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9" name="Rectangle 8">
            <a:extLst>
              <a:ext uri="{FF2B5EF4-FFF2-40B4-BE49-F238E27FC236}">
                <a16:creationId xmlns:a16="http://schemas.microsoft.com/office/drawing/2014/main" id="{F6BC3090-7118-54E8-3906-07B46648587B}"/>
              </a:ext>
            </a:extLst>
          </p:cNvPr>
          <p:cNvSpPr/>
          <p:nvPr/>
        </p:nvSpPr>
        <p:spPr>
          <a:xfrm>
            <a:off x="670313" y="1772379"/>
            <a:ext cx="652743"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5D7"/>
                </a:solidFill>
                <a:effectLst/>
                <a:uLnTx/>
                <a:uFillTx/>
                <a:latin typeface="Arial"/>
                <a:ea typeface="+mn-ea"/>
                <a:cs typeface="+mn-cs"/>
              </a:rPr>
              <a:t>1.4m</a:t>
            </a:r>
          </a:p>
        </p:txBody>
      </p:sp>
      <p:cxnSp>
        <p:nvCxnSpPr>
          <p:cNvPr id="10" name="Connector: Elbow 9">
            <a:extLst>
              <a:ext uri="{FF2B5EF4-FFF2-40B4-BE49-F238E27FC236}">
                <a16:creationId xmlns:a16="http://schemas.microsoft.com/office/drawing/2014/main" id="{FEF03893-686E-F01D-F231-E7E496653982}"/>
              </a:ext>
            </a:extLst>
          </p:cNvPr>
          <p:cNvCxnSpPr>
            <a:cxnSpLocks/>
          </p:cNvCxnSpPr>
          <p:nvPr/>
        </p:nvCxnSpPr>
        <p:spPr>
          <a:xfrm>
            <a:off x="995610" y="3870682"/>
            <a:ext cx="1028690" cy="185264"/>
          </a:xfrm>
          <a:prstGeom prst="bentConnector3">
            <a:avLst>
              <a:gd name="adj1" fmla="val 50000"/>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643BC82-698E-8F64-529B-E766661801A0}"/>
              </a:ext>
            </a:extLst>
          </p:cNvPr>
          <p:cNvSpPr/>
          <p:nvPr/>
        </p:nvSpPr>
        <p:spPr>
          <a:xfrm>
            <a:off x="4555723" y="4309668"/>
            <a:ext cx="1722348"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12" name="Rectangle 11">
            <a:extLst>
              <a:ext uri="{FF2B5EF4-FFF2-40B4-BE49-F238E27FC236}">
                <a16:creationId xmlns:a16="http://schemas.microsoft.com/office/drawing/2014/main" id="{212B2F6E-9A10-0415-1564-085AE751C28C}"/>
              </a:ext>
            </a:extLst>
          </p:cNvPr>
          <p:cNvSpPr/>
          <p:nvPr/>
        </p:nvSpPr>
        <p:spPr>
          <a:xfrm>
            <a:off x="335771" y="3680194"/>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850k</a:t>
            </a:r>
          </a:p>
        </p:txBody>
      </p:sp>
      <p:sp>
        <p:nvSpPr>
          <p:cNvPr id="13" name="Rectangle 12">
            <a:extLst>
              <a:ext uri="{FF2B5EF4-FFF2-40B4-BE49-F238E27FC236}">
                <a16:creationId xmlns:a16="http://schemas.microsoft.com/office/drawing/2014/main" id="{8813DB87-F847-E137-2AE8-B47A69F4E89B}"/>
              </a:ext>
            </a:extLst>
          </p:cNvPr>
          <p:cNvSpPr/>
          <p:nvPr/>
        </p:nvSpPr>
        <p:spPr>
          <a:xfrm>
            <a:off x="318840" y="3986135"/>
            <a:ext cx="1561316" cy="1169551"/>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08080"/>
                </a:solidFill>
                <a:effectLst/>
                <a:uLnTx/>
                <a:uFillTx/>
                <a:latin typeface="Arial"/>
                <a:ea typeface="+mn-ea"/>
                <a:cs typeface="+mn-cs"/>
              </a:rPr>
              <a:t>Time-shifted </a:t>
            </a:r>
            <a:r>
              <a:rPr kumimoji="0" lang="en-GB" sz="1400" b="0" i="0" u="none" strike="noStrike" kern="1200" cap="none" spc="0" normalizeH="0" baseline="0" noProof="0" dirty="0">
                <a:ln>
                  <a:noFill/>
                </a:ln>
                <a:solidFill>
                  <a:srgbClr val="808080"/>
                </a:solidFill>
                <a:effectLst/>
                <a:uLnTx/>
                <a:uFillTx/>
                <a:latin typeface="Arial"/>
                <a:ea typeface="+mn-ea"/>
                <a:cs typeface="+mn-cs"/>
              </a:rPr>
              <a:t>viewing (any device) within 28 days of broadcast</a:t>
            </a:r>
          </a:p>
        </p:txBody>
      </p:sp>
      <p:sp>
        <p:nvSpPr>
          <p:cNvPr id="14" name="Rectangle 13">
            <a:extLst>
              <a:ext uri="{FF2B5EF4-FFF2-40B4-BE49-F238E27FC236}">
                <a16:creationId xmlns:a16="http://schemas.microsoft.com/office/drawing/2014/main" id="{1B86291A-284E-469F-137C-CFF35FE71BA8}"/>
              </a:ext>
            </a:extLst>
          </p:cNvPr>
          <p:cNvSpPr/>
          <p:nvPr/>
        </p:nvSpPr>
        <p:spPr>
          <a:xfrm>
            <a:off x="4555723" y="4055946"/>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504k</a:t>
            </a:r>
          </a:p>
        </p:txBody>
      </p:sp>
      <p:cxnSp>
        <p:nvCxnSpPr>
          <p:cNvPr id="16" name="Straight Connector 15">
            <a:extLst>
              <a:ext uri="{FF2B5EF4-FFF2-40B4-BE49-F238E27FC236}">
                <a16:creationId xmlns:a16="http://schemas.microsoft.com/office/drawing/2014/main" id="{32BEA595-0CA3-E1CA-1E3F-D43539758619}"/>
              </a:ext>
            </a:extLst>
          </p:cNvPr>
          <p:cNvCxnSpPr>
            <a:cxnSpLocks/>
          </p:cNvCxnSpPr>
          <p:nvPr/>
        </p:nvCxnSpPr>
        <p:spPr>
          <a:xfrm>
            <a:off x="3839817" y="4462737"/>
            <a:ext cx="715906" cy="0"/>
          </a:xfrm>
          <a:prstGeom prst="line">
            <a:avLst/>
          </a:prstGeom>
          <a:ln w="15875">
            <a:solidFill>
              <a:srgbClr val="0069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65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F4E41-5C8F-1772-E6FA-5E50299AC9BE}"/>
            </a:ext>
          </a:extLst>
        </p:cNvPr>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4437A0ED-62BA-C2FB-6D85-C054FCF12185}"/>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11BCF26-AC54-0E0E-03A7-7B01EC7D3368}"/>
              </a:ext>
            </a:extLst>
          </p:cNvPr>
          <p:cNvSpPr>
            <a:spLocks noGrp="1"/>
          </p:cNvSpPr>
          <p:nvPr>
            <p:ph type="title"/>
          </p:nvPr>
        </p:nvSpPr>
        <p:spPr/>
        <p:txBody>
          <a:bodyPr>
            <a:noAutofit/>
          </a:bodyPr>
          <a:lstStyle/>
          <a:p>
            <a:r>
              <a:rPr lang="en-GB" sz="2700">
                <a:solidFill>
                  <a:schemeClr val="accent1"/>
                </a:solidFill>
              </a:rPr>
              <a:t>Device viewing allows flexibility in watching reality TV </a:t>
            </a:r>
            <a:br>
              <a:rPr lang="en-GB" sz="2700">
                <a:solidFill>
                  <a:schemeClr val="accent1"/>
                </a:solidFill>
              </a:rPr>
            </a:br>
            <a:endParaRPr lang="en-GB" sz="2700"/>
          </a:p>
        </p:txBody>
      </p:sp>
      <p:sp>
        <p:nvSpPr>
          <p:cNvPr id="5" name="Text Placeholder 4">
            <a:extLst>
              <a:ext uri="{FF2B5EF4-FFF2-40B4-BE49-F238E27FC236}">
                <a16:creationId xmlns:a16="http://schemas.microsoft.com/office/drawing/2014/main" id="{A0439425-BCBB-96CF-9FBB-7F852527B2CF}"/>
              </a:ext>
            </a:extLst>
          </p:cNvPr>
          <p:cNvSpPr>
            <a:spLocks noGrp="1"/>
          </p:cNvSpPr>
          <p:nvPr>
            <p:ph type="body" sz="quarter" idx="15"/>
          </p:nvPr>
        </p:nvSpPr>
        <p:spPr>
          <a:xfrm>
            <a:off x="377758" y="5365115"/>
            <a:ext cx="5239271" cy="327546"/>
          </a:xfrm>
        </p:spPr>
        <p:txBody>
          <a:bodyPr/>
          <a:lstStyle/>
          <a:p>
            <a:r>
              <a:rPr lang="en-GB"/>
              <a:t>Source: Barb 2023. Individuals, Live +3min. Love Island, ITV2, 5 June 2023.</a:t>
            </a:r>
          </a:p>
        </p:txBody>
      </p:sp>
      <p:sp>
        <p:nvSpPr>
          <p:cNvPr id="15" name="Rectangle 14">
            <a:extLst>
              <a:ext uri="{FF2B5EF4-FFF2-40B4-BE49-F238E27FC236}">
                <a16:creationId xmlns:a16="http://schemas.microsoft.com/office/drawing/2014/main" id="{BA14E41B-E2D0-CD1C-9A96-3F35821F7FE2}"/>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3.40 </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million total viewers</a:t>
            </a:r>
          </a:p>
        </p:txBody>
      </p:sp>
      <p:cxnSp>
        <p:nvCxnSpPr>
          <p:cNvPr id="17" name="Straight Connector 16">
            <a:extLst>
              <a:ext uri="{FF2B5EF4-FFF2-40B4-BE49-F238E27FC236}">
                <a16:creationId xmlns:a16="http://schemas.microsoft.com/office/drawing/2014/main" id="{CB363AE4-306C-1453-59D1-AFF5E65E795F}"/>
              </a:ext>
            </a:extLst>
          </p:cNvPr>
          <p:cNvCxnSpPr>
            <a:cxnSpLocks/>
          </p:cNvCxnSpPr>
          <p:nvPr/>
        </p:nvCxnSpPr>
        <p:spPr>
          <a:xfrm>
            <a:off x="2091840" y="2123038"/>
            <a:ext cx="1102121"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7DEF278-E6E3-37F4-B5C4-CFC74E38A5E3}"/>
              </a:ext>
            </a:extLst>
          </p:cNvPr>
          <p:cNvSpPr/>
          <p:nvPr/>
        </p:nvSpPr>
        <p:spPr>
          <a:xfrm>
            <a:off x="863516" y="2208845"/>
            <a:ext cx="151334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20" name="Rectangle 19">
            <a:extLst>
              <a:ext uri="{FF2B5EF4-FFF2-40B4-BE49-F238E27FC236}">
                <a16:creationId xmlns:a16="http://schemas.microsoft.com/office/drawing/2014/main" id="{31FC194B-0CA4-F327-A666-65D5D79EF5B4}"/>
              </a:ext>
            </a:extLst>
          </p:cNvPr>
          <p:cNvSpPr/>
          <p:nvPr/>
        </p:nvSpPr>
        <p:spPr>
          <a:xfrm>
            <a:off x="816156" y="1953589"/>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1.15 million</a:t>
            </a:r>
          </a:p>
        </p:txBody>
      </p:sp>
      <p:sp>
        <p:nvSpPr>
          <p:cNvPr id="21" name="Rectangle 20">
            <a:extLst>
              <a:ext uri="{FF2B5EF4-FFF2-40B4-BE49-F238E27FC236}">
                <a16:creationId xmlns:a16="http://schemas.microsoft.com/office/drawing/2014/main" id="{BF308C3C-70B1-B810-5E9E-2AEB8EA06976}"/>
              </a:ext>
            </a:extLst>
          </p:cNvPr>
          <p:cNvSpPr/>
          <p:nvPr/>
        </p:nvSpPr>
        <p:spPr>
          <a:xfrm>
            <a:off x="255724" y="4057545"/>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Device viewing</a:t>
            </a:r>
            <a:endParaRPr kumimoji="0" lang="en-GB" sz="1400" b="0" i="0" u="none" strike="noStrike" kern="1200" cap="none" spc="0" normalizeH="0" baseline="0" noProof="0">
              <a:ln>
                <a:noFill/>
              </a:ln>
              <a:solidFill>
                <a:srgbClr val="80808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live, and time-shifted</a:t>
            </a:r>
          </a:p>
        </p:txBody>
      </p:sp>
      <p:sp>
        <p:nvSpPr>
          <p:cNvPr id="22" name="Rectangle 21">
            <a:extLst>
              <a:ext uri="{FF2B5EF4-FFF2-40B4-BE49-F238E27FC236}">
                <a16:creationId xmlns:a16="http://schemas.microsoft.com/office/drawing/2014/main" id="{476B65D6-32BD-3A8B-AF26-20F4D728C47B}"/>
              </a:ext>
            </a:extLst>
          </p:cNvPr>
          <p:cNvSpPr/>
          <p:nvPr/>
        </p:nvSpPr>
        <p:spPr>
          <a:xfrm>
            <a:off x="239615" y="3797465"/>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B7305"/>
                </a:solidFill>
                <a:effectLst/>
                <a:uLnTx/>
                <a:uFillTx/>
                <a:latin typeface="Arial"/>
                <a:ea typeface="+mn-ea"/>
                <a:cs typeface="+mn-cs"/>
              </a:rPr>
              <a:t>616k</a:t>
            </a:r>
          </a:p>
        </p:txBody>
      </p:sp>
      <p:sp>
        <p:nvSpPr>
          <p:cNvPr id="23" name="Rectangle 22">
            <a:extLst>
              <a:ext uri="{FF2B5EF4-FFF2-40B4-BE49-F238E27FC236}">
                <a16:creationId xmlns:a16="http://schemas.microsoft.com/office/drawing/2014/main" id="{C57DFD98-B526-9A27-5E4F-CB7CC03688A7}"/>
              </a:ext>
            </a:extLst>
          </p:cNvPr>
          <p:cNvSpPr/>
          <p:nvPr/>
        </p:nvSpPr>
        <p:spPr>
          <a:xfrm>
            <a:off x="4545010" y="4021485"/>
            <a:ext cx="1408142"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 within 28 days of broadcast</a:t>
            </a:r>
          </a:p>
        </p:txBody>
      </p:sp>
      <p:sp>
        <p:nvSpPr>
          <p:cNvPr id="24" name="Rectangle 23">
            <a:extLst>
              <a:ext uri="{FF2B5EF4-FFF2-40B4-BE49-F238E27FC236}">
                <a16:creationId xmlns:a16="http://schemas.microsoft.com/office/drawing/2014/main" id="{75F568A1-ECEC-F895-8CB6-5917ABF86754}"/>
              </a:ext>
            </a:extLst>
          </p:cNvPr>
          <p:cNvSpPr/>
          <p:nvPr/>
        </p:nvSpPr>
        <p:spPr>
          <a:xfrm>
            <a:off x="4566240" y="3745894"/>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1.63 million</a:t>
            </a:r>
          </a:p>
        </p:txBody>
      </p:sp>
      <p:cxnSp>
        <p:nvCxnSpPr>
          <p:cNvPr id="25" name="Straight Connector 24">
            <a:extLst>
              <a:ext uri="{FF2B5EF4-FFF2-40B4-BE49-F238E27FC236}">
                <a16:creationId xmlns:a16="http://schemas.microsoft.com/office/drawing/2014/main" id="{632D9CA8-09B0-74D0-8EEE-94BED1DDB70B}"/>
              </a:ext>
            </a:extLst>
          </p:cNvPr>
          <p:cNvCxnSpPr>
            <a:cxnSpLocks/>
          </p:cNvCxnSpPr>
          <p:nvPr/>
        </p:nvCxnSpPr>
        <p:spPr>
          <a:xfrm>
            <a:off x="4306046" y="3644193"/>
            <a:ext cx="1020320" cy="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27DC18-B5C4-3046-B724-CB8A7FAAFC24}"/>
              </a:ext>
            </a:extLst>
          </p:cNvPr>
          <p:cNvCxnSpPr>
            <a:cxnSpLocks/>
          </p:cNvCxnSpPr>
          <p:nvPr/>
        </p:nvCxnSpPr>
        <p:spPr>
          <a:xfrm>
            <a:off x="816156" y="3951847"/>
            <a:ext cx="1020320" cy="2"/>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51" name="Picture Placeholder 2050" descr="A person in a pink dress&#10;&#10;Description automatically generated">
            <a:extLst>
              <a:ext uri="{FF2B5EF4-FFF2-40B4-BE49-F238E27FC236}">
                <a16:creationId xmlns:a16="http://schemas.microsoft.com/office/drawing/2014/main" id="{FEE8CDBC-6B20-A1D1-F288-5C9829AB7A09}"/>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1019" r="11019"/>
          <a:stretch>
            <a:fillRect/>
          </a:stretch>
        </p:blipFill>
        <p:spPr/>
      </p:pic>
    </p:spTree>
    <p:extLst>
      <p:ext uri="{BB962C8B-B14F-4D97-AF65-F5344CB8AC3E}">
        <p14:creationId xmlns:p14="http://schemas.microsoft.com/office/powerpoint/2010/main" val="145826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C51340-18B9-4548-80F1-621B62B653AC}"/>
              </a:ext>
            </a:extLst>
          </p:cNvPr>
          <p:cNvSpPr/>
          <p:nvPr/>
        </p:nvSpPr>
        <p:spPr>
          <a:xfrm>
            <a:off x="428591" y="1517130"/>
            <a:ext cx="11283983" cy="307777"/>
          </a:xfrm>
          <a:prstGeom prst="rect">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 name="Chart 3">
            <a:extLst>
              <a:ext uri="{FF2B5EF4-FFF2-40B4-BE49-F238E27FC236}">
                <a16:creationId xmlns:a16="http://schemas.microsoft.com/office/drawing/2014/main" id="{3CC54967-6E82-4F41-81FD-EE68E297C82F}"/>
              </a:ext>
            </a:extLst>
          </p:cNvPr>
          <p:cNvGraphicFramePr/>
          <p:nvPr/>
        </p:nvGraphicFramePr>
        <p:xfrm>
          <a:off x="428591" y="1240077"/>
          <a:ext cx="11334817" cy="438905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a:t>Top 5 commercial programmes with largest proportion of pre-broadcast boxset BVOD viewing</a:t>
            </a:r>
            <a:endParaRPr lang="en-GB">
              <a:solidFill>
                <a:schemeClr val="accent1"/>
              </a:solidFill>
            </a:endParaRPr>
          </a:p>
        </p:txBody>
      </p:sp>
      <p:sp>
        <p:nvSpPr>
          <p:cNvPr id="14" name="TextBox 1">
            <a:extLst>
              <a:ext uri="{FF2B5EF4-FFF2-40B4-BE49-F238E27FC236}">
                <a16:creationId xmlns:a16="http://schemas.microsoft.com/office/drawing/2014/main" id="{FF1052AC-0246-42FD-8877-382B5FB2F00B}"/>
              </a:ext>
            </a:extLst>
          </p:cNvPr>
          <p:cNvSpPr txBox="1"/>
          <p:nvPr/>
        </p:nvSpPr>
        <p:spPr>
          <a:xfrm>
            <a:off x="1860942" y="1551866"/>
            <a:ext cx="86690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2.76m</a:t>
            </a:r>
          </a:p>
        </p:txBody>
      </p:sp>
      <p:sp>
        <p:nvSpPr>
          <p:cNvPr id="15" name="TextBox 1">
            <a:extLst>
              <a:ext uri="{FF2B5EF4-FFF2-40B4-BE49-F238E27FC236}">
                <a16:creationId xmlns:a16="http://schemas.microsoft.com/office/drawing/2014/main" id="{D95F3DC6-74AA-45E4-ADAF-D0A3304B7B30}"/>
              </a:ext>
            </a:extLst>
          </p:cNvPr>
          <p:cNvSpPr txBox="1"/>
          <p:nvPr/>
        </p:nvSpPr>
        <p:spPr>
          <a:xfrm>
            <a:off x="5927771" y="1551217"/>
            <a:ext cx="100272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7.90</a:t>
            </a:r>
            <a:r>
              <a:rPr kumimoji="0" lang="en-GB" sz="1200" b="1" i="0" u="none" strike="noStrike" kern="1200" cap="none" spc="0" normalizeH="0" baseline="0" noProof="0">
                <a:ln>
                  <a:noFill/>
                </a:ln>
                <a:solidFill>
                  <a:prstClr val="black"/>
                </a:solidFill>
                <a:effectLst/>
                <a:uLnTx/>
                <a:uFillTx/>
                <a:latin typeface="Arial"/>
                <a:ea typeface="+mn-ea"/>
                <a:cs typeface="+mn-cs"/>
              </a:rPr>
              <a:t>m</a:t>
            </a:r>
          </a:p>
        </p:txBody>
      </p:sp>
      <p:sp>
        <p:nvSpPr>
          <p:cNvPr id="16" name="TextBox 1">
            <a:extLst>
              <a:ext uri="{FF2B5EF4-FFF2-40B4-BE49-F238E27FC236}">
                <a16:creationId xmlns:a16="http://schemas.microsoft.com/office/drawing/2014/main" id="{F0024A00-DAA1-4621-9A92-C5861C72F1EE}"/>
              </a:ext>
            </a:extLst>
          </p:cNvPr>
          <p:cNvSpPr txBox="1"/>
          <p:nvPr/>
        </p:nvSpPr>
        <p:spPr>
          <a:xfrm>
            <a:off x="8087305" y="1537393"/>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4.12</a:t>
            </a:r>
            <a:r>
              <a:rPr kumimoji="0" lang="en-GB" sz="1200" b="1" i="0" u="none" strike="noStrike" kern="1200" cap="none" spc="0" normalizeH="0" baseline="0" noProof="0">
                <a:ln>
                  <a:noFill/>
                </a:ln>
                <a:solidFill>
                  <a:prstClr val="black"/>
                </a:solidFill>
                <a:effectLst/>
                <a:uLnTx/>
                <a:uFillTx/>
                <a:latin typeface="Arial"/>
                <a:ea typeface="+mn-ea"/>
                <a:cs typeface="+mn-cs"/>
              </a:rPr>
              <a:t>m</a:t>
            </a:r>
          </a:p>
        </p:txBody>
      </p:sp>
      <p:sp>
        <p:nvSpPr>
          <p:cNvPr id="17" name="TextBox 1">
            <a:extLst>
              <a:ext uri="{FF2B5EF4-FFF2-40B4-BE49-F238E27FC236}">
                <a16:creationId xmlns:a16="http://schemas.microsoft.com/office/drawing/2014/main" id="{0B45C1A7-13A8-48FB-91C7-ACEB52545E93}"/>
              </a:ext>
            </a:extLst>
          </p:cNvPr>
          <p:cNvSpPr txBox="1"/>
          <p:nvPr/>
        </p:nvSpPr>
        <p:spPr>
          <a:xfrm>
            <a:off x="10162759" y="1551217"/>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1.93</a:t>
            </a:r>
            <a:r>
              <a:rPr kumimoji="0" lang="en-GB" sz="1200" b="1" i="0" u="none" strike="noStrike" kern="1200" cap="none" spc="0" normalizeH="0" baseline="0" noProof="0">
                <a:ln>
                  <a:noFill/>
                </a:ln>
                <a:solidFill>
                  <a:prstClr val="black"/>
                </a:solidFill>
                <a:effectLst/>
                <a:uLnTx/>
                <a:uFillTx/>
                <a:latin typeface="Arial"/>
                <a:ea typeface="+mn-ea"/>
                <a:cs typeface="+mn-cs"/>
              </a:rPr>
              <a:t>m</a:t>
            </a:r>
          </a:p>
        </p:txBody>
      </p:sp>
      <p:sp>
        <p:nvSpPr>
          <p:cNvPr id="2" name="TextBox 1">
            <a:extLst>
              <a:ext uri="{FF2B5EF4-FFF2-40B4-BE49-F238E27FC236}">
                <a16:creationId xmlns:a16="http://schemas.microsoft.com/office/drawing/2014/main" id="{7A41C181-7330-4155-B9D1-5D4E9F0AFF10}"/>
              </a:ext>
            </a:extLst>
          </p:cNvPr>
          <p:cNvSpPr txBox="1"/>
          <p:nvPr/>
        </p:nvSpPr>
        <p:spPr>
          <a:xfrm>
            <a:off x="150312" y="1517130"/>
            <a:ext cx="164449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Total audience</a:t>
            </a:r>
          </a:p>
        </p:txBody>
      </p:sp>
      <p:sp>
        <p:nvSpPr>
          <p:cNvPr id="13" name="Text Placeholder 6">
            <a:extLst>
              <a:ext uri="{FF2B5EF4-FFF2-40B4-BE49-F238E27FC236}">
                <a16:creationId xmlns:a16="http://schemas.microsoft.com/office/drawing/2014/main" id="{A62A681E-91E0-49D9-AD45-534C5E6D9167}"/>
              </a:ext>
            </a:extLst>
          </p:cNvPr>
          <p:cNvSpPr txBox="1">
            <a:spLocks/>
          </p:cNvSpPr>
          <p:nvPr/>
        </p:nvSpPr>
        <p:spPr>
          <a:xfrm>
            <a:off x="378000" y="5364000"/>
            <a:ext cx="11334817" cy="50574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2023, individuals. Average audience figures, TV and Online Pre-broadcast and 1-28 days, TV set and devices viewing. Based on programmes with 1 million+ total TV viewers</a:t>
            </a:r>
          </a:p>
        </p:txBody>
      </p:sp>
    </p:spTree>
    <p:extLst>
      <p:ext uri="{BB962C8B-B14F-4D97-AF65-F5344CB8AC3E}">
        <p14:creationId xmlns:p14="http://schemas.microsoft.com/office/powerpoint/2010/main" val="610492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D1D56B8-2C0E-B839-3904-71DFCBAD3684}"/>
              </a:ext>
            </a:extLst>
          </p:cNvPr>
          <p:cNvSpPr/>
          <p:nvPr/>
        </p:nvSpPr>
        <p:spPr>
          <a:xfrm>
            <a:off x="6522614" y="4450940"/>
            <a:ext cx="5166000" cy="615600"/>
          </a:xfrm>
          <a:prstGeom prst="rect">
            <a:avLst/>
          </a:prstGeom>
          <a:solidFill>
            <a:schemeClr val="accent3">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Heaviest tier 50-100%</a:t>
            </a:r>
            <a:endParaRPr lang="en-GB" sz="1200" b="1" i="1" dirty="0">
              <a:solidFill>
                <a:schemeClr val="bg2"/>
              </a:solidFill>
            </a:endParaRPr>
          </a:p>
        </p:txBody>
      </p:sp>
      <p:sp>
        <p:nvSpPr>
          <p:cNvPr id="29" name="Rectangle 28">
            <a:extLst>
              <a:ext uri="{FF2B5EF4-FFF2-40B4-BE49-F238E27FC236}">
                <a16:creationId xmlns:a16="http://schemas.microsoft.com/office/drawing/2014/main" id="{62F26046-FC50-80D1-1F01-51CE1FAE753D}"/>
              </a:ext>
            </a:extLst>
          </p:cNvPr>
          <p:cNvSpPr/>
          <p:nvPr/>
        </p:nvSpPr>
        <p:spPr>
          <a:xfrm>
            <a:off x="3268338" y="4452088"/>
            <a:ext cx="3196800" cy="615600"/>
          </a:xfrm>
          <a:prstGeom prst="rect">
            <a:avLst/>
          </a:prstGeom>
          <a:solidFill>
            <a:schemeClr val="accent5">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Middle tier 20-49%</a:t>
            </a:r>
            <a:endParaRPr lang="en-GB" sz="1200" b="1" i="1" dirty="0">
              <a:solidFill>
                <a:schemeClr val="bg2"/>
              </a:solidFill>
            </a:endParaRPr>
          </a:p>
        </p:txBody>
      </p:sp>
      <p:sp>
        <p:nvSpPr>
          <p:cNvPr id="7" name="Rectangle 6">
            <a:extLst>
              <a:ext uri="{FF2B5EF4-FFF2-40B4-BE49-F238E27FC236}">
                <a16:creationId xmlns:a16="http://schemas.microsoft.com/office/drawing/2014/main" id="{358243E8-D475-7232-D41F-90792B99945E}"/>
              </a:ext>
            </a:extLst>
          </p:cNvPr>
          <p:cNvSpPr/>
          <p:nvPr/>
        </p:nvSpPr>
        <p:spPr>
          <a:xfrm>
            <a:off x="1210239" y="4450940"/>
            <a:ext cx="2005200" cy="615600"/>
          </a:xfrm>
          <a:prstGeom prst="rect">
            <a:avLst/>
          </a:prstGeom>
          <a:solidFill>
            <a:schemeClr val="accent2">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Lightest tier 0-19%</a:t>
            </a:r>
            <a:endParaRPr lang="en-GB" sz="1200" b="1" i="1" dirty="0">
              <a:solidFill>
                <a:schemeClr val="bg2"/>
              </a:solidFill>
            </a:endParaRPr>
          </a:p>
        </p:txBody>
      </p:sp>
      <p:sp>
        <p:nvSpPr>
          <p:cNvPr id="17" name="Title 16">
            <a:extLst>
              <a:ext uri="{FF2B5EF4-FFF2-40B4-BE49-F238E27FC236}">
                <a16:creationId xmlns:a16="http://schemas.microsoft.com/office/drawing/2014/main" id="{B0DF17F9-071B-D8BF-A5B6-7289FA430E85}"/>
              </a:ext>
            </a:extLst>
          </p:cNvPr>
          <p:cNvSpPr>
            <a:spLocks noGrp="1"/>
          </p:cNvSpPr>
          <p:nvPr>
            <p:ph type="title"/>
          </p:nvPr>
        </p:nvSpPr>
        <p:spPr/>
        <p:txBody>
          <a:bodyPr/>
          <a:lstStyle/>
          <a:p>
            <a:r>
              <a:rPr lang="en-GB" dirty="0"/>
              <a:t>Weight of viewing is a key factor in incremental reach</a:t>
            </a:r>
          </a:p>
        </p:txBody>
      </p:sp>
      <p:sp>
        <p:nvSpPr>
          <p:cNvPr id="4" name="Text Placeholder 3">
            <a:extLst>
              <a:ext uri="{FF2B5EF4-FFF2-40B4-BE49-F238E27FC236}">
                <a16:creationId xmlns:a16="http://schemas.microsoft.com/office/drawing/2014/main" id="{AF85F358-57E2-EB2C-F7F4-12D26ABB6F84}"/>
              </a:ext>
            </a:extLst>
          </p:cNvPr>
          <p:cNvSpPr>
            <a:spLocks noGrp="1"/>
          </p:cNvSpPr>
          <p:nvPr>
            <p:ph type="body" sz="quarter" idx="15"/>
          </p:nvPr>
        </p:nvSpPr>
        <p:spPr/>
        <p:txBody>
          <a:bodyPr/>
          <a:lstStyle/>
          <a:p>
            <a:r>
              <a:rPr lang="en-GB" dirty="0"/>
              <a:t>Source: PwC UK, Barb, all viewers split into tenths based upon their weight of linear TV viewing </a:t>
            </a:r>
          </a:p>
        </p:txBody>
      </p:sp>
      <p:sp>
        <p:nvSpPr>
          <p:cNvPr id="18" name="Rectangle 17">
            <a:extLst>
              <a:ext uri="{FF2B5EF4-FFF2-40B4-BE49-F238E27FC236}">
                <a16:creationId xmlns:a16="http://schemas.microsoft.com/office/drawing/2014/main" id="{90EC29ED-662D-C373-FCEA-74E8468C6320}"/>
              </a:ext>
            </a:extLst>
          </p:cNvPr>
          <p:cNvSpPr/>
          <p:nvPr/>
        </p:nvSpPr>
        <p:spPr>
          <a:xfrm>
            <a:off x="1234366" y="1707400"/>
            <a:ext cx="2060220" cy="2750559"/>
          </a:xfrm>
          <a:prstGeom prst="rect">
            <a:avLst/>
          </a:prstGeom>
          <a:solidFill>
            <a:schemeClr val="bg1">
              <a:lumMod val="95000"/>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DC4DC91C-8CF7-130F-6061-44923916D03E}"/>
              </a:ext>
            </a:extLst>
          </p:cNvPr>
          <p:cNvSpPr/>
          <p:nvPr/>
        </p:nvSpPr>
        <p:spPr>
          <a:xfrm>
            <a:off x="6447388" y="1707400"/>
            <a:ext cx="5213022" cy="2750559"/>
          </a:xfrm>
          <a:prstGeom prst="rect">
            <a:avLst/>
          </a:prstGeom>
          <a:solidFill>
            <a:schemeClr val="bg1">
              <a:lumMod val="95000"/>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728A4E6A-5131-8297-58F0-9F44F5633288}"/>
              </a:ext>
            </a:extLst>
          </p:cNvPr>
          <p:cNvSpPr/>
          <p:nvPr/>
        </p:nvSpPr>
        <p:spPr>
          <a:xfrm>
            <a:off x="3294586" y="1707399"/>
            <a:ext cx="3152802" cy="2750559"/>
          </a:xfrm>
          <a:prstGeom prst="rect">
            <a:avLst/>
          </a:prstGeom>
          <a:solidFill>
            <a:schemeClr val="accent5">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2056" name="Chart 2055">
            <a:extLst>
              <a:ext uri="{FF2B5EF4-FFF2-40B4-BE49-F238E27FC236}">
                <a16:creationId xmlns:a16="http://schemas.microsoft.com/office/drawing/2014/main" id="{DF06147C-FD21-B455-2682-7E8E717A9EDF}"/>
              </a:ext>
            </a:extLst>
          </p:cNvPr>
          <p:cNvGraphicFramePr/>
          <p:nvPr/>
        </p:nvGraphicFramePr>
        <p:xfrm>
          <a:off x="714558" y="1562865"/>
          <a:ext cx="10998016" cy="2897502"/>
        </p:xfrm>
        <a:graphic>
          <a:graphicData uri="http://schemas.openxmlformats.org/drawingml/2006/chart">
            <c:chart xmlns:c="http://schemas.openxmlformats.org/drawingml/2006/chart" xmlns:r="http://schemas.openxmlformats.org/officeDocument/2006/relationships" r:id="rId3"/>
          </a:graphicData>
        </a:graphic>
      </p:graphicFrame>
      <p:sp>
        <p:nvSpPr>
          <p:cNvPr id="2058" name="TextBox 2057">
            <a:extLst>
              <a:ext uri="{FF2B5EF4-FFF2-40B4-BE49-F238E27FC236}">
                <a16:creationId xmlns:a16="http://schemas.microsoft.com/office/drawing/2014/main" id="{20D183ED-5D49-E342-7346-2E70F9AA6CBF}"/>
              </a:ext>
            </a:extLst>
          </p:cNvPr>
          <p:cNvSpPr txBox="1"/>
          <p:nvPr/>
        </p:nvSpPr>
        <p:spPr>
          <a:xfrm rot="16200000">
            <a:off x="-621642" y="2712203"/>
            <a:ext cx="256807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Average mins per day of linear TV</a:t>
            </a:r>
          </a:p>
        </p:txBody>
      </p:sp>
      <p:sp>
        <p:nvSpPr>
          <p:cNvPr id="2061" name="Rectangle 2060">
            <a:extLst>
              <a:ext uri="{FF2B5EF4-FFF2-40B4-BE49-F238E27FC236}">
                <a16:creationId xmlns:a16="http://schemas.microsoft.com/office/drawing/2014/main" id="{7DBB574B-7B82-B179-0196-8802C8B606EA}"/>
              </a:ext>
            </a:extLst>
          </p:cNvPr>
          <p:cNvSpPr/>
          <p:nvPr/>
        </p:nvSpPr>
        <p:spPr>
          <a:xfrm>
            <a:off x="1222902" y="1279932"/>
            <a:ext cx="10437508" cy="281905"/>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D1A457D3-B77D-26B0-413F-02CD88CA209A}"/>
              </a:ext>
            </a:extLst>
          </p:cNvPr>
          <p:cNvSpPr txBox="1"/>
          <p:nvPr/>
        </p:nvSpPr>
        <p:spPr>
          <a:xfrm>
            <a:off x="10906316"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734</a:t>
            </a:r>
          </a:p>
        </p:txBody>
      </p:sp>
      <p:sp>
        <p:nvSpPr>
          <p:cNvPr id="6" name="TextBox 5">
            <a:extLst>
              <a:ext uri="{FF2B5EF4-FFF2-40B4-BE49-F238E27FC236}">
                <a16:creationId xmlns:a16="http://schemas.microsoft.com/office/drawing/2014/main" id="{ED4A2DAC-CB04-6E0E-D9B4-1A53E8E02847}"/>
              </a:ext>
            </a:extLst>
          </p:cNvPr>
          <p:cNvSpPr txBox="1"/>
          <p:nvPr/>
        </p:nvSpPr>
        <p:spPr>
          <a:xfrm>
            <a:off x="9873350"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360</a:t>
            </a:r>
          </a:p>
        </p:txBody>
      </p:sp>
      <p:sp>
        <p:nvSpPr>
          <p:cNvPr id="8" name="TextBox 7">
            <a:extLst>
              <a:ext uri="{FF2B5EF4-FFF2-40B4-BE49-F238E27FC236}">
                <a16:creationId xmlns:a16="http://schemas.microsoft.com/office/drawing/2014/main" id="{51F48BF4-9986-9C67-7E5E-229969489DB2}"/>
              </a:ext>
            </a:extLst>
          </p:cNvPr>
          <p:cNvSpPr txBox="1"/>
          <p:nvPr/>
        </p:nvSpPr>
        <p:spPr>
          <a:xfrm>
            <a:off x="8840384"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244</a:t>
            </a:r>
          </a:p>
        </p:txBody>
      </p:sp>
      <p:sp>
        <p:nvSpPr>
          <p:cNvPr id="9" name="TextBox 8">
            <a:extLst>
              <a:ext uri="{FF2B5EF4-FFF2-40B4-BE49-F238E27FC236}">
                <a16:creationId xmlns:a16="http://schemas.microsoft.com/office/drawing/2014/main" id="{639F93CD-3B58-5810-17DC-702E3C07DD02}"/>
              </a:ext>
            </a:extLst>
          </p:cNvPr>
          <p:cNvSpPr txBox="1"/>
          <p:nvPr/>
        </p:nvSpPr>
        <p:spPr>
          <a:xfrm>
            <a:off x="7781457"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169</a:t>
            </a:r>
          </a:p>
        </p:txBody>
      </p:sp>
      <p:sp>
        <p:nvSpPr>
          <p:cNvPr id="10" name="TextBox 9">
            <a:extLst>
              <a:ext uri="{FF2B5EF4-FFF2-40B4-BE49-F238E27FC236}">
                <a16:creationId xmlns:a16="http://schemas.microsoft.com/office/drawing/2014/main" id="{B28673F6-A5AB-F0B3-5117-FBA0B8D5C3C0}"/>
              </a:ext>
            </a:extLst>
          </p:cNvPr>
          <p:cNvSpPr txBox="1"/>
          <p:nvPr/>
        </p:nvSpPr>
        <p:spPr>
          <a:xfrm>
            <a:off x="6703837"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115</a:t>
            </a:r>
          </a:p>
        </p:txBody>
      </p:sp>
      <p:sp>
        <p:nvSpPr>
          <p:cNvPr id="11" name="TextBox 10">
            <a:extLst>
              <a:ext uri="{FF2B5EF4-FFF2-40B4-BE49-F238E27FC236}">
                <a16:creationId xmlns:a16="http://schemas.microsoft.com/office/drawing/2014/main" id="{C59D8AB6-609B-C8D9-4D4C-D56DCB9906DB}"/>
              </a:ext>
            </a:extLst>
          </p:cNvPr>
          <p:cNvSpPr txBox="1"/>
          <p:nvPr/>
        </p:nvSpPr>
        <p:spPr>
          <a:xfrm>
            <a:off x="5727464"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75</a:t>
            </a:r>
          </a:p>
        </p:txBody>
      </p:sp>
      <p:sp>
        <p:nvSpPr>
          <p:cNvPr id="12" name="TextBox 11">
            <a:extLst>
              <a:ext uri="{FF2B5EF4-FFF2-40B4-BE49-F238E27FC236}">
                <a16:creationId xmlns:a16="http://schemas.microsoft.com/office/drawing/2014/main" id="{2C8785F7-2363-118F-BC97-D7E4F785BA15}"/>
              </a:ext>
            </a:extLst>
          </p:cNvPr>
          <p:cNvSpPr txBox="1"/>
          <p:nvPr/>
        </p:nvSpPr>
        <p:spPr>
          <a:xfrm>
            <a:off x="4698847"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47</a:t>
            </a:r>
          </a:p>
        </p:txBody>
      </p:sp>
      <p:sp>
        <p:nvSpPr>
          <p:cNvPr id="13" name="TextBox 12">
            <a:extLst>
              <a:ext uri="{FF2B5EF4-FFF2-40B4-BE49-F238E27FC236}">
                <a16:creationId xmlns:a16="http://schemas.microsoft.com/office/drawing/2014/main" id="{BFCA190C-EC3E-73E4-29CF-E9F9FA33E622}"/>
              </a:ext>
            </a:extLst>
          </p:cNvPr>
          <p:cNvSpPr txBox="1"/>
          <p:nvPr/>
        </p:nvSpPr>
        <p:spPr>
          <a:xfrm>
            <a:off x="3669465"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25</a:t>
            </a:r>
          </a:p>
        </p:txBody>
      </p:sp>
      <p:sp>
        <p:nvSpPr>
          <p:cNvPr id="14" name="TextBox 13">
            <a:extLst>
              <a:ext uri="{FF2B5EF4-FFF2-40B4-BE49-F238E27FC236}">
                <a16:creationId xmlns:a16="http://schemas.microsoft.com/office/drawing/2014/main" id="{7D110CC1-C158-5B9C-78F2-08B9693F4009}"/>
              </a:ext>
            </a:extLst>
          </p:cNvPr>
          <p:cNvSpPr txBox="1"/>
          <p:nvPr/>
        </p:nvSpPr>
        <p:spPr>
          <a:xfrm>
            <a:off x="2624170"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12</a:t>
            </a:r>
          </a:p>
        </p:txBody>
      </p:sp>
      <p:sp>
        <p:nvSpPr>
          <p:cNvPr id="15" name="TextBox 14">
            <a:extLst>
              <a:ext uri="{FF2B5EF4-FFF2-40B4-BE49-F238E27FC236}">
                <a16:creationId xmlns:a16="http://schemas.microsoft.com/office/drawing/2014/main" id="{4517FF60-430B-A759-2238-C4F7BF29B1B3}"/>
              </a:ext>
            </a:extLst>
          </p:cNvPr>
          <p:cNvSpPr txBox="1"/>
          <p:nvPr/>
        </p:nvSpPr>
        <p:spPr>
          <a:xfrm>
            <a:off x="1624591" y="1297361"/>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4</a:t>
            </a:r>
          </a:p>
        </p:txBody>
      </p:sp>
      <p:sp>
        <p:nvSpPr>
          <p:cNvPr id="37" name="Rectangle 36">
            <a:extLst>
              <a:ext uri="{FF2B5EF4-FFF2-40B4-BE49-F238E27FC236}">
                <a16:creationId xmlns:a16="http://schemas.microsoft.com/office/drawing/2014/main" id="{974AC554-CC15-E023-A6E7-57F4DF01AD5A}"/>
              </a:ext>
            </a:extLst>
          </p:cNvPr>
          <p:cNvSpPr/>
          <p:nvPr/>
        </p:nvSpPr>
        <p:spPr>
          <a:xfrm>
            <a:off x="3281862" y="1263730"/>
            <a:ext cx="3163009" cy="3776499"/>
          </a:xfrm>
          <a:prstGeom prst="rect">
            <a:avLst/>
          </a:prstGeom>
          <a:noFill/>
          <a:ln w="28575">
            <a:solidFill>
              <a:srgbClr val="99D7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038178EA-CAD2-A739-0A13-2DE3551E8156}"/>
              </a:ext>
            </a:extLst>
          </p:cNvPr>
          <p:cNvSpPr/>
          <p:nvPr/>
        </p:nvSpPr>
        <p:spPr>
          <a:xfrm>
            <a:off x="6534078" y="1260682"/>
            <a:ext cx="5137796" cy="3773117"/>
          </a:xfrm>
          <a:prstGeom prst="rect">
            <a:avLst/>
          </a:prstGeom>
          <a:noFill/>
          <a:ln w="28575">
            <a:solidFill>
              <a:schemeClr val="accent3">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369895F-FC7E-602B-A4B3-A42E3867EB3E}"/>
              </a:ext>
            </a:extLst>
          </p:cNvPr>
          <p:cNvSpPr/>
          <p:nvPr/>
        </p:nvSpPr>
        <p:spPr>
          <a:xfrm>
            <a:off x="1222902" y="1257300"/>
            <a:ext cx="1974080" cy="3776499"/>
          </a:xfrm>
          <a:prstGeom prst="rect">
            <a:avLst/>
          </a:prstGeom>
          <a:noFill/>
          <a:ln w="28575">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 name="Picture 1" descr="Logo">
            <a:extLst>
              <a:ext uri="{FF2B5EF4-FFF2-40B4-BE49-F238E27FC236}">
                <a16:creationId xmlns:a16="http://schemas.microsoft.com/office/drawing/2014/main" id="{6BABBF26-13FC-4A00-4246-C237F3B98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Tree>
    <p:extLst>
      <p:ext uri="{BB962C8B-B14F-4D97-AF65-F5344CB8AC3E}">
        <p14:creationId xmlns:p14="http://schemas.microsoft.com/office/powerpoint/2010/main" val="35923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7464433E-A68E-C0FE-0598-32460295887C}"/>
              </a:ext>
            </a:extLst>
          </p:cNvPr>
          <p:cNvCxnSpPr>
            <a:cxnSpLocks/>
          </p:cNvCxnSpPr>
          <p:nvPr/>
        </p:nvCxnSpPr>
        <p:spPr>
          <a:xfrm flipV="1">
            <a:off x="1443674" y="2171700"/>
            <a:ext cx="0" cy="127220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0183B50-AD0A-8137-31B3-938CFD3766AC}"/>
              </a:ext>
            </a:extLst>
          </p:cNvPr>
          <p:cNvCxnSpPr>
            <a:cxnSpLocks/>
          </p:cNvCxnSpPr>
          <p:nvPr/>
        </p:nvCxnSpPr>
        <p:spPr>
          <a:xfrm flipV="1">
            <a:off x="11625828" y="2483052"/>
            <a:ext cx="0" cy="96085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54AB309-1BCB-2006-AA57-A6E7656EF5DC}"/>
              </a:ext>
            </a:extLst>
          </p:cNvPr>
          <p:cNvGrpSpPr/>
          <p:nvPr/>
        </p:nvGrpSpPr>
        <p:grpSpPr>
          <a:xfrm>
            <a:off x="377757" y="1379514"/>
            <a:ext cx="11605049" cy="3533573"/>
            <a:chOff x="73010" y="2705853"/>
            <a:chExt cx="11605049" cy="2968174"/>
          </a:xfrm>
        </p:grpSpPr>
        <p:cxnSp>
          <p:nvCxnSpPr>
            <p:cNvPr id="23" name="Straight Connector 22">
              <a:extLst>
                <a:ext uri="{FF2B5EF4-FFF2-40B4-BE49-F238E27FC236}">
                  <a16:creationId xmlns:a16="http://schemas.microsoft.com/office/drawing/2014/main" id="{CF17E602-A71F-9317-0891-8650301B91A0}"/>
                </a:ext>
              </a:extLst>
            </p:cNvPr>
            <p:cNvCxnSpPr>
              <a:cxnSpLocks/>
            </p:cNvCxnSpPr>
            <p:nvPr/>
          </p:nvCxnSpPr>
          <p:spPr>
            <a:xfrm flipH="1" flipV="1">
              <a:off x="1610905" y="3664010"/>
              <a:ext cx="3627898" cy="6294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143A09A-DFDF-7F4F-3290-9D36D041C133}"/>
                </a:ext>
              </a:extLst>
            </p:cNvPr>
            <p:cNvCxnSpPr>
              <a:cxnSpLocks/>
            </p:cNvCxnSpPr>
            <p:nvPr/>
          </p:nvCxnSpPr>
          <p:spPr>
            <a:xfrm flipH="1" flipV="1">
              <a:off x="1138927" y="3703674"/>
              <a:ext cx="1261426" cy="7149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D6EA74B-662E-34CD-211F-B14C4F875F5A}"/>
                </a:ext>
              </a:extLst>
            </p:cNvPr>
            <p:cNvSpPr txBox="1"/>
            <p:nvPr/>
          </p:nvSpPr>
          <p:spPr>
            <a:xfrm>
              <a:off x="4939967" y="5412417"/>
              <a:ext cx="1976611" cy="261610"/>
            </a:xfrm>
            <a:prstGeom prst="rect">
              <a:avLst/>
            </a:prstGeom>
            <a:noFill/>
          </p:spPr>
          <p:txBody>
            <a:bodyPr wrap="square" rtlCol="0">
              <a:spAutoFit/>
            </a:bodyPr>
            <a:lstStyle/>
            <a:p>
              <a:pPr algn="l"/>
              <a:r>
                <a:rPr lang="en-GB" sz="1100" b="1" dirty="0">
                  <a:solidFill>
                    <a:schemeClr val="bg2"/>
                  </a:solidFill>
                </a:rPr>
                <a:t>% contribution to viewing</a:t>
              </a:r>
            </a:p>
          </p:txBody>
        </p:sp>
        <p:sp>
          <p:nvSpPr>
            <p:cNvPr id="39" name="TextBox 38">
              <a:extLst>
                <a:ext uri="{FF2B5EF4-FFF2-40B4-BE49-F238E27FC236}">
                  <a16:creationId xmlns:a16="http://schemas.microsoft.com/office/drawing/2014/main" id="{02DBFB33-9680-245A-BC9A-E4DAA56A7BE1}"/>
                </a:ext>
              </a:extLst>
            </p:cNvPr>
            <p:cNvSpPr txBox="1"/>
            <p:nvPr/>
          </p:nvSpPr>
          <p:spPr>
            <a:xfrm>
              <a:off x="3283599" y="2752725"/>
              <a:ext cx="5657982" cy="276999"/>
            </a:xfrm>
            <a:prstGeom prst="rect">
              <a:avLst/>
            </a:prstGeom>
            <a:noFill/>
          </p:spPr>
          <p:txBody>
            <a:bodyPr wrap="square" rtlCol="0">
              <a:spAutoFit/>
            </a:bodyPr>
            <a:lstStyle/>
            <a:p>
              <a:pPr algn="ctr"/>
              <a:r>
                <a:rPr lang="en-GB" sz="1200" b="1" dirty="0">
                  <a:solidFill>
                    <a:schemeClr val="bg2"/>
                  </a:solidFill>
                </a:rPr>
                <a:t>All viewers split into tenths based on their weight of linear TV viewing</a:t>
              </a:r>
            </a:p>
          </p:txBody>
        </p:sp>
        <p:sp>
          <p:nvSpPr>
            <p:cNvPr id="41" name="TextBox 40">
              <a:extLst>
                <a:ext uri="{FF2B5EF4-FFF2-40B4-BE49-F238E27FC236}">
                  <a16:creationId xmlns:a16="http://schemas.microsoft.com/office/drawing/2014/main" id="{67E2861D-4D86-5A30-2B3E-15C76F75B370}"/>
                </a:ext>
              </a:extLst>
            </p:cNvPr>
            <p:cNvSpPr txBox="1"/>
            <p:nvPr/>
          </p:nvSpPr>
          <p:spPr>
            <a:xfrm>
              <a:off x="133987" y="4420181"/>
              <a:ext cx="1207143" cy="369332"/>
            </a:xfrm>
            <a:prstGeom prst="rect">
              <a:avLst/>
            </a:prstGeom>
            <a:noFill/>
          </p:spPr>
          <p:txBody>
            <a:bodyPr wrap="square" rtlCol="0">
              <a:spAutoFit/>
            </a:bodyPr>
            <a:lstStyle/>
            <a:p>
              <a:pPr algn="l"/>
              <a:r>
                <a:rPr lang="en-GB" b="1" dirty="0">
                  <a:solidFill>
                    <a:schemeClr val="bg2"/>
                  </a:solidFill>
                </a:rPr>
                <a:t>BVOD</a:t>
              </a:r>
            </a:p>
          </p:txBody>
        </p:sp>
        <p:sp>
          <p:nvSpPr>
            <p:cNvPr id="42" name="TextBox 41">
              <a:extLst>
                <a:ext uri="{FF2B5EF4-FFF2-40B4-BE49-F238E27FC236}">
                  <a16:creationId xmlns:a16="http://schemas.microsoft.com/office/drawing/2014/main" id="{F1249E6C-EF7D-7158-BF8E-0C3C245B1EEF}"/>
                </a:ext>
              </a:extLst>
            </p:cNvPr>
            <p:cNvSpPr txBox="1"/>
            <p:nvPr/>
          </p:nvSpPr>
          <p:spPr>
            <a:xfrm>
              <a:off x="73010" y="3232706"/>
              <a:ext cx="1207143" cy="400110"/>
            </a:xfrm>
            <a:prstGeom prst="rect">
              <a:avLst/>
            </a:prstGeom>
            <a:noFill/>
          </p:spPr>
          <p:txBody>
            <a:bodyPr wrap="square" rtlCol="0">
              <a:spAutoFit/>
            </a:bodyPr>
            <a:lstStyle/>
            <a:p>
              <a:pPr algn="l"/>
              <a:r>
                <a:rPr lang="en-GB" sz="2000" b="1" dirty="0">
                  <a:solidFill>
                    <a:schemeClr val="bg2"/>
                  </a:solidFill>
                </a:rPr>
                <a:t>Linear</a:t>
              </a:r>
            </a:p>
          </p:txBody>
        </p:sp>
        <p:graphicFrame>
          <p:nvGraphicFramePr>
            <p:cNvPr id="4" name="Chart 3">
              <a:extLst>
                <a:ext uri="{FF2B5EF4-FFF2-40B4-BE49-F238E27FC236}">
                  <a16:creationId xmlns:a16="http://schemas.microsoft.com/office/drawing/2014/main" id="{FCFC98EB-B143-7897-9DD0-E0172EA2D90A}"/>
                </a:ext>
              </a:extLst>
            </p:cNvPr>
            <p:cNvGraphicFramePr/>
            <p:nvPr/>
          </p:nvGraphicFramePr>
          <p:xfrm>
            <a:off x="869152" y="2705853"/>
            <a:ext cx="10808907" cy="2713588"/>
          </p:xfrm>
          <a:graphic>
            <a:graphicData uri="http://schemas.openxmlformats.org/drawingml/2006/chart">
              <c:chart xmlns:c="http://schemas.openxmlformats.org/drawingml/2006/chart" xmlns:r="http://schemas.openxmlformats.org/officeDocument/2006/relationships" r:id="rId3"/>
            </a:graphicData>
          </a:graphic>
        </p:graphicFrame>
      </p:grpSp>
      <p:sp>
        <p:nvSpPr>
          <p:cNvPr id="43" name="Title 16">
            <a:extLst>
              <a:ext uri="{FF2B5EF4-FFF2-40B4-BE49-F238E27FC236}">
                <a16:creationId xmlns:a16="http://schemas.microsoft.com/office/drawing/2014/main" id="{E8052DC5-C43A-7B43-DA1F-73573362CF74}"/>
              </a:ext>
            </a:extLst>
          </p:cNvPr>
          <p:cNvSpPr>
            <a:spLocks noGrp="1"/>
          </p:cNvSpPr>
          <p:nvPr>
            <p:ph type="title"/>
          </p:nvPr>
        </p:nvSpPr>
        <p:spPr/>
        <p:txBody>
          <a:bodyPr/>
          <a:lstStyle/>
          <a:p>
            <a:r>
              <a:rPr lang="en-GB" dirty="0"/>
              <a:t>‘Middle tier’ of viewers are key to BVOD’s incremental reach</a:t>
            </a:r>
          </a:p>
        </p:txBody>
      </p:sp>
      <p:sp>
        <p:nvSpPr>
          <p:cNvPr id="6" name="Text Placeholder 3">
            <a:extLst>
              <a:ext uri="{FF2B5EF4-FFF2-40B4-BE49-F238E27FC236}">
                <a16:creationId xmlns:a16="http://schemas.microsoft.com/office/drawing/2014/main" id="{92280014-7DA6-A700-DAF4-D31A9EF3509F}"/>
              </a:ext>
            </a:extLst>
          </p:cNvPr>
          <p:cNvSpPr>
            <a:spLocks noGrp="1"/>
          </p:cNvSpPr>
          <p:nvPr>
            <p:ph type="body" sz="quarter" idx="15"/>
          </p:nvPr>
        </p:nvSpPr>
        <p:spPr/>
        <p:txBody>
          <a:bodyPr/>
          <a:lstStyle/>
          <a:p>
            <a:r>
              <a:rPr lang="en-GB" dirty="0"/>
              <a:t>Source: PwC UK, Barb, all viewers split into tenths based upon their weight of linear TV viewing </a:t>
            </a:r>
          </a:p>
        </p:txBody>
      </p:sp>
      <p:sp>
        <p:nvSpPr>
          <p:cNvPr id="34" name="TextBox 33">
            <a:extLst>
              <a:ext uri="{FF2B5EF4-FFF2-40B4-BE49-F238E27FC236}">
                <a16:creationId xmlns:a16="http://schemas.microsoft.com/office/drawing/2014/main" id="{4EC454DD-18D4-42A1-55F6-08D99069E2E1}"/>
              </a:ext>
            </a:extLst>
          </p:cNvPr>
          <p:cNvSpPr txBox="1"/>
          <p:nvPr/>
        </p:nvSpPr>
        <p:spPr>
          <a:xfrm>
            <a:off x="7995541" y="2952529"/>
            <a:ext cx="4257040" cy="230832"/>
          </a:xfrm>
          <a:prstGeom prst="rect">
            <a:avLst/>
          </a:prstGeom>
          <a:noFill/>
        </p:spPr>
        <p:txBody>
          <a:bodyPr wrap="square" rtlCol="0">
            <a:spAutoFit/>
          </a:bodyPr>
          <a:lstStyle/>
          <a:p>
            <a:pPr algn="l"/>
            <a:r>
              <a:rPr lang="en-GB" sz="900" b="1" dirty="0">
                <a:solidFill>
                  <a:schemeClr val="accent3"/>
                </a:solidFill>
              </a:rPr>
              <a:t>Heaviest tier 50-100%</a:t>
            </a:r>
          </a:p>
        </p:txBody>
      </p:sp>
      <p:sp>
        <p:nvSpPr>
          <p:cNvPr id="35" name="TextBox 34">
            <a:extLst>
              <a:ext uri="{FF2B5EF4-FFF2-40B4-BE49-F238E27FC236}">
                <a16:creationId xmlns:a16="http://schemas.microsoft.com/office/drawing/2014/main" id="{B3BE66B6-3E8E-9DCF-193D-7D5E881614B4}"/>
              </a:ext>
            </a:extLst>
          </p:cNvPr>
          <p:cNvSpPr txBox="1"/>
          <p:nvPr/>
        </p:nvSpPr>
        <p:spPr>
          <a:xfrm>
            <a:off x="2585423" y="2963479"/>
            <a:ext cx="1538902" cy="230832"/>
          </a:xfrm>
          <a:prstGeom prst="rect">
            <a:avLst/>
          </a:prstGeom>
          <a:noFill/>
        </p:spPr>
        <p:txBody>
          <a:bodyPr wrap="square" rtlCol="0">
            <a:spAutoFit/>
          </a:bodyPr>
          <a:lstStyle/>
          <a:p>
            <a:r>
              <a:rPr lang="en-GB" sz="900" b="1" dirty="0">
                <a:solidFill>
                  <a:schemeClr val="accent5"/>
                </a:solidFill>
              </a:rPr>
              <a:t>Middle tier 20-49%</a:t>
            </a:r>
          </a:p>
        </p:txBody>
      </p:sp>
      <p:sp>
        <p:nvSpPr>
          <p:cNvPr id="36" name="TextBox 35">
            <a:extLst>
              <a:ext uri="{FF2B5EF4-FFF2-40B4-BE49-F238E27FC236}">
                <a16:creationId xmlns:a16="http://schemas.microsoft.com/office/drawing/2014/main" id="{59D647E0-11F5-2377-9DA3-35C5D341F15E}"/>
              </a:ext>
            </a:extLst>
          </p:cNvPr>
          <p:cNvSpPr txBox="1"/>
          <p:nvPr/>
        </p:nvSpPr>
        <p:spPr>
          <a:xfrm>
            <a:off x="1443673" y="2894874"/>
            <a:ext cx="786111" cy="338554"/>
          </a:xfrm>
          <a:prstGeom prst="rect">
            <a:avLst/>
          </a:prstGeom>
          <a:noFill/>
        </p:spPr>
        <p:txBody>
          <a:bodyPr wrap="square" rtlCol="0">
            <a:spAutoFit/>
          </a:bodyPr>
          <a:lstStyle/>
          <a:p>
            <a:pPr algn="l"/>
            <a:r>
              <a:rPr lang="en-GB" sz="800" b="1" dirty="0">
                <a:solidFill>
                  <a:schemeClr val="tx2"/>
                </a:solidFill>
              </a:rPr>
              <a:t>0-19%</a:t>
            </a:r>
          </a:p>
          <a:p>
            <a:pPr algn="l"/>
            <a:r>
              <a:rPr lang="en-GB" sz="800" b="1" dirty="0">
                <a:solidFill>
                  <a:schemeClr val="tx2"/>
                </a:solidFill>
              </a:rPr>
              <a:t>Lightest tier</a:t>
            </a:r>
          </a:p>
        </p:txBody>
      </p:sp>
      <p:pic>
        <p:nvPicPr>
          <p:cNvPr id="2" name="Picture 1" descr="Logo">
            <a:extLst>
              <a:ext uri="{FF2B5EF4-FFF2-40B4-BE49-F238E27FC236}">
                <a16:creationId xmlns:a16="http://schemas.microsoft.com/office/drawing/2014/main" id="{D214A932-484B-6DBB-0E95-DA8D43D71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Tree>
    <p:extLst>
      <p:ext uri="{BB962C8B-B14F-4D97-AF65-F5344CB8AC3E}">
        <p14:creationId xmlns:p14="http://schemas.microsoft.com/office/powerpoint/2010/main" val="342701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2023 video viewing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a:t>
            </a:r>
            <a:r>
              <a:rPr lang="en-GB" sz="1400" kern="0">
                <a:solidFill>
                  <a:prstClr val="black"/>
                </a:solidFill>
                <a:latin typeface="Arial"/>
              </a:rPr>
              <a:t>36 </a:t>
            </a:r>
            <a:r>
              <a:rPr kumimoji="0" lang="en-GB" sz="1400" b="0" i="0" u="none" strike="noStrike" kern="0" cap="none" spc="0" normalizeH="0" baseline="0" noProof="0">
                <a:ln>
                  <a:noFill/>
                </a:ln>
                <a:solidFill>
                  <a:prstClr val="black"/>
                </a:solidFill>
                <a:effectLst/>
                <a:uLnTx/>
                <a:uFillTx/>
                <a:latin typeface="Arial"/>
                <a:ea typeface="+mn-ea"/>
                <a:cs typeface="+mn-cs"/>
              </a:rPr>
              <a:t>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4 </a:t>
            </a:r>
            <a:r>
              <a:rPr lang="en-GB" sz="1400" kern="0">
                <a:solidFill>
                  <a:prstClr val="black"/>
                </a:solidFill>
                <a:latin typeface="Arial"/>
              </a:rPr>
              <a:t>h</a:t>
            </a:r>
            <a:r>
              <a:rPr kumimoji="0" lang="en-GB" sz="1400" b="0" i="0" u="none" strike="noStrike" kern="0" cap="none" spc="0" normalizeH="0" baseline="0" noProof="0" err="1">
                <a:ln>
                  <a:noFill/>
                </a:ln>
                <a:solidFill>
                  <a:prstClr val="black"/>
                </a:solidFill>
                <a:effectLst/>
                <a:uLnTx/>
                <a:uFillTx/>
                <a:latin typeface="Arial"/>
                <a:ea typeface="+mn-ea"/>
                <a:cs typeface="+mn-cs"/>
              </a:rPr>
              <a:t>rs</a:t>
            </a:r>
            <a:r>
              <a:rPr kumimoji="0" lang="en-GB" sz="1400" b="0" i="0" u="none" strike="noStrike" kern="0" cap="none" spc="0" normalizeH="0" baseline="0" noProof="0">
                <a:ln>
                  <a:noFill/>
                </a:ln>
                <a:solidFill>
                  <a:prstClr val="black"/>
                </a:solidFill>
                <a:effectLst/>
                <a:uLnTx/>
                <a:uFillTx/>
                <a:latin typeface="Arial"/>
                <a:ea typeface="+mn-ea"/>
                <a:cs typeface="+mn-cs"/>
              </a:rPr>
              <a:t>, 6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361451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8A23B-96E7-4C3D-8E7E-F2F708769270}"/>
              </a:ext>
            </a:extLst>
          </p:cNvPr>
          <p:cNvSpPr/>
          <p:nvPr/>
        </p:nvSpPr>
        <p:spPr>
          <a:xfrm>
            <a:off x="210368" y="3881464"/>
            <a:ext cx="11334817" cy="263697"/>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endParaRPr>
          </a:p>
        </p:txBody>
      </p:sp>
      <p:sp>
        <p:nvSpPr>
          <p:cNvPr id="2" name="Title 1">
            <a:extLst>
              <a:ext uri="{FF2B5EF4-FFF2-40B4-BE49-F238E27FC236}">
                <a16:creationId xmlns:a16="http://schemas.microsoft.com/office/drawing/2014/main" id="{7AB70B69-FC6D-ABB5-5B89-8DAB46BC6BA9}"/>
              </a:ext>
            </a:extLst>
          </p:cNvPr>
          <p:cNvSpPr>
            <a:spLocks noGrp="1"/>
          </p:cNvSpPr>
          <p:nvPr>
            <p:ph type="title"/>
          </p:nvPr>
        </p:nvSpPr>
        <p:spPr/>
        <p:txBody>
          <a:bodyPr/>
          <a:lstStyle/>
          <a:p>
            <a:r>
              <a:rPr lang="en-GB" dirty="0"/>
              <a:t>BVOD provides good odds of reaching an attractive audience</a:t>
            </a:r>
          </a:p>
        </p:txBody>
      </p:sp>
      <p:graphicFrame>
        <p:nvGraphicFramePr>
          <p:cNvPr id="20" name="Chart 19">
            <a:extLst>
              <a:ext uri="{FF2B5EF4-FFF2-40B4-BE49-F238E27FC236}">
                <a16:creationId xmlns:a16="http://schemas.microsoft.com/office/drawing/2014/main" id="{E815E820-853C-9450-D450-A7FB1830A630}"/>
              </a:ext>
            </a:extLst>
          </p:cNvPr>
          <p:cNvGraphicFramePr/>
          <p:nvPr/>
        </p:nvGraphicFramePr>
        <p:xfrm>
          <a:off x="1176654" y="713507"/>
          <a:ext cx="10535920" cy="314919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29B33314-929D-E453-FB41-D56A8BE57CBE}"/>
              </a:ext>
            </a:extLst>
          </p:cNvPr>
          <p:cNvSpPr txBox="1"/>
          <p:nvPr/>
        </p:nvSpPr>
        <p:spPr>
          <a:xfrm>
            <a:off x="192037" y="3842672"/>
            <a:ext cx="1081116" cy="338554"/>
          </a:xfrm>
          <a:prstGeom prst="rect">
            <a:avLst/>
          </a:prstGeom>
          <a:noFill/>
        </p:spPr>
        <p:txBody>
          <a:bodyPr wrap="square">
            <a:spAutoFit/>
          </a:bodyPr>
          <a:lstStyle/>
          <a:p>
            <a:pPr algn="ctr"/>
            <a:r>
              <a:rPr lang="en-GB" sz="800" b="1" dirty="0"/>
              <a:t>Average linear TV viewing per day</a:t>
            </a:r>
          </a:p>
        </p:txBody>
      </p:sp>
      <p:sp>
        <p:nvSpPr>
          <p:cNvPr id="23" name="TextBox 22">
            <a:extLst>
              <a:ext uri="{FF2B5EF4-FFF2-40B4-BE49-F238E27FC236}">
                <a16:creationId xmlns:a16="http://schemas.microsoft.com/office/drawing/2014/main" id="{2D7AB090-D2DD-733F-2F6C-15BC744D7108}"/>
              </a:ext>
            </a:extLst>
          </p:cNvPr>
          <p:cNvSpPr txBox="1"/>
          <p:nvPr/>
        </p:nvSpPr>
        <p:spPr>
          <a:xfrm>
            <a:off x="1939525" y="3906675"/>
            <a:ext cx="807630" cy="230832"/>
          </a:xfrm>
          <a:prstGeom prst="rect">
            <a:avLst/>
          </a:prstGeom>
          <a:noFill/>
        </p:spPr>
        <p:txBody>
          <a:bodyPr wrap="square">
            <a:spAutoFit/>
          </a:bodyPr>
          <a:lstStyle/>
          <a:p>
            <a:pPr algn="ctr"/>
            <a:r>
              <a:rPr lang="en-GB" sz="900" b="1" dirty="0"/>
              <a:t>8 minutes</a:t>
            </a:r>
          </a:p>
        </p:txBody>
      </p:sp>
      <p:sp>
        <p:nvSpPr>
          <p:cNvPr id="24" name="TextBox 23">
            <a:extLst>
              <a:ext uri="{FF2B5EF4-FFF2-40B4-BE49-F238E27FC236}">
                <a16:creationId xmlns:a16="http://schemas.microsoft.com/office/drawing/2014/main" id="{F6338379-F73B-4DE5-42CD-B5C0B908E91F}"/>
              </a:ext>
            </a:extLst>
          </p:cNvPr>
          <p:cNvSpPr txBox="1"/>
          <p:nvPr/>
        </p:nvSpPr>
        <p:spPr>
          <a:xfrm>
            <a:off x="4493411" y="3906675"/>
            <a:ext cx="807630" cy="230832"/>
          </a:xfrm>
          <a:prstGeom prst="rect">
            <a:avLst/>
          </a:prstGeom>
          <a:noFill/>
        </p:spPr>
        <p:txBody>
          <a:bodyPr wrap="square">
            <a:spAutoFit/>
          </a:bodyPr>
          <a:lstStyle/>
          <a:p>
            <a:pPr algn="ctr"/>
            <a:r>
              <a:rPr lang="en-GB" sz="900" b="1" dirty="0"/>
              <a:t>49 minutes</a:t>
            </a:r>
          </a:p>
        </p:txBody>
      </p:sp>
      <p:sp>
        <p:nvSpPr>
          <p:cNvPr id="25" name="TextBox 24">
            <a:extLst>
              <a:ext uri="{FF2B5EF4-FFF2-40B4-BE49-F238E27FC236}">
                <a16:creationId xmlns:a16="http://schemas.microsoft.com/office/drawing/2014/main" id="{FF04C55F-D2CB-5089-7763-BAFF3634944E}"/>
              </a:ext>
            </a:extLst>
          </p:cNvPr>
          <p:cNvSpPr txBox="1"/>
          <p:nvPr/>
        </p:nvSpPr>
        <p:spPr>
          <a:xfrm>
            <a:off x="7971563" y="3896533"/>
            <a:ext cx="1788972" cy="230832"/>
          </a:xfrm>
          <a:prstGeom prst="rect">
            <a:avLst/>
          </a:prstGeom>
          <a:noFill/>
        </p:spPr>
        <p:txBody>
          <a:bodyPr wrap="square">
            <a:spAutoFit/>
          </a:bodyPr>
          <a:lstStyle/>
          <a:p>
            <a:pPr algn="ctr"/>
            <a:r>
              <a:rPr lang="en-GB" sz="900" b="1" dirty="0"/>
              <a:t>5 hours and 24 minutes</a:t>
            </a:r>
          </a:p>
        </p:txBody>
      </p:sp>
      <p:sp>
        <p:nvSpPr>
          <p:cNvPr id="26" name="TextBox 25">
            <a:extLst>
              <a:ext uri="{FF2B5EF4-FFF2-40B4-BE49-F238E27FC236}">
                <a16:creationId xmlns:a16="http://schemas.microsoft.com/office/drawing/2014/main" id="{66A0F832-DB28-67AA-2266-14F2E4419209}"/>
              </a:ext>
            </a:extLst>
          </p:cNvPr>
          <p:cNvSpPr txBox="1"/>
          <p:nvPr/>
        </p:nvSpPr>
        <p:spPr>
          <a:xfrm>
            <a:off x="1582514" y="3080122"/>
            <a:ext cx="1521652" cy="276999"/>
          </a:xfrm>
          <a:prstGeom prst="rect">
            <a:avLst/>
          </a:prstGeom>
          <a:noFill/>
        </p:spPr>
        <p:txBody>
          <a:bodyPr wrap="square" rtlCol="0">
            <a:spAutoFit/>
          </a:bodyPr>
          <a:lstStyle/>
          <a:p>
            <a:pPr algn="ctr"/>
            <a:r>
              <a:rPr lang="en-GB" sz="1200" b="1" dirty="0">
                <a:solidFill>
                  <a:schemeClr val="bg1"/>
                </a:solidFill>
              </a:rPr>
              <a:t>Linear: 1 in 185</a:t>
            </a:r>
          </a:p>
        </p:txBody>
      </p:sp>
      <p:sp>
        <p:nvSpPr>
          <p:cNvPr id="27" name="TextBox 26">
            <a:extLst>
              <a:ext uri="{FF2B5EF4-FFF2-40B4-BE49-F238E27FC236}">
                <a16:creationId xmlns:a16="http://schemas.microsoft.com/office/drawing/2014/main" id="{28E82FC8-E1A2-D98B-BB54-319C25E3966C}"/>
              </a:ext>
            </a:extLst>
          </p:cNvPr>
          <p:cNvSpPr txBox="1"/>
          <p:nvPr/>
        </p:nvSpPr>
        <p:spPr>
          <a:xfrm>
            <a:off x="1711151" y="3374141"/>
            <a:ext cx="1202573" cy="276999"/>
          </a:xfrm>
          <a:prstGeom prst="rect">
            <a:avLst/>
          </a:prstGeom>
          <a:noFill/>
        </p:spPr>
        <p:txBody>
          <a:bodyPr wrap="none" rtlCol="0">
            <a:spAutoFit/>
          </a:bodyPr>
          <a:lstStyle/>
          <a:p>
            <a:pPr algn="ctr"/>
            <a:r>
              <a:rPr lang="en-GB" sz="1200" b="1" dirty="0">
                <a:solidFill>
                  <a:schemeClr val="bg1"/>
                </a:solidFill>
              </a:rPr>
              <a:t>BVOD: 1 in 12</a:t>
            </a:r>
          </a:p>
        </p:txBody>
      </p:sp>
      <p:sp>
        <p:nvSpPr>
          <p:cNvPr id="28" name="TextBox 27">
            <a:extLst>
              <a:ext uri="{FF2B5EF4-FFF2-40B4-BE49-F238E27FC236}">
                <a16:creationId xmlns:a16="http://schemas.microsoft.com/office/drawing/2014/main" id="{BF1ADC11-1DCE-3DBD-242F-0923301AC897}"/>
              </a:ext>
            </a:extLst>
          </p:cNvPr>
          <p:cNvSpPr txBox="1"/>
          <p:nvPr/>
        </p:nvSpPr>
        <p:spPr>
          <a:xfrm>
            <a:off x="4154553" y="3069951"/>
            <a:ext cx="1521652" cy="276999"/>
          </a:xfrm>
          <a:prstGeom prst="rect">
            <a:avLst/>
          </a:prstGeom>
          <a:noFill/>
        </p:spPr>
        <p:txBody>
          <a:bodyPr wrap="square" rtlCol="0">
            <a:spAutoFit/>
          </a:bodyPr>
          <a:lstStyle/>
          <a:p>
            <a:pPr algn="ctr"/>
            <a:r>
              <a:rPr lang="en-GB" sz="1200" b="1" dirty="0">
                <a:solidFill>
                  <a:schemeClr val="bg1"/>
                </a:solidFill>
              </a:rPr>
              <a:t>Linear: 1 in 14</a:t>
            </a:r>
          </a:p>
        </p:txBody>
      </p:sp>
      <p:sp>
        <p:nvSpPr>
          <p:cNvPr id="29" name="TextBox 28">
            <a:extLst>
              <a:ext uri="{FF2B5EF4-FFF2-40B4-BE49-F238E27FC236}">
                <a16:creationId xmlns:a16="http://schemas.microsoft.com/office/drawing/2014/main" id="{A60A077D-E6A8-4D01-B26C-8D57513AFEA0}"/>
              </a:ext>
            </a:extLst>
          </p:cNvPr>
          <p:cNvSpPr txBox="1"/>
          <p:nvPr/>
        </p:nvSpPr>
        <p:spPr>
          <a:xfrm>
            <a:off x="4356571" y="3378944"/>
            <a:ext cx="1117614" cy="276999"/>
          </a:xfrm>
          <a:prstGeom prst="rect">
            <a:avLst/>
          </a:prstGeom>
          <a:noFill/>
        </p:spPr>
        <p:txBody>
          <a:bodyPr wrap="none" rtlCol="0">
            <a:spAutoFit/>
          </a:bodyPr>
          <a:lstStyle/>
          <a:p>
            <a:pPr algn="ctr"/>
            <a:r>
              <a:rPr lang="en-GB" sz="1200" b="1" dirty="0">
                <a:solidFill>
                  <a:schemeClr val="bg1"/>
                </a:solidFill>
              </a:rPr>
              <a:t>BVOD: 1 in 4</a:t>
            </a:r>
          </a:p>
        </p:txBody>
      </p:sp>
      <p:sp>
        <p:nvSpPr>
          <p:cNvPr id="30" name="TextBox 29">
            <a:extLst>
              <a:ext uri="{FF2B5EF4-FFF2-40B4-BE49-F238E27FC236}">
                <a16:creationId xmlns:a16="http://schemas.microsoft.com/office/drawing/2014/main" id="{A58B2C37-5056-6AF8-C78C-4EACE1A2D1FC}"/>
              </a:ext>
            </a:extLst>
          </p:cNvPr>
          <p:cNvSpPr txBox="1"/>
          <p:nvPr/>
        </p:nvSpPr>
        <p:spPr>
          <a:xfrm>
            <a:off x="8105224" y="3106311"/>
            <a:ext cx="1521652" cy="276999"/>
          </a:xfrm>
          <a:prstGeom prst="rect">
            <a:avLst/>
          </a:prstGeom>
          <a:noFill/>
        </p:spPr>
        <p:txBody>
          <a:bodyPr wrap="square" rtlCol="0">
            <a:spAutoFit/>
          </a:bodyPr>
          <a:lstStyle/>
          <a:p>
            <a:pPr algn="ctr"/>
            <a:r>
              <a:rPr lang="en-GB" sz="1200" b="1" dirty="0">
                <a:solidFill>
                  <a:schemeClr val="bg1"/>
                </a:solidFill>
              </a:rPr>
              <a:t>Linear: 1 in 1.1</a:t>
            </a:r>
          </a:p>
        </p:txBody>
      </p:sp>
      <p:sp>
        <p:nvSpPr>
          <p:cNvPr id="31" name="TextBox 30">
            <a:extLst>
              <a:ext uri="{FF2B5EF4-FFF2-40B4-BE49-F238E27FC236}">
                <a16:creationId xmlns:a16="http://schemas.microsoft.com/office/drawing/2014/main" id="{59AA2B71-D1B7-A153-7E04-F0527C0B3C2E}"/>
              </a:ext>
            </a:extLst>
          </p:cNvPr>
          <p:cNvSpPr txBox="1"/>
          <p:nvPr/>
        </p:nvSpPr>
        <p:spPr>
          <a:xfrm>
            <a:off x="8307243" y="3374141"/>
            <a:ext cx="1117614" cy="276999"/>
          </a:xfrm>
          <a:prstGeom prst="rect">
            <a:avLst/>
          </a:prstGeom>
          <a:noFill/>
        </p:spPr>
        <p:txBody>
          <a:bodyPr wrap="none" rtlCol="0">
            <a:spAutoFit/>
          </a:bodyPr>
          <a:lstStyle/>
          <a:p>
            <a:pPr algn="ctr"/>
            <a:r>
              <a:rPr lang="en-GB" sz="1200" b="1" dirty="0">
                <a:solidFill>
                  <a:schemeClr val="bg1"/>
                </a:solidFill>
              </a:rPr>
              <a:t>BVOD: 1 in 2</a:t>
            </a:r>
          </a:p>
        </p:txBody>
      </p:sp>
      <p:sp>
        <p:nvSpPr>
          <p:cNvPr id="35" name="TextBox 34">
            <a:extLst>
              <a:ext uri="{FF2B5EF4-FFF2-40B4-BE49-F238E27FC236}">
                <a16:creationId xmlns:a16="http://schemas.microsoft.com/office/drawing/2014/main" id="{E35567D0-DDFF-71DA-070A-57B7B65AC9C6}"/>
              </a:ext>
            </a:extLst>
          </p:cNvPr>
          <p:cNvSpPr txBox="1"/>
          <p:nvPr/>
        </p:nvSpPr>
        <p:spPr>
          <a:xfrm>
            <a:off x="3269099" y="4145161"/>
            <a:ext cx="3292555"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mn-cs"/>
              </a:rPr>
              <a:t>skews towards: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mn-cs"/>
              </a:rPr>
              <a:t> ABC1 adults (71%) and 16-34 adults (42%)</a:t>
            </a:r>
          </a:p>
        </p:txBody>
      </p:sp>
      <p:sp>
        <p:nvSpPr>
          <p:cNvPr id="37" name="Rectangle 36">
            <a:extLst>
              <a:ext uri="{FF2B5EF4-FFF2-40B4-BE49-F238E27FC236}">
                <a16:creationId xmlns:a16="http://schemas.microsoft.com/office/drawing/2014/main" id="{69CA01CD-9E5D-AC9A-961F-8259FF002A6E}"/>
              </a:ext>
            </a:extLst>
          </p:cNvPr>
          <p:cNvSpPr/>
          <p:nvPr/>
        </p:nvSpPr>
        <p:spPr>
          <a:xfrm>
            <a:off x="6505759" y="2323831"/>
            <a:ext cx="5022722" cy="612000"/>
          </a:xfrm>
          <a:prstGeom prst="rect">
            <a:avLst/>
          </a:prstGeom>
          <a:solidFill>
            <a:srgbClr val="E30615"/>
          </a:solidFill>
          <a:ln w="19050">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Easily reachable via linear TV</a:t>
            </a:r>
          </a:p>
        </p:txBody>
      </p:sp>
      <p:sp>
        <p:nvSpPr>
          <p:cNvPr id="38" name="Rectangle 37">
            <a:extLst>
              <a:ext uri="{FF2B5EF4-FFF2-40B4-BE49-F238E27FC236}">
                <a16:creationId xmlns:a16="http://schemas.microsoft.com/office/drawing/2014/main" id="{68501023-C566-F3F7-55EA-37E23B3D4D6C}"/>
              </a:ext>
            </a:extLst>
          </p:cNvPr>
          <p:cNvSpPr/>
          <p:nvPr/>
        </p:nvSpPr>
        <p:spPr>
          <a:xfrm>
            <a:off x="3408578" y="2325817"/>
            <a:ext cx="2985181" cy="612000"/>
          </a:xfrm>
          <a:prstGeom prst="rect">
            <a:avLst/>
          </a:prstGeom>
          <a:solidFill>
            <a:schemeClr val="accent5"/>
          </a:solidFill>
          <a:ln w="19050">
            <a:solidFill>
              <a:srgbClr val="009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TV reach extenders</a:t>
            </a:r>
          </a:p>
        </p:txBody>
      </p:sp>
      <p:sp>
        <p:nvSpPr>
          <p:cNvPr id="39" name="Rectangle 38">
            <a:extLst>
              <a:ext uri="{FF2B5EF4-FFF2-40B4-BE49-F238E27FC236}">
                <a16:creationId xmlns:a16="http://schemas.microsoft.com/office/drawing/2014/main" id="{6A71AE7A-85BE-3FD1-AA44-91414E41173B}"/>
              </a:ext>
            </a:extLst>
          </p:cNvPr>
          <p:cNvSpPr/>
          <p:nvPr/>
        </p:nvSpPr>
        <p:spPr>
          <a:xfrm>
            <a:off x="1368984" y="2342595"/>
            <a:ext cx="1944000" cy="612000"/>
          </a:xfrm>
          <a:prstGeom prst="rect">
            <a:avLst/>
          </a:prstGeom>
          <a:solidFill>
            <a:srgbClr val="372D87"/>
          </a:solidFill>
          <a:ln w="19050">
            <a:solidFill>
              <a:srgbClr val="372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Hard to reach via TV</a:t>
            </a:r>
          </a:p>
        </p:txBody>
      </p:sp>
      <p:sp>
        <p:nvSpPr>
          <p:cNvPr id="40" name="Rectangle 39">
            <a:extLst>
              <a:ext uri="{FF2B5EF4-FFF2-40B4-BE49-F238E27FC236}">
                <a16:creationId xmlns:a16="http://schemas.microsoft.com/office/drawing/2014/main" id="{8B035DC8-E4C7-18A9-D934-A34F961B5AE3}"/>
              </a:ext>
            </a:extLst>
          </p:cNvPr>
          <p:cNvSpPr/>
          <p:nvPr/>
        </p:nvSpPr>
        <p:spPr>
          <a:xfrm>
            <a:off x="3391168" y="1561830"/>
            <a:ext cx="3012116" cy="3114850"/>
          </a:xfrm>
          <a:prstGeom prst="rect">
            <a:avLst/>
          </a:prstGeom>
          <a:noFill/>
          <a:ln w="28575">
            <a:solidFill>
              <a:srgbClr val="009B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4DD3BCD0-A927-7996-7B9F-1AAA060492A3}"/>
              </a:ext>
            </a:extLst>
          </p:cNvPr>
          <p:cNvSpPr txBox="1"/>
          <p:nvPr/>
        </p:nvSpPr>
        <p:spPr>
          <a:xfrm>
            <a:off x="51784" y="3106311"/>
            <a:ext cx="1287281" cy="530915"/>
          </a:xfrm>
          <a:prstGeom prst="rect">
            <a:avLst/>
          </a:prstGeom>
          <a:noFill/>
        </p:spPr>
        <p:txBody>
          <a:bodyPr wrap="square">
            <a:spAutoFit/>
          </a:bodyPr>
          <a:lstStyle/>
          <a:p>
            <a:pPr algn="ctr"/>
            <a:r>
              <a:rPr lang="en-GB" sz="950" b="1" dirty="0"/>
              <a:t>Average odds of reaching segment per exposure</a:t>
            </a:r>
          </a:p>
        </p:txBody>
      </p:sp>
      <p:pic>
        <p:nvPicPr>
          <p:cNvPr id="6" name="Picture 5" descr="Logo">
            <a:extLst>
              <a:ext uri="{FF2B5EF4-FFF2-40B4-BE49-F238E27FC236}">
                <a16:creationId xmlns:a16="http://schemas.microsoft.com/office/drawing/2014/main" id="{AE14AF9E-3AB2-698D-B583-7B423D36A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
        <p:nvSpPr>
          <p:cNvPr id="11" name="Text Placeholder 3">
            <a:extLst>
              <a:ext uri="{FF2B5EF4-FFF2-40B4-BE49-F238E27FC236}">
                <a16:creationId xmlns:a16="http://schemas.microsoft.com/office/drawing/2014/main" id="{C1C0E1BF-9A41-2D17-F7A0-7776FAE77F68}"/>
              </a:ext>
            </a:extLst>
          </p:cNvPr>
          <p:cNvSpPr>
            <a:spLocks noGrp="1"/>
          </p:cNvSpPr>
          <p:nvPr>
            <p:ph type="body" sz="quarter" idx="15"/>
          </p:nvPr>
        </p:nvSpPr>
        <p:spPr>
          <a:xfrm>
            <a:off x="377825" y="5424473"/>
            <a:ext cx="11334750" cy="304800"/>
          </a:xfrm>
        </p:spPr>
        <p:txBody>
          <a:bodyPr/>
          <a:lstStyle/>
          <a:p>
            <a:r>
              <a:rPr lang="en-GB" dirty="0"/>
              <a:t>Source: PwC UK, Barb, all viewers split into tenths based upon their weight of linear TV viewing </a:t>
            </a:r>
          </a:p>
        </p:txBody>
      </p:sp>
      <p:sp>
        <p:nvSpPr>
          <p:cNvPr id="3" name="Rectangle 2">
            <a:extLst>
              <a:ext uri="{FF2B5EF4-FFF2-40B4-BE49-F238E27FC236}">
                <a16:creationId xmlns:a16="http://schemas.microsoft.com/office/drawing/2014/main" id="{3ACDF5CF-DA51-4095-61E6-29E75C36633D}"/>
              </a:ext>
            </a:extLst>
          </p:cNvPr>
          <p:cNvSpPr/>
          <p:nvPr/>
        </p:nvSpPr>
        <p:spPr>
          <a:xfrm>
            <a:off x="6507157" y="1561830"/>
            <a:ext cx="5022722" cy="612000"/>
          </a:xfrm>
          <a:prstGeom prst="rect">
            <a:avLst/>
          </a:prstGeom>
          <a:solidFill>
            <a:srgbClr val="E30615"/>
          </a:solidFill>
          <a:ln w="19050">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Heaviest tier </a:t>
            </a:r>
          </a:p>
          <a:p>
            <a:pPr algn="ctr"/>
            <a:r>
              <a:rPr lang="en-GB" sz="1400" b="1" dirty="0">
                <a:solidFill>
                  <a:schemeClr val="bg1"/>
                </a:solidFill>
              </a:rPr>
              <a:t>50-100%</a:t>
            </a:r>
            <a:endParaRPr lang="en-GB" sz="1400" b="1" i="1" dirty="0">
              <a:solidFill>
                <a:schemeClr val="bg1"/>
              </a:solidFill>
            </a:endParaRPr>
          </a:p>
        </p:txBody>
      </p:sp>
      <p:sp>
        <p:nvSpPr>
          <p:cNvPr id="7" name="Rectangle 6">
            <a:extLst>
              <a:ext uri="{FF2B5EF4-FFF2-40B4-BE49-F238E27FC236}">
                <a16:creationId xmlns:a16="http://schemas.microsoft.com/office/drawing/2014/main" id="{44BCD8D8-7B09-BC5B-78FE-4AECB035A21E}"/>
              </a:ext>
            </a:extLst>
          </p:cNvPr>
          <p:cNvSpPr/>
          <p:nvPr/>
        </p:nvSpPr>
        <p:spPr>
          <a:xfrm>
            <a:off x="3409976" y="1580594"/>
            <a:ext cx="2985181" cy="612000"/>
          </a:xfrm>
          <a:prstGeom prst="rect">
            <a:avLst/>
          </a:prstGeom>
          <a:solidFill>
            <a:schemeClr val="accent5"/>
          </a:solidFill>
          <a:ln w="19050">
            <a:solidFill>
              <a:srgbClr val="009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Middle tier </a:t>
            </a:r>
          </a:p>
          <a:p>
            <a:pPr algn="ctr"/>
            <a:r>
              <a:rPr lang="en-GB" sz="1400" b="1" dirty="0">
                <a:solidFill>
                  <a:schemeClr val="bg1"/>
                </a:solidFill>
              </a:rPr>
              <a:t>20-49%</a:t>
            </a:r>
            <a:endParaRPr lang="en-GB" sz="1400" b="1" i="1" dirty="0">
              <a:solidFill>
                <a:schemeClr val="bg1"/>
              </a:solidFill>
            </a:endParaRPr>
          </a:p>
        </p:txBody>
      </p:sp>
      <p:sp>
        <p:nvSpPr>
          <p:cNvPr id="8" name="Rectangle 7">
            <a:extLst>
              <a:ext uri="{FF2B5EF4-FFF2-40B4-BE49-F238E27FC236}">
                <a16:creationId xmlns:a16="http://schemas.microsoft.com/office/drawing/2014/main" id="{BB4ABC3F-E686-9F76-2CFD-04A423F56191}"/>
              </a:ext>
            </a:extLst>
          </p:cNvPr>
          <p:cNvSpPr/>
          <p:nvPr/>
        </p:nvSpPr>
        <p:spPr>
          <a:xfrm>
            <a:off x="1370382" y="1580594"/>
            <a:ext cx="1944000" cy="612000"/>
          </a:xfrm>
          <a:prstGeom prst="rect">
            <a:avLst/>
          </a:prstGeom>
          <a:solidFill>
            <a:srgbClr val="372D87"/>
          </a:solidFill>
          <a:ln w="19050">
            <a:solidFill>
              <a:srgbClr val="372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Lightest tier </a:t>
            </a:r>
          </a:p>
          <a:p>
            <a:pPr algn="ctr"/>
            <a:r>
              <a:rPr lang="en-GB" sz="1400" b="1" dirty="0">
                <a:solidFill>
                  <a:schemeClr val="bg1"/>
                </a:solidFill>
              </a:rPr>
              <a:t>0-19%</a:t>
            </a:r>
            <a:endParaRPr lang="en-GB" sz="1400" b="1" i="1" dirty="0">
              <a:solidFill>
                <a:schemeClr val="bg1"/>
              </a:solidFill>
            </a:endParaRPr>
          </a:p>
        </p:txBody>
      </p:sp>
    </p:spTree>
    <p:extLst>
      <p:ext uri="{BB962C8B-B14F-4D97-AF65-F5344CB8AC3E}">
        <p14:creationId xmlns:p14="http://schemas.microsoft.com/office/powerpoint/2010/main" val="292000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a:solidFill>
                  <a:schemeClr val="accent1"/>
                </a:solidFill>
              </a:rPr>
              <a:t>Almost three quarters of individuals now have access to a SVOD service</a:t>
            </a:r>
          </a:p>
        </p:txBody>
      </p:sp>
      <p:sp>
        <p:nvSpPr>
          <p:cNvPr id="3" name="Text Placeholder 2">
            <a:extLst>
              <a:ext uri="{FF2B5EF4-FFF2-40B4-BE49-F238E27FC236}">
                <a16:creationId xmlns:a16="http://schemas.microsoft.com/office/drawing/2014/main" id="{CDE49146-4C40-4744-8EF2-5E9804FFB03D}"/>
              </a:ext>
            </a:extLst>
          </p:cNvPr>
          <p:cNvSpPr>
            <a:spLocks noGrp="1"/>
          </p:cNvSpPr>
          <p:nvPr>
            <p:ph type="body" sz="quarter" idx="15"/>
          </p:nvPr>
        </p:nvSpPr>
        <p:spPr>
          <a:xfrm>
            <a:off x="378000" y="5364000"/>
            <a:ext cx="11334817" cy="304800"/>
          </a:xfrm>
        </p:spPr>
        <p:txBody>
          <a:bodyPr/>
          <a:lstStyle/>
          <a:p>
            <a:r>
              <a:rPr lang="en-GB" sz="1000">
                <a:solidFill>
                  <a:schemeClr val="tx1">
                    <a:lumMod val="65000"/>
                    <a:lumOff val="35000"/>
                  </a:schemeClr>
                </a:solidFill>
              </a:rPr>
              <a:t>Source: Barb Establishment </a:t>
            </a:r>
            <a:r>
              <a:rPr lang="en-GB">
                <a:solidFill>
                  <a:schemeClr val="tx1">
                    <a:lumMod val="65000"/>
                    <a:lumOff val="35000"/>
                  </a:schemeClr>
                </a:solidFill>
              </a:rPr>
              <a:t>S</a:t>
            </a:r>
            <a:r>
              <a:rPr lang="en-GB" sz="1000">
                <a:solidFill>
                  <a:schemeClr val="tx1">
                    <a:lumMod val="65000"/>
                    <a:lumOff val="35000"/>
                  </a:schemeClr>
                </a:solidFill>
              </a:rPr>
              <a:t>urvey, % of population, *</a:t>
            </a:r>
            <a:r>
              <a:rPr lang="en-GB"/>
              <a:t>Q1 2021 data unavailable as fieldwork was suspended</a:t>
            </a:r>
            <a:endParaRPr lang="en-GB" sz="1000">
              <a:solidFill>
                <a:schemeClr val="tx1">
                  <a:lumMod val="65000"/>
                  <a:lumOff val="35000"/>
                </a:schemeClr>
              </a:solidFill>
            </a:endParaRPr>
          </a:p>
        </p:txBody>
      </p:sp>
      <p:graphicFrame>
        <p:nvGraphicFramePr>
          <p:cNvPr id="6" name="Chart 5">
            <a:extLst>
              <a:ext uri="{FF2B5EF4-FFF2-40B4-BE49-F238E27FC236}">
                <a16:creationId xmlns:a16="http://schemas.microsoft.com/office/drawing/2014/main" id="{AEF80668-3540-43BD-B291-C791C05ED128}"/>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764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34A4E462-AE28-476B-B097-5E4BEA185BAD}"/>
              </a:ext>
            </a:extLst>
          </p:cNvPr>
          <p:cNvGraphicFramePr/>
          <p:nvPr/>
        </p:nvGraphicFramePr>
        <p:xfrm>
          <a:off x="6950820" y="1402531"/>
          <a:ext cx="4233309" cy="3636356"/>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0209895E-0E97-4AA6-B7A8-B0D1A9985B7B}"/>
              </a:ext>
            </a:extLst>
          </p:cNvPr>
          <p:cNvGrpSpPr/>
          <p:nvPr/>
        </p:nvGrpSpPr>
        <p:grpSpPr>
          <a:xfrm>
            <a:off x="2099624" y="1516851"/>
            <a:ext cx="6801002" cy="3522036"/>
            <a:chOff x="714375" y="1028701"/>
            <a:chExt cx="6448650" cy="3522036"/>
          </a:xfrm>
        </p:grpSpPr>
        <p:graphicFrame>
          <p:nvGraphicFramePr>
            <p:cNvPr id="5" name="Chart 4">
              <a:extLst>
                <a:ext uri="{FF2B5EF4-FFF2-40B4-BE49-F238E27FC236}">
                  <a16:creationId xmlns:a16="http://schemas.microsoft.com/office/drawing/2014/main" id="{70B6AFD2-5720-45DC-A562-F5B15C135C79}"/>
                </a:ext>
              </a:extLst>
            </p:cNvPr>
            <p:cNvGraphicFramePr/>
            <p:nvPr/>
          </p:nvGraphicFramePr>
          <p:xfrm>
            <a:off x="714375" y="1028701"/>
            <a:ext cx="449884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61E8C1B-1F92-40F0-A154-67E322E4FC51}"/>
                </a:ext>
              </a:extLst>
            </p:cNvPr>
            <p:cNvSpPr txBox="1"/>
            <p:nvPr/>
          </p:nvSpPr>
          <p:spPr>
            <a:xfrm>
              <a:off x="1707887" y="2713901"/>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39 mins </a:t>
              </a:r>
            </a:p>
          </p:txBody>
        </p:sp>
        <p:sp>
          <p:nvSpPr>
            <p:cNvPr id="8" name="TextBox 7">
              <a:extLst>
                <a:ext uri="{FF2B5EF4-FFF2-40B4-BE49-F238E27FC236}">
                  <a16:creationId xmlns:a16="http://schemas.microsoft.com/office/drawing/2014/main" id="{B3DAF2F8-2C62-4574-B440-DC4F0904D955}"/>
                </a:ext>
              </a:extLst>
            </p:cNvPr>
            <p:cNvSpPr txBox="1"/>
            <p:nvPr/>
          </p:nvSpPr>
          <p:spPr>
            <a:xfrm>
              <a:off x="6126053" y="2665773"/>
              <a:ext cx="10369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56 mins</a:t>
              </a:r>
            </a:p>
          </p:txBody>
        </p:sp>
        <p:sp>
          <p:nvSpPr>
            <p:cNvPr id="9" name="TextBox 8">
              <a:extLst>
                <a:ext uri="{FF2B5EF4-FFF2-40B4-BE49-F238E27FC236}">
                  <a16:creationId xmlns:a16="http://schemas.microsoft.com/office/drawing/2014/main" id="{AB98B383-02C2-4520-8B69-04B32348D658}"/>
                </a:ext>
              </a:extLst>
            </p:cNvPr>
            <p:cNvSpPr txBox="1"/>
            <p:nvPr/>
          </p:nvSpPr>
          <p:spPr>
            <a:xfrm>
              <a:off x="1707887" y="2417315"/>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rgbClr val="4D4D4D"/>
                  </a:solidFill>
                  <a:effectLst/>
                  <a:uLnTx/>
                  <a:uFillTx/>
                  <a:latin typeface="Arial"/>
                  <a:ea typeface="+mn-ea"/>
                  <a:cs typeface="+mn-cs"/>
                </a:rPr>
                <a:t>Inds</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10" name="TextBox 9">
              <a:extLst>
                <a:ext uri="{FF2B5EF4-FFF2-40B4-BE49-F238E27FC236}">
                  <a16:creationId xmlns:a16="http://schemas.microsoft.com/office/drawing/2014/main" id="{E9A3187E-9B99-48A7-8A87-7CA590BDF84A}"/>
                </a:ext>
              </a:extLst>
            </p:cNvPr>
            <p:cNvSpPr txBox="1"/>
            <p:nvPr/>
          </p:nvSpPr>
          <p:spPr>
            <a:xfrm>
              <a:off x="6215913" y="2374453"/>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
        <p:nvSpPr>
          <p:cNvPr id="2" name="Title 1">
            <a:extLst>
              <a:ext uri="{FF2B5EF4-FFF2-40B4-BE49-F238E27FC236}">
                <a16:creationId xmlns:a16="http://schemas.microsoft.com/office/drawing/2014/main" id="{5AF24E3A-20E1-4030-ADA5-277258AAFEBC}"/>
              </a:ext>
            </a:extLst>
          </p:cNvPr>
          <p:cNvSpPr>
            <a:spLocks noGrp="1"/>
          </p:cNvSpPr>
          <p:nvPr>
            <p:ph type="title"/>
          </p:nvPr>
        </p:nvSpPr>
        <p:spPr/>
        <p:txBody>
          <a:bodyPr/>
          <a:lstStyle/>
          <a:p>
            <a:r>
              <a:rPr lang="en-GB"/>
              <a:t>How the SVOD / other AVOD market breaks down – 16-34</a:t>
            </a:r>
          </a:p>
        </p:txBody>
      </p:sp>
      <p:sp>
        <p:nvSpPr>
          <p:cNvPr id="3" name="Text Placeholder 2">
            <a:extLst>
              <a:ext uri="{FF2B5EF4-FFF2-40B4-BE49-F238E27FC236}">
                <a16:creationId xmlns:a16="http://schemas.microsoft.com/office/drawing/2014/main" id="{E1C9921C-C2EE-458D-ADFD-CBD88551CD07}"/>
              </a:ext>
            </a:extLst>
          </p:cNvPr>
          <p:cNvSpPr>
            <a:spLocks noGrp="1"/>
          </p:cNvSpPr>
          <p:nvPr>
            <p:ph type="body" sz="quarter" idx="15"/>
          </p:nvPr>
        </p:nvSpPr>
        <p:spPr>
          <a:xfrm>
            <a:off x="378000" y="5364000"/>
            <a:ext cx="11334817" cy="304800"/>
          </a:xfrm>
        </p:spPr>
        <p:txBody>
          <a:bodyPr/>
          <a:lstStyle/>
          <a:p>
            <a:r>
              <a:rPr lang="en-GB"/>
              <a:t>Source: Barb, In-home viewing, All devices excluding Blu-ray/DVD, 2023, Online Multiple Screens Network</a:t>
            </a:r>
          </a:p>
        </p:txBody>
      </p:sp>
    </p:spTree>
    <p:extLst>
      <p:ext uri="{BB962C8B-B14F-4D97-AF65-F5344CB8AC3E}">
        <p14:creationId xmlns:p14="http://schemas.microsoft.com/office/powerpoint/2010/main" val="33202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E2B2-398E-AE60-F545-EC8EDEFE23A2}"/>
              </a:ext>
            </a:extLst>
          </p:cNvPr>
          <p:cNvSpPr>
            <a:spLocks noGrp="1"/>
          </p:cNvSpPr>
          <p:nvPr>
            <p:ph type="title"/>
          </p:nvPr>
        </p:nvSpPr>
        <p:spPr/>
        <p:txBody>
          <a:bodyPr/>
          <a:lstStyle/>
          <a:p>
            <a:r>
              <a:rPr lang="en-GB"/>
              <a:t>Commercial broadcasters are unrivalled for scale</a:t>
            </a:r>
          </a:p>
        </p:txBody>
      </p:sp>
      <p:sp>
        <p:nvSpPr>
          <p:cNvPr id="3" name="Text Placeholder 2">
            <a:extLst>
              <a:ext uri="{FF2B5EF4-FFF2-40B4-BE49-F238E27FC236}">
                <a16:creationId xmlns:a16="http://schemas.microsoft.com/office/drawing/2014/main" id="{60C1F8E9-8ADB-1661-74DB-1E2B51A6C507}"/>
              </a:ext>
            </a:extLst>
          </p:cNvPr>
          <p:cNvSpPr>
            <a:spLocks noGrp="1"/>
          </p:cNvSpPr>
          <p:nvPr>
            <p:ph type="body" sz="quarter" idx="15"/>
          </p:nvPr>
        </p:nvSpPr>
        <p:spPr/>
        <p:txBody>
          <a:bodyPr/>
          <a:lstStyle/>
          <a:p>
            <a:r>
              <a:rPr lang="en-GB"/>
              <a:t>Source: Barb / All Individuals, all devices – 2023</a:t>
            </a:r>
          </a:p>
        </p:txBody>
      </p:sp>
      <p:graphicFrame>
        <p:nvGraphicFramePr>
          <p:cNvPr id="5" name="Chart 4">
            <a:extLst>
              <a:ext uri="{FF2B5EF4-FFF2-40B4-BE49-F238E27FC236}">
                <a16:creationId xmlns:a16="http://schemas.microsoft.com/office/drawing/2014/main" id="{5FF8575E-62F7-C14E-FD21-0C40EBD9C076}"/>
              </a:ext>
            </a:extLst>
          </p:cNvPr>
          <p:cNvGraphicFramePr>
            <a:graphicFrameLocks noGrp="1"/>
          </p:cNvGraphicFramePr>
          <p:nvPr/>
        </p:nvGraphicFramePr>
        <p:xfrm>
          <a:off x="696000"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018B665-074C-A77A-90C9-8350D35854B0}"/>
              </a:ext>
            </a:extLst>
          </p:cNvPr>
          <p:cNvSpPr txBox="1"/>
          <p:nvPr/>
        </p:nvSpPr>
        <p:spPr>
          <a:xfrm>
            <a:off x="4843093" y="5341125"/>
            <a:ext cx="2505814" cy="230832"/>
          </a:xfrm>
          <a:prstGeom prst="rect">
            <a:avLst/>
          </a:prstGeom>
          <a:noFill/>
        </p:spPr>
        <p:txBody>
          <a:bodyPr wrap="none" rtlCol="0">
            <a:spAutoFit/>
          </a:bodyPr>
          <a:lstStyle/>
          <a:p>
            <a:r>
              <a:rPr lang="en-GB" sz="900" b="1">
                <a:latin typeface="+mj-lt"/>
              </a:rPr>
              <a:t>AVE TIME VIEWED PER </a:t>
            </a:r>
            <a:r>
              <a:rPr lang="en-GB" sz="900" b="1" u="sng">
                <a:latin typeface="+mj-lt"/>
              </a:rPr>
              <a:t>VIEWER</a:t>
            </a:r>
            <a:r>
              <a:rPr lang="en-GB" sz="900" b="1">
                <a:latin typeface="+mj-lt"/>
              </a:rPr>
              <a:t> PER DAY</a:t>
            </a:r>
          </a:p>
        </p:txBody>
      </p:sp>
      <p:sp>
        <p:nvSpPr>
          <p:cNvPr id="7" name="TextBox 6">
            <a:extLst>
              <a:ext uri="{FF2B5EF4-FFF2-40B4-BE49-F238E27FC236}">
                <a16:creationId xmlns:a16="http://schemas.microsoft.com/office/drawing/2014/main" id="{5D09D945-1D9C-AC1A-76A9-FE44A5FD1C2E}"/>
              </a:ext>
            </a:extLst>
          </p:cNvPr>
          <p:cNvSpPr txBox="1"/>
          <p:nvPr/>
        </p:nvSpPr>
        <p:spPr>
          <a:xfrm rot="16200000">
            <a:off x="-606767" y="3073277"/>
            <a:ext cx="1941557" cy="230832"/>
          </a:xfrm>
          <a:prstGeom prst="rect">
            <a:avLst/>
          </a:prstGeom>
          <a:noFill/>
        </p:spPr>
        <p:txBody>
          <a:bodyPr wrap="none" rtlCol="0">
            <a:spAutoFit/>
          </a:bodyPr>
          <a:lstStyle/>
          <a:p>
            <a:r>
              <a:rPr lang="en-GB" sz="900" b="1">
                <a:latin typeface="+mj-lt"/>
              </a:rPr>
              <a:t>AVERAGE DAILY REACH (000s)</a:t>
            </a:r>
          </a:p>
        </p:txBody>
      </p:sp>
      <p:sp>
        <p:nvSpPr>
          <p:cNvPr id="8" name="TextBox 2">
            <a:extLst>
              <a:ext uri="{FF2B5EF4-FFF2-40B4-BE49-F238E27FC236}">
                <a16:creationId xmlns:a16="http://schemas.microsoft.com/office/drawing/2014/main" id="{4CDD94AE-FD9F-0E9E-8EE0-ED7868402B83}"/>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All Individuals – All devices</a:t>
            </a:r>
          </a:p>
        </p:txBody>
      </p:sp>
      <p:sp>
        <p:nvSpPr>
          <p:cNvPr id="9" name="TextBox 1">
            <a:extLst>
              <a:ext uri="{FF2B5EF4-FFF2-40B4-BE49-F238E27FC236}">
                <a16:creationId xmlns:a16="http://schemas.microsoft.com/office/drawing/2014/main" id="{65B9318B-DCB8-8623-3B15-D9FCFEBC3F27}"/>
              </a:ext>
            </a:extLst>
          </p:cNvPr>
          <p:cNvSpPr txBox="1"/>
          <p:nvPr/>
        </p:nvSpPr>
        <p:spPr>
          <a:xfrm>
            <a:off x="1908421" y="2870826"/>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10" name="TextBox 1">
            <a:extLst>
              <a:ext uri="{FF2B5EF4-FFF2-40B4-BE49-F238E27FC236}">
                <a16:creationId xmlns:a16="http://schemas.microsoft.com/office/drawing/2014/main" id="{46F96822-55D8-620F-7F2C-9A85D1424BD1}"/>
              </a:ext>
            </a:extLst>
          </p:cNvPr>
          <p:cNvSpPr txBox="1"/>
          <p:nvPr/>
        </p:nvSpPr>
        <p:spPr>
          <a:xfrm>
            <a:off x="3542413" y="4645456"/>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t>
            </a:r>
          </a:p>
          <a:p>
            <a:pPr algn="ctr"/>
            <a:r>
              <a:rPr lang="en-GB" sz="1000" b="1"/>
              <a:t>SVOD</a:t>
            </a:r>
          </a:p>
        </p:txBody>
      </p:sp>
      <p:sp>
        <p:nvSpPr>
          <p:cNvPr id="11" name="TextBox 1">
            <a:extLst>
              <a:ext uri="{FF2B5EF4-FFF2-40B4-BE49-F238E27FC236}">
                <a16:creationId xmlns:a16="http://schemas.microsoft.com/office/drawing/2014/main" id="{80F076AF-5D9F-4991-6913-DED62D2140C5}"/>
              </a:ext>
            </a:extLst>
          </p:cNvPr>
          <p:cNvSpPr txBox="1"/>
          <p:nvPr/>
        </p:nvSpPr>
        <p:spPr>
          <a:xfrm>
            <a:off x="2359028" y="4645111"/>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AVOD</a:t>
            </a:r>
          </a:p>
        </p:txBody>
      </p:sp>
      <p:sp>
        <p:nvSpPr>
          <p:cNvPr id="12" name="TextBox 1">
            <a:extLst>
              <a:ext uri="{FF2B5EF4-FFF2-40B4-BE49-F238E27FC236}">
                <a16:creationId xmlns:a16="http://schemas.microsoft.com/office/drawing/2014/main" id="{E9C9811E-9E92-35DF-AE77-7F09E1FB06B0}"/>
              </a:ext>
            </a:extLst>
          </p:cNvPr>
          <p:cNvSpPr txBox="1"/>
          <p:nvPr/>
        </p:nvSpPr>
        <p:spPr>
          <a:xfrm>
            <a:off x="1529516" y="4830161"/>
            <a:ext cx="1076998"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t>Dailymotion</a:t>
            </a:r>
          </a:p>
        </p:txBody>
      </p:sp>
      <p:sp>
        <p:nvSpPr>
          <p:cNvPr id="13" name="TextBox 1">
            <a:extLst>
              <a:ext uri="{FF2B5EF4-FFF2-40B4-BE49-F238E27FC236}">
                <a16:creationId xmlns:a16="http://schemas.microsoft.com/office/drawing/2014/main" id="{58ED11A9-185E-3E38-5A77-EE9D230A005F}"/>
              </a:ext>
            </a:extLst>
          </p:cNvPr>
          <p:cNvSpPr txBox="1"/>
          <p:nvPr/>
        </p:nvSpPr>
        <p:spPr>
          <a:xfrm>
            <a:off x="6561769" y="4634063"/>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Twitch</a:t>
            </a:r>
          </a:p>
        </p:txBody>
      </p:sp>
      <p:cxnSp>
        <p:nvCxnSpPr>
          <p:cNvPr id="14" name="Straight Arrow Connector 13">
            <a:extLst>
              <a:ext uri="{FF2B5EF4-FFF2-40B4-BE49-F238E27FC236}">
                <a16:creationId xmlns:a16="http://schemas.microsoft.com/office/drawing/2014/main" id="{FBED4B81-7819-52B9-C120-0695CA141BD6}"/>
              </a:ext>
            </a:extLst>
          </p:cNvPr>
          <p:cNvCxnSpPr/>
          <p:nvPr/>
        </p:nvCxnSpPr>
        <p:spPr>
          <a:xfrm flipH="1">
            <a:off x="6489477" y="4831048"/>
            <a:ext cx="177642" cy="8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BED4B81-7819-52B9-C120-0695CA141BD6}"/>
              </a:ext>
            </a:extLst>
          </p:cNvPr>
          <p:cNvCxnSpPr>
            <a:cxnSpLocks/>
          </p:cNvCxnSpPr>
          <p:nvPr/>
        </p:nvCxnSpPr>
        <p:spPr>
          <a:xfrm>
            <a:off x="4234830" y="4817185"/>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E5766FB-4F1E-44DA-08D5-15D30B5D798A}"/>
              </a:ext>
            </a:extLst>
          </p:cNvPr>
          <p:cNvCxnSpPr>
            <a:cxnSpLocks/>
          </p:cNvCxnSpPr>
          <p:nvPr/>
        </p:nvCxnSpPr>
        <p:spPr>
          <a:xfrm>
            <a:off x="3082819" y="4886853"/>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536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E25F-D417-B14B-7093-202F07513A61}"/>
              </a:ext>
            </a:extLst>
          </p:cNvPr>
          <p:cNvSpPr>
            <a:spLocks noGrp="1"/>
          </p:cNvSpPr>
          <p:nvPr>
            <p:ph type="title"/>
          </p:nvPr>
        </p:nvSpPr>
        <p:spPr/>
        <p:txBody>
          <a:bodyPr/>
          <a:lstStyle/>
          <a:p>
            <a:r>
              <a:rPr lang="en-GB"/>
              <a:t>All platforms obey Pareto’s law to varying degrees</a:t>
            </a:r>
          </a:p>
        </p:txBody>
      </p:sp>
      <p:sp>
        <p:nvSpPr>
          <p:cNvPr id="6" name="TextBox 1">
            <a:extLst>
              <a:ext uri="{FF2B5EF4-FFF2-40B4-BE49-F238E27FC236}">
                <a16:creationId xmlns:a16="http://schemas.microsoft.com/office/drawing/2014/main" id="{98D1A2B6-8255-7D33-A80A-E1490E64C677}"/>
              </a:ext>
            </a:extLst>
          </p:cNvPr>
          <p:cNvSpPr txBox="1"/>
          <p:nvPr/>
        </p:nvSpPr>
        <p:spPr>
          <a:xfrm>
            <a:off x="1203400" y="4716609"/>
            <a:ext cx="2213346"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Each Decile = 5.2 million viewers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(5.8m non-viewers)</a:t>
            </a:r>
          </a:p>
        </p:txBody>
      </p:sp>
      <p:sp>
        <p:nvSpPr>
          <p:cNvPr id="9" name="TextBox 8">
            <a:extLst>
              <a:ext uri="{FF2B5EF4-FFF2-40B4-BE49-F238E27FC236}">
                <a16:creationId xmlns:a16="http://schemas.microsoft.com/office/drawing/2014/main" id="{BB16A68C-4493-3FE4-1768-8BB4CD7C40BA}"/>
              </a:ext>
            </a:extLst>
          </p:cNvPr>
          <p:cNvSpPr txBox="1"/>
          <p:nvPr/>
        </p:nvSpPr>
        <p:spPr>
          <a:xfrm rot="16200000">
            <a:off x="-705722" y="2849958"/>
            <a:ext cx="279902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lumMod val="65000"/>
                    <a:lumOff val="35000"/>
                  </a:prstClr>
                </a:solidFill>
                <a:latin typeface="+mn-lt"/>
                <a:ea typeface="+mn-ea"/>
                <a:cs typeface="+mn-cs"/>
              </a:defRPr>
            </a:pPr>
            <a:r>
              <a:rPr kumimoji="0" lang="en-GB" sz="1000" b="1" i="0" u="none" strike="noStrike" kern="1200" cap="none" spc="0" normalizeH="0" baseline="0" noProof="0" dirty="0">
                <a:ln>
                  <a:noFill/>
                </a:ln>
                <a:solidFill>
                  <a:prstClr val="black">
                    <a:lumMod val="65000"/>
                    <a:lumOff val="35000"/>
                  </a:prstClr>
                </a:solidFill>
                <a:effectLst/>
                <a:uLnTx/>
                <a:uFillTx/>
                <a:latin typeface="Arial"/>
                <a:ea typeface="+mn-ea"/>
                <a:cs typeface="+mn-cs"/>
              </a:rPr>
              <a:t>AVERAGE TIME VIEWED</a:t>
            </a:r>
          </a:p>
        </p:txBody>
      </p:sp>
      <p:graphicFrame>
        <p:nvGraphicFramePr>
          <p:cNvPr id="11" name="Chart 10">
            <a:extLst>
              <a:ext uri="{FF2B5EF4-FFF2-40B4-BE49-F238E27FC236}">
                <a16:creationId xmlns:a16="http://schemas.microsoft.com/office/drawing/2014/main" id="{E94DEE64-E925-96E9-F87D-4816EAE613B0}"/>
              </a:ext>
            </a:extLst>
          </p:cNvPr>
          <p:cNvGraphicFramePr/>
          <p:nvPr/>
        </p:nvGraphicFramePr>
        <p:xfrm>
          <a:off x="816900" y="1312424"/>
          <a:ext cx="10810140" cy="34363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id="{5266F665-3AA1-4263-4916-A32AEBC84120}"/>
              </a:ext>
            </a:extLst>
          </p:cNvPr>
          <p:cNvSpPr txBox="1"/>
          <p:nvPr/>
        </p:nvSpPr>
        <p:spPr>
          <a:xfrm>
            <a:off x="3256854" y="4716609"/>
            <a:ext cx="2213346"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Each Decile = 4.2 million viewers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(14.7m non-viewers)</a:t>
            </a:r>
          </a:p>
        </p:txBody>
      </p:sp>
      <p:sp>
        <p:nvSpPr>
          <p:cNvPr id="13" name="TextBox 1">
            <a:extLst>
              <a:ext uri="{FF2B5EF4-FFF2-40B4-BE49-F238E27FC236}">
                <a16:creationId xmlns:a16="http://schemas.microsoft.com/office/drawing/2014/main" id="{192C0C71-C992-160A-68E5-8C9F53350C6F}"/>
              </a:ext>
            </a:extLst>
          </p:cNvPr>
          <p:cNvSpPr txBox="1"/>
          <p:nvPr/>
        </p:nvSpPr>
        <p:spPr>
          <a:xfrm>
            <a:off x="5310308" y="4716609"/>
            <a:ext cx="2213346"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Each Decile = 4.5 million viewers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(12.2m non-viewers)</a:t>
            </a:r>
          </a:p>
        </p:txBody>
      </p:sp>
      <p:sp>
        <p:nvSpPr>
          <p:cNvPr id="14" name="TextBox 1">
            <a:extLst>
              <a:ext uri="{FF2B5EF4-FFF2-40B4-BE49-F238E27FC236}">
                <a16:creationId xmlns:a16="http://schemas.microsoft.com/office/drawing/2014/main" id="{E50BFFFE-EA20-05C0-E232-83DB60CCC0D8}"/>
              </a:ext>
            </a:extLst>
          </p:cNvPr>
          <p:cNvSpPr txBox="1"/>
          <p:nvPr/>
        </p:nvSpPr>
        <p:spPr>
          <a:xfrm>
            <a:off x="9417217" y="4716609"/>
            <a:ext cx="2213346"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Each Decile = 4.7 million viewers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(10.8m non-viewers)</a:t>
            </a:r>
          </a:p>
        </p:txBody>
      </p:sp>
      <p:sp>
        <p:nvSpPr>
          <p:cNvPr id="15" name="TextBox 1">
            <a:extLst>
              <a:ext uri="{FF2B5EF4-FFF2-40B4-BE49-F238E27FC236}">
                <a16:creationId xmlns:a16="http://schemas.microsoft.com/office/drawing/2014/main" id="{E9C353FE-21DF-D372-E7B1-2ACCB088F221}"/>
              </a:ext>
            </a:extLst>
          </p:cNvPr>
          <p:cNvSpPr txBox="1"/>
          <p:nvPr/>
        </p:nvSpPr>
        <p:spPr>
          <a:xfrm>
            <a:off x="7363762" y="4716609"/>
            <a:ext cx="2213346"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Each Decile = 0.1 million viewers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(56.7m non-viewers)</a:t>
            </a:r>
          </a:p>
        </p:txBody>
      </p:sp>
      <p:sp>
        <p:nvSpPr>
          <p:cNvPr id="16" name="Text Placeholder 2">
            <a:extLst>
              <a:ext uri="{FF2B5EF4-FFF2-40B4-BE49-F238E27FC236}">
                <a16:creationId xmlns:a16="http://schemas.microsoft.com/office/drawing/2014/main" id="{3820BD40-7201-C480-A3EA-5D846C639DA9}"/>
              </a:ext>
            </a:extLst>
          </p:cNvPr>
          <p:cNvSpPr txBox="1">
            <a:spLocks/>
          </p:cNvSpPr>
          <p:nvPr/>
        </p:nvSpPr>
        <p:spPr>
          <a:xfrm>
            <a:off x="377757" y="5365115"/>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Sep 23, All devices</a:t>
            </a:r>
          </a:p>
        </p:txBody>
      </p:sp>
      <p:sp>
        <p:nvSpPr>
          <p:cNvPr id="4" name="Right Bracket 3">
            <a:extLst>
              <a:ext uri="{FF2B5EF4-FFF2-40B4-BE49-F238E27FC236}">
                <a16:creationId xmlns:a16="http://schemas.microsoft.com/office/drawing/2014/main" id="{DCBADA33-9401-D8C0-CC07-8A46DD46F9B5}"/>
              </a:ext>
            </a:extLst>
          </p:cNvPr>
          <p:cNvSpPr/>
          <p:nvPr/>
        </p:nvSpPr>
        <p:spPr>
          <a:xfrm rot="16200000">
            <a:off x="3005195" y="1388736"/>
            <a:ext cx="148751" cy="432160"/>
          </a:xfrm>
          <a:prstGeom prst="rightBracket">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9EAF8C1F-D5C1-35AA-5608-AD1DA67E6B4A}"/>
              </a:ext>
            </a:extLst>
          </p:cNvPr>
          <p:cNvSpPr txBox="1"/>
          <p:nvPr/>
        </p:nvSpPr>
        <p:spPr>
          <a:xfrm>
            <a:off x="2793820" y="1197610"/>
            <a:ext cx="571500" cy="369332"/>
          </a:xfrm>
          <a:prstGeom prst="rect">
            <a:avLst/>
          </a:prstGeom>
          <a:noFill/>
        </p:spPr>
        <p:txBody>
          <a:bodyPr wrap="square" rtlCol="0">
            <a:spAutoFit/>
          </a:bodyPr>
          <a:lstStyle/>
          <a:p>
            <a:pPr algn="l"/>
            <a:r>
              <a:rPr lang="en-GB" sz="900">
                <a:solidFill>
                  <a:schemeClr val="bg2"/>
                </a:solidFill>
              </a:rPr>
              <a:t>66% of viewing</a:t>
            </a:r>
          </a:p>
        </p:txBody>
      </p:sp>
      <p:sp>
        <p:nvSpPr>
          <p:cNvPr id="7" name="Right Bracket 6">
            <a:extLst>
              <a:ext uri="{FF2B5EF4-FFF2-40B4-BE49-F238E27FC236}">
                <a16:creationId xmlns:a16="http://schemas.microsoft.com/office/drawing/2014/main" id="{C53DC98A-6F04-47A9-D867-B8D82F66C82B}"/>
              </a:ext>
            </a:extLst>
          </p:cNvPr>
          <p:cNvSpPr/>
          <p:nvPr/>
        </p:nvSpPr>
        <p:spPr>
          <a:xfrm rot="16200000">
            <a:off x="5031282" y="3443688"/>
            <a:ext cx="148751" cy="432160"/>
          </a:xfrm>
          <a:prstGeom prst="rightBracket">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498036DA-0485-8C47-EAE3-79A5AD40279F}"/>
              </a:ext>
            </a:extLst>
          </p:cNvPr>
          <p:cNvSpPr txBox="1"/>
          <p:nvPr/>
        </p:nvSpPr>
        <p:spPr>
          <a:xfrm>
            <a:off x="4819907" y="3252562"/>
            <a:ext cx="571500" cy="369332"/>
          </a:xfrm>
          <a:prstGeom prst="rect">
            <a:avLst/>
          </a:prstGeom>
          <a:noFill/>
        </p:spPr>
        <p:txBody>
          <a:bodyPr wrap="square" rtlCol="0">
            <a:spAutoFit/>
          </a:bodyPr>
          <a:lstStyle/>
          <a:p>
            <a:pPr algn="l"/>
            <a:r>
              <a:rPr lang="en-GB" sz="900">
                <a:solidFill>
                  <a:schemeClr val="bg2"/>
                </a:solidFill>
              </a:rPr>
              <a:t>67% of viewing</a:t>
            </a:r>
          </a:p>
        </p:txBody>
      </p:sp>
      <p:sp>
        <p:nvSpPr>
          <p:cNvPr id="10" name="Right Bracket 9">
            <a:extLst>
              <a:ext uri="{FF2B5EF4-FFF2-40B4-BE49-F238E27FC236}">
                <a16:creationId xmlns:a16="http://schemas.microsoft.com/office/drawing/2014/main" id="{FAEF7E42-CA3F-C902-3A38-4C5FC2138ED4}"/>
              </a:ext>
            </a:extLst>
          </p:cNvPr>
          <p:cNvSpPr/>
          <p:nvPr/>
        </p:nvSpPr>
        <p:spPr>
          <a:xfrm rot="16200000">
            <a:off x="7065945" y="3227259"/>
            <a:ext cx="148751" cy="432160"/>
          </a:xfrm>
          <a:prstGeom prst="rightBracket">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AC694EC7-9C9C-F786-91E5-99E640100C0E}"/>
              </a:ext>
            </a:extLst>
          </p:cNvPr>
          <p:cNvSpPr txBox="1"/>
          <p:nvPr/>
        </p:nvSpPr>
        <p:spPr>
          <a:xfrm>
            <a:off x="6854570" y="3036133"/>
            <a:ext cx="571500" cy="369332"/>
          </a:xfrm>
          <a:prstGeom prst="rect">
            <a:avLst/>
          </a:prstGeom>
          <a:noFill/>
        </p:spPr>
        <p:txBody>
          <a:bodyPr wrap="square" rtlCol="0">
            <a:spAutoFit/>
          </a:bodyPr>
          <a:lstStyle/>
          <a:p>
            <a:pPr algn="l"/>
            <a:r>
              <a:rPr lang="en-GB" sz="900">
                <a:solidFill>
                  <a:schemeClr val="bg2"/>
                </a:solidFill>
              </a:rPr>
              <a:t>59% of viewing</a:t>
            </a:r>
          </a:p>
        </p:txBody>
      </p:sp>
      <p:sp>
        <p:nvSpPr>
          <p:cNvPr id="21" name="Right Bracket 20">
            <a:extLst>
              <a:ext uri="{FF2B5EF4-FFF2-40B4-BE49-F238E27FC236}">
                <a16:creationId xmlns:a16="http://schemas.microsoft.com/office/drawing/2014/main" id="{C85D89D8-78D8-27BA-94CF-C0DDCBB6C2EE}"/>
              </a:ext>
            </a:extLst>
          </p:cNvPr>
          <p:cNvSpPr/>
          <p:nvPr/>
        </p:nvSpPr>
        <p:spPr>
          <a:xfrm rot="16200000">
            <a:off x="9077413" y="4082124"/>
            <a:ext cx="148751" cy="432160"/>
          </a:xfrm>
          <a:prstGeom prst="rightBracket">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A13F73C9-659C-2949-408D-F161A963EE0B}"/>
              </a:ext>
            </a:extLst>
          </p:cNvPr>
          <p:cNvSpPr txBox="1"/>
          <p:nvPr/>
        </p:nvSpPr>
        <p:spPr>
          <a:xfrm>
            <a:off x="8866038" y="3890998"/>
            <a:ext cx="571500" cy="369332"/>
          </a:xfrm>
          <a:prstGeom prst="rect">
            <a:avLst/>
          </a:prstGeom>
          <a:noFill/>
        </p:spPr>
        <p:txBody>
          <a:bodyPr wrap="square" rtlCol="0">
            <a:spAutoFit/>
          </a:bodyPr>
          <a:lstStyle/>
          <a:p>
            <a:pPr algn="l"/>
            <a:r>
              <a:rPr lang="en-GB" sz="900">
                <a:solidFill>
                  <a:schemeClr val="bg2"/>
                </a:solidFill>
              </a:rPr>
              <a:t>95% of viewing</a:t>
            </a:r>
          </a:p>
        </p:txBody>
      </p:sp>
      <p:sp>
        <p:nvSpPr>
          <p:cNvPr id="23" name="Right Bracket 22">
            <a:extLst>
              <a:ext uri="{FF2B5EF4-FFF2-40B4-BE49-F238E27FC236}">
                <a16:creationId xmlns:a16="http://schemas.microsoft.com/office/drawing/2014/main" id="{27DCCE52-9AAB-2368-41D7-F028960C4257}"/>
              </a:ext>
            </a:extLst>
          </p:cNvPr>
          <p:cNvSpPr/>
          <p:nvPr/>
        </p:nvSpPr>
        <p:spPr>
          <a:xfrm rot="16200000">
            <a:off x="11116150" y="2679237"/>
            <a:ext cx="148751" cy="432160"/>
          </a:xfrm>
          <a:prstGeom prst="rightBracket">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42941E66-8372-B5B8-21E0-64670A386C52}"/>
              </a:ext>
            </a:extLst>
          </p:cNvPr>
          <p:cNvSpPr txBox="1"/>
          <p:nvPr/>
        </p:nvSpPr>
        <p:spPr>
          <a:xfrm>
            <a:off x="10904775" y="2488111"/>
            <a:ext cx="571500" cy="369332"/>
          </a:xfrm>
          <a:prstGeom prst="rect">
            <a:avLst/>
          </a:prstGeom>
          <a:noFill/>
        </p:spPr>
        <p:txBody>
          <a:bodyPr wrap="square" rtlCol="0">
            <a:spAutoFit/>
          </a:bodyPr>
          <a:lstStyle/>
          <a:p>
            <a:pPr algn="l"/>
            <a:r>
              <a:rPr lang="en-GB" sz="900">
                <a:solidFill>
                  <a:schemeClr val="bg2"/>
                </a:solidFill>
              </a:rPr>
              <a:t>71% of viewing</a:t>
            </a:r>
          </a:p>
        </p:txBody>
      </p:sp>
    </p:spTree>
    <p:extLst>
      <p:ext uri="{BB962C8B-B14F-4D97-AF65-F5344CB8AC3E}">
        <p14:creationId xmlns:p14="http://schemas.microsoft.com/office/powerpoint/2010/main" val="218916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2304-952D-FEF5-2310-07D108A14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E96C3-E04D-1D9D-E1AA-4872A5364030}"/>
              </a:ext>
            </a:extLst>
          </p:cNvPr>
          <p:cNvSpPr>
            <a:spLocks noGrp="1"/>
          </p:cNvSpPr>
          <p:nvPr>
            <p:ph type="title"/>
          </p:nvPr>
        </p:nvSpPr>
        <p:spPr>
          <a:xfrm>
            <a:off x="279400" y="265593"/>
            <a:ext cx="11633200" cy="1021181"/>
          </a:xfrm>
        </p:spPr>
        <p:txBody>
          <a:bodyPr/>
          <a:lstStyle/>
          <a:p>
            <a:r>
              <a:rPr lang="en-GB"/>
              <a:t>What matters is the reach opportunity in ad-supported content</a:t>
            </a:r>
          </a:p>
        </p:txBody>
      </p:sp>
      <p:sp>
        <p:nvSpPr>
          <p:cNvPr id="3" name="Text Placeholder 2">
            <a:extLst>
              <a:ext uri="{FF2B5EF4-FFF2-40B4-BE49-F238E27FC236}">
                <a16:creationId xmlns:a16="http://schemas.microsoft.com/office/drawing/2014/main" id="{3EC68EE3-947A-46FF-8959-06829BF0CEC1}"/>
              </a:ext>
            </a:extLst>
          </p:cNvPr>
          <p:cNvSpPr>
            <a:spLocks noGrp="1"/>
          </p:cNvSpPr>
          <p:nvPr>
            <p:ph type="body" sz="quarter" idx="15"/>
          </p:nvPr>
        </p:nvSpPr>
        <p:spPr/>
        <p:txBody>
          <a:bodyPr/>
          <a:lstStyle/>
          <a:p>
            <a:r>
              <a:rPr lang="en-GB"/>
              <a:t>Source: Barb, Sep 23, decile ranked in terms of weight of viewing to linear TV, TV set viewing</a:t>
            </a:r>
          </a:p>
        </p:txBody>
      </p:sp>
      <p:graphicFrame>
        <p:nvGraphicFramePr>
          <p:cNvPr id="6" name="Chart 5">
            <a:extLst>
              <a:ext uri="{FF2B5EF4-FFF2-40B4-BE49-F238E27FC236}">
                <a16:creationId xmlns:a16="http://schemas.microsoft.com/office/drawing/2014/main" id="{E02B9BDC-9EE6-8B78-EC36-7617EFD11D1B}"/>
              </a:ext>
            </a:extLst>
          </p:cNvPr>
          <p:cNvGraphicFramePr/>
          <p:nvPr/>
        </p:nvGraphicFramePr>
        <p:xfrm>
          <a:off x="478790" y="1089396"/>
          <a:ext cx="11633200" cy="4177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DE7934E-9693-F680-7077-2E7CC7A73C2C}"/>
              </a:ext>
            </a:extLst>
          </p:cNvPr>
          <p:cNvSpPr txBox="1"/>
          <p:nvPr/>
        </p:nvSpPr>
        <p:spPr>
          <a:xfrm rot="16200000">
            <a:off x="-1108045" y="2769286"/>
            <a:ext cx="279902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lumMod val="65000"/>
                    <a:lumOff val="35000"/>
                  </a:prstClr>
                </a:solidFill>
                <a:latin typeface="+mn-lt"/>
                <a:ea typeface="+mn-ea"/>
                <a:cs typeface="+mn-cs"/>
              </a:defRPr>
            </a:pPr>
            <a:r>
              <a:rPr kumimoji="0" lang="en-GB" sz="1000" b="1" i="0" u="none" strike="noStrike" kern="1200" cap="none" spc="0" normalizeH="0" baseline="0" noProof="0" dirty="0">
                <a:ln>
                  <a:noFill/>
                </a:ln>
                <a:solidFill>
                  <a:prstClr val="black">
                    <a:lumMod val="65000"/>
                    <a:lumOff val="35000"/>
                  </a:prstClr>
                </a:solidFill>
                <a:effectLst/>
                <a:uLnTx/>
                <a:uFillTx/>
                <a:latin typeface="Arial"/>
                <a:ea typeface="+mn-ea"/>
                <a:cs typeface="+mn-cs"/>
              </a:rPr>
              <a:t>AVERAGE TIME VIEWED</a:t>
            </a:r>
          </a:p>
        </p:txBody>
      </p:sp>
      <p:sp>
        <p:nvSpPr>
          <p:cNvPr id="4" name="TextBox 3">
            <a:extLst>
              <a:ext uri="{FF2B5EF4-FFF2-40B4-BE49-F238E27FC236}">
                <a16:creationId xmlns:a16="http://schemas.microsoft.com/office/drawing/2014/main" id="{4BD0A679-E4B3-DCE5-458A-952BC067087D}"/>
              </a:ext>
            </a:extLst>
          </p:cNvPr>
          <p:cNvSpPr txBox="1"/>
          <p:nvPr/>
        </p:nvSpPr>
        <p:spPr>
          <a:xfrm>
            <a:off x="1238491" y="1591574"/>
            <a:ext cx="3993266" cy="338554"/>
          </a:xfrm>
          <a:prstGeom prst="rect">
            <a:avLst/>
          </a:prstGeom>
          <a:noFill/>
        </p:spPr>
        <p:txBody>
          <a:bodyPr wrap="square" rtlCol="0">
            <a:spAutoFit/>
          </a:bodyPr>
          <a:lstStyle/>
          <a:p>
            <a:pPr algn="l"/>
            <a:r>
              <a:rPr lang="en-GB" sz="1600" dirty="0">
                <a:solidFill>
                  <a:schemeClr val="bg2"/>
                </a:solidFill>
              </a:rPr>
              <a:t>TV set viewing to ad supported content</a:t>
            </a:r>
          </a:p>
        </p:txBody>
      </p:sp>
    </p:spTree>
    <p:extLst>
      <p:ext uri="{BB962C8B-B14F-4D97-AF65-F5344CB8AC3E}">
        <p14:creationId xmlns:p14="http://schemas.microsoft.com/office/powerpoint/2010/main" val="11610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02B3-751A-D069-8808-6163BB49F138}"/>
              </a:ext>
            </a:extLst>
          </p:cNvPr>
          <p:cNvSpPr>
            <a:spLocks noGrp="1"/>
          </p:cNvSpPr>
          <p:nvPr>
            <p:ph type="title"/>
          </p:nvPr>
        </p:nvSpPr>
        <p:spPr>
          <a:xfrm>
            <a:off x="177732" y="164364"/>
            <a:ext cx="11793537" cy="1021181"/>
          </a:xfrm>
        </p:spPr>
        <p:txBody>
          <a:bodyPr/>
          <a:lstStyle/>
          <a:p>
            <a:r>
              <a:rPr lang="en-GB"/>
              <a:t>BVOD &amp; SVOD ad tiers are key to reaching lighter linear viewers</a:t>
            </a:r>
          </a:p>
        </p:txBody>
      </p:sp>
      <p:sp>
        <p:nvSpPr>
          <p:cNvPr id="3" name="Text Placeholder 2">
            <a:extLst>
              <a:ext uri="{FF2B5EF4-FFF2-40B4-BE49-F238E27FC236}">
                <a16:creationId xmlns:a16="http://schemas.microsoft.com/office/drawing/2014/main" id="{85709C3A-6B84-BF0F-E849-F9CB96241DE5}"/>
              </a:ext>
            </a:extLst>
          </p:cNvPr>
          <p:cNvSpPr>
            <a:spLocks noGrp="1"/>
          </p:cNvSpPr>
          <p:nvPr>
            <p:ph type="body" sz="quarter" idx="15"/>
          </p:nvPr>
        </p:nvSpPr>
        <p:spPr>
          <a:xfrm>
            <a:off x="378000" y="5580000"/>
            <a:ext cx="11334817" cy="304800"/>
          </a:xfrm>
        </p:spPr>
        <p:txBody>
          <a:bodyPr/>
          <a:lstStyle/>
          <a:p>
            <a:r>
              <a:rPr lang="en-GB"/>
              <a:t>Source: Barb – Sept 2023, Adults, TV set viewing, deciles ranked on weight of viewing to linear TV</a:t>
            </a:r>
          </a:p>
        </p:txBody>
      </p:sp>
      <p:graphicFrame>
        <p:nvGraphicFramePr>
          <p:cNvPr id="6" name="Chart 5">
            <a:extLst>
              <a:ext uri="{FF2B5EF4-FFF2-40B4-BE49-F238E27FC236}">
                <a16:creationId xmlns:a16="http://schemas.microsoft.com/office/drawing/2014/main" id="{424DF79E-B835-FFB6-E864-9157EC236A4D}"/>
              </a:ext>
            </a:extLst>
          </p:cNvPr>
          <p:cNvGraphicFramePr/>
          <p:nvPr>
            <p:extLst>
              <p:ext uri="{D42A27DB-BD31-4B8C-83A1-F6EECF244321}">
                <p14:modId xmlns:p14="http://schemas.microsoft.com/office/powerpoint/2010/main" val="3372210958"/>
              </p:ext>
            </p:extLst>
          </p:nvPr>
        </p:nvGraphicFramePr>
        <p:xfrm>
          <a:off x="566738" y="935990"/>
          <a:ext cx="11530012" cy="473646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75279B76-B07A-413B-4014-5C2C110B216A}"/>
              </a:ext>
            </a:extLst>
          </p:cNvPr>
          <p:cNvPicPr>
            <a:picLocks noChangeAspect="1"/>
          </p:cNvPicPr>
          <p:nvPr/>
        </p:nvPicPr>
        <p:blipFill>
          <a:blip r:embed="rId4"/>
          <a:stretch>
            <a:fillRect/>
          </a:stretch>
        </p:blipFill>
        <p:spPr>
          <a:xfrm>
            <a:off x="1550669" y="1024883"/>
            <a:ext cx="8991601" cy="275253"/>
          </a:xfrm>
          <a:prstGeom prst="rect">
            <a:avLst/>
          </a:prstGeom>
        </p:spPr>
      </p:pic>
      <p:sp>
        <p:nvSpPr>
          <p:cNvPr id="9" name="TextBox 8">
            <a:extLst>
              <a:ext uri="{FF2B5EF4-FFF2-40B4-BE49-F238E27FC236}">
                <a16:creationId xmlns:a16="http://schemas.microsoft.com/office/drawing/2014/main" id="{0994851C-B372-4F85-1E16-2D2A72241A88}"/>
              </a:ext>
            </a:extLst>
          </p:cNvPr>
          <p:cNvSpPr txBox="1"/>
          <p:nvPr/>
        </p:nvSpPr>
        <p:spPr>
          <a:xfrm>
            <a:off x="4195570" y="794051"/>
            <a:ext cx="70612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AVE HRS OF TV SET VIEWING TIME PER GROUP PER DAY</a:t>
            </a:r>
          </a:p>
        </p:txBody>
      </p:sp>
    </p:spTree>
    <p:extLst>
      <p:ext uri="{BB962C8B-B14F-4D97-AF65-F5344CB8AC3E}">
        <p14:creationId xmlns:p14="http://schemas.microsoft.com/office/powerpoint/2010/main" val="392313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CB1A-EEEC-2D37-F440-5F81917FB033}"/>
              </a:ext>
            </a:extLst>
          </p:cNvPr>
          <p:cNvSpPr>
            <a:spLocks noGrp="1"/>
          </p:cNvSpPr>
          <p:nvPr>
            <p:ph type="title"/>
          </p:nvPr>
        </p:nvSpPr>
        <p:spPr/>
        <p:txBody>
          <a:bodyPr/>
          <a:lstStyle/>
          <a:p>
            <a:r>
              <a:rPr lang="en-GB"/>
              <a:t>SVOD viewing broadly consistent across 2023</a:t>
            </a:r>
          </a:p>
        </p:txBody>
      </p:sp>
      <p:sp>
        <p:nvSpPr>
          <p:cNvPr id="3" name="Text Placeholder 2">
            <a:extLst>
              <a:ext uri="{FF2B5EF4-FFF2-40B4-BE49-F238E27FC236}">
                <a16:creationId xmlns:a16="http://schemas.microsoft.com/office/drawing/2014/main" id="{D4AD63A2-4DA5-82D7-6EB7-7C7018D2CCF1}"/>
              </a:ext>
            </a:extLst>
          </p:cNvPr>
          <p:cNvSpPr>
            <a:spLocks noGrp="1"/>
          </p:cNvSpPr>
          <p:nvPr>
            <p:ph type="body" sz="quarter" idx="15"/>
          </p:nvPr>
        </p:nvSpPr>
        <p:spPr>
          <a:xfrm>
            <a:off x="378000" y="5364000"/>
            <a:ext cx="11334817" cy="304800"/>
          </a:xfrm>
        </p:spPr>
        <p:txBody>
          <a:bodyPr/>
          <a:lstStyle/>
          <a:p>
            <a:r>
              <a:rPr lang="en-GB"/>
              <a:t>Source: Barb, 2023, Online Multiple Screens Network, Individuals, All devices</a:t>
            </a:r>
          </a:p>
        </p:txBody>
      </p:sp>
      <p:graphicFrame>
        <p:nvGraphicFramePr>
          <p:cNvPr id="6" name="Chart 5">
            <a:extLst>
              <a:ext uri="{FF2B5EF4-FFF2-40B4-BE49-F238E27FC236}">
                <a16:creationId xmlns:a16="http://schemas.microsoft.com/office/drawing/2014/main" id="{FAEC5EB9-290E-A282-9A9E-BBD00D1CD6F8}"/>
              </a:ext>
            </a:extLst>
          </p:cNvPr>
          <p:cNvGraphicFramePr/>
          <p:nvPr>
            <p:extLst>
              <p:ext uri="{D42A27DB-BD31-4B8C-83A1-F6EECF244321}">
                <p14:modId xmlns:p14="http://schemas.microsoft.com/office/powerpoint/2010/main" val="3894775252"/>
              </p:ext>
            </p:extLst>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63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EE3D-FCE1-4124-9DFC-E69D056545C6}"/>
              </a:ext>
            </a:extLst>
          </p:cNvPr>
          <p:cNvSpPr>
            <a:spLocks noGrp="1"/>
          </p:cNvSpPr>
          <p:nvPr>
            <p:ph type="title"/>
          </p:nvPr>
        </p:nvSpPr>
        <p:spPr/>
        <p:txBody>
          <a:bodyPr/>
          <a:lstStyle/>
          <a:p>
            <a:r>
              <a:rPr lang="en-GB" dirty="0"/>
              <a:t>Viewing to TV content is predominantly done on the larger screen</a:t>
            </a:r>
          </a:p>
        </p:txBody>
      </p:sp>
      <p:sp>
        <p:nvSpPr>
          <p:cNvPr id="3" name="Text Placeholder 2">
            <a:extLst>
              <a:ext uri="{FF2B5EF4-FFF2-40B4-BE49-F238E27FC236}">
                <a16:creationId xmlns:a16="http://schemas.microsoft.com/office/drawing/2014/main" id="{0738A130-91BC-4AE8-888B-841DC03A9989}"/>
              </a:ext>
            </a:extLst>
          </p:cNvPr>
          <p:cNvSpPr>
            <a:spLocks noGrp="1"/>
          </p:cNvSpPr>
          <p:nvPr>
            <p:ph type="body" sz="quarter" idx="15"/>
          </p:nvPr>
        </p:nvSpPr>
        <p:spPr>
          <a:xfrm>
            <a:off x="378000" y="5364000"/>
            <a:ext cx="11334817" cy="304800"/>
          </a:xfrm>
        </p:spPr>
        <p:txBody>
          <a:bodyPr/>
          <a:lstStyle/>
          <a:p>
            <a:r>
              <a:rPr lang="en-GB" dirty="0"/>
              <a:t>Source: </a:t>
            </a:r>
            <a:r>
              <a:rPr lang="fr-FR" dirty="0" err="1"/>
              <a:t>Barb</a:t>
            </a:r>
            <a:r>
              <a:rPr lang="fr-FR" dirty="0"/>
              <a:t> 2023, live +3 mins, </a:t>
            </a:r>
            <a:r>
              <a:rPr lang="fr-FR" dirty="0" err="1"/>
              <a:t>adults</a:t>
            </a:r>
            <a:r>
              <a:rPr lang="fr-FR" dirty="0"/>
              <a:t> </a:t>
            </a:r>
            <a:endParaRPr lang="en-GB" dirty="0"/>
          </a:p>
        </p:txBody>
      </p:sp>
      <p:graphicFrame>
        <p:nvGraphicFramePr>
          <p:cNvPr id="43" name="Table 42">
            <a:extLst>
              <a:ext uri="{FF2B5EF4-FFF2-40B4-BE49-F238E27FC236}">
                <a16:creationId xmlns:a16="http://schemas.microsoft.com/office/drawing/2014/main" id="{9DC0E843-AA69-4A0C-850F-F582E6128DE0}"/>
              </a:ext>
            </a:extLst>
          </p:cNvPr>
          <p:cNvGraphicFramePr>
            <a:graphicFrameLocks noGrp="1"/>
          </p:cNvGraphicFramePr>
          <p:nvPr>
            <p:extLst>
              <p:ext uri="{D42A27DB-BD31-4B8C-83A1-F6EECF244321}">
                <p14:modId xmlns:p14="http://schemas.microsoft.com/office/powerpoint/2010/main" val="2878085018"/>
              </p:ext>
            </p:extLst>
          </p:nvPr>
        </p:nvGraphicFramePr>
        <p:xfrm>
          <a:off x="479425" y="1083212"/>
          <a:ext cx="11233148" cy="4359344"/>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01029">
                  <a:extLst>
                    <a:ext uri="{9D8B030D-6E8A-4147-A177-3AD203B41FA5}">
                      <a16:colId xmlns:a16="http://schemas.microsoft.com/office/drawing/2014/main" val="2444188"/>
                    </a:ext>
                  </a:extLst>
                </a:gridCol>
                <a:gridCol w="1401029">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3338114437"/>
                    </a:ext>
                  </a:extLst>
                </a:gridCol>
                <a:gridCol w="1401029">
                  <a:extLst>
                    <a:ext uri="{9D8B030D-6E8A-4147-A177-3AD203B41FA5}">
                      <a16:colId xmlns:a16="http://schemas.microsoft.com/office/drawing/2014/main" val="1029218791"/>
                    </a:ext>
                  </a:extLst>
                </a:gridCol>
              </a:tblGrid>
              <a:tr h="57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7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endParaRPr lang="en-GB">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47.1%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15.2%</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13.4%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15.4%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4.2%</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2.3%</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3999653"/>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99.4%</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94.8%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84.7%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31.0%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4.5%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83.6%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7.1%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16.7%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59.1%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3.8%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12.5%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2.7%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16102">
                <a:tc>
                  <a:txBody>
                    <a:bodyPr/>
                    <a:lstStyle/>
                    <a:p>
                      <a:pPr algn="ctr"/>
                      <a:endParaRPr lang="en-GB" dirty="0"/>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dirty="0">
                          <a:solidFill>
                            <a:schemeClr val="bg2"/>
                          </a:solidFill>
                          <a:effectLst/>
                          <a:latin typeface="+mn-lt"/>
                        </a:rPr>
                        <a:t>0.1%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1.9%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39.8%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95.1%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34.3%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1" i="0" u="none" strike="noStrike" dirty="0">
                          <a:solidFill>
                            <a:schemeClr val="tx2"/>
                          </a:solidFill>
                          <a:effectLst/>
                          <a:latin typeface="+mn-lt"/>
                        </a:rPr>
                        <a:t>9.9%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C420A0A-4EFD-4AB4-9658-D83D554A3E62}"/>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689080" y="3899737"/>
            <a:ext cx="1001062" cy="576369"/>
          </a:xfrm>
          <a:prstGeom prst="rect">
            <a:avLst/>
          </a:prstGeom>
        </p:spPr>
      </p:pic>
      <p:pic>
        <p:nvPicPr>
          <p:cNvPr id="45" name="Picture 44">
            <a:extLst>
              <a:ext uri="{FF2B5EF4-FFF2-40B4-BE49-F238E27FC236}">
                <a16:creationId xmlns:a16="http://schemas.microsoft.com/office/drawing/2014/main" id="{D07B9F12-2F9F-4D17-931C-8A2409EC4E29}"/>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41344" y="4757329"/>
            <a:ext cx="696533" cy="356260"/>
          </a:xfrm>
          <a:prstGeom prst="rect">
            <a:avLst/>
          </a:prstGeom>
        </p:spPr>
      </p:pic>
      <p:pic>
        <p:nvPicPr>
          <p:cNvPr id="46" name="Picture 45">
            <a:extLst>
              <a:ext uri="{FF2B5EF4-FFF2-40B4-BE49-F238E27FC236}">
                <a16:creationId xmlns:a16="http://schemas.microsoft.com/office/drawing/2014/main" id="{64265809-EF92-4D99-8730-F75CFD655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47" y="2974545"/>
            <a:ext cx="910128" cy="643969"/>
          </a:xfrm>
          <a:prstGeom prst="rect">
            <a:avLst/>
          </a:prstGeom>
        </p:spPr>
      </p:pic>
      <p:pic>
        <p:nvPicPr>
          <p:cNvPr id="47" name="Picture 46">
            <a:extLst>
              <a:ext uri="{FF2B5EF4-FFF2-40B4-BE49-F238E27FC236}">
                <a16:creationId xmlns:a16="http://schemas.microsoft.com/office/drawing/2014/main" id="{637D055A-8C8D-4D77-BD08-3EE23DE46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317" y="2318877"/>
            <a:ext cx="814589" cy="576369"/>
          </a:xfrm>
          <a:prstGeom prst="rect">
            <a:avLst/>
          </a:prstGeom>
        </p:spPr>
      </p:pic>
    </p:spTree>
    <p:custDataLst>
      <p:tags r:id="rId1"/>
    </p:custDataLst>
    <p:extLst>
      <p:ext uri="{BB962C8B-B14F-4D97-AF65-F5344CB8AC3E}">
        <p14:creationId xmlns:p14="http://schemas.microsoft.com/office/powerpoint/2010/main" val="69592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A8624486-D0FA-1EC7-7941-CE0C8260742B}"/>
              </a:ext>
            </a:extLst>
          </p:cNvPr>
          <p:cNvGraphicFramePr/>
          <p:nvPr/>
        </p:nvGraphicFramePr>
        <p:xfrm>
          <a:off x="1165578" y="1304545"/>
          <a:ext cx="4636800" cy="370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EA96C5D-DEAC-A443-8CE6-814F95CD93B4}"/>
              </a:ext>
            </a:extLst>
          </p:cNvPr>
          <p:cNvGraphicFramePr/>
          <p:nvPr/>
        </p:nvGraphicFramePr>
        <p:xfrm>
          <a:off x="6372490" y="1304545"/>
          <a:ext cx="4636800" cy="3704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691B7E8F-B31C-4C9C-844C-E7D3E3BB1F3E}"/>
              </a:ext>
            </a:extLst>
          </p:cNvPr>
          <p:cNvSpPr>
            <a:spLocks noGrp="1"/>
          </p:cNvSpPr>
          <p:nvPr>
            <p:ph type="title"/>
          </p:nvPr>
        </p:nvSpPr>
        <p:spPr/>
        <p:txBody>
          <a:bodyPr/>
          <a:lstStyle/>
          <a:p>
            <a:r>
              <a:rPr lang="en-GB" dirty="0">
                <a:solidFill>
                  <a:schemeClr val="accent1"/>
                </a:solidFill>
              </a:rPr>
              <a:t>Incremental reach achieved by TV + VOD</a:t>
            </a:r>
            <a:endParaRPr lang="en-GB" dirty="0"/>
          </a:p>
        </p:txBody>
      </p:sp>
      <p:sp>
        <p:nvSpPr>
          <p:cNvPr id="3" name="Text Placeholder 2">
            <a:extLst>
              <a:ext uri="{FF2B5EF4-FFF2-40B4-BE49-F238E27FC236}">
                <a16:creationId xmlns:a16="http://schemas.microsoft.com/office/drawing/2014/main" id="{D2A7F1CF-3C46-4BDD-964F-FA3E3A1EB1C2}"/>
              </a:ext>
            </a:extLst>
          </p:cNvPr>
          <p:cNvSpPr>
            <a:spLocks noGrp="1"/>
          </p:cNvSpPr>
          <p:nvPr>
            <p:ph type="body" sz="quarter" idx="15"/>
          </p:nvPr>
        </p:nvSpPr>
        <p:spPr>
          <a:xfrm>
            <a:off x="360000" y="5580000"/>
            <a:ext cx="11108911" cy="304800"/>
          </a:xfrm>
        </p:spPr>
        <p:txBody>
          <a:bodyPr/>
          <a:lstStyle/>
          <a:p>
            <a:r>
              <a:rPr lang="en-GB" dirty="0"/>
              <a:t>Source: </a:t>
            </a:r>
            <a:r>
              <a:rPr lang="fr-FR" dirty="0"/>
              <a:t>IPA TouchPoints 2021 (average of both waves), 2022 (average of both waves), 2023</a:t>
            </a:r>
            <a:r>
              <a:rPr lang="en-GB" dirty="0"/>
              <a:t> Wave 1 (Fieldwork Dates: 17</a:t>
            </a:r>
            <a:r>
              <a:rPr lang="en-GB" baseline="30000" dirty="0"/>
              <a:t>th</a:t>
            </a:r>
            <a:r>
              <a:rPr lang="en-GB" dirty="0"/>
              <a:t> January – 26</a:t>
            </a:r>
            <a:r>
              <a:rPr lang="en-GB" baseline="30000" dirty="0"/>
              <a:t>th</a:t>
            </a:r>
            <a:r>
              <a:rPr lang="en-GB" dirty="0"/>
              <a:t> March 2023). Adults 15+, 15-34.</a:t>
            </a:r>
          </a:p>
          <a:p>
            <a:endParaRPr lang="en-GB" dirty="0"/>
          </a:p>
        </p:txBody>
      </p:sp>
      <p:sp>
        <p:nvSpPr>
          <p:cNvPr id="7" name="TextBox 6">
            <a:extLst>
              <a:ext uri="{FF2B5EF4-FFF2-40B4-BE49-F238E27FC236}">
                <a16:creationId xmlns:a16="http://schemas.microsoft.com/office/drawing/2014/main" id="{FF887547-8990-4AF9-9AAC-C5E31BB68856}"/>
              </a:ext>
            </a:extLst>
          </p:cNvPr>
          <p:cNvSpPr txBox="1"/>
          <p:nvPr/>
        </p:nvSpPr>
        <p:spPr>
          <a:xfrm rot="16200000">
            <a:off x="-818320" y="2956038"/>
            <a:ext cx="28114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mn-cs"/>
              </a:rPr>
              <a:t>WEEKLY REACH%</a:t>
            </a:r>
          </a:p>
        </p:txBody>
      </p:sp>
      <p:sp>
        <p:nvSpPr>
          <p:cNvPr id="4" name="TextBox 3">
            <a:extLst>
              <a:ext uri="{FF2B5EF4-FFF2-40B4-BE49-F238E27FC236}">
                <a16:creationId xmlns:a16="http://schemas.microsoft.com/office/drawing/2014/main" id="{8C310E59-EADA-44E4-8D26-8753CD8C248B}"/>
              </a:ext>
            </a:extLst>
          </p:cNvPr>
          <p:cNvSpPr txBox="1"/>
          <p:nvPr/>
        </p:nvSpPr>
        <p:spPr>
          <a:xfrm>
            <a:off x="3124561" y="879308"/>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ADULTS</a:t>
            </a:r>
          </a:p>
        </p:txBody>
      </p:sp>
      <p:sp>
        <p:nvSpPr>
          <p:cNvPr id="10" name="TextBox 9">
            <a:extLst>
              <a:ext uri="{FF2B5EF4-FFF2-40B4-BE49-F238E27FC236}">
                <a16:creationId xmlns:a16="http://schemas.microsoft.com/office/drawing/2014/main" id="{65B0E3A2-9837-4721-B977-7E5ACCB2B06E}"/>
              </a:ext>
            </a:extLst>
          </p:cNvPr>
          <p:cNvSpPr txBox="1"/>
          <p:nvPr/>
        </p:nvSpPr>
        <p:spPr>
          <a:xfrm>
            <a:off x="8324057" y="866051"/>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15-34s</a:t>
            </a:r>
          </a:p>
        </p:txBody>
      </p:sp>
      <p:pic>
        <p:nvPicPr>
          <p:cNvPr id="6" name="Picture 5">
            <a:extLst>
              <a:ext uri="{FF2B5EF4-FFF2-40B4-BE49-F238E27FC236}">
                <a16:creationId xmlns:a16="http://schemas.microsoft.com/office/drawing/2014/main" id="{81CD389B-F7B2-4B50-B4AD-73F0D73B6E9D}"/>
              </a:ext>
            </a:extLst>
          </p:cNvPr>
          <p:cNvPicPr>
            <a:picLocks noChangeAspect="1"/>
          </p:cNvPicPr>
          <p:nvPr/>
        </p:nvPicPr>
        <p:blipFill>
          <a:blip r:embed="rId5"/>
          <a:stretch>
            <a:fillRect/>
          </a:stretch>
        </p:blipFill>
        <p:spPr>
          <a:xfrm>
            <a:off x="4317521" y="5012690"/>
            <a:ext cx="3486150" cy="352425"/>
          </a:xfrm>
          <a:prstGeom prst="rect">
            <a:avLst/>
          </a:prstGeom>
        </p:spPr>
      </p:pic>
      <p:sp>
        <p:nvSpPr>
          <p:cNvPr id="11" name="TextBox 10">
            <a:extLst>
              <a:ext uri="{FF2B5EF4-FFF2-40B4-BE49-F238E27FC236}">
                <a16:creationId xmlns:a16="http://schemas.microsoft.com/office/drawing/2014/main" id="{8FB1DAE0-8C33-49CC-98A8-6CF7F7F79513}"/>
              </a:ext>
            </a:extLst>
          </p:cNvPr>
          <p:cNvSpPr txBox="1"/>
          <p:nvPr/>
        </p:nvSpPr>
        <p:spPr>
          <a:xfrm>
            <a:off x="2130773" y="1255516"/>
            <a:ext cx="583814" cy="261610"/>
          </a:xfrm>
          <a:prstGeom prst="rect">
            <a:avLst/>
          </a:prstGeom>
          <a:noFill/>
        </p:spPr>
        <p:txBody>
          <a:bodyPr wrap="none" rtlCol="0">
            <a:spAutoFit/>
          </a:bodyPr>
          <a:lstStyle/>
          <a:p>
            <a:pPr algn="l"/>
            <a:r>
              <a:rPr lang="en-GB" sz="1100" b="1" dirty="0"/>
              <a:t>97.2%</a:t>
            </a:r>
          </a:p>
        </p:txBody>
      </p:sp>
      <p:sp>
        <p:nvSpPr>
          <p:cNvPr id="12" name="TextBox 11">
            <a:extLst>
              <a:ext uri="{FF2B5EF4-FFF2-40B4-BE49-F238E27FC236}">
                <a16:creationId xmlns:a16="http://schemas.microsoft.com/office/drawing/2014/main" id="{481514E5-9C23-4D32-9433-AA7C5B8BD622}"/>
              </a:ext>
            </a:extLst>
          </p:cNvPr>
          <p:cNvSpPr txBox="1"/>
          <p:nvPr/>
        </p:nvSpPr>
        <p:spPr>
          <a:xfrm>
            <a:off x="3407733" y="1266157"/>
            <a:ext cx="583814" cy="261610"/>
          </a:xfrm>
          <a:prstGeom prst="rect">
            <a:avLst/>
          </a:prstGeom>
          <a:noFill/>
        </p:spPr>
        <p:txBody>
          <a:bodyPr wrap="none" rtlCol="0">
            <a:spAutoFit/>
          </a:bodyPr>
          <a:lstStyle/>
          <a:p>
            <a:pPr algn="l"/>
            <a:r>
              <a:rPr lang="en-GB" sz="1100" b="1" dirty="0"/>
              <a:t>97.6%</a:t>
            </a:r>
          </a:p>
        </p:txBody>
      </p:sp>
      <p:sp>
        <p:nvSpPr>
          <p:cNvPr id="15" name="TextBox 14">
            <a:extLst>
              <a:ext uri="{FF2B5EF4-FFF2-40B4-BE49-F238E27FC236}">
                <a16:creationId xmlns:a16="http://schemas.microsoft.com/office/drawing/2014/main" id="{196A4B04-96F2-4486-B3EA-57A85AD6393E}"/>
              </a:ext>
            </a:extLst>
          </p:cNvPr>
          <p:cNvSpPr txBox="1"/>
          <p:nvPr/>
        </p:nvSpPr>
        <p:spPr>
          <a:xfrm>
            <a:off x="4712842" y="1269902"/>
            <a:ext cx="583814" cy="261610"/>
          </a:xfrm>
          <a:prstGeom prst="rect">
            <a:avLst/>
          </a:prstGeom>
          <a:noFill/>
        </p:spPr>
        <p:txBody>
          <a:bodyPr wrap="none" rtlCol="0">
            <a:spAutoFit/>
          </a:bodyPr>
          <a:lstStyle/>
          <a:p>
            <a:pPr algn="l"/>
            <a:r>
              <a:rPr lang="en-GB" sz="1100" b="1" dirty="0"/>
              <a:t>96.0%</a:t>
            </a:r>
          </a:p>
        </p:txBody>
      </p:sp>
      <p:sp>
        <p:nvSpPr>
          <p:cNvPr id="16" name="TextBox 15">
            <a:extLst>
              <a:ext uri="{FF2B5EF4-FFF2-40B4-BE49-F238E27FC236}">
                <a16:creationId xmlns:a16="http://schemas.microsoft.com/office/drawing/2014/main" id="{C74F2ADF-DB6E-49C8-9239-A669A67822B8}"/>
              </a:ext>
            </a:extLst>
          </p:cNvPr>
          <p:cNvSpPr txBox="1"/>
          <p:nvPr/>
        </p:nvSpPr>
        <p:spPr>
          <a:xfrm>
            <a:off x="7320340" y="1310164"/>
            <a:ext cx="583814" cy="261610"/>
          </a:xfrm>
          <a:prstGeom prst="rect">
            <a:avLst/>
          </a:prstGeom>
          <a:noFill/>
        </p:spPr>
        <p:txBody>
          <a:bodyPr wrap="none" rtlCol="0">
            <a:spAutoFit/>
          </a:bodyPr>
          <a:lstStyle/>
          <a:p>
            <a:pPr algn="l"/>
            <a:r>
              <a:rPr lang="en-GB" sz="1100" b="1" dirty="0"/>
              <a:t>96.2%</a:t>
            </a:r>
          </a:p>
        </p:txBody>
      </p:sp>
      <p:sp>
        <p:nvSpPr>
          <p:cNvPr id="17" name="TextBox 16">
            <a:extLst>
              <a:ext uri="{FF2B5EF4-FFF2-40B4-BE49-F238E27FC236}">
                <a16:creationId xmlns:a16="http://schemas.microsoft.com/office/drawing/2014/main" id="{56F209A4-E3F2-49E4-B5B4-9204AE9D3BFD}"/>
              </a:ext>
            </a:extLst>
          </p:cNvPr>
          <p:cNvSpPr txBox="1"/>
          <p:nvPr/>
        </p:nvSpPr>
        <p:spPr>
          <a:xfrm>
            <a:off x="8658169" y="1300290"/>
            <a:ext cx="583814" cy="261610"/>
          </a:xfrm>
          <a:prstGeom prst="rect">
            <a:avLst/>
          </a:prstGeom>
          <a:noFill/>
        </p:spPr>
        <p:txBody>
          <a:bodyPr wrap="none" rtlCol="0">
            <a:spAutoFit/>
          </a:bodyPr>
          <a:lstStyle/>
          <a:p>
            <a:pPr algn="l"/>
            <a:r>
              <a:rPr lang="en-GB" sz="1100" b="1" dirty="0"/>
              <a:t>95.3%</a:t>
            </a:r>
          </a:p>
        </p:txBody>
      </p:sp>
      <p:sp>
        <p:nvSpPr>
          <p:cNvPr id="18" name="TextBox 17">
            <a:extLst>
              <a:ext uri="{FF2B5EF4-FFF2-40B4-BE49-F238E27FC236}">
                <a16:creationId xmlns:a16="http://schemas.microsoft.com/office/drawing/2014/main" id="{6372F061-3013-4C30-A1B0-9F85B23D945B}"/>
              </a:ext>
            </a:extLst>
          </p:cNvPr>
          <p:cNvSpPr txBox="1"/>
          <p:nvPr/>
        </p:nvSpPr>
        <p:spPr>
          <a:xfrm>
            <a:off x="9995998" y="1379280"/>
            <a:ext cx="583814" cy="261610"/>
          </a:xfrm>
          <a:prstGeom prst="rect">
            <a:avLst/>
          </a:prstGeom>
          <a:noFill/>
        </p:spPr>
        <p:txBody>
          <a:bodyPr wrap="none" rtlCol="0">
            <a:spAutoFit/>
          </a:bodyPr>
          <a:lstStyle/>
          <a:p>
            <a:pPr algn="l"/>
            <a:r>
              <a:rPr lang="en-GB" sz="1100" b="1" dirty="0"/>
              <a:t>93.1%</a:t>
            </a:r>
          </a:p>
        </p:txBody>
      </p:sp>
    </p:spTree>
    <p:extLst>
      <p:ext uri="{BB962C8B-B14F-4D97-AF65-F5344CB8AC3E}">
        <p14:creationId xmlns:p14="http://schemas.microsoft.com/office/powerpoint/2010/main" val="1939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 are 8 need states which drive video viewing</a:t>
            </a:r>
          </a:p>
        </p:txBody>
      </p:sp>
      <p:grpSp>
        <p:nvGrpSpPr>
          <p:cNvPr id="3" name="Group 2">
            <a:extLst>
              <a:ext uri="{FF2B5EF4-FFF2-40B4-BE49-F238E27FC236}">
                <a16:creationId xmlns:a16="http://schemas.microsoft.com/office/drawing/2014/main" id="{63386479-D803-4E16-8CA5-1513DC30076D}"/>
              </a:ext>
            </a:extLst>
          </p:cNvPr>
          <p:cNvGrpSpPr/>
          <p:nvPr/>
        </p:nvGrpSpPr>
        <p:grpSpPr>
          <a:xfrm>
            <a:off x="3199907" y="1277020"/>
            <a:ext cx="5368387" cy="3704140"/>
            <a:chOff x="3264393" y="1905842"/>
            <a:chExt cx="5733612" cy="4003371"/>
          </a:xfrm>
        </p:grpSpPr>
        <p:grpSp>
          <p:nvGrpSpPr>
            <p:cNvPr id="12" name="Group 11"/>
            <p:cNvGrpSpPr/>
            <p:nvPr/>
          </p:nvGrpSpPr>
          <p:grpSpPr>
            <a:xfrm>
              <a:off x="4121051" y="1905842"/>
              <a:ext cx="3922001" cy="3922001"/>
              <a:chOff x="3484607" y="2063372"/>
              <a:chExt cx="3922001" cy="3922001"/>
            </a:xfrm>
          </p:grpSpPr>
          <p:sp>
            <p:nvSpPr>
              <p:cNvPr id="31" name="Pie 30"/>
              <p:cNvSpPr>
                <a:spLocks noChangeAspect="1"/>
              </p:cNvSpPr>
              <p:nvPr/>
            </p:nvSpPr>
            <p:spPr>
              <a:xfrm rot="6765127">
                <a:off x="3906767" y="2485532"/>
                <a:ext cx="3077680" cy="3077680"/>
              </a:xfrm>
              <a:prstGeom prst="pie">
                <a:avLst>
                  <a:gd name="adj1" fmla="val 13499731"/>
                  <a:gd name="adj2" fmla="val 16200000"/>
                </a:avLst>
              </a:prstGeom>
              <a:solidFill>
                <a:srgbClr val="E105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2" name="Pie 31"/>
              <p:cNvSpPr>
                <a:spLocks noChangeAspect="1"/>
              </p:cNvSpPr>
              <p:nvPr/>
            </p:nvSpPr>
            <p:spPr>
              <a:xfrm rot="15765240">
                <a:off x="3811440" y="2390205"/>
                <a:ext cx="3268334" cy="3268334"/>
              </a:xfrm>
              <a:prstGeom prst="pie">
                <a:avLst>
                  <a:gd name="adj1" fmla="val 13499731"/>
                  <a:gd name="adj2" fmla="val 16200000"/>
                </a:avLst>
              </a:prstGeom>
              <a:solidFill>
                <a:srgbClr val="3C2D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Pie 33"/>
              <p:cNvSpPr>
                <a:spLocks noChangeAspect="1"/>
              </p:cNvSpPr>
              <p:nvPr/>
            </p:nvSpPr>
            <p:spPr>
              <a:xfrm rot="17506674">
                <a:off x="4900885" y="3479650"/>
                <a:ext cx="1089444" cy="1089444"/>
              </a:xfrm>
              <a:prstGeom prst="pie">
                <a:avLst>
                  <a:gd name="adj1" fmla="val 13499731"/>
                  <a:gd name="adj2" fmla="val 16200000"/>
                </a:avLst>
              </a:prstGeom>
              <a:solidFill>
                <a:srgbClr val="0069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Pie 34"/>
              <p:cNvSpPr>
                <a:spLocks noChangeAspect="1"/>
              </p:cNvSpPr>
              <p:nvPr/>
            </p:nvSpPr>
            <p:spPr>
              <a:xfrm rot="13494486">
                <a:off x="3484607" y="2063372"/>
                <a:ext cx="3922001" cy="3922001"/>
              </a:xfrm>
              <a:prstGeom prst="pie">
                <a:avLst>
                  <a:gd name="adj1" fmla="val 13499731"/>
                  <a:gd name="adj2" fmla="val 16200000"/>
                </a:avLst>
              </a:prstGeom>
              <a:solidFill>
                <a:srgbClr val="F073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Pie 36"/>
              <p:cNvSpPr>
                <a:spLocks noChangeAspect="1"/>
              </p:cNvSpPr>
              <p:nvPr/>
            </p:nvSpPr>
            <p:spPr>
              <a:xfrm rot="19841772">
                <a:off x="4288072" y="2866837"/>
                <a:ext cx="2315070" cy="2315070"/>
              </a:xfrm>
              <a:prstGeom prst="pie">
                <a:avLst>
                  <a:gd name="adj1" fmla="val 13499731"/>
                  <a:gd name="adj2" fmla="val 16200000"/>
                </a:avLst>
              </a:prstGeom>
              <a:solidFill>
                <a:srgbClr val="00A0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Pie 35"/>
              <p:cNvSpPr>
                <a:spLocks noChangeAspect="1"/>
              </p:cNvSpPr>
              <p:nvPr/>
            </p:nvSpPr>
            <p:spPr>
              <a:xfrm>
                <a:off x="4424253" y="3003018"/>
                <a:ext cx="2042709" cy="2042709"/>
              </a:xfrm>
              <a:prstGeom prst="pie">
                <a:avLst>
                  <a:gd name="adj1" fmla="val 13499731"/>
                  <a:gd name="adj2" fmla="val 16200000"/>
                </a:avLst>
              </a:prstGeom>
              <a:solidFill>
                <a:srgbClr val="00A5D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Pie 37"/>
              <p:cNvSpPr>
                <a:spLocks noChangeAspect="1"/>
              </p:cNvSpPr>
              <p:nvPr/>
            </p:nvSpPr>
            <p:spPr>
              <a:xfrm rot="4780936">
                <a:off x="4111037" y="2689802"/>
                <a:ext cx="2669140" cy="2669140"/>
              </a:xfrm>
              <a:prstGeom prst="pie">
                <a:avLst>
                  <a:gd name="adj1" fmla="val 13499731"/>
                  <a:gd name="adj2" fmla="val 16200000"/>
                </a:avLst>
              </a:prstGeom>
              <a:solidFill>
                <a:srgbClr val="87BE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Pie 32"/>
              <p:cNvSpPr>
                <a:spLocks noChangeAspect="1"/>
              </p:cNvSpPr>
              <p:nvPr/>
            </p:nvSpPr>
            <p:spPr>
              <a:xfrm rot="2699023">
                <a:off x="4233600" y="2812365"/>
                <a:ext cx="2424015" cy="2424015"/>
              </a:xfrm>
              <a:prstGeom prst="pie">
                <a:avLst>
                  <a:gd name="adj1" fmla="val 13499731"/>
                  <a:gd name="adj2" fmla="val 16200000"/>
                </a:avLst>
              </a:prstGeom>
              <a:solidFill>
                <a:srgbClr val="FFC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1" name="TextBox 10"/>
            <p:cNvSpPr txBox="1"/>
            <p:nvPr/>
          </p:nvSpPr>
          <p:spPr>
            <a:xfrm>
              <a:off x="7528183" y="3679232"/>
              <a:ext cx="1469822" cy="221018"/>
            </a:xfrm>
            <a:prstGeom prst="rect">
              <a:avLst/>
            </a:prstGeom>
            <a:noFill/>
          </p:spPr>
          <p:txBody>
            <a:bodyPr wrap="square" lIns="18000" tIns="18000" rIns="18000" bIns="18000" rtlCol="0">
              <a:spAutoFit/>
            </a:bodyPr>
            <a:lstStyle/>
            <a:p>
              <a:pPr algn="ctr"/>
              <a:r>
                <a:rPr lang="en-GB" sz="1200" b="1" dirty="0">
                  <a:solidFill>
                    <a:srgbClr val="E10514"/>
                  </a:solidFill>
                  <a:latin typeface="+mj-lt"/>
                </a:rPr>
                <a:t>16% COMFORT</a:t>
              </a:r>
            </a:p>
          </p:txBody>
        </p:sp>
        <p:sp>
          <p:nvSpPr>
            <p:cNvPr id="47" name="TextBox 46"/>
            <p:cNvSpPr txBox="1"/>
            <p:nvPr/>
          </p:nvSpPr>
          <p:spPr>
            <a:xfrm>
              <a:off x="6445680" y="2405219"/>
              <a:ext cx="1399332" cy="221018"/>
            </a:xfrm>
            <a:prstGeom prst="rect">
              <a:avLst/>
            </a:prstGeom>
            <a:noFill/>
          </p:spPr>
          <p:txBody>
            <a:bodyPr wrap="square" lIns="18000" tIns="18000" rIns="18000" bIns="18000" rtlCol="0">
              <a:spAutoFit/>
            </a:bodyPr>
            <a:lstStyle/>
            <a:p>
              <a:pPr algn="ctr"/>
              <a:r>
                <a:rPr lang="en-GB" sz="1200" b="1" dirty="0">
                  <a:solidFill>
                    <a:srgbClr val="FFCD00"/>
                  </a:solidFill>
                  <a:latin typeface="+mj-lt"/>
                </a:rPr>
                <a:t>10% EXPERIENCE</a:t>
              </a:r>
            </a:p>
          </p:txBody>
        </p:sp>
        <p:sp>
          <p:nvSpPr>
            <p:cNvPr id="48" name="TextBox 47"/>
            <p:cNvSpPr txBox="1"/>
            <p:nvPr/>
          </p:nvSpPr>
          <p:spPr>
            <a:xfrm>
              <a:off x="4094031" y="5657418"/>
              <a:ext cx="1399332" cy="251795"/>
            </a:xfrm>
            <a:prstGeom prst="rect">
              <a:avLst/>
            </a:prstGeom>
            <a:noFill/>
          </p:spPr>
          <p:txBody>
            <a:bodyPr wrap="square" lIns="18000" tIns="18000" rIns="18000" bIns="18000" rtlCol="0">
              <a:spAutoFit/>
            </a:bodyPr>
            <a:lstStyle/>
            <a:p>
              <a:pPr algn="ctr"/>
              <a:r>
                <a:rPr lang="en-GB" sz="1400" b="1" dirty="0">
                  <a:solidFill>
                    <a:srgbClr val="F07305"/>
                  </a:solidFill>
                  <a:latin typeface="+mj-lt"/>
                </a:rPr>
                <a:t>26% </a:t>
              </a:r>
              <a:r>
                <a:rPr lang="en-GB" sz="1200" b="1" dirty="0">
                  <a:solidFill>
                    <a:srgbClr val="F07305"/>
                  </a:solidFill>
                  <a:latin typeface="+mj-lt"/>
                </a:rPr>
                <a:t>UNWIND</a:t>
              </a:r>
              <a:endParaRPr lang="en-GB" sz="1400" b="1" dirty="0">
                <a:solidFill>
                  <a:srgbClr val="F07305"/>
                </a:solidFill>
                <a:latin typeface="+mj-lt"/>
              </a:endParaRPr>
            </a:p>
          </p:txBody>
        </p:sp>
        <p:sp>
          <p:nvSpPr>
            <p:cNvPr id="49" name="TextBox 48"/>
            <p:cNvSpPr txBox="1"/>
            <p:nvPr/>
          </p:nvSpPr>
          <p:spPr>
            <a:xfrm>
              <a:off x="4371182" y="3725255"/>
              <a:ext cx="1399332" cy="221018"/>
            </a:xfrm>
            <a:prstGeom prst="rect">
              <a:avLst/>
            </a:prstGeom>
            <a:noFill/>
          </p:spPr>
          <p:txBody>
            <a:bodyPr wrap="square" lIns="18000" tIns="18000" rIns="18000" bIns="18000" rtlCol="0">
              <a:spAutoFit/>
            </a:bodyPr>
            <a:lstStyle/>
            <a:p>
              <a:pPr algn="ctr"/>
              <a:r>
                <a:rPr lang="en-GB" sz="1200" b="1" dirty="0">
                  <a:solidFill>
                    <a:srgbClr val="0069B4"/>
                  </a:solidFill>
                  <a:latin typeface="+mj-lt"/>
                </a:rPr>
                <a:t>2% DO</a:t>
              </a:r>
            </a:p>
          </p:txBody>
        </p:sp>
        <p:sp>
          <p:nvSpPr>
            <p:cNvPr id="50" name="TextBox 49"/>
            <p:cNvSpPr txBox="1"/>
            <p:nvPr/>
          </p:nvSpPr>
          <p:spPr>
            <a:xfrm>
              <a:off x="3264393" y="4581905"/>
              <a:ext cx="1399332" cy="221018"/>
            </a:xfrm>
            <a:prstGeom prst="rect">
              <a:avLst/>
            </a:prstGeom>
            <a:noFill/>
          </p:spPr>
          <p:txBody>
            <a:bodyPr wrap="square" lIns="18000" tIns="18000" rIns="18000" bIns="18000" rtlCol="0">
              <a:spAutoFit/>
            </a:bodyPr>
            <a:lstStyle/>
            <a:p>
              <a:pPr algn="ctr"/>
              <a:r>
                <a:rPr lang="en-GB" sz="1200" b="1" dirty="0">
                  <a:solidFill>
                    <a:srgbClr val="3C2D87"/>
                  </a:solidFill>
                  <a:latin typeface="+mj-lt"/>
                </a:rPr>
                <a:t>18% DISTRACT</a:t>
              </a:r>
            </a:p>
          </p:txBody>
        </p:sp>
        <p:sp>
          <p:nvSpPr>
            <p:cNvPr id="51" name="TextBox 50"/>
            <p:cNvSpPr txBox="1"/>
            <p:nvPr/>
          </p:nvSpPr>
          <p:spPr>
            <a:xfrm>
              <a:off x="3833591" y="2942045"/>
              <a:ext cx="1399332" cy="221018"/>
            </a:xfrm>
            <a:prstGeom prst="rect">
              <a:avLst/>
            </a:prstGeom>
            <a:noFill/>
          </p:spPr>
          <p:txBody>
            <a:bodyPr wrap="square" lIns="18000" tIns="18000" rIns="18000" bIns="18000" rtlCol="0">
              <a:spAutoFit/>
            </a:bodyPr>
            <a:lstStyle/>
            <a:p>
              <a:pPr algn="ctr"/>
              <a:r>
                <a:rPr lang="en-GB" sz="1200" b="1" dirty="0">
                  <a:solidFill>
                    <a:srgbClr val="00A03C"/>
                  </a:solidFill>
                  <a:latin typeface="+mj-lt"/>
                </a:rPr>
                <a:t>9% INDULGE</a:t>
              </a:r>
            </a:p>
          </p:txBody>
        </p:sp>
        <p:sp>
          <p:nvSpPr>
            <p:cNvPr id="52" name="TextBox 51"/>
            <p:cNvSpPr txBox="1"/>
            <p:nvPr/>
          </p:nvSpPr>
          <p:spPr>
            <a:xfrm>
              <a:off x="4663633" y="2439931"/>
              <a:ext cx="1399332" cy="221018"/>
            </a:xfrm>
            <a:prstGeom prst="rect">
              <a:avLst/>
            </a:prstGeom>
            <a:noFill/>
          </p:spPr>
          <p:txBody>
            <a:bodyPr wrap="square" lIns="18000" tIns="18000" rIns="18000" bIns="18000" rtlCol="0">
              <a:spAutoFit/>
            </a:bodyPr>
            <a:lstStyle/>
            <a:p>
              <a:pPr algn="ctr"/>
              <a:r>
                <a:rPr lang="en-GB" sz="1200" b="1" dirty="0">
                  <a:solidFill>
                    <a:srgbClr val="00A5D7"/>
                  </a:solidFill>
                  <a:latin typeface="+mj-lt"/>
                </a:rPr>
                <a:t>7% ESCAPE</a:t>
              </a:r>
            </a:p>
          </p:txBody>
        </p:sp>
        <p:sp>
          <p:nvSpPr>
            <p:cNvPr id="53" name="TextBox 52"/>
            <p:cNvSpPr txBox="1"/>
            <p:nvPr/>
          </p:nvSpPr>
          <p:spPr>
            <a:xfrm>
              <a:off x="7132700" y="2929722"/>
              <a:ext cx="1399332" cy="221018"/>
            </a:xfrm>
            <a:prstGeom prst="rect">
              <a:avLst/>
            </a:prstGeom>
            <a:noFill/>
          </p:spPr>
          <p:txBody>
            <a:bodyPr wrap="square" lIns="18000" tIns="18000" rIns="18000" bIns="18000" rtlCol="0">
              <a:spAutoFit/>
            </a:bodyPr>
            <a:lstStyle/>
            <a:p>
              <a:pPr algn="ctr"/>
              <a:r>
                <a:rPr lang="en-GB" sz="1200" b="1" dirty="0">
                  <a:solidFill>
                    <a:srgbClr val="87BE23"/>
                  </a:solidFill>
                  <a:latin typeface="+mj-lt"/>
                </a:rPr>
                <a:t>12% IN TOUCH</a:t>
              </a: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376" y="5141674"/>
              <a:ext cx="405659" cy="360000"/>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836" y="4278965"/>
              <a:ext cx="381073" cy="360000"/>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1224" y="3724800"/>
              <a:ext cx="522000" cy="360000"/>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1756" y="2872715"/>
              <a:ext cx="439303" cy="335033"/>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3024" y="3208616"/>
              <a:ext cx="361525" cy="360000"/>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7402" y="3178780"/>
              <a:ext cx="292987" cy="360000"/>
            </a:xfrm>
            <a:prstGeom prst="rect">
              <a:avLst/>
            </a:prstGeom>
          </p:spPr>
        </p:pic>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0551" y="2992868"/>
              <a:ext cx="421663" cy="276817"/>
            </a:xfrm>
            <a:prstGeom prst="rect">
              <a:avLst/>
            </a:prstGeom>
          </p:spPr>
        </p:pic>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70506" y="3785277"/>
              <a:ext cx="262882" cy="216413"/>
            </a:xfrm>
            <a:prstGeom prst="rect">
              <a:avLst/>
            </a:prstGeom>
          </p:spPr>
        </p:pic>
      </p:grpSp>
      <p:grpSp>
        <p:nvGrpSpPr>
          <p:cNvPr id="13" name="Group 12">
            <a:extLst>
              <a:ext uri="{FF2B5EF4-FFF2-40B4-BE49-F238E27FC236}">
                <a16:creationId xmlns:a16="http://schemas.microsoft.com/office/drawing/2014/main" id="{0E05FF0C-D2C6-4382-9918-5E4CE3EB5F25}"/>
              </a:ext>
            </a:extLst>
          </p:cNvPr>
          <p:cNvGrpSpPr/>
          <p:nvPr/>
        </p:nvGrpSpPr>
        <p:grpSpPr>
          <a:xfrm rot="16200000">
            <a:off x="5502206" y="1211612"/>
            <a:ext cx="854492" cy="460227"/>
            <a:chOff x="9513597" y="1946237"/>
            <a:chExt cx="1094877" cy="473743"/>
          </a:xfrm>
        </p:grpSpPr>
        <p:sp>
          <p:nvSpPr>
            <p:cNvPr id="5" name="Arrow: Right 4">
              <a:extLst>
                <a:ext uri="{FF2B5EF4-FFF2-40B4-BE49-F238E27FC236}">
                  <a16:creationId xmlns:a16="http://schemas.microsoft.com/office/drawing/2014/main" id="{5D7F0D47-96D3-467A-873D-3DB76D8DB89D}"/>
                </a:ext>
              </a:extLst>
            </p:cNvPr>
            <p:cNvSpPr/>
            <p:nvPr/>
          </p:nvSpPr>
          <p:spPr>
            <a:xfrm>
              <a:off x="9554787" y="1946237"/>
              <a:ext cx="975648"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0A239F2-98D7-4C31-958E-FD32E07D0F46}"/>
                </a:ext>
              </a:extLst>
            </p:cNvPr>
            <p:cNvSpPr txBox="1"/>
            <p:nvPr/>
          </p:nvSpPr>
          <p:spPr>
            <a:xfrm>
              <a:off x="9513597" y="2028155"/>
              <a:ext cx="1094877" cy="276999"/>
            </a:xfrm>
            <a:prstGeom prst="rect">
              <a:avLst/>
            </a:prstGeom>
            <a:noFill/>
          </p:spPr>
          <p:txBody>
            <a:bodyPr wrap="square" rtlCol="0">
              <a:spAutoFit/>
            </a:bodyPr>
            <a:lstStyle/>
            <a:p>
              <a:pPr algn="l"/>
              <a:r>
                <a:rPr lang="en-GB" sz="1200" dirty="0">
                  <a:solidFill>
                    <a:schemeClr val="accent1"/>
                  </a:solidFill>
                </a:rPr>
                <a:t>content</a:t>
              </a:r>
            </a:p>
          </p:txBody>
        </p:sp>
      </p:grpSp>
      <p:grpSp>
        <p:nvGrpSpPr>
          <p:cNvPr id="9" name="Group 8">
            <a:extLst>
              <a:ext uri="{FF2B5EF4-FFF2-40B4-BE49-F238E27FC236}">
                <a16:creationId xmlns:a16="http://schemas.microsoft.com/office/drawing/2014/main" id="{169573F5-F89F-47DB-9633-30F485AC6E32}"/>
              </a:ext>
            </a:extLst>
          </p:cNvPr>
          <p:cNvGrpSpPr/>
          <p:nvPr/>
        </p:nvGrpSpPr>
        <p:grpSpPr>
          <a:xfrm rot="5400000">
            <a:off x="5573973" y="5077808"/>
            <a:ext cx="889673" cy="473744"/>
            <a:chOff x="9486921" y="1160810"/>
            <a:chExt cx="1102862" cy="473743"/>
          </a:xfrm>
        </p:grpSpPr>
        <p:sp>
          <p:nvSpPr>
            <p:cNvPr id="55" name="Arrow: Right 54">
              <a:extLst>
                <a:ext uri="{FF2B5EF4-FFF2-40B4-BE49-F238E27FC236}">
                  <a16:creationId xmlns:a16="http://schemas.microsoft.com/office/drawing/2014/main" id="{BBDF98F1-35EF-4077-AAB9-F3D7FDDC3EE2}"/>
                </a:ext>
              </a:extLst>
            </p:cNvPr>
            <p:cNvSpPr/>
            <p:nvPr/>
          </p:nvSpPr>
          <p:spPr>
            <a:xfrm>
              <a:off x="9546803" y="1160810"/>
              <a:ext cx="982763"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6" name="TextBox 55">
              <a:extLst>
                <a:ext uri="{FF2B5EF4-FFF2-40B4-BE49-F238E27FC236}">
                  <a16:creationId xmlns:a16="http://schemas.microsoft.com/office/drawing/2014/main" id="{7C85C57C-FC1A-4437-BE3C-9EC3CB66DCAF}"/>
                </a:ext>
              </a:extLst>
            </p:cNvPr>
            <p:cNvSpPr txBox="1"/>
            <p:nvPr/>
          </p:nvSpPr>
          <p:spPr>
            <a:xfrm>
              <a:off x="9486921" y="1260040"/>
              <a:ext cx="1102862" cy="276999"/>
            </a:xfrm>
            <a:prstGeom prst="rect">
              <a:avLst/>
            </a:prstGeom>
            <a:noFill/>
          </p:spPr>
          <p:txBody>
            <a:bodyPr wrap="square" rtlCol="0">
              <a:spAutoFit/>
            </a:bodyPr>
            <a:lstStyle/>
            <a:p>
              <a:pPr algn="l"/>
              <a:r>
                <a:rPr lang="en-GB" sz="1200" dirty="0">
                  <a:solidFill>
                    <a:schemeClr val="accent1"/>
                  </a:solidFill>
                </a:rPr>
                <a:t>context</a:t>
              </a:r>
            </a:p>
          </p:txBody>
        </p:sp>
      </p:grpSp>
      <p:grpSp>
        <p:nvGrpSpPr>
          <p:cNvPr id="14" name="Group 13">
            <a:extLst>
              <a:ext uri="{FF2B5EF4-FFF2-40B4-BE49-F238E27FC236}">
                <a16:creationId xmlns:a16="http://schemas.microsoft.com/office/drawing/2014/main" id="{D0446AB1-5B8F-4188-9735-651951836A72}"/>
              </a:ext>
            </a:extLst>
          </p:cNvPr>
          <p:cNvGrpSpPr/>
          <p:nvPr/>
        </p:nvGrpSpPr>
        <p:grpSpPr>
          <a:xfrm>
            <a:off x="7746542" y="3166786"/>
            <a:ext cx="889673" cy="473744"/>
            <a:chOff x="9514971" y="1525898"/>
            <a:chExt cx="1102861" cy="473743"/>
          </a:xfrm>
        </p:grpSpPr>
        <p:sp>
          <p:nvSpPr>
            <p:cNvPr id="60" name="Arrow: Right 59">
              <a:extLst>
                <a:ext uri="{FF2B5EF4-FFF2-40B4-BE49-F238E27FC236}">
                  <a16:creationId xmlns:a16="http://schemas.microsoft.com/office/drawing/2014/main" id="{B60C3534-3690-404D-9188-578EA60E3623}"/>
                </a:ext>
              </a:extLst>
            </p:cNvPr>
            <p:cNvSpPr/>
            <p:nvPr/>
          </p:nvSpPr>
          <p:spPr>
            <a:xfrm>
              <a:off x="9546803" y="1525898"/>
              <a:ext cx="982763"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1" name="TextBox 60">
              <a:extLst>
                <a:ext uri="{FF2B5EF4-FFF2-40B4-BE49-F238E27FC236}">
                  <a16:creationId xmlns:a16="http://schemas.microsoft.com/office/drawing/2014/main" id="{58E14E83-C398-4A2E-9078-25D9DCAF329E}"/>
                </a:ext>
              </a:extLst>
            </p:cNvPr>
            <p:cNvSpPr txBox="1"/>
            <p:nvPr/>
          </p:nvSpPr>
          <p:spPr>
            <a:xfrm>
              <a:off x="9514971" y="1623332"/>
              <a:ext cx="1102861" cy="276999"/>
            </a:xfrm>
            <a:prstGeom prst="rect">
              <a:avLst/>
            </a:prstGeom>
            <a:noFill/>
          </p:spPr>
          <p:txBody>
            <a:bodyPr wrap="square" rtlCol="0">
              <a:spAutoFit/>
            </a:bodyPr>
            <a:lstStyle/>
            <a:p>
              <a:pPr algn="l"/>
              <a:r>
                <a:rPr lang="en-GB" sz="1200" dirty="0">
                  <a:solidFill>
                    <a:schemeClr val="accent1"/>
                  </a:solidFill>
                </a:rPr>
                <a:t>social</a:t>
              </a:r>
            </a:p>
          </p:txBody>
        </p:sp>
      </p:grpSp>
      <p:grpSp>
        <p:nvGrpSpPr>
          <p:cNvPr id="15" name="Group 14">
            <a:extLst>
              <a:ext uri="{FF2B5EF4-FFF2-40B4-BE49-F238E27FC236}">
                <a16:creationId xmlns:a16="http://schemas.microsoft.com/office/drawing/2014/main" id="{CFE489FA-7D7E-429E-A113-4FC35E36DFF3}"/>
              </a:ext>
            </a:extLst>
          </p:cNvPr>
          <p:cNvGrpSpPr/>
          <p:nvPr/>
        </p:nvGrpSpPr>
        <p:grpSpPr>
          <a:xfrm>
            <a:off x="3196792" y="3156990"/>
            <a:ext cx="810352" cy="473743"/>
            <a:chOff x="2804303" y="2818711"/>
            <a:chExt cx="810352" cy="473743"/>
          </a:xfrm>
        </p:grpSpPr>
        <p:sp>
          <p:nvSpPr>
            <p:cNvPr id="63" name="Arrow: Right 62">
              <a:extLst>
                <a:ext uri="{FF2B5EF4-FFF2-40B4-BE49-F238E27FC236}">
                  <a16:creationId xmlns:a16="http://schemas.microsoft.com/office/drawing/2014/main" id="{9AF83683-8191-4681-9FDF-866F56E4E2A9}"/>
                </a:ext>
              </a:extLst>
            </p:cNvPr>
            <p:cNvSpPr/>
            <p:nvPr/>
          </p:nvSpPr>
          <p:spPr>
            <a:xfrm rot="10800000">
              <a:off x="2804303" y="2818711"/>
              <a:ext cx="778508"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D5073DE2-365C-41C8-A078-5004C016F070}"/>
                </a:ext>
              </a:extLst>
            </p:cNvPr>
            <p:cNvSpPr txBox="1"/>
            <p:nvPr/>
          </p:nvSpPr>
          <p:spPr>
            <a:xfrm>
              <a:off x="2836148" y="2914281"/>
              <a:ext cx="778507" cy="276999"/>
            </a:xfrm>
            <a:prstGeom prst="rect">
              <a:avLst/>
            </a:prstGeom>
            <a:noFill/>
          </p:spPr>
          <p:txBody>
            <a:bodyPr wrap="square" rtlCol="0">
              <a:spAutoFit/>
            </a:bodyPr>
            <a:lstStyle/>
            <a:p>
              <a:pPr algn="l"/>
              <a:r>
                <a:rPr lang="en-GB" sz="1200" dirty="0">
                  <a:solidFill>
                    <a:schemeClr val="accent1"/>
                  </a:solidFill>
                </a:rPr>
                <a:t>personal</a:t>
              </a:r>
            </a:p>
          </p:txBody>
        </p:sp>
      </p:grpSp>
      <p:sp>
        <p:nvSpPr>
          <p:cNvPr id="54" name="Text Placeholder 2">
            <a:extLst>
              <a:ext uri="{FF2B5EF4-FFF2-40B4-BE49-F238E27FC236}">
                <a16:creationId xmlns:a16="http://schemas.microsoft.com/office/drawing/2014/main" id="{E8BA9447-4709-436F-8307-78FEB1ADDFBD}"/>
              </a:ext>
            </a:extLst>
          </p:cNvPr>
          <p:cNvSpPr>
            <a:spLocks noGrp="1"/>
          </p:cNvSpPr>
          <p:nvPr>
            <p:ph type="body" sz="quarter" idx="15"/>
          </p:nvPr>
        </p:nvSpPr>
        <p:spPr>
          <a:xfrm>
            <a:off x="360000" y="5580000"/>
            <a:ext cx="11334817" cy="304800"/>
          </a:xfrm>
        </p:spPr>
        <p:txBody>
          <a:bodyPr/>
          <a:lstStyle/>
          <a:p>
            <a:r>
              <a:rPr lang="en-GB" dirty="0"/>
              <a:t>Source: The Age of Television, 2018, MTM/Thinkbox. </a:t>
            </a:r>
          </a:p>
        </p:txBody>
      </p:sp>
    </p:spTree>
    <p:extLst>
      <p:ext uri="{BB962C8B-B14F-4D97-AF65-F5344CB8AC3E}">
        <p14:creationId xmlns:p14="http://schemas.microsoft.com/office/powerpoint/2010/main" val="71960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B047-4FD9-48A2-AECE-02CB0649C997}"/>
              </a:ext>
            </a:extLst>
          </p:cNvPr>
          <p:cNvSpPr>
            <a:spLocks noGrp="1"/>
          </p:cNvSpPr>
          <p:nvPr>
            <p:ph type="title"/>
          </p:nvPr>
        </p:nvSpPr>
        <p:spPr/>
        <p:txBody>
          <a:bodyPr/>
          <a:lstStyle/>
          <a:p>
            <a:r>
              <a:rPr lang="en-GB" dirty="0"/>
              <a:t>The need to immerse ourselves in content to ‘escape’ drives on-demand viewing</a:t>
            </a:r>
          </a:p>
        </p:txBody>
      </p:sp>
      <p:sp>
        <p:nvSpPr>
          <p:cNvPr id="3" name="Text Placeholder 2">
            <a:extLst>
              <a:ext uri="{FF2B5EF4-FFF2-40B4-BE49-F238E27FC236}">
                <a16:creationId xmlns:a16="http://schemas.microsoft.com/office/drawing/2014/main" id="{3CA76DB5-CEA7-445E-9F3A-AA92214F84B2}"/>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(53 – 1,531)</a:t>
            </a:r>
          </a:p>
        </p:txBody>
      </p:sp>
      <p:graphicFrame>
        <p:nvGraphicFramePr>
          <p:cNvPr id="6" name="Chart 5">
            <a:extLst>
              <a:ext uri="{FF2B5EF4-FFF2-40B4-BE49-F238E27FC236}">
                <a16:creationId xmlns:a16="http://schemas.microsoft.com/office/drawing/2014/main" id="{23ABC739-EA0D-4A96-8A0C-F038B4394C6A}"/>
              </a:ext>
            </a:extLst>
          </p:cNvPr>
          <p:cNvGraphicFramePr/>
          <p:nvPr/>
        </p:nvGraphicFramePr>
        <p:xfrm>
          <a:off x="601579" y="1503947"/>
          <a:ext cx="10924674" cy="3705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97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F6033C2-D621-452A-A154-8B290C782250}"/>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p>
        </p:txBody>
      </p:sp>
      <p:sp>
        <p:nvSpPr>
          <p:cNvPr id="24" name="Text Placeholder 23">
            <a:extLst>
              <a:ext uri="{FF2B5EF4-FFF2-40B4-BE49-F238E27FC236}">
                <a16:creationId xmlns:a16="http://schemas.microsoft.com/office/drawing/2014/main" id="{E233877E-20AD-49C2-8F57-2D1D18C34BAD}"/>
              </a:ext>
            </a:extLst>
          </p:cNvPr>
          <p:cNvSpPr>
            <a:spLocks noGrp="1"/>
          </p:cNvSpPr>
          <p:nvPr>
            <p:ph type="body" sz="quarter" idx="13"/>
          </p:nvPr>
        </p:nvSpPr>
        <p:spPr>
          <a:xfrm>
            <a:off x="377758" y="1532319"/>
            <a:ext cx="4368867" cy="4055708"/>
          </a:xfrm>
        </p:spPr>
        <p:txBody>
          <a:bodyPr>
            <a:normAutofit/>
          </a:bodyPr>
          <a:lstStyle/>
          <a:p>
            <a:pPr>
              <a:spcBef>
                <a:spcPts val="1800"/>
              </a:spcBef>
              <a:spcAft>
                <a:spcPts val="1200"/>
              </a:spcAft>
            </a:pPr>
            <a:r>
              <a:rPr lang="en-GB" b="1" dirty="0"/>
              <a:t>The need to lose yourself in another world and become fully immersed in highly involving and engaging content</a:t>
            </a:r>
          </a:p>
          <a:p>
            <a:pPr marL="285750" lvl="0" indent="-285750">
              <a:buClr>
                <a:schemeClr val="accent2"/>
              </a:buClr>
              <a:buFont typeface="Arial" panose="020B0604020202020204" pitchFamily="34" charset="0"/>
              <a:buChar char="—"/>
            </a:pPr>
            <a:r>
              <a:rPr lang="en-GB" dirty="0"/>
              <a:t>Viewers wanting to ‘</a:t>
            </a:r>
            <a:r>
              <a:rPr lang="en-GB" dirty="0">
                <a:solidFill>
                  <a:srgbClr val="00A5D7"/>
                </a:solidFill>
              </a:rPr>
              <a:t>lose themselves</a:t>
            </a:r>
            <a:r>
              <a:rPr lang="en-GB" dirty="0"/>
              <a:t>’ in content</a:t>
            </a:r>
          </a:p>
          <a:p>
            <a:pPr marL="285750" lvl="0" indent="-285750">
              <a:buClr>
                <a:schemeClr val="accent2"/>
              </a:buClr>
              <a:buFont typeface="Arial" panose="020B0604020202020204" pitchFamily="34" charset="0"/>
              <a:buChar char="—"/>
            </a:pPr>
            <a:r>
              <a:rPr lang="en-GB" dirty="0"/>
              <a:t>Content has </a:t>
            </a:r>
            <a:r>
              <a:rPr lang="en-GB" dirty="0">
                <a:solidFill>
                  <a:srgbClr val="00A5D7"/>
                </a:solidFill>
              </a:rPr>
              <a:t>high production values</a:t>
            </a:r>
          </a:p>
          <a:p>
            <a:pPr marL="285750" lvl="0" indent="-285750">
              <a:buClr>
                <a:schemeClr val="accent2"/>
              </a:buClr>
              <a:buFont typeface="Arial" panose="020B0604020202020204" pitchFamily="34" charset="0"/>
              <a:buChar char="—"/>
            </a:pPr>
            <a:r>
              <a:rPr lang="en-GB" dirty="0"/>
              <a:t>Platform choice is driven by </a:t>
            </a:r>
            <a:r>
              <a:rPr lang="en-GB" dirty="0">
                <a:solidFill>
                  <a:srgbClr val="00A5D7"/>
                </a:solidFill>
              </a:rPr>
              <a:t>where content available</a:t>
            </a:r>
          </a:p>
          <a:p>
            <a:pPr marL="285750" lvl="0" indent="-285750">
              <a:buClr>
                <a:schemeClr val="accent2"/>
              </a:buClr>
              <a:buFont typeface="Arial" panose="020B0604020202020204" pitchFamily="34" charset="0"/>
              <a:buChar char="—"/>
            </a:pPr>
            <a:r>
              <a:rPr lang="en-GB" dirty="0">
                <a:solidFill>
                  <a:srgbClr val="00A5D7"/>
                </a:solidFill>
              </a:rPr>
              <a:t>Volume</a:t>
            </a:r>
            <a:r>
              <a:rPr lang="en-GB" dirty="0"/>
              <a:t> of content and </a:t>
            </a:r>
            <a:r>
              <a:rPr lang="en-GB" dirty="0">
                <a:solidFill>
                  <a:srgbClr val="00A5D7"/>
                </a:solidFill>
              </a:rPr>
              <a:t>flexibility</a:t>
            </a:r>
            <a:r>
              <a:rPr lang="en-GB" dirty="0"/>
              <a:t> of viewing is important</a:t>
            </a:r>
          </a:p>
          <a:p>
            <a:pPr marL="285750" lvl="0" indent="-285750">
              <a:buClr>
                <a:schemeClr val="accent2"/>
              </a:buClr>
              <a:buFont typeface="Arial" panose="020B0604020202020204" pitchFamily="34" charset="0"/>
              <a:buChar char="—"/>
            </a:pPr>
            <a:r>
              <a:rPr lang="en-GB" dirty="0">
                <a:solidFill>
                  <a:srgbClr val="00A5D7"/>
                </a:solidFill>
              </a:rPr>
              <a:t>British</a:t>
            </a:r>
            <a:r>
              <a:rPr lang="en-GB" dirty="0"/>
              <a:t> or </a:t>
            </a:r>
            <a:r>
              <a:rPr lang="en-GB" dirty="0">
                <a:solidFill>
                  <a:srgbClr val="00A5D7"/>
                </a:solidFill>
              </a:rPr>
              <a:t>American</a:t>
            </a:r>
            <a:r>
              <a:rPr lang="en-GB" dirty="0"/>
              <a:t> content</a:t>
            </a:r>
          </a:p>
          <a:p>
            <a:endParaRPr lang="en-GB" dirty="0"/>
          </a:p>
        </p:txBody>
      </p:sp>
      <p:sp>
        <p:nvSpPr>
          <p:cNvPr id="25" name="Text Placeholder 24">
            <a:extLst>
              <a:ext uri="{FF2B5EF4-FFF2-40B4-BE49-F238E27FC236}">
                <a16:creationId xmlns:a16="http://schemas.microsoft.com/office/drawing/2014/main" id="{EB7CFB4A-AE95-410A-BC56-6B2DCE9506E9}"/>
              </a:ext>
            </a:extLst>
          </p:cNvPr>
          <p:cNvSpPr>
            <a:spLocks noGrp="1"/>
          </p:cNvSpPr>
          <p:nvPr>
            <p:ph type="body" sz="quarter" idx="16"/>
          </p:nvPr>
        </p:nvSpPr>
        <p:spPr>
          <a:xfrm>
            <a:off x="360000" y="5580000"/>
            <a:ext cx="4799884" cy="304800"/>
          </a:xfrm>
        </p:spPr>
        <p:txBody>
          <a:bodyPr/>
          <a:lstStyle/>
          <a:p>
            <a:r>
              <a:rPr lang="en-GB" dirty="0"/>
              <a:t>Source: The Age of Television, 2018, MTM/Thinkbox. Base: all adults (375)</a:t>
            </a:r>
          </a:p>
        </p:txBody>
      </p:sp>
      <p:pic>
        <p:nvPicPr>
          <p:cNvPr id="20" name="Picture 19">
            <a:extLst>
              <a:ext uri="{FF2B5EF4-FFF2-40B4-BE49-F238E27FC236}">
                <a16:creationId xmlns:a16="http://schemas.microsoft.com/office/drawing/2014/main" id="{9FA8C8B8-D71B-4EC1-9CE8-5BEBA8662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82" y="2404145"/>
            <a:ext cx="522000" cy="360000"/>
          </a:xfrm>
          <a:prstGeom prst="rect">
            <a:avLst/>
          </a:prstGeom>
        </p:spPr>
      </p:pic>
      <p:pic>
        <p:nvPicPr>
          <p:cNvPr id="32" name="Picture 31">
            <a:extLst>
              <a:ext uri="{FF2B5EF4-FFF2-40B4-BE49-F238E27FC236}">
                <a16:creationId xmlns:a16="http://schemas.microsoft.com/office/drawing/2014/main" id="{7A46425D-4AAB-46D7-914D-147C398FE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8702" y="4038976"/>
            <a:ext cx="405659" cy="360000"/>
          </a:xfrm>
          <a:prstGeom prst="rect">
            <a:avLst/>
          </a:prstGeom>
        </p:spPr>
      </p:pic>
      <p:grpSp>
        <p:nvGrpSpPr>
          <p:cNvPr id="21" name="Group 20">
            <a:extLst>
              <a:ext uri="{FF2B5EF4-FFF2-40B4-BE49-F238E27FC236}">
                <a16:creationId xmlns:a16="http://schemas.microsoft.com/office/drawing/2014/main" id="{A9C829CE-002F-4E3C-8AA8-154348CB24E3}"/>
              </a:ext>
            </a:extLst>
          </p:cNvPr>
          <p:cNvGrpSpPr/>
          <p:nvPr/>
        </p:nvGrpSpPr>
        <p:grpSpPr>
          <a:xfrm>
            <a:off x="7303638" y="932065"/>
            <a:ext cx="3922001" cy="3922001"/>
            <a:chOff x="3484607" y="2063372"/>
            <a:chExt cx="3922001" cy="3922001"/>
          </a:xfrm>
        </p:grpSpPr>
        <p:sp>
          <p:nvSpPr>
            <p:cNvPr id="22" name="Pie 58">
              <a:extLst>
                <a:ext uri="{FF2B5EF4-FFF2-40B4-BE49-F238E27FC236}">
                  <a16:creationId xmlns:a16="http://schemas.microsoft.com/office/drawing/2014/main" id="{5F2FE7A3-C155-40E3-9E4B-81B7479F80C3}"/>
                </a:ext>
              </a:extLst>
            </p:cNvPr>
            <p:cNvSpPr>
              <a:spLocks noChangeAspect="1"/>
            </p:cNvSpPr>
            <p:nvPr/>
          </p:nvSpPr>
          <p:spPr>
            <a:xfrm rot="6765127">
              <a:off x="3906767" y="2485532"/>
              <a:ext cx="3077680" cy="3077680"/>
            </a:xfrm>
            <a:prstGeom prst="pie">
              <a:avLst>
                <a:gd name="adj1" fmla="val 13499731"/>
                <a:gd name="adj2" fmla="val 16200000"/>
              </a:avLst>
            </a:prstGeom>
            <a:noFill/>
            <a:ln>
              <a:solidFill>
                <a:srgbClr val="E1051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Pie 61">
              <a:extLst>
                <a:ext uri="{FF2B5EF4-FFF2-40B4-BE49-F238E27FC236}">
                  <a16:creationId xmlns:a16="http://schemas.microsoft.com/office/drawing/2014/main" id="{5FDA4FB6-8EEA-4D69-A6D9-7BA184C691A8}"/>
                </a:ext>
              </a:extLst>
            </p:cNvPr>
            <p:cNvSpPr>
              <a:spLocks noChangeAspect="1"/>
            </p:cNvSpPr>
            <p:nvPr/>
          </p:nvSpPr>
          <p:spPr>
            <a:xfrm rot="15765240">
              <a:off x="3811440" y="2390205"/>
              <a:ext cx="3268334" cy="3268334"/>
            </a:xfrm>
            <a:prstGeom prst="pie">
              <a:avLst>
                <a:gd name="adj1" fmla="val 13499731"/>
                <a:gd name="adj2" fmla="val 16200000"/>
              </a:avLst>
            </a:prstGeom>
            <a:noFill/>
            <a:ln>
              <a:solidFill>
                <a:srgbClr val="3C2D87">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Pie 65">
              <a:extLst>
                <a:ext uri="{FF2B5EF4-FFF2-40B4-BE49-F238E27FC236}">
                  <a16:creationId xmlns:a16="http://schemas.microsoft.com/office/drawing/2014/main" id="{817015F0-6EB4-4FF6-B6EB-7EAD13BB5A87}"/>
                </a:ext>
              </a:extLst>
            </p:cNvPr>
            <p:cNvSpPr>
              <a:spLocks noChangeAspect="1"/>
            </p:cNvSpPr>
            <p:nvPr/>
          </p:nvSpPr>
          <p:spPr>
            <a:xfrm rot="17506674">
              <a:off x="4900885" y="3479650"/>
              <a:ext cx="1089444" cy="1089444"/>
            </a:xfrm>
            <a:prstGeom prst="pie">
              <a:avLst>
                <a:gd name="adj1" fmla="val 13499731"/>
                <a:gd name="adj2" fmla="val 16200000"/>
              </a:avLst>
            </a:prstGeom>
            <a:noFill/>
            <a:ln>
              <a:solidFill>
                <a:srgbClr val="0069B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Pie 67">
              <a:extLst>
                <a:ext uri="{FF2B5EF4-FFF2-40B4-BE49-F238E27FC236}">
                  <a16:creationId xmlns:a16="http://schemas.microsoft.com/office/drawing/2014/main" id="{BC242639-040F-4374-92EE-3CA2231468C5}"/>
                </a:ext>
              </a:extLst>
            </p:cNvPr>
            <p:cNvSpPr>
              <a:spLocks noChangeAspect="1"/>
            </p:cNvSpPr>
            <p:nvPr/>
          </p:nvSpPr>
          <p:spPr>
            <a:xfrm rot="13494486">
              <a:off x="3484607" y="2063372"/>
              <a:ext cx="3922001" cy="3922001"/>
            </a:xfrm>
            <a:prstGeom prst="pie">
              <a:avLst>
                <a:gd name="adj1" fmla="val 13499731"/>
                <a:gd name="adj2" fmla="val 16200000"/>
              </a:avLst>
            </a:prstGeom>
            <a:noFill/>
            <a:ln>
              <a:solidFill>
                <a:srgbClr val="F0730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Pie 68">
              <a:extLst>
                <a:ext uri="{FF2B5EF4-FFF2-40B4-BE49-F238E27FC236}">
                  <a16:creationId xmlns:a16="http://schemas.microsoft.com/office/drawing/2014/main" id="{56737E67-4C2A-4963-95D6-6C69A229C62D}"/>
                </a:ext>
              </a:extLst>
            </p:cNvPr>
            <p:cNvSpPr>
              <a:spLocks noChangeAspect="1"/>
            </p:cNvSpPr>
            <p:nvPr/>
          </p:nvSpPr>
          <p:spPr>
            <a:xfrm rot="19841772">
              <a:off x="4288072" y="2866837"/>
              <a:ext cx="2315070" cy="2315070"/>
            </a:xfrm>
            <a:prstGeom prst="pie">
              <a:avLst>
                <a:gd name="adj1" fmla="val 13499731"/>
                <a:gd name="adj2" fmla="val 16200000"/>
              </a:avLst>
            </a:prstGeom>
            <a:noFill/>
            <a:ln>
              <a:solidFill>
                <a:srgbClr val="00A03C">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Pie 69">
              <a:extLst>
                <a:ext uri="{FF2B5EF4-FFF2-40B4-BE49-F238E27FC236}">
                  <a16:creationId xmlns:a16="http://schemas.microsoft.com/office/drawing/2014/main" id="{C4D0BF75-21EC-48DC-9E0A-39397DBB23B3}"/>
                </a:ext>
              </a:extLst>
            </p:cNvPr>
            <p:cNvSpPr>
              <a:spLocks noChangeAspect="1"/>
            </p:cNvSpPr>
            <p:nvPr/>
          </p:nvSpPr>
          <p:spPr>
            <a:xfrm>
              <a:off x="4424253" y="3003018"/>
              <a:ext cx="2042709" cy="2042709"/>
            </a:xfrm>
            <a:prstGeom prst="pie">
              <a:avLst>
                <a:gd name="adj1" fmla="val 13499731"/>
                <a:gd name="adj2" fmla="val 16200000"/>
              </a:avLst>
            </a:prstGeom>
            <a:solidFill>
              <a:srgbClr val="00A5D7"/>
            </a:solidFill>
            <a:ln>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Pie 70">
              <a:extLst>
                <a:ext uri="{FF2B5EF4-FFF2-40B4-BE49-F238E27FC236}">
                  <a16:creationId xmlns:a16="http://schemas.microsoft.com/office/drawing/2014/main" id="{B8BA0B5A-2859-43AE-91A2-42C88EDC10C9}"/>
                </a:ext>
              </a:extLst>
            </p:cNvPr>
            <p:cNvSpPr>
              <a:spLocks noChangeAspect="1"/>
            </p:cNvSpPr>
            <p:nvPr/>
          </p:nvSpPr>
          <p:spPr>
            <a:xfrm rot="4780936">
              <a:off x="4111037" y="2689802"/>
              <a:ext cx="2669140" cy="2669140"/>
            </a:xfrm>
            <a:prstGeom prst="pie">
              <a:avLst>
                <a:gd name="adj1" fmla="val 13499731"/>
                <a:gd name="adj2" fmla="val 16200000"/>
              </a:avLst>
            </a:prstGeom>
            <a:noFill/>
            <a:ln>
              <a:solidFill>
                <a:srgbClr val="87BE23">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Pie 71">
              <a:extLst>
                <a:ext uri="{FF2B5EF4-FFF2-40B4-BE49-F238E27FC236}">
                  <a16:creationId xmlns:a16="http://schemas.microsoft.com/office/drawing/2014/main" id="{508573F2-00A8-4D60-9D75-4E85CB36A29F}"/>
                </a:ext>
              </a:extLst>
            </p:cNvPr>
            <p:cNvSpPr>
              <a:spLocks noChangeAspect="1"/>
            </p:cNvSpPr>
            <p:nvPr/>
          </p:nvSpPr>
          <p:spPr>
            <a:xfrm rot="2699023">
              <a:off x="4233600" y="2812365"/>
              <a:ext cx="2424015" cy="2424015"/>
            </a:xfrm>
            <a:prstGeom prst="pie">
              <a:avLst>
                <a:gd name="adj1" fmla="val 13499731"/>
                <a:gd name="adj2" fmla="val 16200000"/>
              </a:avLst>
            </a:prstGeom>
            <a:noFill/>
            <a:ln>
              <a:solidFill>
                <a:srgbClr val="FFCD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39" name="Picture 38">
            <a:extLst>
              <a:ext uri="{FF2B5EF4-FFF2-40B4-BE49-F238E27FC236}">
                <a16:creationId xmlns:a16="http://schemas.microsoft.com/office/drawing/2014/main" id="{DB8D2A75-7FB9-45C4-9CC2-02B47A2273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3138" y="2019091"/>
            <a:ext cx="421663" cy="276817"/>
          </a:xfrm>
          <a:prstGeom prst="rect">
            <a:avLst/>
          </a:prstGeom>
        </p:spPr>
      </p:pic>
    </p:spTree>
    <p:extLst>
      <p:ext uri="{BB962C8B-B14F-4D97-AF65-F5344CB8AC3E}">
        <p14:creationId xmlns:p14="http://schemas.microsoft.com/office/powerpoint/2010/main" val="298127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endParaRPr lang="en-GB" dirty="0"/>
          </a:p>
        </p:txBody>
      </p:sp>
      <p:sp>
        <p:nvSpPr>
          <p:cNvPr id="7" name="Text Placeholder 6">
            <a:extLst>
              <a:ext uri="{FF2B5EF4-FFF2-40B4-BE49-F238E27FC236}">
                <a16:creationId xmlns:a16="http://schemas.microsoft.com/office/drawing/2014/main" id="{A35191CA-0C7C-4D7A-8219-2169D3C5AC9A}"/>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(375), 16-34 (118)</a:t>
            </a:r>
          </a:p>
        </p:txBody>
      </p:sp>
      <p:graphicFrame>
        <p:nvGraphicFramePr>
          <p:cNvPr id="8" name="Chart 7">
            <a:extLst>
              <a:ext uri="{FF2B5EF4-FFF2-40B4-BE49-F238E27FC236}">
                <a16:creationId xmlns:a16="http://schemas.microsoft.com/office/drawing/2014/main" id="{9E717097-1F59-47B6-9430-EEFC6F9010FA}"/>
              </a:ext>
            </a:extLst>
          </p:cNvPr>
          <p:cNvGraphicFramePr/>
          <p:nvPr/>
        </p:nvGraphicFramePr>
        <p:xfrm>
          <a:off x="469232" y="1637731"/>
          <a:ext cx="11172008" cy="3283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882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52916D-4DCF-4381-88BB-B83FFEE1F654}"/>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endParaRPr lang="en-GB" dirty="0">
              <a:solidFill>
                <a:schemeClr val="accent3"/>
              </a:solidFill>
            </a:endParaRPr>
          </a:p>
        </p:txBody>
      </p:sp>
      <p:sp>
        <p:nvSpPr>
          <p:cNvPr id="7" name="Text Placeholder 6">
            <a:extLst>
              <a:ext uri="{FF2B5EF4-FFF2-40B4-BE49-F238E27FC236}">
                <a16:creationId xmlns:a16="http://schemas.microsoft.com/office/drawing/2014/main" id="{86A1B1F1-992D-4BE4-B1B5-4A6778C8E737}"/>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(375) </a:t>
            </a:r>
          </a:p>
        </p:txBody>
      </p:sp>
      <p:sp>
        <p:nvSpPr>
          <p:cNvPr id="4" name="Oval 3">
            <a:extLst>
              <a:ext uri="{FF2B5EF4-FFF2-40B4-BE49-F238E27FC236}">
                <a16:creationId xmlns:a16="http://schemas.microsoft.com/office/drawing/2014/main" id="{64DEA637-5EA0-4387-BC8C-AED402C98A9C}"/>
              </a:ext>
            </a:extLst>
          </p:cNvPr>
          <p:cNvSpPr/>
          <p:nvPr/>
        </p:nvSpPr>
        <p:spPr>
          <a:xfrm>
            <a:off x="6573338" y="441916"/>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5" name="TextBox 4">
            <a:extLst>
              <a:ext uri="{FF2B5EF4-FFF2-40B4-BE49-F238E27FC236}">
                <a16:creationId xmlns:a16="http://schemas.microsoft.com/office/drawing/2014/main" id="{3C11FF1E-6B1F-4C12-99CC-ACB6BCC6584C}"/>
              </a:ext>
            </a:extLst>
          </p:cNvPr>
          <p:cNvSpPr txBox="1"/>
          <p:nvPr/>
        </p:nvSpPr>
        <p:spPr>
          <a:xfrm>
            <a:off x="6608676" y="1584669"/>
            <a:ext cx="1095153" cy="646331"/>
          </a:xfrm>
          <a:prstGeom prst="rect">
            <a:avLst/>
          </a:prstGeom>
          <a:noFill/>
        </p:spPr>
        <p:txBody>
          <a:bodyPr wrap="square" rtlCol="0">
            <a:spAutoFit/>
          </a:bodyPr>
          <a:lstStyle/>
          <a:p>
            <a:pPr algn="ctr"/>
            <a:r>
              <a:rPr lang="en-GB" dirty="0">
                <a:solidFill>
                  <a:srgbClr val="00A5D7"/>
                </a:solidFill>
              </a:rPr>
              <a:t>32% </a:t>
            </a:r>
            <a:r>
              <a:rPr lang="en-GB" dirty="0">
                <a:solidFill>
                  <a:schemeClr val="bg2"/>
                </a:solidFill>
              </a:rPr>
              <a:t>On-demand</a:t>
            </a:r>
          </a:p>
        </p:txBody>
      </p:sp>
      <p:sp>
        <p:nvSpPr>
          <p:cNvPr id="15" name="Oval 14">
            <a:extLst>
              <a:ext uri="{FF2B5EF4-FFF2-40B4-BE49-F238E27FC236}">
                <a16:creationId xmlns:a16="http://schemas.microsoft.com/office/drawing/2014/main" id="{67B21E86-D989-453A-AC6C-DF495AA87F25}"/>
              </a:ext>
            </a:extLst>
          </p:cNvPr>
          <p:cNvSpPr/>
          <p:nvPr/>
        </p:nvSpPr>
        <p:spPr>
          <a:xfrm>
            <a:off x="8610886" y="450892"/>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16" name="TextBox 15">
            <a:extLst>
              <a:ext uri="{FF2B5EF4-FFF2-40B4-BE49-F238E27FC236}">
                <a16:creationId xmlns:a16="http://schemas.microsoft.com/office/drawing/2014/main" id="{877FEA3D-7C1C-4FEA-9622-B4F30A99864D}"/>
              </a:ext>
            </a:extLst>
          </p:cNvPr>
          <p:cNvSpPr txBox="1"/>
          <p:nvPr/>
        </p:nvSpPr>
        <p:spPr>
          <a:xfrm>
            <a:off x="8421774" y="1584669"/>
            <a:ext cx="1430676" cy="369332"/>
          </a:xfrm>
          <a:prstGeom prst="rect">
            <a:avLst/>
          </a:prstGeom>
          <a:noFill/>
        </p:spPr>
        <p:txBody>
          <a:bodyPr wrap="square" rtlCol="0">
            <a:spAutoFit/>
          </a:bodyPr>
          <a:lstStyle/>
          <a:p>
            <a:pPr algn="ctr"/>
            <a:r>
              <a:rPr lang="en-GB" dirty="0">
                <a:solidFill>
                  <a:srgbClr val="00A5D7"/>
                </a:solidFill>
              </a:rPr>
              <a:t>38% </a:t>
            </a:r>
            <a:r>
              <a:rPr lang="en-GB" dirty="0">
                <a:solidFill>
                  <a:schemeClr val="bg2"/>
                </a:solidFill>
              </a:rPr>
              <a:t>Drama</a:t>
            </a:r>
          </a:p>
        </p:txBody>
      </p:sp>
      <p:sp>
        <p:nvSpPr>
          <p:cNvPr id="17" name="Oval 16">
            <a:extLst>
              <a:ext uri="{FF2B5EF4-FFF2-40B4-BE49-F238E27FC236}">
                <a16:creationId xmlns:a16="http://schemas.microsoft.com/office/drawing/2014/main" id="{2236716C-FA13-4BF4-9150-DA1AF1842DC7}"/>
              </a:ext>
            </a:extLst>
          </p:cNvPr>
          <p:cNvSpPr/>
          <p:nvPr/>
        </p:nvSpPr>
        <p:spPr>
          <a:xfrm>
            <a:off x="10646710" y="441916"/>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21" name="TextBox 20">
            <a:extLst>
              <a:ext uri="{FF2B5EF4-FFF2-40B4-BE49-F238E27FC236}">
                <a16:creationId xmlns:a16="http://schemas.microsoft.com/office/drawing/2014/main" id="{0154FDEF-920F-490D-9D85-57660563BA1E}"/>
              </a:ext>
            </a:extLst>
          </p:cNvPr>
          <p:cNvSpPr txBox="1"/>
          <p:nvPr/>
        </p:nvSpPr>
        <p:spPr>
          <a:xfrm>
            <a:off x="10368708" y="1584669"/>
            <a:ext cx="1611940" cy="646331"/>
          </a:xfrm>
          <a:prstGeom prst="rect">
            <a:avLst/>
          </a:prstGeom>
          <a:noFill/>
        </p:spPr>
        <p:txBody>
          <a:bodyPr wrap="square" rtlCol="0">
            <a:spAutoFit/>
          </a:bodyPr>
          <a:lstStyle/>
          <a:p>
            <a:pPr algn="ctr"/>
            <a:r>
              <a:rPr lang="en-GB" dirty="0">
                <a:solidFill>
                  <a:srgbClr val="00A5D7"/>
                </a:solidFill>
              </a:rPr>
              <a:t>68% </a:t>
            </a:r>
            <a:r>
              <a:rPr lang="en-GB" dirty="0">
                <a:solidFill>
                  <a:schemeClr val="bg2"/>
                </a:solidFill>
              </a:rPr>
              <a:t>evening viewing</a:t>
            </a:r>
          </a:p>
        </p:txBody>
      </p:sp>
      <p:sp>
        <p:nvSpPr>
          <p:cNvPr id="22" name="Rectangle 21">
            <a:extLst>
              <a:ext uri="{FF2B5EF4-FFF2-40B4-BE49-F238E27FC236}">
                <a16:creationId xmlns:a16="http://schemas.microsoft.com/office/drawing/2014/main" id="{B720F442-D10C-4E30-B94C-6500AB865D97}"/>
              </a:ext>
            </a:extLst>
          </p:cNvPr>
          <p:cNvSpPr/>
          <p:nvPr/>
        </p:nvSpPr>
        <p:spPr>
          <a:xfrm>
            <a:off x="820149" y="2163073"/>
            <a:ext cx="4630159" cy="2677656"/>
          </a:xfrm>
          <a:prstGeom prst="rect">
            <a:avLst/>
          </a:prstGeom>
        </p:spPr>
        <p:txBody>
          <a:bodyPr wrap="square">
            <a:spAutoFit/>
          </a:bodyPr>
          <a:lstStyle/>
          <a:p>
            <a:pPr lvl="0" fontAlgn="base">
              <a:spcBef>
                <a:spcPts val="600"/>
              </a:spcBef>
              <a:defRPr/>
            </a:pPr>
            <a:r>
              <a:rPr lang="en-GB" sz="2400" dirty="0">
                <a:solidFill>
                  <a:schemeClr val="bg2"/>
                </a:solidFill>
                <a:cs typeface="Times New Roman" panose="02020603050405020304" pitchFamily="18" charset="0"/>
              </a:rPr>
              <a:t>With The Sinner I was just gripped from start to finish, watching one after another. I was going to bed at 1am and then 3am the next night. There were so many twists and turns, it really had me!</a:t>
            </a:r>
          </a:p>
        </p:txBody>
      </p:sp>
      <p:sp>
        <p:nvSpPr>
          <p:cNvPr id="23" name="TextBox 22">
            <a:extLst>
              <a:ext uri="{FF2B5EF4-FFF2-40B4-BE49-F238E27FC236}">
                <a16:creationId xmlns:a16="http://schemas.microsoft.com/office/drawing/2014/main" id="{A1E1B6B5-E601-40EB-9651-C29628DD5670}"/>
              </a:ext>
            </a:extLst>
          </p:cNvPr>
          <p:cNvSpPr txBox="1"/>
          <p:nvPr/>
        </p:nvSpPr>
        <p:spPr>
          <a:xfrm>
            <a:off x="176796" y="1704167"/>
            <a:ext cx="914400" cy="2215991"/>
          </a:xfrm>
          <a:prstGeom prst="rect">
            <a:avLst/>
          </a:prstGeom>
          <a:noFill/>
        </p:spPr>
        <p:txBody>
          <a:bodyPr wrap="square" rtlCol="0">
            <a:spAutoFit/>
          </a:bodyPr>
          <a:lstStyle/>
          <a:p>
            <a:pPr algn="l"/>
            <a:r>
              <a:rPr lang="en-GB" sz="13800" dirty="0">
                <a:solidFill>
                  <a:srgbClr val="00A5D7"/>
                </a:solidFill>
              </a:rPr>
              <a:t>“</a:t>
            </a:r>
          </a:p>
        </p:txBody>
      </p:sp>
      <p:sp>
        <p:nvSpPr>
          <p:cNvPr id="24" name="TextBox 23">
            <a:extLst>
              <a:ext uri="{FF2B5EF4-FFF2-40B4-BE49-F238E27FC236}">
                <a16:creationId xmlns:a16="http://schemas.microsoft.com/office/drawing/2014/main" id="{29755F32-86B0-47DE-B5D2-CDFCDB2581A4}"/>
              </a:ext>
            </a:extLst>
          </p:cNvPr>
          <p:cNvSpPr txBox="1"/>
          <p:nvPr/>
        </p:nvSpPr>
        <p:spPr>
          <a:xfrm rot="10800000">
            <a:off x="2813552" y="3149124"/>
            <a:ext cx="914400" cy="2215991"/>
          </a:xfrm>
          <a:prstGeom prst="rect">
            <a:avLst/>
          </a:prstGeom>
          <a:noFill/>
        </p:spPr>
        <p:txBody>
          <a:bodyPr wrap="square" rtlCol="0">
            <a:spAutoFit/>
          </a:bodyPr>
          <a:lstStyle/>
          <a:p>
            <a:pPr algn="l"/>
            <a:r>
              <a:rPr lang="en-GB" sz="13800" dirty="0">
                <a:solidFill>
                  <a:srgbClr val="00A5D7"/>
                </a:solidFill>
              </a:rPr>
              <a:t>“</a:t>
            </a:r>
          </a:p>
        </p:txBody>
      </p:sp>
      <p:sp>
        <p:nvSpPr>
          <p:cNvPr id="25" name="TextBox 24">
            <a:extLst>
              <a:ext uri="{FF2B5EF4-FFF2-40B4-BE49-F238E27FC236}">
                <a16:creationId xmlns:a16="http://schemas.microsoft.com/office/drawing/2014/main" id="{2FB1C4F4-DA7F-4B30-A904-72004F6AD3CA}"/>
              </a:ext>
            </a:extLst>
          </p:cNvPr>
          <p:cNvSpPr txBox="1"/>
          <p:nvPr/>
        </p:nvSpPr>
        <p:spPr>
          <a:xfrm>
            <a:off x="6430692" y="2865289"/>
            <a:ext cx="3946357" cy="338554"/>
          </a:xfrm>
          <a:prstGeom prst="rect">
            <a:avLst/>
          </a:prstGeom>
          <a:noFill/>
        </p:spPr>
        <p:txBody>
          <a:bodyPr wrap="square" rtlCol="0">
            <a:spAutoFit/>
          </a:bodyPr>
          <a:lstStyle/>
          <a:p>
            <a:pPr algn="l"/>
            <a:r>
              <a:rPr lang="en-GB" sz="1600" dirty="0">
                <a:solidFill>
                  <a:schemeClr val="bg2"/>
                </a:solidFill>
              </a:rPr>
              <a:t>Served by high quality drama: </a:t>
            </a:r>
          </a:p>
        </p:txBody>
      </p:sp>
      <p:sp>
        <p:nvSpPr>
          <p:cNvPr id="26" name="Rectangle 25">
            <a:extLst>
              <a:ext uri="{FF2B5EF4-FFF2-40B4-BE49-F238E27FC236}">
                <a16:creationId xmlns:a16="http://schemas.microsoft.com/office/drawing/2014/main" id="{9BD32F99-B9A9-4D65-8516-0ABAAF333E61}"/>
              </a:ext>
            </a:extLst>
          </p:cNvPr>
          <p:cNvSpPr/>
          <p:nvPr/>
        </p:nvSpPr>
        <p:spPr>
          <a:xfrm>
            <a:off x="6573338" y="3358047"/>
            <a:ext cx="1474053" cy="926432"/>
          </a:xfrm>
          <a:prstGeom prst="rect">
            <a:avLst/>
          </a:prstGeom>
          <a:blipFill>
            <a:blip r:embed="rId3"/>
            <a:stretch>
              <a:fillRect l="-4679" r="-4675"/>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31B44BB-7F5D-4E32-90AD-7A02D7256C65}"/>
              </a:ext>
            </a:extLst>
          </p:cNvPr>
          <p:cNvSpPr/>
          <p:nvPr/>
        </p:nvSpPr>
        <p:spPr>
          <a:xfrm>
            <a:off x="8471023" y="3358047"/>
            <a:ext cx="1474053" cy="926432"/>
          </a:xfrm>
          <a:prstGeom prst="rect">
            <a:avLst/>
          </a:prstGeom>
          <a:blipFill>
            <a:blip r:embed="rId4"/>
            <a:stretch>
              <a:fillRect l="-10831" t="-5130" r="-10286" b="-5627"/>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313BE18-625B-4E82-BC71-427E5385E9D2}"/>
              </a:ext>
            </a:extLst>
          </p:cNvPr>
          <p:cNvSpPr/>
          <p:nvPr/>
        </p:nvSpPr>
        <p:spPr>
          <a:xfrm>
            <a:off x="10368708" y="3358047"/>
            <a:ext cx="1474053" cy="926432"/>
          </a:xfrm>
          <a:prstGeom prst="rect">
            <a:avLst/>
          </a:prstGeom>
          <a:blipFill>
            <a:blip r:embed="rId5"/>
            <a:stretch>
              <a:fillRect l="-10831" t="-5130" r="-10286" b="-5627"/>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72E92EF-045A-41DA-A092-551B507FFAA8}"/>
              </a:ext>
            </a:extLst>
          </p:cNvPr>
          <p:cNvSpPr/>
          <p:nvPr/>
        </p:nvSpPr>
        <p:spPr>
          <a:xfrm>
            <a:off x="6569322" y="4545160"/>
            <a:ext cx="1474053" cy="926432"/>
          </a:xfrm>
          <a:prstGeom prst="rect">
            <a:avLst/>
          </a:prstGeom>
          <a:blipFill>
            <a:blip r:embed="rId6"/>
            <a:stretch>
              <a:fillRect r="-273"/>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E20529F-A4EC-431B-AD74-50F318713263}"/>
              </a:ext>
            </a:extLst>
          </p:cNvPr>
          <p:cNvSpPr/>
          <p:nvPr/>
        </p:nvSpPr>
        <p:spPr>
          <a:xfrm>
            <a:off x="8467007" y="4545160"/>
            <a:ext cx="1474053" cy="926432"/>
          </a:xfrm>
          <a:prstGeom prst="rect">
            <a:avLst/>
          </a:prstGeom>
          <a:blipFill>
            <a:blip r:embed="rId7"/>
            <a:stretch>
              <a:fillRect r="-273"/>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0CA9338-8C96-45D3-9218-FC46B22FDB92}"/>
              </a:ext>
            </a:extLst>
          </p:cNvPr>
          <p:cNvSpPr/>
          <p:nvPr/>
        </p:nvSpPr>
        <p:spPr>
          <a:xfrm>
            <a:off x="10400270" y="4545160"/>
            <a:ext cx="1474053" cy="926432"/>
          </a:xfrm>
          <a:prstGeom prst="rect">
            <a:avLst/>
          </a:prstGeom>
          <a:blipFill>
            <a:blip r:embed="rId8"/>
            <a:stretch>
              <a:fillRect l="-1" r="-17766"/>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818FA17-A4E9-43DB-B34E-26EAAA123B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831" y="557283"/>
            <a:ext cx="902386" cy="900944"/>
          </a:xfrm>
          <a:prstGeom prst="rect">
            <a:avLst/>
          </a:prstGeom>
        </p:spPr>
      </p:pic>
      <p:pic>
        <p:nvPicPr>
          <p:cNvPr id="13" name="Picture 12">
            <a:extLst>
              <a:ext uri="{FF2B5EF4-FFF2-40B4-BE49-F238E27FC236}">
                <a16:creationId xmlns:a16="http://schemas.microsoft.com/office/drawing/2014/main" id="{CB3B0D4F-291A-4D5E-8B02-5283808AC9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4169" y="388808"/>
            <a:ext cx="1204168" cy="1204168"/>
          </a:xfrm>
          <a:prstGeom prst="rect">
            <a:avLst/>
          </a:prstGeom>
        </p:spPr>
      </p:pic>
      <p:pic>
        <p:nvPicPr>
          <p:cNvPr id="19" name="Picture 18">
            <a:extLst>
              <a:ext uri="{FF2B5EF4-FFF2-40B4-BE49-F238E27FC236}">
                <a16:creationId xmlns:a16="http://schemas.microsoft.com/office/drawing/2014/main" id="{33DAF194-1E6D-41ED-88E4-07A58D0367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64613" y="371774"/>
            <a:ext cx="1220130" cy="1222082"/>
          </a:xfrm>
          <a:prstGeom prst="rect">
            <a:avLst/>
          </a:prstGeom>
        </p:spPr>
      </p:pic>
      <p:pic>
        <p:nvPicPr>
          <p:cNvPr id="1026" name="Picture 2" descr="Image result for amazon logo">
            <a:extLst>
              <a:ext uri="{FF2B5EF4-FFF2-40B4-BE49-F238E27FC236}">
                <a16:creationId xmlns:a16="http://schemas.microsoft.com/office/drawing/2014/main" id="{11110412-C86A-434B-BD1B-20120F8C8B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33930" y="3411819"/>
            <a:ext cx="250813" cy="25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7BBD8E92-AC61-4FC9-88F1-8B8E6F8EEB6B"/>
  <p:tag name="ISPRINGONLINEFOLDERID" val="0"/>
  <p:tag name="ISPRINGONLINEFOLDERPATH" val="Content List"/>
  <p:tag name="ISPRINGCLOUDFOLDERID" val="24"/>
  <p:tag name="ISPRING_PLAYERS_CUSTOMIZATION" val="UEsDBBQAAgAIAHV8+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8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8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8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w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w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Ciam5KCn/buLAPAAA6JwAAFwAAAHVuaXZlcnNhbC91bml2ZXJzYWwucG5n7Zr9X9Ln+sDx6LKt0nVas2ZEO+2s7bulllMTA2c1rW1KZWaKSs0J+YDPqKBgD3OesxT3/VY6HxAXS3wIzZGgKOh60C0QKwQyFJakKAikPCUIHKjte77nX/i++AEurut1vz9c931d9+e+rtfr/ufRmKgNb7zzBgAA2HDk8KHjAIBHIQDgXrN2jcPSYaudcQi3guNRBwBd/G0LDsUDFREdAQD01KxbPfOaQ38993BCAQDgdcf5cRvNafsaAHh//MihiBMlKepp2aXFYvzoUgGl9mR19O5rwdXRNHTD3diCE29uhK+rGKk9WL5j2zdzj9wPoL94sO7Dd3883BN99UD59aPrIrPaf/+sZeKAb4/PhY3v+bgd9H/rEG6rHvTDsnTR8mIyBxo2EGiRL2Yal771RBXPhQVarPymUB1eUzyXlLBBN6Xzv5ENXX6s/NE3xDRobC52d7ia61tIbj8ZO4ZsgkcoNtWE72EHOKwAJqK3sZndopuoa272W+swDN87tgHlP19mKpWR/QAvDbG7FZ+zvTOL3neqPrDepo9MQ1qz/kun6tecERqPRDl/5ua9DnbKMx5Ax/e5gAteDvHplghPh9hR1eJ04s3IB24OsXbnvHPgNxsLneL2WhfmwlyYC3NhLsyFuTAX5sJcmAtzYS7MhbkwF+bCXJgLc2Eu7P8blrW5UMMynxdSoZZnykyEfU45ILPY7mcF945lSITBN9ChkhHHuABNOTXaypvNsS1c8lVbRD9j6jllyolxQq3F6utJssiK8YYZb0KfXV5/OQbNfdJKR28AAIZnDVJvQgnK61obXpZInsQRM+qTM70woO2o6ZDevAdY5Rcwrf3w3K1WxkIW3F2RukobTV+9uPDBfgAgpoOwNPTRHqpiobsMw+qiJCJ9qBquAPpDqrxFPt8kIL/8jyY2Haq82SU5VgIAZF0jfPhiSue/OHRtilZP056to2oEgtUK7UjEaNMYj2E4MrUiKqZJjcO9QlX502SBDiXF2XvZ3Goqe8lH1l8MMXGsfy+etvDdFQUs6XNGnYb5RGRQlJQPrtRJsSpCn4KT2Sm2rq5ykplTed2p6cbHbVzObF15IV6eSqmlcfXY3hR5Ws1A0nSktclQUEMlt+r2KR+8co6olwqdXompGskkLufgg/4dgRKRpIM0Y+mC9uF+j9++vzAK134blozE4tQ/xU+0A1WsLk9QWS7l8F2kEtqpTpawGPh7RDD7dpSMfP2r8Y/zb8A1feKewsepFD+4+KE4njuBnsAaCuIX2wWZeGVRXV14Rj+ri2VjSRORg1Pp4BqKF7DCEzCcJ0TRFpd5IuwtVaxlDdWABV/gv1Y/yZCeVG8Rk1XEqlMdlB3EAv3Y++LfkEpC57k9zUUGoLcU/HnaYPnIr8efUi6OsmZFJCb/TE01a3GLKaM+kUGQmvtH0zLZ5ryEd9u2H4zaHV8u2tubjdpayM9EMh3pQMGF8bvw2fx8pArCWh+bw26gWVo9SOv20tH4441367w86bpIjMe9vk3jC/UVlzjeKFMacHdcucj68N2z0/kqPlxxc3Rk+Wf5eEI5UVGtOvmQ+tXYMS4tTP0JSczL9gUAIgfM54flPFFpYUKrDW6cNOcceLXMu4Ik58ntO9830yCqiY1buDsP74PQc/es+Z9ZfOilParaMA2mSgQJZmwAq/u4YzFh0YogumQN4FyR7r9HjYhQjZEnwhfWz41Eba/Pvij/a6Hfr858Giv6HTXC7N/WSuw4pSkrYCGffrX+Pa5lef8FPmv02xb65Eun7ifYxzt90pGqcNaXBY/sG00MD1IOXgXvRDVj52pn9Sv+nBcztg/9x/pWl8GRmP7jCHE+PUE6UszRkeB1CP4yDtf/cBk1XYiUmH9Chj3/whrRT9clAq8fI9flNzG/7mG/sYu7s4Wo2wqmYLhAE/jJsZpqdPhBKrC4X7K1EGrsqaFJ7TaTbPn5HW+tFa9tV1SD0UmtfrFUf1SRBAA4GrOMuFJjGaFbH2EsLAje1mZq5+abwaju0pqGSXMNo166hmu1p1TaQkcx7wirEDUCao0kLx070Mg7AoUppi7yp4tlbFb+7H234qm8USUXYVu2/bWTTboGZgfz9rHLov0DBb69nK5ZJH2wOgqE14tmw03942qSiD7YnJJ9azUhhDTJgLbLPUjS18mkePDchOFW3q5mQdx5CjOnohp64XpMZ9+jYzR7cZuZdfuLaVjUbqZmsJ6y3Rdj29JiznOs2QKwRqnwDa+kEkRgddvsE/UbYFVzqhJ04fh4Ml2nwmaHvoyo+eOrl3mLmEzrox7UlBgd350CeTO1VlH3ZJQ2q1Sl3ewjWM3SBTlhNQ/F2BAp4fVtGDEo/Y5KTq8S2lsZCXiI8ZyZFdOpzn2cxn28jlGPDocpki7GhH+fkTohvh6SqN5i0JN6qt5j92SwhvFzgeR+DMmAX1CepIIYZ+qYe6C/ZqJudFFQWAg7SZYimzuCZNBgHUUjNd/598bKwsSBm9+qFamfFezFIE48a1MnlRPzKF/9tghtE4zuTPaCa9p0tURc1pXv9uDxwKufW6cwVrz0xb4b2rCZG/AuoYEoxj9BCmBT1rKj5XZLKKU5M8Pc3wnr1KnGzRziowT+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n8e4c7axHdMufg48jYMX+sxjtNpRDIgqps3E2//C9A/j5zeSRyZSzzAgolBmi8C3K3g5v9b75p3gGNLJkdBFr1AlMVEaaV+fvEN1/kFlxu5uKkcreHIExaCdp4c02sI4VUEQ6+pxJOw5/U+fePkyxsFDaolIz8kmpXD1ptTv27XcLBBTliK0jOKtku1X90q8KOhWZoR2vLh4Xqy2NrCHusUr7GZugFAclDKej6uXzlGD6Ooefr8nKXFpVu/eEbJ8xpca85F8WxFbld2NxPpaAydMmEqR2PApLSEFhh8qfFSPzvx9cazVngIyrj4c979OPkhsmES7A3L7SSN6jvq45w9SMTCubZ8ysBBnbrvqdWjzQSR5K3bqVTwlLa0iGqeLPIBg+l/kn11pGKIcXcCkxMikeabXiGFOZyr2HaC63//sdTDm1GRJm+g/4jSk7avKIXeU65UWM30cJKPAA2139v2RZBwLW6sdSpwi4GQMY69KBQ44s3pzRiqm6cxnG78DyvWZkkm9pEu5bC2ioWXZcYF/rE80MPQEQgzF2we5LbHc8Vb48Nkp0PyCRNWc+05sTcWk8ZQiKfyt/uCRrOulinYYGfIrzrOjK7XpjuZ7iqZtFhiwhtSwhK/gqhwBSOdnwbt1SjKbZe4R26eUccVSzKekk4oxP/fBqSzzSstEeJUB367ogOZ3k30/h6CEK0Bqnf1TkfPVfY6r3lQT3mPPyLMkaCR+VIRERN68SxmEVsePEx+EZuFAbPv+3yoB4858W0A/EHRzLfpEUwMFHIHoIvIWdmIySHUFE8EypLInQLJd1ZT5YMHzOKREqXrk/Y+l72nQnzKTukIe/+yxvahSv4ABYlJUQBqHw3E3o3y136cgsVZ5uvo97/mGSUZz+6nYp3O2TG2CdQWxKlTqEC9m3Mhl+iXhdE7p6ZytZzyJwY3myi5vYVKH4gp4yMYXi+lpI4pLzc5cGBZzbGPW+CpJNNt4Q9xSea/CEYXwTBH+g3ytrDYPxPSPRWpZk18jJadvjemD5xd2os0oDSb8xqYqxzkrtnhwmSkGNZAxFkLCrecx7h3jB81P6C+mn/BN33qIVVVtDpHL9ZHasB+pMIQyLB/rqR8Pkr4rl/zXiEoriNzF3omS4BaCcvoZuFlgztSlYJnNyPQ2VKPI0/BWR93E61pX8hsrAeot1A2X/JqGnx7/O3orqfRl0VCcbB1W3gOt5trj5HP0KWZyjFZl5ORGg049/PEagkusFYvPP7s5fjVUw2P84oxCQAzog+O46UyS+dax6NHGnugJMSaRZik5JDgmKbvcbuFsd6ej864UeIODeo9l3JOcifW9Ube1+FpRHtLhZFw4xqQ05az+8skMb8JR5U5i3PxDu19u8iuV2VNT5cI+SyDc/jCt0ReE/ZoFJMoZHkDdcj1a9RC2ynMvzbneUNGI0eBNOV1Ss6r8FktrJm+cexpuFQuHyuX2U3J/+0o4tRwRnJcSOIAGAM6SzYuXLd3bikuRKijry5cXYf5dYbRBF/uggaitWVDbQnkCfr7GfgaGZ++3/3OIkG9oLV7VfLIld2nsb2s8x2ycrJlBpPM0D8BpVnyMCIhG80cdFN+JlmUIX9VZENy9TNlNc7edMPfpjZUBqk2e5tYS41uHneu001m6ZtNgVuhe3l/+84EsO14M02PBrwfCtQ/T6k2E53cEBtk3LQURjrMrqrtkDAZaG5T2NuB+fj950JIsmO17gXS7eBHpnOV2+2kR+mUZVKsMjCvCIlX7WesLHFVVq4rzYYTiAi8LXuNB4qa/HbDvrNGUtsnAEdKbL3NC3nZsvtn9KRRp18uaWfGJaUOwF3iA8EKs/kG+aiQYazvNvKY0wCkCkchMSmt8bb1XgxU/eTcBJEoUJzP3ONd2H+9V2l8ZCDT076FjgMK9A2AMmS/Cwh09S7JfBTOTGDuvHAKR8R8sR4HsqzSS3YzDEhyar8wm8fybW+if84jTIiCXygNUYJic3QMAJEEHXmDBo5OmaeFc7ttD89P75pO+9U4Hj4dqSOZNOZwcjL3XNPjx422z00PG0s5SgoEiODV8r0h9kNy8Zj3hmax5RbYg8wEAHr9m4P6SPGmHajhav+DKRDL9xWeOfoXaJMyh+0uyzBJLPEcz1gmDml98MvVnQgIAuUvq2zZTq4UzMLEtONkU7eji+iApeFOYEfqFwtv+TC44J+AsLdJLuf+LAPo9SAGbzyp1hQQ5k4AyrPiXLaXtUeTYbSCTtCGO+49Qx5ibjR6ko+G21tL4bpaui23nl52gCrF0rrNVHIh41T8WzN6ySz52WvgxvU0fhYCwWbh/X80ah9hv/5+rWUr7Z/a7ctiXPk7L7zNt38bSfQozoIbJXdR1f3Fe2rLEDSz0by7MaLbdj4/3nu4LZb/pHKroTowOagSNZRjsvMi1pARQ0VOn+chnMYe6Dpy+8C9QSwMEFAACAAgAompuSg9k3CZKAAAAawAAABsAAAB1bml2ZXJzYWwvdW5pdmVyc2FsLnBuZy54bWyzsa/IzVEoSy0qzszPs1Uy1DNQsrfj5bIpKEoty0wtV6gAigEFIUBJoRLINUJwyzNTSjJAKgzNEIIZqZnpGSW2ShbG5nBBfaCZAFBLAQIAABQAAgAIAHV8+UipAcR2+wIAALAIAAAUAAAAAAAAAAEAAAAAAAAAAAB1bml2ZXJzYWwvcGxheWVyLnhtbFBLAQIAABQAAgAIACZ8AUmzuqfRhAQAAFARAAAdAAAAAAAAAAEAAAAAAC0DAAB1bml2ZXJzYWwvY29tbW9uX21lc3NhZ2VzLmxuZ1BLAQIAABQAAgAIACZ8AUlHS1cD/AMAABcRAAAnAAAAAAAAAAEAAAAAAOwHAAB1bml2ZXJzYWwvZmxhc2hfcHVibGlzaGluZ19zZXR0aW5ncy54bWxQSwECAAAUAAIACAAmfAFJZRa13uQCAACPCgAAIQAAAAAAAAABAAAAAAAtDAAAdW5pdmVyc2FsL2ZsYXNoX3NraW5fc2V0dGluZ3MueG1sUEsBAgAAFAACAAgAJnwBSalgkB/oAwAAqBAAACYAAAAAAAAAAQAAAAAAUA8AAHVuaXZlcnNhbC9odG1sX3B1Ymxpc2hpbmdfc2V0dGluZ3MueG1sUEsBAgAAFAACAAgAJnwBSTJio4uQAQAAAwYAAB8AAAAAAAAAAQAAAAAAfBMAAHVuaXZlcnNhbC9odG1sX3NraW5fc2V0dGluZ3MuanNQSwECAAAUAAIACACiam5KCn/buLAPAAA6JwAAFwAAAAAAAAAAAAAAAABJFQAAdW5pdmVyc2FsL3VuaXZlcnNhbC5wbmdQSwECAAAUAAIACACiam5KD2TcJkoAAABrAAAAGwAAAAAAAAABAAAAAAAuJQAAdW5pdmVyc2FsL3VuaXZlcnNhbC5wbmcueG1sUEsFBgAAAAAIAAgAYAIAALElAAAAAA=="/>
  <p:tag name="ISPRING_FIRST_PUBLISH" val="1"/>
  <p:tag name="ISPRINGCLOUDFOLDERDOMAIN" val="https://thinkbox.ispringcloud.eu"/>
  <p:tag name="ISPRING_PRESENTATION_TITLE" val="VOD viewing"/>
  <p:tag name="ISPRING_SCORM_RATE_QUIZZES" val="0"/>
  <p:tag name="ISPRING_SCORM_ENDPOINT" val="&lt;endpoint&gt;&lt;enable&gt;0&lt;/enable&gt;&lt;lrs&gt;http://&lt;/lrs&gt;&lt;auth&gt;0&lt;/auth&gt;&lt;login&gt;&lt;/login&gt;&lt;password&gt;&lt;/password&gt;&lt;key&gt;&lt;/key&gt;&lt;name&gt;&lt;/name&gt;&lt;email&gt;&lt;/email&gt;&lt;/endpoint&gt;&#10;"/>
  <p:tag name="ISPRINGCLOUDFOLDERPATH" val="Repository/Nickable Charts/CTV/"/>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3293</Words>
  <Application>Microsoft Office PowerPoint</Application>
  <PresentationFormat>Widescreen</PresentationFormat>
  <Paragraphs>418</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Founders Grotesk Bold</vt:lpstr>
      <vt:lpstr>Founders Grotesk Regular</vt:lpstr>
      <vt:lpstr>proxima-nova</vt:lpstr>
      <vt:lpstr>Times New Roman</vt:lpstr>
      <vt:lpstr>Thinkbox</vt:lpstr>
      <vt:lpstr>VOD Viewing</vt:lpstr>
      <vt:lpstr>2023 video viewing – 16-34</vt:lpstr>
      <vt:lpstr>Viewing to TV content is predominantly done on the larger screen</vt:lpstr>
      <vt:lpstr>Incremental reach achieved by TV + VOD</vt:lpstr>
      <vt:lpstr>There are 8 need states which drive video viewing</vt:lpstr>
      <vt:lpstr>The need to immerse ourselves in content to ‘escape’ drives on-demand viewing</vt:lpstr>
      <vt:lpstr>Escape  7% of viewing time</vt:lpstr>
      <vt:lpstr>Escape  7% of viewing time</vt:lpstr>
      <vt:lpstr>Escape  7% of viewing time</vt:lpstr>
      <vt:lpstr>SVOD &amp; video-sharing seasonal viewing consistent across 23</vt:lpstr>
      <vt:lpstr>BVOD accounts for almost ¼ of 16-34s broadcaster TV viewing</vt:lpstr>
      <vt:lpstr>A 25:75 blend of Linear:BVOD is optimal for cost effective 16-34 reach </vt:lpstr>
      <vt:lpstr>Primetime drama has high levels of time-shifted viewing</vt:lpstr>
      <vt:lpstr>Broad appeal entertainment shows have high TV set viewing </vt:lpstr>
      <vt:lpstr>Content released as a boxset can receive high pre-broadcast viewing</vt:lpstr>
      <vt:lpstr>Device viewing allows flexibility in watching reality TV  </vt:lpstr>
      <vt:lpstr>Top 5 commercial programmes with largest proportion of pre-broadcast boxset BVOD viewing</vt:lpstr>
      <vt:lpstr>Weight of viewing is a key factor in incremental reach</vt:lpstr>
      <vt:lpstr>‘Middle tier’ of viewers are key to BVOD’s incremental reach</vt:lpstr>
      <vt:lpstr>BVOD provides good odds of reaching an attractive audience</vt:lpstr>
      <vt:lpstr>Almost three quarters of individuals now have access to a SVOD service</vt:lpstr>
      <vt:lpstr>How the SVOD / other AVOD market breaks down – 16-34</vt:lpstr>
      <vt:lpstr>Commercial broadcasters are unrivalled for scale</vt:lpstr>
      <vt:lpstr>All platforms obey Pareto’s law to varying degrees</vt:lpstr>
      <vt:lpstr>What matters is the reach opportunity in ad-supported content</vt:lpstr>
      <vt:lpstr>BVOD &amp; SVOD ad tiers are key to reaching lighter linear viewers</vt:lpstr>
      <vt:lpstr>SVOD viewing broadly consistent across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VOD viewing</dc:title>
  <dc:creator>Kate Allinson</dc:creator>
  <cp:lastModifiedBy>Nailah Uddin</cp:lastModifiedBy>
  <cp:revision>72</cp:revision>
  <dcterms:created xsi:type="dcterms:W3CDTF">2018-03-14T15:23:56Z</dcterms:created>
  <dcterms:modified xsi:type="dcterms:W3CDTF">2024-04-17T08:37:56Z</dcterms:modified>
</cp:coreProperties>
</file>