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15" r:id="rId3"/>
    <p:sldMasterId id="2147483746" r:id="rId4"/>
    <p:sldMasterId id="2147483767" r:id="rId5"/>
    <p:sldMasterId id="2147483770" r:id="rId6"/>
    <p:sldMasterId id="2147483791" r:id="rId7"/>
    <p:sldMasterId id="2147483810" r:id="rId8"/>
  </p:sldMasterIdLst>
  <p:notesMasterIdLst>
    <p:notesMasterId r:id="rId35"/>
  </p:notesMasterIdLst>
  <p:sldIdLst>
    <p:sldId id="2146850505" r:id="rId9"/>
    <p:sldId id="2146850519" r:id="rId10"/>
    <p:sldId id="19541" r:id="rId11"/>
    <p:sldId id="2147470688" r:id="rId12"/>
    <p:sldId id="270" r:id="rId13"/>
    <p:sldId id="3239" r:id="rId14"/>
    <p:sldId id="258" r:id="rId15"/>
    <p:sldId id="2146850476" r:id="rId16"/>
    <p:sldId id="272" r:id="rId17"/>
    <p:sldId id="2146850510" r:id="rId18"/>
    <p:sldId id="2145704083" r:id="rId19"/>
    <p:sldId id="2147470646" r:id="rId20"/>
    <p:sldId id="2147470673" r:id="rId21"/>
    <p:sldId id="2147376128" r:id="rId22"/>
    <p:sldId id="2147470691" r:id="rId23"/>
    <p:sldId id="2841" r:id="rId24"/>
    <p:sldId id="2147470677" r:id="rId25"/>
    <p:sldId id="2147470686" r:id="rId26"/>
    <p:sldId id="2147470685" r:id="rId27"/>
    <p:sldId id="2146850507" r:id="rId28"/>
    <p:sldId id="2146850501" r:id="rId29"/>
    <p:sldId id="2146850520" r:id="rId30"/>
    <p:sldId id="2146850517" r:id="rId31"/>
    <p:sldId id="19917" r:id="rId32"/>
    <p:sldId id="2147373863" r:id="rId33"/>
    <p:sldId id="2147373861" r:id="rId34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3429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400" algn="l" defTabSz="3429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300" algn="l" defTabSz="3429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200" algn="l" defTabSz="3429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93" autoAdjust="0"/>
    <p:restoredTop sz="87320" autoAdjust="0"/>
  </p:normalViewPr>
  <p:slideViewPr>
    <p:cSldViewPr snapToGrid="0" snapToObjects="1">
      <p:cViewPr varScale="1">
        <p:scale>
          <a:sx n="65" d="100"/>
          <a:sy n="65" d="100"/>
        </p:scale>
        <p:origin x="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globalappsportal-my.sharepoint.com/personal/inge_kjeilen_dentsu_com/Documents/Jobb/Kunder/Strim/Attention%20Seconds%20-%20Strim%20Spo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globalappsportal-my.sharepoint.com/personal/inge_kjeilen_dentsu_com/Documents/Jobb/Kunder/Strim/Attention%20Seconds%20-%20Strim%20Spo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Usage of TV amongst IPA effectiveness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442937688344516E-2"/>
          <c:y val="0.15276916391063838"/>
          <c:w val="0.79884101292893939"/>
          <c:h val="0.6454282831110096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TV usage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0.85029940119760483</c:v>
                </c:pt>
                <c:pt idx="1">
                  <c:v>0.81871345029239762</c:v>
                </c:pt>
                <c:pt idx="2">
                  <c:v>0.8045977011494253</c:v>
                </c:pt>
                <c:pt idx="3">
                  <c:v>0.81325301204819278</c:v>
                </c:pt>
                <c:pt idx="4">
                  <c:v>0.83006535947712423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73-C84B-8080-4E30A6797A7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TV share of budget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0.48744289532522389</c:v>
                </c:pt>
                <c:pt idx="1">
                  <c:v>0.45614668333473546</c:v>
                </c:pt>
                <c:pt idx="2">
                  <c:v>0.45707880794701994</c:v>
                </c:pt>
                <c:pt idx="3">
                  <c:v>0.45206438356164391</c:v>
                </c:pt>
                <c:pt idx="4">
                  <c:v>0.45765985401459852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73-C84B-8080-4E30A6797A73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Linear TV share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2" formatCode="0%">
                  <c:v>0.4346913907284769</c:v>
                </c:pt>
                <c:pt idx="3" formatCode="0%">
                  <c:v>0.41627465753424664</c:v>
                </c:pt>
                <c:pt idx="4" formatCode="0%">
                  <c:v>0.40742846715328468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F-8F4C-9010-4362BCC140A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0875280"/>
        <c:axId val="1660877552"/>
      </c:lineChart>
      <c:catAx>
        <c:axId val="1660875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6 years ending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77552"/>
        <c:crosses val="autoZero"/>
        <c:auto val="1"/>
        <c:lblAlgn val="ctr"/>
        <c:lblOffset val="100"/>
        <c:noMultiLvlLbl val="0"/>
      </c:catAx>
      <c:valAx>
        <c:axId val="1660877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7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0491761446485"/>
          <c:y val="0.17466262344398867"/>
          <c:w val="0.14083397127442404"/>
          <c:h val="0.64780806610107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92507788490175"/>
          <c:y val="0.10237531080620181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16-34s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AFF-45A3-A865-F04D69EBD962}"/>
              </c:ext>
            </c:extLst>
          </c:dPt>
          <c:dPt>
            <c:idx val="5"/>
            <c:bubble3D val="0"/>
            <c:spPr>
              <a:solidFill>
                <a:srgbClr val="E1051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DA6B-47CB-B25D-940A3E552215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AAFF-45A3-A865-F04D69EBD9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AFF-45A3-A865-F04D69EBD962}"/>
              </c:ext>
            </c:extLst>
          </c:dPt>
          <c:dPt>
            <c:idx val="8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3-AAFF-45A3-A865-F04D69EBD962}"/>
              </c:ext>
            </c:extLst>
          </c:dPt>
          <c:dLbls>
            <c:dLbl>
              <c:idx val="0"/>
              <c:layout>
                <c:manualLayout>
                  <c:x val="4.3391186350339979E-3"/>
                  <c:y val="4.5715396459576098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F-45A3-A865-F04D69EBD962}"/>
                </c:ext>
              </c:extLst>
            </c:dLbl>
            <c:dLbl>
              <c:idx val="1"/>
              <c:layout>
                <c:manualLayout>
                  <c:x val="1.115643206005012E-3"/>
                  <c:y val="-1.9290457450935154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04803950989594E-2"/>
                      <c:h val="4.2286741725108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FF-45A3-A865-F04D69EBD962}"/>
                </c:ext>
              </c:extLst>
            </c:dLbl>
            <c:dLbl>
              <c:idx val="3"/>
              <c:layout>
                <c:manualLayout>
                  <c:x val="4.1944813471995267E-2"/>
                  <c:y val="3.88580869906399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F-45A3-A865-F04D69EBD962}"/>
                </c:ext>
              </c:extLst>
            </c:dLbl>
            <c:dLbl>
              <c:idx val="4"/>
              <c:layout>
                <c:manualLayout>
                  <c:x val="2.8927457566893322E-3"/>
                  <c:y val="-4.57153964595773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FF-45A3-A865-F04D69EBD962}"/>
                </c:ext>
              </c:extLst>
            </c:dLbl>
            <c:dLbl>
              <c:idx val="5"/>
              <c:layout>
                <c:manualLayout>
                  <c:x val="-2.1695593175170044E-2"/>
                  <c:y val="-7.77161739812800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6B-47CB-B25D-940A3E552215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AAFF-45A3-A865-F04D69EBD962}"/>
                </c:ext>
              </c:extLst>
            </c:dLbl>
            <c:dLbl>
              <c:idx val="9"/>
              <c:layout>
                <c:manualLayout>
                  <c:x val="-1.7728317646261638E-2"/>
                  <c:y val="6.60058332125954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YouTube*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0.94</c:v>
                </c:pt>
                <c:pt idx="1">
                  <c:v>2.96</c:v>
                </c:pt>
                <c:pt idx="2">
                  <c:v>0.51</c:v>
                </c:pt>
                <c:pt idx="3">
                  <c:v>0.11</c:v>
                </c:pt>
                <c:pt idx="4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AAFF-45A3-A865-F04D69EBD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YouTube*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7-AAFF-45A3-A865-F04D69EBD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Inds2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AAFF-45A3-A865-F04D69EBD962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1B-AAFF-45A3-A865-F04D69EBD962}"/>
              </c:ext>
            </c:extLst>
          </c:dPt>
          <c:dPt>
            <c:idx val="2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1D-AAFF-45A3-A865-F04D69EBD962}"/>
              </c:ext>
            </c:extLst>
          </c:dPt>
          <c:dPt>
            <c:idx val="3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1F-AAFF-45A3-A865-F04D69EBD962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1-AAFF-45A3-A865-F04D69EBD962}"/>
              </c:ext>
            </c:extLst>
          </c:dPt>
          <c:dPt>
            <c:idx val="5"/>
            <c:bubble3D val="0"/>
            <c:spPr>
              <a:solidFill>
                <a:srgbClr val="E1051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DA6B-47CB-B25D-940A3E552215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5-AAFF-45A3-A865-F04D69EBD9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AAFF-45A3-A865-F04D69EBD962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9-AAFF-45A3-A865-F04D69EBD962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B-AAFF-45A3-A865-F04D69EBD962}"/>
              </c:ext>
            </c:extLst>
          </c:dPt>
          <c:dLbls>
            <c:dLbl>
              <c:idx val="0"/>
              <c:layout>
                <c:manualLayout>
                  <c:x val="4.339118635033945E-3"/>
                  <c:y val="-4.5715396459576523E-3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FF-45A3-A865-F04D69EBD962}"/>
                </c:ext>
              </c:extLst>
            </c:dLbl>
            <c:dLbl>
              <c:idx val="1"/>
              <c:layout>
                <c:manualLayout>
                  <c:x val="5.7854915133786645E-3"/>
                  <c:y val="0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FF-45A3-A865-F04D69EBD962}"/>
                </c:ext>
              </c:extLst>
            </c:dLbl>
            <c:dLbl>
              <c:idx val="3"/>
              <c:layout>
                <c:manualLayout>
                  <c:x val="6.7979525282199207E-2"/>
                  <c:y val="-4.57153964595765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FF-45A3-A865-F04D69EBD962}"/>
                </c:ext>
              </c:extLst>
            </c:dLbl>
            <c:dLbl>
              <c:idx val="4"/>
              <c:layout>
                <c:manualLayout>
                  <c:x val="-9.2567864214058632E-2"/>
                  <c:y val="-0.164575427254475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FF-45A3-A865-F04D69EBD962}"/>
                </c:ext>
              </c:extLst>
            </c:dLbl>
            <c:dLbl>
              <c:idx val="5"/>
              <c:layout>
                <c:manualLayout>
                  <c:x val="5.7854915133786641E-2"/>
                  <c:y val="-1.828615858383060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6B-47CB-B25D-940A3E552215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YouTube*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0.43</c:v>
                </c:pt>
                <c:pt idx="1">
                  <c:v>2.0699999999999998</c:v>
                </c:pt>
                <c:pt idx="2">
                  <c:v>0.22</c:v>
                </c:pt>
                <c:pt idx="3">
                  <c:v>0.06</c:v>
                </c:pt>
                <c:pt idx="4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AFF-45A3-A865-F04D69EB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</c:plotArea>
    <c:legend>
      <c:legendPos val="r"/>
      <c:layout>
        <c:manualLayout>
          <c:xMode val="edge"/>
          <c:yMode val="edge"/>
          <c:x val="0.66552069138901337"/>
          <c:y val="0.31148455350546195"/>
          <c:w val="0.29307272806994067"/>
          <c:h val="0.5594799603679909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92507788490175"/>
          <c:y val="0.10237531080620181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16-34s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E32-B04A-A613-3DD91FF856E0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03-CE32-B04A-A613-3DD91FF856E0}"/>
              </c:ext>
            </c:extLst>
          </c:dPt>
          <c:dPt>
            <c:idx val="2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05-CE32-B04A-A613-3DD91FF856E0}"/>
              </c:ext>
            </c:extLst>
          </c:dPt>
          <c:dPt>
            <c:idx val="3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07-CE32-B04A-A613-3DD91FF856E0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CE32-B04A-A613-3DD91FF856E0}"/>
              </c:ext>
            </c:extLst>
          </c:dPt>
          <c:dPt>
            <c:idx val="5"/>
            <c:bubble3D val="0"/>
            <c:spPr>
              <a:solidFill>
                <a:srgbClr val="E1051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CE32-B04A-A613-3DD91FF856E0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CE32-B04A-A613-3DD91FF856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CE32-B04A-A613-3DD91FF856E0}"/>
              </c:ext>
            </c:extLst>
          </c:dPt>
          <c:dPt>
            <c:idx val="8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11-CE32-B04A-A613-3DD91FF856E0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3-CE32-B04A-A613-3DD91FF856E0}"/>
              </c:ext>
            </c:extLst>
          </c:dPt>
          <c:dLbls>
            <c:dLbl>
              <c:idx val="0"/>
              <c:layout>
                <c:manualLayout>
                  <c:x val="4.3391186350339979E-3"/>
                  <c:y val="4.5715396459576098E-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32-B04A-A613-3DD91FF856E0}"/>
                </c:ext>
              </c:extLst>
            </c:dLbl>
            <c:dLbl>
              <c:idx val="1"/>
              <c:layout>
                <c:manualLayout>
                  <c:x val="1.115643206005012E-3"/>
                  <c:y val="-1.9290457450935154E-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04803950989594E-2"/>
                      <c:h val="4.2286741725108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32-B04A-A613-3DD91FF856E0}"/>
                </c:ext>
              </c:extLst>
            </c:dLbl>
            <c:dLbl>
              <c:idx val="3"/>
              <c:layout>
                <c:manualLayout>
                  <c:x val="1.4463728783446661E-3"/>
                  <c:y val="2.28576982297882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32-B04A-A613-3DD91FF856E0}"/>
                </c:ext>
              </c:extLst>
            </c:dLbl>
            <c:dLbl>
              <c:idx val="4"/>
              <c:layout>
                <c:manualLayout>
                  <c:x val="2.8927457566893322E-3"/>
                  <c:y val="-4.57153964595773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32-B04A-A613-3DD91FF856E0}"/>
                </c:ext>
              </c:extLst>
            </c:dLbl>
            <c:dLbl>
              <c:idx val="5"/>
              <c:layout>
                <c:manualLayout>
                  <c:x val="-2.1695593175170044E-2"/>
                  <c:y val="-7.771617398128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32-B04A-A613-3DD91FF856E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E32-B04A-A613-3DD91FF856E0}"/>
                </c:ext>
              </c:extLst>
            </c:dLbl>
            <c:dLbl>
              <c:idx val="9"/>
              <c:layout>
                <c:manualLayout>
                  <c:x val="-1.7728317646261638E-2"/>
                  <c:y val="6.60058332125954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32-B04A-A613-3DD91FF85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YouTube*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8.9908470260505385E-2</c:v>
                </c:pt>
                <c:pt idx="1">
                  <c:v>9.2839634123474804E-2</c:v>
                </c:pt>
                <c:pt idx="2">
                  <c:v>1.2441347365645835E-2</c:v>
                </c:pt>
                <c:pt idx="3">
                  <c:v>2.1563259614827343E-2</c:v>
                </c:pt>
                <c:pt idx="4">
                  <c:v>0.7832472886355466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E32-B04A-A613-3DD91FF85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CE32-B04A-A613-3DD91FF856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YouTube*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7-CE32-B04A-A613-3DD91FF856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Inds2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CE32-B04A-A613-3DD91FF856E0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1B-CE32-B04A-A613-3DD91FF856E0}"/>
              </c:ext>
            </c:extLst>
          </c:dPt>
          <c:dPt>
            <c:idx val="2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1D-CE32-B04A-A613-3DD91FF856E0}"/>
              </c:ext>
            </c:extLst>
          </c:dPt>
          <c:dPt>
            <c:idx val="3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1F-CE32-B04A-A613-3DD91FF856E0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1-CE32-B04A-A613-3DD91FF856E0}"/>
              </c:ext>
            </c:extLst>
          </c:dPt>
          <c:dPt>
            <c:idx val="5"/>
            <c:bubble3D val="0"/>
            <c:spPr>
              <a:solidFill>
                <a:srgbClr val="E1051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3-CE32-B04A-A613-3DD91FF856E0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5-CE32-B04A-A613-3DD91FF856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CE32-B04A-A613-3DD91FF856E0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9-CE32-B04A-A613-3DD91FF856E0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B-CE32-B04A-A613-3DD91FF856E0}"/>
              </c:ext>
            </c:extLst>
          </c:dPt>
          <c:dLbls>
            <c:dLbl>
              <c:idx val="0"/>
              <c:layout>
                <c:manualLayout>
                  <c:x val="-1.4463728234367468E-3"/>
                  <c:y val="-4.571539920222429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E32-B04A-A613-3DD91FF856E0}"/>
                </c:ext>
              </c:extLst>
            </c:dLbl>
            <c:dLbl>
              <c:idx val="1"/>
              <c:layout>
                <c:manualLayout>
                  <c:x val="5.7854915133786645E-3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E32-B04A-A613-3DD91FF856E0}"/>
                </c:ext>
              </c:extLst>
            </c:dLbl>
            <c:dLbl>
              <c:idx val="2"/>
              <c:layout>
                <c:manualLayout>
                  <c:x val="3.3748699213522443E-2"/>
                  <c:y val="-7.31446387235588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anchor="ctr" anchorCtr="1">
                  <a:no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449928546904769E-2"/>
                      <c:h val="3.8096166001853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CE32-B04A-A613-3DD91FF856E0}"/>
                </c:ext>
              </c:extLst>
            </c:dLbl>
            <c:dLbl>
              <c:idx val="3"/>
              <c:layout>
                <c:manualLayout>
                  <c:x val="6.7979525282199207E-2"/>
                  <c:y val="-4.5715396459576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E32-B04A-A613-3DD91FF856E0}"/>
                </c:ext>
              </c:extLst>
            </c:dLbl>
            <c:dLbl>
              <c:idx val="4"/>
              <c:layout>
                <c:manualLayout>
                  <c:x val="-0.14608373109218686"/>
                  <c:y val="-0.149336850739341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60209516783912E-2"/>
                      <c:h val="5.94300189628915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CE32-B04A-A613-3DD91FF856E0}"/>
                </c:ext>
              </c:extLst>
            </c:dLbl>
            <c:dLbl>
              <c:idx val="5"/>
              <c:layout>
                <c:manualLayout>
                  <c:x val="5.7854915133786641E-2"/>
                  <c:y val="-1.8286158583830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E32-B04A-A613-3DD91FF856E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CE32-B04A-A613-3DD91FF85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YouTube*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2.0153173398590699E-2</c:v>
                </c:pt>
                <c:pt idx="1">
                  <c:v>3.1813707647477332E-2</c:v>
                </c:pt>
                <c:pt idx="2">
                  <c:v>2.6297965527168595E-3</c:v>
                </c:pt>
                <c:pt idx="3">
                  <c:v>5.7633528346879223E-3</c:v>
                </c:pt>
                <c:pt idx="4">
                  <c:v>0.93963996956652718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E32-B04A-A613-3DD91FF85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</c:plotArea>
    <c:legend>
      <c:legendPos val="r"/>
      <c:layout>
        <c:manualLayout>
          <c:xMode val="edge"/>
          <c:yMode val="edge"/>
          <c:x val="0.66552069138901337"/>
          <c:y val="0.31148455350546195"/>
          <c:w val="0.29307272806994067"/>
          <c:h val="0.5594799603679909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Emotions work much harder</a:t>
            </a:r>
          </a:p>
        </c:rich>
      </c:tx>
      <c:layout>
        <c:manualLayout>
          <c:xMode val="edge"/>
          <c:yMode val="edge"/>
          <c:x val="0.30546296296296294"/>
          <c:y val="3.36705012574360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244058034412401"/>
          <c:y val="6.9906374039248195E-2"/>
          <c:w val="0.67429340429668505"/>
          <c:h val="0.7682828170607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SOV efficiency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Rational</c:v>
                </c:pt>
                <c:pt idx="1">
                  <c:v>Emotional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0.20660877300797625</c:v>
                </c:pt>
                <c:pt idx="1">
                  <c:v>0.67744519030445038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E-E940-A21A-149A93A65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692616"/>
        <c:axId val="2118703448"/>
      </c:barChart>
      <c:catAx>
        <c:axId val="2119692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703448"/>
        <c:crosses val="autoZero"/>
        <c:auto val="1"/>
        <c:lblAlgn val="ctr"/>
        <c:lblOffset val="100"/>
        <c:noMultiLvlLbl val="0"/>
      </c:catAx>
      <c:valAx>
        <c:axId val="2118703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>
                    <a:effectLst/>
                  </a:rPr>
                  <a:t>SOV efficiency: </a:t>
                </a:r>
                <a:br>
                  <a:rPr lang="en-US" sz="1800" b="1" i="0" baseline="0" dirty="0">
                    <a:effectLst/>
                  </a:rPr>
                </a:br>
                <a:r>
                  <a:rPr lang="en-US" sz="1400" b="1" i="0" baseline="0" dirty="0">
                    <a:effectLst/>
                  </a:rPr>
                  <a:t>ppts</a:t>
                </a:r>
                <a:r>
                  <a:rPr lang="en-US" sz="1800" b="1" i="0" baseline="0" dirty="0">
                    <a:effectLst/>
                  </a:rPr>
                  <a:t> </a:t>
                </a:r>
                <a:r>
                  <a:rPr lang="en-US" sz="1400" b="1" i="0" baseline="0" dirty="0">
                    <a:effectLst/>
                  </a:rPr>
                  <a:t>market share growth per 10ppts ESOV 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1280864197530867E-2"/>
              <c:y val="0.1153475371423377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119692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TV is more heavily used by emotional campaigns</a:t>
            </a:r>
          </a:p>
        </c:rich>
      </c:tx>
      <c:layout>
        <c:manualLayout>
          <c:xMode val="edge"/>
          <c:yMode val="edge"/>
          <c:x val="0.30546296296296294"/>
          <c:y val="3.36705012574360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244058034412401"/>
          <c:y val="6.9906374039248195E-2"/>
          <c:w val="0.67429340429668505"/>
          <c:h val="0.7682828170607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 share of budget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F18C0B-920A-1349-8611-BB751972528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A6F-CB44-9ABC-3DBD628520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323DF3-26A0-C24C-8B90-4AEEFA30D63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6F-CB44-9ABC-3DBD62852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Rational</c:v>
                </c:pt>
                <c:pt idx="1">
                  <c:v>Emotional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38.369705882352939</c:v>
                </c:pt>
                <c:pt idx="1">
                  <c:v>48.943741007194262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E-E940-A21A-149A93A65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692616"/>
        <c:axId val="2118703448"/>
      </c:barChart>
      <c:catAx>
        <c:axId val="2119692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703448"/>
        <c:crosses val="autoZero"/>
        <c:auto val="1"/>
        <c:lblAlgn val="ctr"/>
        <c:lblOffset val="100"/>
        <c:noMultiLvlLbl val="0"/>
      </c:catAx>
      <c:valAx>
        <c:axId val="2118703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>
                    <a:effectLst/>
                  </a:rPr>
                  <a:t>TV average share of budget %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2592592592592587E-2"/>
              <c:y val="0.216359090381429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119692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The more TV the better for emotional advertising</a:t>
            </a:r>
          </a:p>
        </c:rich>
      </c:tx>
      <c:layout>
        <c:manualLayout>
          <c:xMode val="edge"/>
          <c:yMode val="edge"/>
          <c:x val="0.31472222222222224"/>
          <c:y val="5.291078435030045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244058034412401"/>
          <c:y val="0.17091793014678103"/>
          <c:w val="0.67429340429668505"/>
          <c:h val="0.64081587899224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VL biz fx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TV share &lt; median</c:v>
                </c:pt>
                <c:pt idx="1">
                  <c:v>TV share ≥ median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1.1587301587301588</c:v>
                </c:pt>
                <c:pt idx="1">
                  <c:v>1.4571428571428571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E-E940-A21A-149A93A65E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9692616"/>
        <c:axId val="2118703448"/>
      </c:barChart>
      <c:catAx>
        <c:axId val="2119692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GB" sz="2000" dirty="0"/>
                  <a:t>TV share of media budget </a:t>
                </a:r>
                <a:r>
                  <a:rPr lang="en-GB" sz="2000" b="1" i="0" u="none" strike="noStrike" kern="1200" baseline="0" dirty="0">
                    <a:solidFill>
                      <a:prstClr val="black"/>
                    </a:solidFill>
                  </a:rPr>
                  <a:t>(linear + on demand)</a:t>
                </a:r>
                <a:endParaRPr lang="en-GB" sz="2000" dirty="0"/>
              </a:p>
            </c:rich>
          </c:tx>
          <c:layout>
            <c:manualLayout>
              <c:xMode val="edge"/>
              <c:yMode val="edge"/>
              <c:x val="0.2873447980460776"/>
              <c:y val="0.9124767757826923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703448"/>
        <c:crosses val="autoZero"/>
        <c:auto val="1"/>
        <c:lblAlgn val="ctr"/>
        <c:lblOffset val="100"/>
        <c:noMultiLvlLbl val="0"/>
      </c:catAx>
      <c:valAx>
        <c:axId val="2118703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b="1" i="0" baseline="0" dirty="0">
                    <a:effectLst/>
                  </a:rPr>
                  <a:t>Effectiveness: </a:t>
                </a:r>
                <a:br>
                  <a:rPr lang="en-US" sz="1800" b="1" i="0" baseline="0" dirty="0">
                    <a:effectLst/>
                  </a:rPr>
                </a:br>
                <a:r>
                  <a:rPr lang="en-US" sz="1400" b="1" i="0" baseline="0" dirty="0">
                    <a:effectLst/>
                  </a:rPr>
                  <a:t>Average number of very large business effects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25E-2"/>
              <c:y val="0.1057274503762555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119692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663555944395838E-2"/>
          <c:y val="0.1086157495046515"/>
          <c:w val="0.80511422183338177"/>
          <c:h val="0.741110611875105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cases with strong trust growth reporting strong profit growth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0.2</c:v>
                </c:pt>
                <c:pt idx="1">
                  <c:v>0.2608695652173913</c:v>
                </c:pt>
                <c:pt idx="2">
                  <c:v>0.30434782608695654</c:v>
                </c:pt>
                <c:pt idx="3">
                  <c:v>0.41176470588235292</c:v>
                </c:pt>
                <c:pt idx="4">
                  <c:v>0.33333333333333331</c:v>
                </c:pt>
                <c:pt idx="5">
                  <c:v>0.35714285714285715</c:v>
                </c:pt>
                <c:pt idx="6">
                  <c:v>0.45</c:v>
                </c:pt>
                <c:pt idx="7">
                  <c:v>0.45945945945945948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4-9043-981F-F92DE1B0F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614207"/>
        <c:axId val="109673567"/>
      </c:lineChart>
      <c:catAx>
        <c:axId val="297614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 years ending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73567"/>
        <c:crosses val="autoZero"/>
        <c:auto val="1"/>
        <c:lblAlgn val="ctr"/>
        <c:lblOffset val="100"/>
        <c:noMultiLvlLbl val="0"/>
      </c:catAx>
      <c:valAx>
        <c:axId val="10967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% Reporting very large profit growth</a:t>
                </a:r>
              </a:p>
            </c:rich>
          </c:tx>
          <c:layout>
            <c:manualLayout>
              <c:xMode val="edge"/>
              <c:yMode val="edge"/>
              <c:x val="2.0909886264216977E-3"/>
              <c:y val="0.121332027135522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61420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5660542432195"/>
          <c:y val="6.0116337527911901E-2"/>
          <c:w val="0.84872897832215421"/>
          <c:h val="0.70503659555760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Created trust effects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TV</c:v>
                </c:pt>
                <c:pt idx="1">
                  <c:v>Search</c:v>
                </c:pt>
                <c:pt idx="2">
                  <c:v>All online display</c:v>
                </c:pt>
                <c:pt idx="3">
                  <c:v>Press</c:v>
                </c:pt>
                <c:pt idx="4">
                  <c:v>Radio</c:v>
                </c:pt>
                <c:pt idx="5">
                  <c:v>Non-social video*</c:v>
                </c:pt>
                <c:pt idx="6">
                  <c:v>Social Video*</c:v>
                </c:pt>
                <c:pt idx="7">
                  <c:v>All Social</c:v>
                </c:pt>
                <c:pt idx="8">
                  <c:v>All online video*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47.462272727272719</c:v>
                </c:pt>
                <c:pt idx="1">
                  <c:v>5.7079545454545455</c:v>
                </c:pt>
                <c:pt idx="2">
                  <c:v>6.8420454545454552</c:v>
                </c:pt>
                <c:pt idx="3">
                  <c:v>8.1174999999999997</c:v>
                </c:pt>
                <c:pt idx="4">
                  <c:v>3.6945454545454548</c:v>
                </c:pt>
                <c:pt idx="5">
                  <c:v>3.0797435897435896</c:v>
                </c:pt>
                <c:pt idx="6">
                  <c:v>3.7464102564102566</c:v>
                </c:pt>
                <c:pt idx="7">
                  <c:v>5.1256818181818184</c:v>
                </c:pt>
                <c:pt idx="8">
                  <c:v>6.8261538461538471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4-204E-9C0F-9723E8B403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 not create trust effects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TV</c:v>
                </c:pt>
                <c:pt idx="1">
                  <c:v>Search</c:v>
                </c:pt>
                <c:pt idx="2">
                  <c:v>All online display</c:v>
                </c:pt>
                <c:pt idx="3">
                  <c:v>Press</c:v>
                </c:pt>
                <c:pt idx="4">
                  <c:v>Radio</c:v>
                </c:pt>
                <c:pt idx="5">
                  <c:v>Non-social video*</c:v>
                </c:pt>
                <c:pt idx="6">
                  <c:v>Social Video*</c:v>
                </c:pt>
                <c:pt idx="7">
                  <c:v>All Social</c:v>
                </c:pt>
                <c:pt idx="8">
                  <c:v>All online video*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43.909479166666664</c:v>
                </c:pt>
                <c:pt idx="1">
                  <c:v>3.645729166666666</c:v>
                </c:pt>
                <c:pt idx="2">
                  <c:v>4.8038020833333333</c:v>
                </c:pt>
                <c:pt idx="3">
                  <c:v>6.8621354166666668</c:v>
                </c:pt>
                <c:pt idx="4">
                  <c:v>2.9246874999999997</c:v>
                </c:pt>
                <c:pt idx="5">
                  <c:v>5.5549099099099095</c:v>
                </c:pt>
                <c:pt idx="6">
                  <c:v>9.5887837837837822</c:v>
                </c:pt>
                <c:pt idx="7">
                  <c:v>11.145798611111111</c:v>
                </c:pt>
                <c:pt idx="8">
                  <c:v>15.143693693693699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7-3140-AE9E-2D31541875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9449848"/>
        <c:axId val="2039455560"/>
      </c:barChart>
      <c:catAx>
        <c:axId val="2039449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Channels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039455560"/>
        <c:crosses val="autoZero"/>
        <c:auto val="1"/>
        <c:lblAlgn val="ctr"/>
        <c:lblOffset val="100"/>
        <c:noMultiLvlLbl val="0"/>
      </c:catAx>
      <c:valAx>
        <c:axId val="2039455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Budget allocation to channels %</a:t>
                </a:r>
              </a:p>
            </c:rich>
          </c:tx>
          <c:layout>
            <c:manualLayout>
              <c:xMode val="edge"/>
              <c:yMode val="edge"/>
              <c:x val="1.0802469135802469E-2"/>
              <c:y val="8.7523773947759773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39449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980132691746861"/>
          <c:y val="2.2448262940451415E-2"/>
          <c:w val="0.55703557888597255"/>
          <c:h val="8.573056428216228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% TV users reporting very large profit effects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33799941673957E-2"/>
          <c:y val="0.10786738654861781"/>
          <c:w val="0.88368669194128513"/>
          <c:h val="0.742715467395387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profit fx TV users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0.28915662650602408</c:v>
                </c:pt>
                <c:pt idx="1">
                  <c:v>0.28125</c:v>
                </c:pt>
                <c:pt idx="2">
                  <c:v>0.2265625</c:v>
                </c:pt>
                <c:pt idx="3">
                  <c:v>0.312</c:v>
                </c:pt>
                <c:pt idx="4">
                  <c:v>0.31578947368421051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51-EF48-B84C-5812CE56040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0875280"/>
        <c:axId val="1660877552"/>
      </c:lineChart>
      <c:catAx>
        <c:axId val="1660875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6 years ending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77552"/>
        <c:crosses val="autoZero"/>
        <c:auto val="1"/>
        <c:lblAlgn val="ctr"/>
        <c:lblOffset val="100"/>
        <c:noMultiLvlLbl val="0"/>
      </c:catAx>
      <c:valAx>
        <c:axId val="166087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Profit effects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7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GB" sz="1800" b="1" dirty="0"/>
              <a:t>Brands cannot thrive by volume </a:t>
            </a:r>
            <a:r>
              <a:rPr lang="en-GB" sz="1800" b="1" i="0" u="none" strike="noStrike" kern="1200" baseline="0" dirty="0">
                <a:solidFill>
                  <a:prstClr val="black"/>
                </a:solidFill>
              </a:rPr>
              <a:t>alone</a:t>
            </a:r>
            <a:r>
              <a:rPr lang="en-GB" sz="1800" b="1" dirty="0"/>
              <a:t> </a:t>
            </a:r>
          </a:p>
        </c:rich>
      </c:tx>
      <c:layout>
        <c:manualLayout>
          <c:xMode val="edge"/>
          <c:yMode val="edge"/>
          <c:x val="0.29853006221444545"/>
          <c:y val="4.115996258185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031289491591329"/>
          <c:y val="5.7197872695189077E-2"/>
          <c:w val="0.83404126567512393"/>
          <c:h val="0.7516215758343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 profit growth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Neither</c:v>
                </c:pt>
                <c:pt idx="1">
                  <c:v>Mkt share</c:v>
                </c:pt>
                <c:pt idx="2">
                  <c:v>Pricing power</c:v>
                </c:pt>
                <c:pt idx="3">
                  <c:v>Both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0.19537275064267351</c:v>
                </c:pt>
                <c:pt idx="1">
                  <c:v>0.45859872611464969</c:v>
                </c:pt>
                <c:pt idx="2">
                  <c:v>0.5641025641025641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4-4173-8384-336628891E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2799632"/>
        <c:axId val="162800024"/>
      </c:barChart>
      <c:catAx>
        <c:axId val="16279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Very large improvements reported in…</a:t>
                </a:r>
              </a:p>
            </c:rich>
          </c:tx>
          <c:layout>
            <c:manualLayout>
              <c:xMode val="edge"/>
              <c:yMode val="edge"/>
              <c:x val="0.39412936230193446"/>
              <c:y val="0.914003668157008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62800024"/>
        <c:crosses val="autoZero"/>
        <c:auto val="1"/>
        <c:lblAlgn val="ctr"/>
        <c:lblOffset val="100"/>
        <c:noMultiLvlLbl val="0"/>
      </c:catAx>
      <c:valAx>
        <c:axId val="16280002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Reporting v large profit gains</a:t>
                </a:r>
              </a:p>
            </c:rich>
          </c:tx>
          <c:layout>
            <c:manualLayout>
              <c:xMode val="edge"/>
              <c:yMode val="edge"/>
              <c:x val="2.183787790415086E-2"/>
              <c:y val="8.4142807686925003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279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4352094877"/>
          <c:y val="6.0116337527911901E-2"/>
          <c:w val="0.84794206279770601"/>
          <c:h val="0.70503659555760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# V large biz fx.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3+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0.87634408602150538</c:v>
                </c:pt>
                <c:pt idx="1">
                  <c:v>1.3947368421052631</c:v>
                </c:pt>
                <c:pt idx="2">
                  <c:v>1.9278350515463918</c:v>
                </c:pt>
                <c:pt idx="3">
                  <c:v>2.2530864197530862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4-204E-9C0F-9723E8B40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9449848"/>
        <c:axId val="2039455560"/>
      </c:barChart>
      <c:catAx>
        <c:axId val="2039449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very large brand effects reported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39455560"/>
        <c:crosses val="autoZero"/>
        <c:auto val="1"/>
        <c:lblAlgn val="ctr"/>
        <c:lblOffset val="100"/>
        <c:noMultiLvlLbl val="0"/>
      </c:catAx>
      <c:valAx>
        <c:axId val="2039455560"/>
        <c:scaling>
          <c:orientation val="minMax"/>
          <c:max val="2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Number of very large business effects</a:t>
                </a:r>
              </a:p>
            </c:rich>
          </c:tx>
          <c:layout>
            <c:manualLayout>
              <c:xMode val="edge"/>
              <c:yMode val="edge"/>
              <c:x val="6.4816029940701798E-3"/>
              <c:y val="6.622103803848680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39449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Latest</a:t>
            </a:r>
            <a:r>
              <a:rPr lang="en-GB" baseline="0" dirty="0"/>
              <a:t> </a:t>
            </a:r>
            <a:r>
              <a:rPr lang="en-GB" dirty="0"/>
              <a:t>2020-22 cases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544352094877"/>
          <c:y val="6.0116337527911901E-2"/>
          <c:w val="0.84794206279770601"/>
          <c:h val="0.70503659555760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2020-22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3+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0.64516129032258063</c:v>
                </c:pt>
                <c:pt idx="1">
                  <c:v>1.375</c:v>
                </c:pt>
                <c:pt idx="2">
                  <c:v>1.7142857142857142</c:v>
                </c:pt>
                <c:pt idx="3">
                  <c:v>2.2608695652173911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1-2F4A-8BC7-889737E8D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9449848"/>
        <c:axId val="2039455560"/>
      </c:barChart>
      <c:catAx>
        <c:axId val="2039449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very large brand effects reported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39455560"/>
        <c:crosses val="autoZero"/>
        <c:auto val="1"/>
        <c:lblAlgn val="ctr"/>
        <c:lblOffset val="100"/>
        <c:noMultiLvlLbl val="0"/>
      </c:catAx>
      <c:valAx>
        <c:axId val="2039455560"/>
        <c:scaling>
          <c:orientation val="minMax"/>
          <c:max val="2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Number of very large business effects</a:t>
                </a:r>
              </a:p>
            </c:rich>
          </c:tx>
          <c:layout>
            <c:manualLayout>
              <c:xMode val="edge"/>
              <c:yMode val="edge"/>
              <c:x val="6.4816029940701798E-3"/>
              <c:y val="6.622103803848680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39449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attention platforms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Adjusted active attention seconds
(campaign level)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C-4AE8-9D7B-7F6BE3DAA2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 attention platforms</c:v>
                </c:pt>
              </c:strCache>
            </c:strRef>
          </c:tx>
          <c:spPr>
            <a:solidFill>
              <a:srgbClr val="C7AA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Adjusted active attention seconds
(campaign level)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C-4AE8-9D7B-7F6BE3DAA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554080"/>
        <c:axId val="1075554560"/>
      </c:barChart>
      <c:catAx>
        <c:axId val="10755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5554560"/>
        <c:crosses val="autoZero"/>
        <c:auto val="1"/>
        <c:lblAlgn val="ctr"/>
        <c:lblOffset val="100"/>
        <c:noMultiLvlLbl val="0"/>
      </c:catAx>
      <c:valAx>
        <c:axId val="1075554560"/>
        <c:scaling>
          <c:orientation val="minMax"/>
          <c:max val="12"/>
        </c:scaling>
        <c:delete val="1"/>
        <c:axPos val="l"/>
        <c:numFmt formatCode="General" sourceLinked="1"/>
        <c:majorTickMark val="none"/>
        <c:minorTickMark val="none"/>
        <c:tickLblPos val="nextTo"/>
        <c:crossAx val="107555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attention platforms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% of campaigns stating a very large impact on mental availability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E-4DDC-ABE0-84DCA2430D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 attention platforms</c:v>
                </c:pt>
              </c:strCache>
            </c:strRef>
          </c:tx>
          <c:spPr>
            <a:solidFill>
              <a:srgbClr val="C7AA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% of campaigns stating a very large impact on mental availability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E-4DDC-ABE0-84DCA243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554080"/>
        <c:axId val="1075554560"/>
      </c:barChart>
      <c:catAx>
        <c:axId val="10755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5554560"/>
        <c:crosses val="autoZero"/>
        <c:auto val="1"/>
        <c:lblAlgn val="ctr"/>
        <c:lblOffset val="100"/>
        <c:noMultiLvlLbl val="0"/>
      </c:catAx>
      <c:valAx>
        <c:axId val="1075554560"/>
        <c:scaling>
          <c:orientation val="minMax"/>
          <c:max val="0.8"/>
        </c:scaling>
        <c:delete val="1"/>
        <c:axPos val="l"/>
        <c:numFmt formatCode="0%" sourceLinked="1"/>
        <c:majorTickMark val="none"/>
        <c:minorTickMark val="none"/>
        <c:tickLblPos val="nextTo"/>
        <c:crossAx val="107555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attention platforms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Avg # of very large business effects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7-466D-9490-41A33DE6A8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 attention platforms</c:v>
                </c:pt>
              </c:strCache>
            </c:strRef>
          </c:tx>
          <c:spPr>
            <a:solidFill>
              <a:srgbClr val="C7AA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Avg # of very large business effects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7-466D-9490-41A33DE6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554080"/>
        <c:axId val="1075554560"/>
      </c:barChart>
      <c:catAx>
        <c:axId val="10755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5554560"/>
        <c:crosses val="autoZero"/>
        <c:auto val="1"/>
        <c:lblAlgn val="ctr"/>
        <c:lblOffset val="100"/>
        <c:noMultiLvlLbl val="0"/>
      </c:catAx>
      <c:valAx>
        <c:axId val="1075554560"/>
        <c:scaling>
          <c:orientation val="minMax"/>
          <c:max val="3.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07555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801462936330214"/>
          <c:y val="6.6706673162250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View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Cinema 30s</c:v>
                </c:pt>
                <c:pt idx="1">
                  <c:v>TV 30s</c:v>
                </c:pt>
                <c:pt idx="2">
                  <c:v>TV 15s</c:v>
                </c:pt>
                <c:pt idx="3">
                  <c:v>YouTube Non-skippable</c:v>
                </c:pt>
                <c:pt idx="4">
                  <c:v>YouTube Skippable</c:v>
                </c:pt>
                <c:pt idx="5">
                  <c:v>Digital display</c:v>
                </c:pt>
                <c:pt idx="6">
                  <c:v>Instagram Feed</c:v>
                </c:pt>
                <c:pt idx="7">
                  <c:v>Facebook Feed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22.470400000000001</c:v>
                </c:pt>
                <c:pt idx="1">
                  <c:v>15.5367</c:v>
                </c:pt>
                <c:pt idx="2">
                  <c:v>9.0693000000000001</c:v>
                </c:pt>
                <c:pt idx="3">
                  <c:v>4.5</c:v>
                </c:pt>
                <c:pt idx="4">
                  <c:v>3.1755</c:v>
                </c:pt>
                <c:pt idx="5">
                  <c:v>2.7635999999999998</c:v>
                </c:pt>
                <c:pt idx="6">
                  <c:v>1.363</c:v>
                </c:pt>
                <c:pt idx="7">
                  <c:v>0.97899999999999998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CE4F-B82F-A28EF67DB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358703"/>
        <c:axId val="141806399"/>
      </c:barChart>
      <c:catAx>
        <c:axId val="14235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06399"/>
        <c:crosses val="autoZero"/>
        <c:auto val="1"/>
        <c:lblAlgn val="ctr"/>
        <c:lblOffset val="100"/>
        <c:noMultiLvlLbl val="0"/>
      </c:catAx>
      <c:valAx>
        <c:axId val="14180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5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440" b="0" i="0" u="none" strike="noStrike" kern="1200" spc="0" baseline="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>
                <a:solidFill>
                  <a:schemeClr val="bg1"/>
                </a:solidFill>
              </a:rPr>
              <a:t>Impression CPM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40" b="0" i="0" u="none" strike="noStrike" kern="1200" spc="0" baseline="0" noProof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'TIL PPT'!$E$5</c:f>
              <c:strCache>
                <c:ptCount val="1"/>
                <c:pt idx="0">
                  <c:v>CPM average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'TIL PPT'!$D$6:$D$20</c:f>
              <c:strCache>
                <c:ptCount val="14"/>
                <c:pt idx="0">
                  <c:v>TV 30 sec</c:v>
                </c:pt>
                <c:pt idx="1">
                  <c:v>Radio 30 sec</c:v>
                </c:pt>
                <c:pt idx="2">
                  <c:v>Cinema</c:v>
                </c:pt>
                <c:pt idx="3">
                  <c:v>Youtube 15 sec</c:v>
                </c:pt>
                <c:pt idx="4">
                  <c:v>Youtube 6 sec</c:v>
                </c:pt>
                <c:pt idx="5">
                  <c:v>OLV 15 sec</c:v>
                </c:pt>
                <c:pt idx="6">
                  <c:v>Facebook/IG</c:v>
                </c:pt>
                <c:pt idx="7">
                  <c:v>Display</c:v>
                </c:pt>
                <c:pt idx="8">
                  <c:v>OOH 2m</c:v>
                </c:pt>
                <c:pt idx="9">
                  <c:v>Print</c:v>
                </c:pt>
                <c:pt idx="10">
                  <c:v>Snapchat</c:v>
                </c:pt>
                <c:pt idx="11">
                  <c:v>TikTok</c:v>
                </c:pt>
                <c:pt idx="12">
                  <c:v>Native Ads</c:v>
                </c:pt>
                <c:pt idx="13">
                  <c:v>Affiliate</c:v>
                </c:pt>
              </c:strCache>
            </c:strRef>
          </c:cat>
          <c:val>
            <c:numRef>
              <c:f>'TIL PPT'!$E$6:$E$20</c:f>
              <c:numCache>
                <c:formatCode>General</c:formatCode>
                <c:ptCount val="15"/>
                <c:pt idx="0">
                  <c:v>175</c:v>
                </c:pt>
                <c:pt idx="1">
                  <c:v>120</c:v>
                </c:pt>
                <c:pt idx="2">
                  <c:v>280</c:v>
                </c:pt>
                <c:pt idx="3">
                  <c:v>150</c:v>
                </c:pt>
                <c:pt idx="4">
                  <c:v>60</c:v>
                </c:pt>
                <c:pt idx="5">
                  <c:v>190</c:v>
                </c:pt>
                <c:pt idx="6">
                  <c:v>45</c:v>
                </c:pt>
                <c:pt idx="7">
                  <c:v>30</c:v>
                </c:pt>
                <c:pt idx="8">
                  <c:v>30</c:v>
                </c:pt>
                <c:pt idx="9">
                  <c:v>100</c:v>
                </c:pt>
                <c:pt idx="10">
                  <c:v>40</c:v>
                </c:pt>
                <c:pt idx="11">
                  <c:v>18</c:v>
                </c:pt>
                <c:pt idx="12">
                  <c:v>110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5-4519-A6F5-59A221B48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1686624"/>
        <c:axId val="1631683672"/>
      </c:barChart>
      <c:catAx>
        <c:axId val="163168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683672"/>
        <c:crosses val="autoZero"/>
        <c:auto val="1"/>
        <c:lblAlgn val="ctr"/>
        <c:lblOffset val="100"/>
        <c:noMultiLvlLbl val="0"/>
      </c:catAx>
      <c:valAx>
        <c:axId val="163168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68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440" b="0" i="0" u="none" strike="noStrike" kern="1200" spc="0" baseline="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Attention CPM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40" b="0" i="0" u="none" strike="noStrike" kern="1200" spc="0" baseline="0" noProof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'[Attention Seconds - Strim Spots.xlsx]TIL PPT'!$E$5</c:f>
              <c:strCache>
                <c:ptCount val="1"/>
                <c:pt idx="0">
                  <c:v>CPM average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2A-4D4C-AAB2-283BCAA12F68}"/>
              </c:ext>
            </c:extLst>
          </c:dPt>
          <c:cat>
            <c:strRef>
              <c:f>'[Attention Seconds - Strim Spots.xlsx]TIL PPT'!$D$6:$D$20</c:f>
              <c:strCache>
                <c:ptCount val="15"/>
                <c:pt idx="0">
                  <c:v>TV 30 sec</c:v>
                </c:pt>
                <c:pt idx="1">
                  <c:v>Radio 30 sec</c:v>
                </c:pt>
                <c:pt idx="2">
                  <c:v>Cinema</c:v>
                </c:pt>
                <c:pt idx="3">
                  <c:v>Youtube 15 sec</c:v>
                </c:pt>
                <c:pt idx="4">
                  <c:v>Youtube 6 sec</c:v>
                </c:pt>
                <c:pt idx="5">
                  <c:v>OLV 15 sec</c:v>
                </c:pt>
                <c:pt idx="6">
                  <c:v>Podcast</c:v>
                </c:pt>
                <c:pt idx="7">
                  <c:v>Facebook/IG</c:v>
                </c:pt>
                <c:pt idx="8">
                  <c:v>Display</c:v>
                </c:pt>
                <c:pt idx="9">
                  <c:v>OOH 2m</c:v>
                </c:pt>
                <c:pt idx="10">
                  <c:v>Print</c:v>
                </c:pt>
                <c:pt idx="11">
                  <c:v>Snapchat</c:v>
                </c:pt>
                <c:pt idx="12">
                  <c:v>TikTok</c:v>
                </c:pt>
                <c:pt idx="13">
                  <c:v>Native Ads</c:v>
                </c:pt>
                <c:pt idx="14">
                  <c:v>Affiliate</c:v>
                </c:pt>
              </c:strCache>
            </c:strRef>
          </c:cat>
          <c:val>
            <c:numRef>
              <c:f>'[Attention Seconds - Strim Spots.xlsx]TIL PPT'!$E$6:$E$20</c:f>
              <c:numCache>
                <c:formatCode>General</c:formatCode>
                <c:ptCount val="15"/>
                <c:pt idx="0">
                  <c:v>175</c:v>
                </c:pt>
                <c:pt idx="1">
                  <c:v>120</c:v>
                </c:pt>
                <c:pt idx="2">
                  <c:v>280</c:v>
                </c:pt>
                <c:pt idx="3">
                  <c:v>150</c:v>
                </c:pt>
                <c:pt idx="4">
                  <c:v>60</c:v>
                </c:pt>
                <c:pt idx="5">
                  <c:v>190</c:v>
                </c:pt>
                <c:pt idx="6">
                  <c:v>100</c:v>
                </c:pt>
                <c:pt idx="7">
                  <c:v>45</c:v>
                </c:pt>
                <c:pt idx="8">
                  <c:v>30</c:v>
                </c:pt>
                <c:pt idx="9">
                  <c:v>30</c:v>
                </c:pt>
                <c:pt idx="10">
                  <c:v>100</c:v>
                </c:pt>
                <c:pt idx="11">
                  <c:v>40</c:v>
                </c:pt>
                <c:pt idx="12">
                  <c:v>18</c:v>
                </c:pt>
                <c:pt idx="13">
                  <c:v>110</c:v>
                </c:pt>
                <c:pt idx="1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A-4D4C-AAB2-283BCAA12F68}"/>
            </c:ext>
          </c:extLst>
        </c:ser>
        <c:ser>
          <c:idx val="1"/>
          <c:order val="1"/>
          <c:tx>
            <c:strRef>
              <c:f>'[Attention Seconds - Strim Spots.xlsx]TIL PPT'!$I$5</c:f>
              <c:strCache>
                <c:ptCount val="1"/>
                <c:pt idx="0">
                  <c:v>AttentionCPM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rgbClr val="C00000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noFill/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1-BB4B-81BE-6EC7948129AC}"/>
              </c:ext>
            </c:extLst>
          </c:dPt>
          <c:dPt>
            <c:idx val="14"/>
            <c:invertIfNegative val="0"/>
            <c:bubble3D val="0"/>
            <c:spPr>
              <a:noFill/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2A-4D4C-AAB2-283BCAA12F68}"/>
              </c:ext>
            </c:extLst>
          </c:dPt>
          <c:cat>
            <c:strRef>
              <c:f>'[Attention Seconds - Strim Spots.xlsx]TIL PPT'!$D$6:$D$20</c:f>
              <c:strCache>
                <c:ptCount val="15"/>
                <c:pt idx="0">
                  <c:v>TV 30 sec</c:v>
                </c:pt>
                <c:pt idx="1">
                  <c:v>Radio 30 sec</c:v>
                </c:pt>
                <c:pt idx="2">
                  <c:v>Cinema</c:v>
                </c:pt>
                <c:pt idx="3">
                  <c:v>Youtube 15 sec</c:v>
                </c:pt>
                <c:pt idx="4">
                  <c:v>Youtube 6 sec</c:v>
                </c:pt>
                <c:pt idx="5">
                  <c:v>OLV 15 sec</c:v>
                </c:pt>
                <c:pt idx="6">
                  <c:v>Podcast</c:v>
                </c:pt>
                <c:pt idx="7">
                  <c:v>Facebook/IG</c:v>
                </c:pt>
                <c:pt idx="8">
                  <c:v>Display</c:v>
                </c:pt>
                <c:pt idx="9">
                  <c:v>OOH 2m</c:v>
                </c:pt>
                <c:pt idx="10">
                  <c:v>Print</c:v>
                </c:pt>
                <c:pt idx="11">
                  <c:v>Snapchat</c:v>
                </c:pt>
                <c:pt idx="12">
                  <c:v>TikTok</c:v>
                </c:pt>
                <c:pt idx="13">
                  <c:v>Native Ads</c:v>
                </c:pt>
                <c:pt idx="14">
                  <c:v>Affiliate</c:v>
                </c:pt>
              </c:strCache>
            </c:strRef>
          </c:cat>
          <c:val>
            <c:numRef>
              <c:f>'[Attention Seconds - Strim Spots.xlsx]TIL PPT'!$I$6:$I$20</c:f>
              <c:numCache>
                <c:formatCode>_(* #,##0.00_);_(* \(#,##0.00\);_(* "-"??_);_(@_)</c:formatCode>
                <c:ptCount val="15"/>
                <c:pt idx="0">
                  <c:v>12.681159420289854</c:v>
                </c:pt>
                <c:pt idx="1">
                  <c:v>12.631578947368421</c:v>
                </c:pt>
                <c:pt idx="2">
                  <c:v>12.727272727272727</c:v>
                </c:pt>
                <c:pt idx="3">
                  <c:v>30.364372469635626</c:v>
                </c:pt>
                <c:pt idx="4">
                  <c:v>26.315789473684212</c:v>
                </c:pt>
                <c:pt idx="5">
                  <c:v>30.158730158730158</c:v>
                </c:pt>
                <c:pt idx="6">
                  <c:v>9.9009900990099009</c:v>
                </c:pt>
                <c:pt idx="7">
                  <c:v>36.363636363636367</c:v>
                </c:pt>
                <c:pt idx="8">
                  <c:v>46.153846153846153</c:v>
                </c:pt>
                <c:pt idx="9">
                  <c:v>15.789473684210527</c:v>
                </c:pt>
                <c:pt idx="10">
                  <c:v>35.714285714285715</c:v>
                </c:pt>
                <c:pt idx="11">
                  <c:v>36.199095022624434</c:v>
                </c:pt>
                <c:pt idx="12">
                  <c:v>11.111111111111111</c:v>
                </c:pt>
                <c:pt idx="13">
                  <c:v>94.01709401709401</c:v>
                </c:pt>
                <c:pt idx="14">
                  <c:v>111.11111111111113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2A-4D4C-AAB2-283BCAA1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31686624"/>
        <c:axId val="1631683672"/>
      </c:barChart>
      <c:catAx>
        <c:axId val="163168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683672"/>
        <c:crosses val="autoZero"/>
        <c:auto val="1"/>
        <c:lblAlgn val="ctr"/>
        <c:lblOffset val="100"/>
        <c:noMultiLvlLbl val="0"/>
      </c:catAx>
      <c:valAx>
        <c:axId val="163168367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68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3181A-6CCF-D641-A6CC-A2E08FFBD779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4A64B-11D1-5440-B904-8672B2BA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84007-AC12-40F5-A51E-592D13AF6BB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1A8CC-AA9E-4ED1-97A5-A7C9D992D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99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B8F7-C9DC-4D0E-BCE0-65286F014D8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B8F7-C9DC-4D0E-BCE0-65286F014D8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2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B8F7-C9DC-4D0E-BCE0-65286F014D8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8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2510db91e10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2510db91e10_0_9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g2510db91e10_0_9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84007-AC12-40F5-A51E-592D13AF6BB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79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84007-AC12-40F5-A51E-592D13AF6BB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1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084007-AC12-40F5-A51E-592D13AF6B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6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343fe1f508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343fe1f508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g1343fe1f508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4d9428410a_0_1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24d9428410a_0_18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g24d9428410a_0_18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4d9428410a_0_1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4d9428410a_0_18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g24d9428410a_0_18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29409387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29409387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g229409387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F117D-6527-4508-9A94-1866F62DDA2A}" type="slidenum">
              <a:rPr kumimoji="0" 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+mn-ea"/>
                <a:cs typeface="+mn-cs"/>
                <a:sym typeface="Poppins Regular"/>
              </a:rPr>
              <a:pPr marL="0" marR="0" lvl="0" indent="0" algn="l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+mn-ea"/>
              <a:cs typeface="+mn-cs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458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11F9-4FFC-FE48-80CD-F59E6B3BC58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1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11F9-4FFC-FE48-80CD-F59E6B3BC58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574934"/>
            <a:ext cx="10363200" cy="1470025"/>
          </a:xfrm>
        </p:spPr>
        <p:txBody>
          <a:bodyPr>
            <a:normAutofit/>
          </a:bodyPr>
          <a:lstStyle>
            <a:lvl1pPr>
              <a:defRPr sz="5067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36979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E136C-1EA1-946D-59F0-883DAF10A71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0B66E25A-177F-8A03-68FE-134FD0A67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97065443-C56D-EACB-29CA-5A73E5001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2550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40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">
  <p:cSld name="Custom Layout 5 1">
    <p:bg>
      <p:bgPr>
        <a:solidFill>
          <a:schemeClr val="dk2"/>
        </a:solid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6" name="Google Shape;746;p175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7" name="Google Shape;747;p175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417057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5">
  <p:cSld name="Custom Layout 5 1 5">
    <p:bg>
      <p:bgPr>
        <a:solidFill>
          <a:schemeClr val="dk2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176"/>
          <p:cNvPicPr preferRelativeResize="0"/>
          <p:nvPr/>
        </p:nvPicPr>
        <p:blipFill rotWithShape="1">
          <a:blip r:embed="rId2">
            <a:alphaModFix/>
          </a:blip>
          <a:srcRect l="12275" r="28678"/>
          <a:stretch/>
        </p:blipFill>
        <p:spPr>
          <a:xfrm>
            <a:off x="6117033" y="0"/>
            <a:ext cx="6074967" cy="6858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176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1" name="Google Shape;751;p176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678239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4">
  <p:cSld name="Custom Layout 5 1 4">
    <p:bg>
      <p:bgPr>
        <a:solidFill>
          <a:schemeClr val="dk2"/>
        </a:solid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77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2381223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">
  <p:cSld name="Custom Layout 5 1 3">
    <p:bg>
      <p:bgPr>
        <a:solidFill>
          <a:schemeClr val="dk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78"/>
          <p:cNvSpPr/>
          <p:nvPr/>
        </p:nvSpPr>
        <p:spPr>
          <a:xfrm>
            <a:off x="-50" y="0"/>
            <a:ext cx="12192000" cy="34293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6" name="Google Shape;756;p178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7" name="Google Shape;757;p178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226193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">
  <p:cSld name="Custom Layout 5 1 1">
    <p:bg>
      <p:bgPr>
        <a:solidFill>
          <a:srgbClr val="EBE8E6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79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0" name="Google Shape;760;p17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6699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2">
  <p:cSld name="Custom Layout 5 1 1 2">
    <p:bg>
      <p:bgPr>
        <a:solidFill>
          <a:srgbClr val="F5F4F2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80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3" name="Google Shape;763;p18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6565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">
  <p:cSld name="Custom Layout 5 1 1 1">
    <p:bg>
      <p:bgPr>
        <a:solidFill>
          <a:srgbClr val="EBE8E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81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766" name="Google Shape;766;p181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7" name="Google Shape;767;p18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273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8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70" name="Google Shape;770;p182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771" name="Google Shape;771;p182"/>
          <p:cNvCxnSpPr/>
          <p:nvPr/>
        </p:nvCxnSpPr>
        <p:spPr>
          <a:xfrm>
            <a:off x="609600" y="457200"/>
            <a:ext cx="477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9758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8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74" name="Google Shape;774;p183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775" name="Google Shape;775;p183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785219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 Layout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8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78" name="Google Shape;778;p184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6334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040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 Layout 1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8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973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 1 1 1">
  <p:cSld name="Custom Layout 5 1 2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86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783" name="Google Shape;783;p186"/>
          <p:cNvCxnSpPr/>
          <p:nvPr/>
        </p:nvCxnSpPr>
        <p:spPr>
          <a:xfrm>
            <a:off x="618400" y="455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4" name="Google Shape;784;p186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5" name="Google Shape;785;p18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0541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 1">
  <p:cSld name="Custom Layout 5 1 3 1 1">
    <p:bg>
      <p:bgPr>
        <a:solidFill>
          <a:srgbClr val="403B38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87"/>
          <p:cNvSpPr/>
          <p:nvPr/>
        </p:nvSpPr>
        <p:spPr>
          <a:xfrm>
            <a:off x="-67" y="0"/>
            <a:ext cx="6096000" cy="68580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8" name="Google Shape;788;p187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9" name="Google Shape;789;p18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90" name="Google Shape;790;p187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92770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A7B17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2">
  <p:cSld name="Custom Layout 5 2">
    <p:bg>
      <p:bgPr>
        <a:solidFill>
          <a:srgbClr val="1C3D4D">
            <a:alpha val="81570"/>
          </a:srgbClr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8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793" name="Google Shape;793;p188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D6D1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4" name="Google Shape;794;p188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342590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">
  <p:cSld name="Custom Layout 5 1 2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4700"/>
            <a:ext cx="12188954" cy="7019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189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D6D1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8" name="Google Shape;798;p189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8041108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 1 1">
  <p:cSld name="Custom Layout 5 1 3 1 1 1">
    <p:bg>
      <p:bgPr>
        <a:solidFill>
          <a:srgbClr val="403B38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0"/>
          <p:cNvSpPr/>
          <p:nvPr/>
        </p:nvSpPr>
        <p:spPr>
          <a:xfrm>
            <a:off x="6096008" y="0"/>
            <a:ext cx="6096000" cy="68580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1" name="Google Shape;801;p190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2" name="Google Shape;802;p19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03" name="Google Shape;803;p190"/>
          <p:cNvSpPr txBox="1"/>
          <p:nvPr/>
        </p:nvSpPr>
        <p:spPr>
          <a:xfrm>
            <a:off x="7490167" y="6195833"/>
            <a:ext cx="421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11288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A7B17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3">
  <p:cSld name="Custom Layout 5 1 1 3">
    <p:bg>
      <p:bgPr>
        <a:solidFill>
          <a:srgbClr val="D6D1CC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1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0" i="0" u="none" strike="noStrike" cap="none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 i="0" u="none" strike="noStrike" cap="none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806" name="Google Shape;806;p191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7" name="Google Shape;807;p19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0924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607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6">
  <p:cSld name="Custom Layout 5 1 6">
    <p:bg>
      <p:bgPr>
        <a:solidFill>
          <a:srgbClr val="403B38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93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811" name="Google Shape;811;p193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2" name="Google Shape;812;p19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13" name="Google Shape;813;p193"/>
          <p:cNvSpPr txBox="1"/>
          <p:nvPr/>
        </p:nvSpPr>
        <p:spPr>
          <a:xfrm>
            <a:off x="486233" y="6052233"/>
            <a:ext cx="421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Amplified Intelligence Overview</a:t>
            </a:r>
            <a:endParaRPr sz="800" b="1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March 2022</a:t>
            </a:r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2365757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574934"/>
            <a:ext cx="10363200" cy="1470025"/>
          </a:xfrm>
        </p:spPr>
        <p:txBody>
          <a:bodyPr>
            <a:normAutofit/>
          </a:bodyPr>
          <a:lstStyle>
            <a:lvl1pPr>
              <a:defRPr sz="5067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36979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E136C-1EA1-946D-59F0-883DAF10A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0B66E25A-177F-8A03-68FE-134FD0A67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97065443-C56D-EACB-29CA-5A73E5001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635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4176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CEBF7A-1E51-39D3-BC1E-F9E511F220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12DB6929-B1BA-58B9-B062-35DFC9FC8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A6B98C44-B604-D154-776F-278452E70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895384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E8C484-1A5B-FBBC-F791-BC3546F7AA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DF50B12F-F556-E652-19A1-86B0B9FAD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7E94F1AB-B364-B74A-C5E8-E601CEA75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007723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AA9403-8857-302A-0BCF-AB6F67E29C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C75CC2F6-8E0E-81F5-A6AA-17D8E11DE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DC884D9A-A22C-5030-F1DE-E2A1DBA64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446696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A1E144-F015-1BBE-29F4-DE92D0584D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9" name="Picture 8" descr="PF Logo">
              <a:extLst>
                <a:ext uri="{FF2B5EF4-FFF2-40B4-BE49-F238E27FC236}">
                  <a16:creationId xmlns:a16="http://schemas.microsoft.com/office/drawing/2014/main" id="{FEFA09D8-1A4E-18D8-DDE8-0A7E8BFB3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10" name="Picture 9" descr="PF Logo 2">
              <a:extLst>
                <a:ext uri="{FF2B5EF4-FFF2-40B4-BE49-F238E27FC236}">
                  <a16:creationId xmlns:a16="http://schemas.microsoft.com/office/drawing/2014/main" id="{8DFB621E-A909-18B9-EE99-F4C32E813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507502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C4EF25-7FA0-BDA4-C1C7-F759D07A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11" name="Picture 10" descr="PF Logo">
              <a:extLst>
                <a:ext uri="{FF2B5EF4-FFF2-40B4-BE49-F238E27FC236}">
                  <a16:creationId xmlns:a16="http://schemas.microsoft.com/office/drawing/2014/main" id="{950581B3-721D-2E9B-8BAB-5917B8A82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12" name="Picture 11" descr="PF Logo 2">
              <a:extLst>
                <a:ext uri="{FF2B5EF4-FFF2-40B4-BE49-F238E27FC236}">
                  <a16:creationId xmlns:a16="http://schemas.microsoft.com/office/drawing/2014/main" id="{D6F5F39B-0E1C-0DA1-E508-8452F0A8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991052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9B8D47-A41A-A6C8-FE41-CEB7B49F48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7" name="Picture 6" descr="PF Logo">
              <a:extLst>
                <a:ext uri="{FF2B5EF4-FFF2-40B4-BE49-F238E27FC236}">
                  <a16:creationId xmlns:a16="http://schemas.microsoft.com/office/drawing/2014/main" id="{9A45D066-16F1-A824-FDB6-D4047F958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8" name="Picture 7" descr="PF Logo 2">
              <a:extLst>
                <a:ext uri="{FF2B5EF4-FFF2-40B4-BE49-F238E27FC236}">
                  <a16:creationId xmlns:a16="http://schemas.microsoft.com/office/drawing/2014/main" id="{3977D23F-2FEA-E94F-97B3-AC69A1657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036840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131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62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823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819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0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4176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C969EB-8303-521C-D3C0-9A3539B7B4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10" name="Picture 9" descr="PF Logo">
              <a:extLst>
                <a:ext uri="{FF2B5EF4-FFF2-40B4-BE49-F238E27FC236}">
                  <a16:creationId xmlns:a16="http://schemas.microsoft.com/office/drawing/2014/main" id="{3A5DB369-ED35-1CF3-B124-EBC57CAA9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11" name="Picture 10" descr="PF Logo 2">
              <a:extLst>
                <a:ext uri="{FF2B5EF4-FFF2-40B4-BE49-F238E27FC236}">
                  <a16:creationId xmlns:a16="http://schemas.microsoft.com/office/drawing/2014/main" id="{36A17B66-1F17-506C-0DC6-768312EB0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417689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4176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CEBF7A-1E51-39D3-BC1E-F9E511F220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12DB6929-B1BA-58B9-B062-35DFC9FC8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A6B98C44-B604-D154-776F-278452E70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41424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4176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C969EB-8303-521C-D3C0-9A3539B7B4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10" name="Picture 9" descr="PF Logo">
              <a:extLst>
                <a:ext uri="{FF2B5EF4-FFF2-40B4-BE49-F238E27FC236}">
                  <a16:creationId xmlns:a16="http://schemas.microsoft.com/office/drawing/2014/main" id="{3A5DB369-ED35-1CF3-B124-EBC57CAA9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11" name="Picture 10" descr="PF Logo 2">
              <a:extLst>
                <a:ext uri="{FF2B5EF4-FFF2-40B4-BE49-F238E27FC236}">
                  <a16:creationId xmlns:a16="http://schemas.microsoft.com/office/drawing/2014/main" id="{36A17B66-1F17-506C-0DC6-768312EB0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56560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1440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67F133-A6E7-F078-6A24-0983DD91B5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1B127CC6-E010-3592-AB00-6916EA383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19352671-D383-9723-61B3-1787866A1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310287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 1 2 2">
  <p:cSld name="Custom Layout 5 1 3 1 1 2 2">
    <p:bg>
      <p:bgPr>
        <a:solidFill>
          <a:srgbClr val="403B38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3"/>
          <p:cNvSpPr/>
          <p:nvPr/>
        </p:nvSpPr>
        <p:spPr>
          <a:xfrm>
            <a:off x="4305301" y="0"/>
            <a:ext cx="7886700" cy="68580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53"/>
          <p:cNvSpPr txBox="1"/>
          <p:nvPr/>
        </p:nvSpPr>
        <p:spPr>
          <a:xfrm>
            <a:off x="7490167" y="6195833"/>
            <a:ext cx="4215600" cy="38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40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19" name="Google Shape;219;p53"/>
          <p:cNvCxnSpPr/>
          <p:nvPr/>
        </p:nvCxnSpPr>
        <p:spPr>
          <a:xfrm>
            <a:off x="618434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53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6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2">
          <p15:clr>
            <a:srgbClr val="FA7B17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">
  <p:cSld name="Custom Layout 5 1 1 1">
    <p:bg>
      <p:bgPr>
        <a:solidFill>
          <a:srgbClr val="EBE8E6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47"/>
          <p:cNvSpPr txBox="1"/>
          <p:nvPr/>
        </p:nvSpPr>
        <p:spPr>
          <a:xfrm>
            <a:off x="7490167" y="6195833"/>
            <a:ext cx="4215600" cy="38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82" name="Google Shape;982;p247"/>
          <p:cNvCxnSpPr/>
          <p:nvPr/>
        </p:nvCxnSpPr>
        <p:spPr>
          <a:xfrm>
            <a:off x="618401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247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744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sort">
    <p:bg>
      <p:bgPr>
        <a:solidFill>
          <a:srgbClr val="000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D6E9C46-EBA6-F949-9E03-86ACD822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-34290"/>
            <a:ext cx="12313920" cy="692658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84A758-45D8-1B48-8D89-DAD16014E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5050"/>
            <a:ext cx="11053762" cy="467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73C2E691-D82F-F142-AE04-E8F2F57DC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27241"/>
            <a:ext cx="11053762" cy="466911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2003652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_3">
    <p:bg>
      <p:bgPr>
        <a:solidFill>
          <a:srgbClr val="000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food&#10;&#10;Description automatically generated">
            <a:extLst>
              <a:ext uri="{FF2B5EF4-FFF2-40B4-BE49-F238E27FC236}">
                <a16:creationId xmlns:a16="http://schemas.microsoft.com/office/drawing/2014/main" id="{78996D8F-6027-1048-BD7C-781A86CAA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" y="-34290"/>
            <a:ext cx="12313920" cy="6926580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797CEB7-02E8-9248-8A9E-629A65474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050" y="6493979"/>
            <a:ext cx="374321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81F30F-33C6-B341-A600-72429E4D9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5050"/>
            <a:ext cx="11053762" cy="467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296FF16A-A6DF-8040-9797-89D0338A1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27241"/>
            <a:ext cx="11053762" cy="466911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730098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B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5" y="937550"/>
            <a:ext cx="8026401" cy="4328932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spc="-5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[Title slide]</a:t>
            </a:r>
          </a:p>
          <a:p>
            <a:pPr lvl="1"/>
            <a:r>
              <a:rPr lang="en-GB" dirty="0"/>
              <a:t>Second level &lt;Subheading/Date&gt;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C887507-5083-9B4E-A86F-AD0964CC3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178499" y="2879726"/>
            <a:ext cx="6172804" cy="10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0428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38">
          <p15:clr>
            <a:srgbClr val="FBAE40"/>
          </p15:clr>
        </p15:guide>
        <p15:guide id="5" pos="4768">
          <p15:clr>
            <a:srgbClr val="FBAE40"/>
          </p15:clr>
        </p15:guide>
        <p15:guide id="8" pos="5294">
          <p15:clr>
            <a:srgbClr val="FBAE40"/>
          </p15:clr>
        </p15:guide>
        <p15:guide id="9" pos="744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8D9EB-8F6F-4440-B06B-B0F6E38C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&lt;Footer&gt;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4071-184D-0C47-BB4E-EE93637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3086A9-5F58-1E49-9E93-AE6B305C50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075" y="1648800"/>
            <a:ext cx="10483851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4" y="100180"/>
            <a:ext cx="11437200" cy="9612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3600" spc="-51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[Title and content]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</p:spTree>
    <p:extLst>
      <p:ext uri="{BB962C8B-B14F-4D97-AF65-F5344CB8AC3E}">
        <p14:creationId xmlns:p14="http://schemas.microsoft.com/office/powerpoint/2010/main" val="19305290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034">
          <p15:clr>
            <a:srgbClr val="FBAE40"/>
          </p15:clr>
        </p15:guide>
        <p15:guide id="2" pos="7142">
          <p15:clr>
            <a:srgbClr val="FBAE40"/>
          </p15:clr>
        </p15:guide>
        <p15:guide id="3" pos="238">
          <p15:clr>
            <a:srgbClr val="FBAE40"/>
          </p15:clr>
        </p15:guide>
        <p15:guide id="4" pos="2910">
          <p15:clr>
            <a:srgbClr val="FBAE40"/>
          </p15:clr>
        </p15:guide>
        <p15:guide id="5" pos="4768">
          <p15:clr>
            <a:srgbClr val="FBAE40"/>
          </p15:clr>
        </p15:guide>
        <p15:guide id="6" orient="horz" pos="3782">
          <p15:clr>
            <a:srgbClr val="FBAE40"/>
          </p15:clr>
        </p15:guide>
        <p15:guide id="7" pos="538">
          <p15:clr>
            <a:srgbClr val="FBAE40"/>
          </p15:clr>
        </p15:guide>
        <p15:guide id="8" pos="5294">
          <p15:clr>
            <a:srgbClr val="FBAE40"/>
          </p15:clr>
        </p15:guide>
        <p15:guide id="9" pos="7442">
          <p15:clr>
            <a:srgbClr val="FBAE40"/>
          </p15:clr>
        </p15:guide>
        <p15:guide id="10" pos="2384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8D9EB-8F6F-4440-B06B-B0F6E38C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&lt;Footer&gt;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4071-184D-0C47-BB4E-EE93637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4" y="100180"/>
            <a:ext cx="11437200" cy="9612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3600" spc="-51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[Text and image]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743CC44-3C36-3047-ACD4-BFAF96A972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4076" y="1648800"/>
            <a:ext cx="2930400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0B52FC26-8CCF-C447-A4BA-E0F00FB5864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626" y="1644651"/>
            <a:ext cx="6734175" cy="4359275"/>
          </a:xfrm>
        </p:spPr>
        <p:txBody>
          <a:bodyPr lIns="360000" rIns="360000" bIns="1800000" anchor="ctr" anchorCtr="1">
            <a:noAutofit/>
          </a:bodyPr>
          <a:lstStyle>
            <a:lvl1pPr algn="ctr">
              <a:defRPr sz="10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/>
              <a:t>Only use this placeholder for a table, chart, Smart Art graphic, picture or movie by simply clicking on the relevant icon within the placeholder. STRICTLY NO BODY COPY.</a:t>
            </a:r>
          </a:p>
        </p:txBody>
      </p:sp>
    </p:spTree>
    <p:extLst>
      <p:ext uri="{BB962C8B-B14F-4D97-AF65-F5344CB8AC3E}">
        <p14:creationId xmlns:p14="http://schemas.microsoft.com/office/powerpoint/2010/main" val="4008991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034">
          <p15:clr>
            <a:srgbClr val="FBAE40"/>
          </p15:clr>
        </p15:guide>
        <p15:guide id="2" pos="7142">
          <p15:clr>
            <a:srgbClr val="FBAE40"/>
          </p15:clr>
        </p15:guide>
        <p15:guide id="3" pos="238">
          <p15:clr>
            <a:srgbClr val="FBAE40"/>
          </p15:clr>
        </p15:guide>
        <p15:guide id="4" pos="2910">
          <p15:clr>
            <a:srgbClr val="FBAE40"/>
          </p15:clr>
        </p15:guide>
        <p15:guide id="5" pos="4768">
          <p15:clr>
            <a:srgbClr val="FBAE40"/>
          </p15:clr>
        </p15:guide>
        <p15:guide id="6" orient="horz" pos="3782">
          <p15:clr>
            <a:srgbClr val="FBAE40"/>
          </p15:clr>
        </p15:guide>
        <p15:guide id="7" pos="538">
          <p15:clr>
            <a:srgbClr val="FBAE40"/>
          </p15:clr>
        </p15:guide>
        <p15:guide id="8" pos="5294">
          <p15:clr>
            <a:srgbClr val="FBAE40"/>
          </p15:clr>
        </p15:guide>
        <p15:guide id="9" pos="7442">
          <p15:clr>
            <a:srgbClr val="FBAE40"/>
          </p15:clr>
        </p15:guide>
        <p15:guide id="10" pos="23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1440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67F133-A6E7-F078-6A24-0983DD91B53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1B127CC6-E010-3592-AB00-6916EA383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19352671-D383-9723-61B3-1787866A1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191563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8D9EB-8F6F-4440-B06B-B0F6E38C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&lt;Footer&gt;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4071-184D-0C47-BB4E-EE93637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3086A9-5F58-1E49-9E93-AE6B305C50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075" y="1648799"/>
            <a:ext cx="4834800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4" y="100180"/>
            <a:ext cx="11437200" cy="9612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3600" spc="-51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[2 Column content]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2A3D93B-0C25-0747-A626-EB2164FF67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8275" y="1648800"/>
            <a:ext cx="4834800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</p:spTree>
    <p:extLst>
      <p:ext uri="{BB962C8B-B14F-4D97-AF65-F5344CB8AC3E}">
        <p14:creationId xmlns:p14="http://schemas.microsoft.com/office/powerpoint/2010/main" val="583108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034">
          <p15:clr>
            <a:srgbClr val="FBAE40"/>
          </p15:clr>
        </p15:guide>
        <p15:guide id="2" pos="7142">
          <p15:clr>
            <a:srgbClr val="FBAE40"/>
          </p15:clr>
        </p15:guide>
        <p15:guide id="3" pos="238">
          <p15:clr>
            <a:srgbClr val="FBAE40"/>
          </p15:clr>
        </p15:guide>
        <p15:guide id="4" pos="3574">
          <p15:clr>
            <a:srgbClr val="FBAE40"/>
          </p15:clr>
        </p15:guide>
        <p15:guide id="6" orient="horz" pos="3782">
          <p15:clr>
            <a:srgbClr val="FBAE40"/>
          </p15:clr>
        </p15:guide>
        <p15:guide id="7" pos="538">
          <p15:clr>
            <a:srgbClr val="FBAE40"/>
          </p15:clr>
        </p15:guide>
        <p15:guide id="9" pos="7442">
          <p15:clr>
            <a:srgbClr val="FBAE40"/>
          </p15:clr>
        </p15:guide>
        <p15:guide id="10" pos="4106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8D9EB-8F6F-4440-B06B-B0F6E38C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&lt;Footer&gt;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4071-184D-0C47-BB4E-EE93637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3086A9-5F58-1E49-9E93-AE6B305C50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075" y="1648799"/>
            <a:ext cx="2930525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4" y="100180"/>
            <a:ext cx="11437200" cy="9612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3600" spc="-51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[3 Column content]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EA7D700-579D-734A-A13B-52D4C09F20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8676" y="1648800"/>
            <a:ext cx="2930525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2A3D93B-0C25-0747-A626-EB2164FF67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23275" y="1648800"/>
            <a:ext cx="2930525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</p:spTree>
    <p:extLst>
      <p:ext uri="{BB962C8B-B14F-4D97-AF65-F5344CB8AC3E}">
        <p14:creationId xmlns:p14="http://schemas.microsoft.com/office/powerpoint/2010/main" val="323465423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034">
          <p15:clr>
            <a:srgbClr val="FBAE40"/>
          </p15:clr>
        </p15:guide>
        <p15:guide id="2" pos="7142">
          <p15:clr>
            <a:srgbClr val="FBAE40"/>
          </p15:clr>
        </p15:guide>
        <p15:guide id="3" pos="238">
          <p15:clr>
            <a:srgbClr val="FBAE40"/>
          </p15:clr>
        </p15:guide>
        <p15:guide id="4" pos="2910">
          <p15:clr>
            <a:srgbClr val="FBAE40"/>
          </p15:clr>
        </p15:guide>
        <p15:guide id="5" pos="4768">
          <p15:clr>
            <a:srgbClr val="FBAE40"/>
          </p15:clr>
        </p15:guide>
        <p15:guide id="6" orient="horz" pos="3782">
          <p15:clr>
            <a:srgbClr val="FBAE40"/>
          </p15:clr>
        </p15:guide>
        <p15:guide id="7" pos="538">
          <p15:clr>
            <a:srgbClr val="FBAE40"/>
          </p15:clr>
        </p15:guide>
        <p15:guide id="8" pos="5294">
          <p15:clr>
            <a:srgbClr val="FBAE40"/>
          </p15:clr>
        </p15:guide>
        <p15:guide id="9" pos="7442">
          <p15:clr>
            <a:srgbClr val="FBAE40"/>
          </p15:clr>
        </p15:guide>
        <p15:guide id="10" pos="238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: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8D9EB-8F6F-4440-B06B-B0F6E38C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&lt;Footer&gt;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4071-184D-0C47-BB4E-EE93637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4" y="100180"/>
            <a:ext cx="11437200" cy="9612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3600" spc="-51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[Images: 3 up]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6486AF0-23CA-344E-A0EF-FD5725E7FBE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4076" y="1644651"/>
            <a:ext cx="2930400" cy="2545384"/>
          </a:xfrm>
        </p:spPr>
        <p:txBody>
          <a:bodyPr>
            <a:noAutofit/>
          </a:bodyPr>
          <a:lstStyle>
            <a:lvl1pPr algn="ctr">
              <a:defRPr sz="10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/>
              <a:t>Only use this placeholder for a table, chart, Smart Art graphic, picture or movie by simply clicking on the relevant icon within the placeholder. STRICTLY NO BODY COPY.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A16F597-B1B4-F04A-92D8-719C2A640F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8677" y="1644651"/>
            <a:ext cx="2930524" cy="2545384"/>
          </a:xfrm>
        </p:spPr>
        <p:txBody>
          <a:bodyPr>
            <a:noAutofit/>
          </a:bodyPr>
          <a:lstStyle>
            <a:lvl1pPr algn="ctr">
              <a:defRPr sz="10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/>
              <a:t>Only use this placeholder for a table, chart, Smart Art graphic, picture or movie by simply clicking on the relevant icon within the placeholder. STRICTLY NO BODY COPY.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5D7446BA-E9B2-8F46-B4E7-5A49ADB083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423277" y="1644651"/>
            <a:ext cx="2930524" cy="2545384"/>
          </a:xfrm>
        </p:spPr>
        <p:txBody>
          <a:bodyPr>
            <a:noAutofit/>
          </a:bodyPr>
          <a:lstStyle>
            <a:lvl1pPr algn="ctr">
              <a:defRPr sz="10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/>
              <a:t>Only use this placeholder for a table, chart, Smart Art graphic, picture or movie by simply clicking on the relevant icon within the placeholder. STRICTLY NO BODY COPY.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5580592-6096-1F47-9B7A-D450B821D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4076" y="4467829"/>
            <a:ext cx="2930400" cy="1536097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55FE781-85EE-3540-B2A1-4A116B3781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800" y="4467829"/>
            <a:ext cx="2930400" cy="1536097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B892FB6-9EDB-0149-967B-7E6ECA11A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3400" y="4467829"/>
            <a:ext cx="2930400" cy="1536097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</p:spTree>
    <p:extLst>
      <p:ext uri="{BB962C8B-B14F-4D97-AF65-F5344CB8AC3E}">
        <p14:creationId xmlns:p14="http://schemas.microsoft.com/office/powerpoint/2010/main" val="11487289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036">
          <p15:clr>
            <a:srgbClr val="FBAE40"/>
          </p15:clr>
        </p15:guide>
        <p15:guide id="2" pos="7142">
          <p15:clr>
            <a:srgbClr val="FBAE40"/>
          </p15:clr>
        </p15:guide>
        <p15:guide id="3" pos="238">
          <p15:clr>
            <a:srgbClr val="FBAE40"/>
          </p15:clr>
        </p15:guide>
        <p15:guide id="4" pos="2910">
          <p15:clr>
            <a:srgbClr val="FBAE40"/>
          </p15:clr>
        </p15:guide>
        <p15:guide id="5" pos="4768">
          <p15:clr>
            <a:srgbClr val="FBAE40"/>
          </p15:clr>
        </p15:guide>
        <p15:guide id="6" orient="horz" pos="3782">
          <p15:clr>
            <a:srgbClr val="FBAE40"/>
          </p15:clr>
        </p15:guide>
        <p15:guide id="7" pos="538">
          <p15:clr>
            <a:srgbClr val="FBAE40"/>
          </p15:clr>
        </p15:guide>
        <p15:guide id="8" pos="5294">
          <p15:clr>
            <a:srgbClr val="FBAE40"/>
          </p15:clr>
        </p15:guide>
        <p15:guide id="9" pos="7442">
          <p15:clr>
            <a:srgbClr val="FBAE40"/>
          </p15:clr>
        </p15:guide>
        <p15:guide id="10" pos="238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8D9EB-8F6F-4440-B06B-B0F6E38C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&lt;Footer&gt;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4071-184D-0C47-BB4E-EE93637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3086A9-5F58-1E49-9E93-AE6B305C50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075" y="1648799"/>
            <a:ext cx="1990800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4" y="100180"/>
            <a:ext cx="11437200" cy="9612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3600" spc="-51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[4 Column content]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EA7D700-579D-734A-A13B-52D4C09F20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73475" y="1648800"/>
            <a:ext cx="1990800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2A3D93B-0C25-0747-A626-EB2164FF67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45615" y="1648800"/>
            <a:ext cx="1992312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033EF94C-9024-F24A-9FA5-963ADDB51C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08788" y="1648800"/>
            <a:ext cx="1992312" cy="43560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</p:spTree>
    <p:extLst>
      <p:ext uri="{BB962C8B-B14F-4D97-AF65-F5344CB8AC3E}">
        <p14:creationId xmlns:p14="http://schemas.microsoft.com/office/powerpoint/2010/main" val="19374277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034">
          <p15:clr>
            <a:srgbClr val="FBAE40"/>
          </p15:clr>
        </p15:guide>
        <p15:guide id="2" pos="7142">
          <p15:clr>
            <a:srgbClr val="FBAE40"/>
          </p15:clr>
        </p15:guide>
        <p15:guide id="3" pos="238">
          <p15:clr>
            <a:srgbClr val="FBAE40"/>
          </p15:clr>
        </p15:guide>
        <p15:guide id="4" pos="4098">
          <p15:clr>
            <a:srgbClr val="FBAE40"/>
          </p15:clr>
        </p15:guide>
        <p15:guide id="5" pos="5354">
          <p15:clr>
            <a:srgbClr val="FBAE40"/>
          </p15:clr>
        </p15:guide>
        <p15:guide id="6" orient="horz" pos="3782">
          <p15:clr>
            <a:srgbClr val="FBAE40"/>
          </p15:clr>
        </p15:guide>
        <p15:guide id="7" pos="538">
          <p15:clr>
            <a:srgbClr val="FBAE40"/>
          </p15:clr>
        </p15:guide>
        <p15:guide id="9" pos="7442">
          <p15:clr>
            <a:srgbClr val="FBAE40"/>
          </p15:clr>
        </p15:guide>
        <p15:guide id="10" pos="1794">
          <p15:clr>
            <a:srgbClr val="FBAE40"/>
          </p15:clr>
        </p15:guide>
        <p15:guide id="11" pos="2314">
          <p15:clr>
            <a:srgbClr val="FBAE40"/>
          </p15:clr>
        </p15:guide>
        <p15:guide id="12" pos="3569">
          <p15:clr>
            <a:srgbClr val="FBAE40"/>
          </p15:clr>
        </p15:guide>
        <p15:guide id="13" pos="5884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0B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4ADC7-CDB1-2E44-869A-97753EF5A0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25" y="937548"/>
            <a:ext cx="8026401" cy="3541855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spc="-5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[End slide] &lt;Message&gt;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C887507-5083-9B4E-A86F-AD0964CC3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178499" y="2879726"/>
            <a:ext cx="6172804" cy="1098551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E64A819-9485-5E4D-A09A-5E4122598D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25" y="5023414"/>
            <a:ext cx="8026401" cy="159521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spc="-5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</a:lstStyle>
          <a:p>
            <a:pPr lvl="0"/>
            <a:r>
              <a:rPr lang="en-GB" dirty="0"/>
              <a:t>&lt;Contact details&gt;</a:t>
            </a:r>
          </a:p>
        </p:txBody>
      </p:sp>
    </p:spTree>
    <p:extLst>
      <p:ext uri="{BB962C8B-B14F-4D97-AF65-F5344CB8AC3E}">
        <p14:creationId xmlns:p14="http://schemas.microsoft.com/office/powerpoint/2010/main" val="27813463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38">
          <p15:clr>
            <a:srgbClr val="FBAE40"/>
          </p15:clr>
        </p15:guide>
        <p15:guide id="5" pos="4768">
          <p15:clr>
            <a:srgbClr val="FBAE40"/>
          </p15:clr>
        </p15:guide>
        <p15:guide id="8" pos="5294">
          <p15:clr>
            <a:srgbClr val="FBAE40"/>
          </p15:clr>
        </p15:guide>
        <p15:guide id="9" pos="7442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16" y="2230293"/>
            <a:ext cx="11542287" cy="7587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0" i="0" baseline="0">
                <a:solidFill>
                  <a:srgbClr val="FFFFFF"/>
                </a:solidFill>
                <a:latin typeface="+mj-lt"/>
                <a:cs typeface="Roboto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715" y="3385019"/>
            <a:ext cx="10932684" cy="29328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indent="0" algn="l">
              <a:buNone/>
              <a:defRPr sz="788">
                <a:solidFill>
                  <a:schemeClr val="tx1"/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lumen-white-lin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631" y="3508963"/>
            <a:ext cx="7057320" cy="37639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3561" y="284104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247464"/>
            <a:ext cx="109728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09999E6-92C2-473F-BD6E-47EBB1BC5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02" y="6432175"/>
            <a:ext cx="1113695" cy="1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439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871"/>
            <a:ext cx="10972799" cy="625557"/>
          </a:xfrm>
        </p:spPr>
        <p:txBody>
          <a:bodyPr>
            <a:normAutofit/>
          </a:bodyPr>
          <a:lstStyle>
            <a:lvl1pPr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3053"/>
            <a:ext cx="5503333" cy="4371739"/>
          </a:xfrm>
        </p:spPr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0736987" y="6356352"/>
            <a:ext cx="845412" cy="365125"/>
          </a:xfrm>
          <a:prstGeom prst="rect">
            <a:avLst/>
          </a:prstGeom>
        </p:spPr>
        <p:txBody>
          <a:bodyPr/>
          <a:lstStyle/>
          <a:p>
            <a:fld id="{AD8978E3-BB76-43B8-A1DA-DC441A894677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163351"/>
            <a:ext cx="109728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6232023"/>
            <a:ext cx="10972800" cy="0"/>
          </a:xfrm>
          <a:prstGeom prst="line">
            <a:avLst/>
          </a:prstGeom>
          <a:ln w="12700" cmpd="sng">
            <a:solidFill>
              <a:srgbClr val="00BA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8FCC505-08F0-4423-9992-D0BDBC2DA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52"/>
            <a:ext cx="720983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895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467600" y="5912971"/>
            <a:ext cx="4191000" cy="254000"/>
          </a:xfrm>
        </p:spPr>
        <p:txBody>
          <a:bodyPr wrap="none">
            <a:noAutofit/>
          </a:bodyPr>
          <a:lstStyle>
            <a:lvl1pPr algn="r">
              <a:spcBef>
                <a:spcPts val="0"/>
              </a:spcBef>
              <a:defRPr sz="825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135D8-A089-47B7-98CC-6252D19716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1AEC-FA2F-4C73-8227-5CB9F519E0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80D22306-02CE-445E-BF40-00F8A2881C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56345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45E8B7-BDBF-409D-956E-14C036D8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457875"/>
            <a:ext cx="10972797" cy="625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27B55A-D2BE-4BB6-AC2C-49185550335C}"/>
              </a:ext>
            </a:extLst>
          </p:cNvPr>
          <p:cNvCxnSpPr/>
          <p:nvPr userDrawn="1"/>
        </p:nvCxnSpPr>
        <p:spPr>
          <a:xfrm>
            <a:off x="609600" y="1163351"/>
            <a:ext cx="10972800" cy="0"/>
          </a:xfrm>
          <a:prstGeom prst="line">
            <a:avLst/>
          </a:prstGeom>
          <a:ln w="63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D01E27-D3C9-4CD4-8C3E-859BC159DF1D}"/>
              </a:ext>
            </a:extLst>
          </p:cNvPr>
          <p:cNvSpPr txBox="1"/>
          <p:nvPr userDrawn="1"/>
        </p:nvSpPr>
        <p:spPr>
          <a:xfrm>
            <a:off x="11721827" y="115275"/>
            <a:ext cx="404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4D02B-0F1C-4B86-A106-D7157745ACF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0D9430D-21FD-48F2-89E3-FF290A5D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02" y="6432175"/>
            <a:ext cx="1113695" cy="1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683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87DC0C3-61E5-4F06-BD15-5C93DFA7705A}"/>
              </a:ext>
            </a:extLst>
          </p:cNvPr>
          <p:cNvSpPr/>
          <p:nvPr userDrawn="1"/>
        </p:nvSpPr>
        <p:spPr>
          <a:xfrm>
            <a:off x="11116657" y="1333681"/>
            <a:ext cx="451811" cy="451811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6791C6-FDF0-42CD-B1B7-FD91FF55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27" y="506651"/>
            <a:ext cx="10042731" cy="636631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algn="ctr">
              <a:defRPr sz="2400" b="0">
                <a:solidFill>
                  <a:srgbClr val="242F3E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BF0738-C995-417E-BCD3-8E06BE05A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05" y="6288351"/>
            <a:ext cx="1274779" cy="29908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E3634-9F66-40D1-9753-925CBF319533}"/>
              </a:ext>
            </a:extLst>
          </p:cNvPr>
          <p:cNvCxnSpPr/>
          <p:nvPr userDrawn="1"/>
        </p:nvCxnSpPr>
        <p:spPr>
          <a:xfrm>
            <a:off x="609600" y="1163351"/>
            <a:ext cx="109728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6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 1 2 2">
  <p:cSld name="Custom Layout 5 1 3 1 1 2 2">
    <p:bg>
      <p:bgPr>
        <a:solidFill>
          <a:srgbClr val="403B38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3"/>
          <p:cNvSpPr/>
          <p:nvPr/>
        </p:nvSpPr>
        <p:spPr>
          <a:xfrm>
            <a:off x="4305301" y="0"/>
            <a:ext cx="7886700" cy="68580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53"/>
          <p:cNvSpPr txBox="1"/>
          <p:nvPr/>
        </p:nvSpPr>
        <p:spPr>
          <a:xfrm>
            <a:off x="7490167" y="6195833"/>
            <a:ext cx="4215600" cy="38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40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19" name="Google Shape;219;p53"/>
          <p:cNvCxnSpPr/>
          <p:nvPr/>
        </p:nvCxnSpPr>
        <p:spPr>
          <a:xfrm>
            <a:off x="618434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53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algn="l"/>
            <a:fld id="{00000000-1234-1234-1234-123412341234}" type="slidenum">
              <a:rPr lang="en-AU" smtClean="0"/>
              <a:pPr algn="l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39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2">
          <p15:clr>
            <a:srgbClr val="FA7B17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8255-234F-419E-88EB-605BC49D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BDBBA-B89D-48C0-A765-2CAA1704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8E50-3E42-EC45-BCE2-E192458BE9D9}" type="datetime1">
              <a:rPr lang="en-GB" smtClean="0"/>
              <a:t>06/03/2024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6AE1B-1DCF-4D0E-B40B-AC3EAE39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&lt;Footer&gt;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A83C6-DA9B-44A0-818B-C225A37F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16036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87DC0C3-61E5-4F06-BD15-5C93DFA7705A}"/>
              </a:ext>
            </a:extLst>
          </p:cNvPr>
          <p:cNvSpPr/>
          <p:nvPr userDrawn="1"/>
        </p:nvSpPr>
        <p:spPr>
          <a:xfrm>
            <a:off x="11116657" y="1333681"/>
            <a:ext cx="451811" cy="451811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6791C6-FDF0-42CD-B1B7-FD91FF55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225" y="506651"/>
            <a:ext cx="9815547" cy="636631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algn="l">
              <a:defRPr sz="2400" b="0">
                <a:solidFill>
                  <a:srgbClr val="242F3E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BF0738-C995-417E-BCD3-8E06BE05A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05" y="6288351"/>
            <a:ext cx="1274779" cy="2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5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">
  <p:cSld name="Custom Layout 5 1 1 1">
    <p:bg>
      <p:bgPr>
        <a:solidFill>
          <a:srgbClr val="EBE8E6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47"/>
          <p:cNvSpPr txBox="1"/>
          <p:nvPr/>
        </p:nvSpPr>
        <p:spPr>
          <a:xfrm>
            <a:off x="7490167" y="6195833"/>
            <a:ext cx="4215600" cy="38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82" name="Google Shape;982;p247"/>
          <p:cNvCxnSpPr/>
          <p:nvPr/>
        </p:nvCxnSpPr>
        <p:spPr>
          <a:xfrm>
            <a:off x="618401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247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fld id="{00000000-1234-1234-1234-12341234123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83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ody copy_3">
    <p:bg>
      <p:bgPr>
        <a:solidFill>
          <a:srgbClr val="000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food&#10;&#10;Description automatically generated">
            <a:extLst>
              <a:ext uri="{FF2B5EF4-FFF2-40B4-BE49-F238E27FC236}">
                <a16:creationId xmlns:a16="http://schemas.microsoft.com/office/drawing/2014/main" id="{78996D8F-6027-1048-BD7C-781A86CAA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" y="-34290"/>
            <a:ext cx="12313920" cy="6926580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797CEB7-02E8-9248-8A9E-629A65474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050" y="6493979"/>
            <a:ext cx="374321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B1F44A7-4017-4C40-8471-CBB8E1A65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81F30F-33C6-B341-A600-72429E4D9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5050"/>
            <a:ext cx="11053762" cy="467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296FF16A-A6DF-8040-9797-89D0338A1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27241"/>
            <a:ext cx="11053762" cy="466911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65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E8C484-1A5B-FBBC-F791-BC3546F7AAE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DF50B12F-F556-E652-19A1-86B0B9FAD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7E94F1AB-B364-B74A-C5E8-E601CEA75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84231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0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07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30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9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1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0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1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3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1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8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AA9403-8857-302A-0BCF-AB6F67E29C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8" name="Picture 7" descr="PF Logo">
              <a:extLst>
                <a:ext uri="{FF2B5EF4-FFF2-40B4-BE49-F238E27FC236}">
                  <a16:creationId xmlns:a16="http://schemas.microsoft.com/office/drawing/2014/main" id="{C75CC2F6-8E0E-81F5-A6AA-17D8E11DE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9" name="Picture 8" descr="PF Logo 2">
              <a:extLst>
                <a:ext uri="{FF2B5EF4-FFF2-40B4-BE49-F238E27FC236}">
                  <a16:creationId xmlns:a16="http://schemas.microsoft.com/office/drawing/2014/main" id="{DC884D9A-A22C-5030-F1DE-E2A1DBA64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51599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6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7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1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35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2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8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5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1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A1E144-F015-1BBE-29F4-DE92D0584D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9" name="Picture 8" descr="PF Logo">
              <a:extLst>
                <a:ext uri="{FF2B5EF4-FFF2-40B4-BE49-F238E27FC236}">
                  <a16:creationId xmlns:a16="http://schemas.microsoft.com/office/drawing/2014/main" id="{FEFA09D8-1A4E-18D8-DDE8-0A7E8BFB3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10" name="Picture 9" descr="PF Logo 2">
              <a:extLst>
                <a:ext uri="{FF2B5EF4-FFF2-40B4-BE49-F238E27FC236}">
                  <a16:creationId xmlns:a16="http://schemas.microsoft.com/office/drawing/2014/main" id="{8DFB621E-A909-18B9-EE99-F4C32E813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68856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3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2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9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8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6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9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9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C4EF25-7FA0-BDA4-C1C7-F759D07A5F9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11" name="Picture 10" descr="PF Logo">
              <a:extLst>
                <a:ext uri="{FF2B5EF4-FFF2-40B4-BE49-F238E27FC236}">
                  <a16:creationId xmlns:a16="http://schemas.microsoft.com/office/drawing/2014/main" id="{950581B3-721D-2E9B-8BAB-5917B8A82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12" name="Picture 11" descr="PF Logo 2">
              <a:extLst>
                <a:ext uri="{FF2B5EF4-FFF2-40B4-BE49-F238E27FC236}">
                  <a16:creationId xmlns:a16="http://schemas.microsoft.com/office/drawing/2014/main" id="{D6F5F39B-0E1C-0DA1-E508-8452F0A81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13837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517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67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3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5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1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2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7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9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8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9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9B8D47-A41A-A6C8-FE41-CEB7B49F486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4661" y="6321592"/>
            <a:ext cx="1524000" cy="467785"/>
            <a:chOff x="1728" y="1889"/>
            <a:chExt cx="2272" cy="694"/>
          </a:xfrm>
        </p:grpSpPr>
        <p:pic>
          <p:nvPicPr>
            <p:cNvPr id="7" name="Picture 6" descr="PF Logo">
              <a:extLst>
                <a:ext uri="{FF2B5EF4-FFF2-40B4-BE49-F238E27FC236}">
                  <a16:creationId xmlns:a16="http://schemas.microsoft.com/office/drawing/2014/main" id="{9A45D066-16F1-A824-FDB6-D4047F958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889"/>
              <a:ext cx="2272" cy="536"/>
            </a:xfrm>
            <a:prstGeom prst="rect">
              <a:avLst/>
            </a:prstGeom>
            <a:noFill/>
          </p:spPr>
        </p:pic>
        <p:pic>
          <p:nvPicPr>
            <p:cNvPr id="8" name="Picture 7" descr="PF Logo 2">
              <a:extLst>
                <a:ext uri="{FF2B5EF4-FFF2-40B4-BE49-F238E27FC236}">
                  <a16:creationId xmlns:a16="http://schemas.microsoft.com/office/drawing/2014/main" id="{3977D23F-2FEA-E94F-97B3-AC69A1657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400"/>
              <a:ext cx="2272" cy="1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59966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5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8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67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0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8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0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9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05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1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8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1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3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2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2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C5BB-39CE-1A4C-8812-F3A17EA4417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7034-C073-224B-8A1D-BD7C891A4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0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 Layout 5">
    <p:bg>
      <p:bgPr>
        <a:solidFill>
          <a:srgbClr val="007042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9" name="Google Shape;959;p240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Google Shape;960;p240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458754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">
  <p:cSld name="Custom Layout 5 1">
    <p:bg>
      <p:bgPr>
        <a:solidFill>
          <a:schemeClr val="dk2"/>
        </a:solidFill>
        <a:effectLst/>
      </p:bgPr>
    </p:bg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" name="Google Shape;962;p241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Google Shape;963;p241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6785402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5">
  <p:cSld name="Custom Layout 5 1 5">
    <p:bg>
      <p:bgPr>
        <a:solidFill>
          <a:schemeClr val="dk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242"/>
          <p:cNvPicPr preferRelativeResize="0"/>
          <p:nvPr/>
        </p:nvPicPr>
        <p:blipFill rotWithShape="1">
          <a:blip r:embed="rId2">
            <a:alphaModFix/>
          </a:blip>
          <a:srcRect l="12275" r="28678"/>
          <a:stretch/>
        </p:blipFill>
        <p:spPr>
          <a:xfrm>
            <a:off x="6117033" y="0"/>
            <a:ext cx="6074967" cy="6858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242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7" name="Google Shape;967;p242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35164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28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4">
  <p:cSld name="Custom Layout 5 1 4">
    <p:bg>
      <p:bgPr>
        <a:solidFill>
          <a:schemeClr val="dk2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243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2740574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">
  <p:cSld name="Custom Layout 5 1 3">
    <p:bg>
      <p:bgPr>
        <a:solidFill>
          <a:schemeClr val="dk2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44"/>
          <p:cNvSpPr/>
          <p:nvPr/>
        </p:nvSpPr>
        <p:spPr>
          <a:xfrm>
            <a:off x="-50" y="0"/>
            <a:ext cx="12192000" cy="34293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2" name="Google Shape;972;p244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3" name="Google Shape;973;p244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01328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">
  <p:cSld name="Custom Layout 5 1 1">
    <p:bg>
      <p:bgPr>
        <a:solidFill>
          <a:srgbClr val="EBE8E6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45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6" name="Google Shape;976;p24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48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2">
  <p:cSld name="Custom Layout 5 1 1 2">
    <p:bg>
      <p:bgPr>
        <a:solidFill>
          <a:srgbClr val="F5F4F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46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9" name="Google Shape;979;p24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1719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">
  <p:cSld name="Custom Layout 5 1 1 1">
    <p:bg>
      <p:bgPr>
        <a:solidFill>
          <a:srgbClr val="EBE8E6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47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82" name="Google Shape;982;p247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24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497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4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86" name="Google Shape;986;p248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87" name="Google Shape;987;p248"/>
          <p:cNvCxnSpPr/>
          <p:nvPr/>
        </p:nvCxnSpPr>
        <p:spPr>
          <a:xfrm>
            <a:off x="609600" y="457200"/>
            <a:ext cx="477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92514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4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90" name="Google Shape;990;p249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91" name="Google Shape;991;p249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91368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 Layout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5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94" name="Google Shape;994;p250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051857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 Layout 1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5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245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 1 1 1">
  <p:cSld name="Custom Layout 5 1 2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52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99" name="Google Shape;999;p252"/>
          <p:cNvCxnSpPr/>
          <p:nvPr/>
        </p:nvCxnSpPr>
        <p:spPr>
          <a:xfrm>
            <a:off x="618400" y="455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0" name="Google Shape;1000;p252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1" name="Google Shape;1001;p25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83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804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 1">
  <p:cSld name="Custom Layout 5 1 3 1 1">
    <p:bg>
      <p:bgPr>
        <a:solidFill>
          <a:srgbClr val="403B38"/>
        </a:solidFill>
        <a:effectLst/>
      </p:bgPr>
    </p:bg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53"/>
          <p:cNvSpPr/>
          <p:nvPr/>
        </p:nvSpPr>
        <p:spPr>
          <a:xfrm>
            <a:off x="-67" y="0"/>
            <a:ext cx="6096000" cy="68580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4" name="Google Shape;1004;p253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5" name="Google Shape;1005;p25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06" name="Google Shape;1006;p253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96531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A7B17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2">
  <p:cSld name="Custom Layout 5 2">
    <p:bg>
      <p:bgPr>
        <a:solidFill>
          <a:srgbClr val="1C3D4D">
            <a:alpha val="81570"/>
          </a:srgbClr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5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1009" name="Google Shape;1009;p254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D6D1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0" name="Google Shape;1010;p254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3533040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">
  <p:cSld name="Custom Layout 5 1 2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2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4700"/>
            <a:ext cx="12188954" cy="7019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255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D6D1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4" name="Google Shape;1014;p255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002335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 1 1">
  <p:cSld name="Custom Layout 5 1 3 1 1 1">
    <p:bg>
      <p:bgPr>
        <a:solidFill>
          <a:srgbClr val="403B38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56"/>
          <p:cNvSpPr/>
          <p:nvPr/>
        </p:nvSpPr>
        <p:spPr>
          <a:xfrm>
            <a:off x="6096008" y="0"/>
            <a:ext cx="6096000" cy="6858000"/>
          </a:xfrm>
          <a:prstGeom prst="rect">
            <a:avLst/>
          </a:prstGeom>
          <a:solidFill>
            <a:srgbClr val="EBE8E6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7" name="Google Shape;1017;p256"/>
          <p:cNvCxnSpPr/>
          <p:nvPr/>
        </p:nvCxnSpPr>
        <p:spPr>
          <a:xfrm>
            <a:off x="618400" y="4572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8" name="Google Shape;1018;p25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500"/>
            </a:lvl1pPr>
            <a:lvl2pPr lvl="1" rtl="0">
              <a:buNone/>
              <a:defRPr sz="1500"/>
            </a:lvl2pPr>
            <a:lvl3pPr lvl="2" rtl="0">
              <a:buNone/>
              <a:defRPr sz="1500"/>
            </a:lvl3pPr>
            <a:lvl4pPr lvl="3" rtl="0">
              <a:buNone/>
              <a:defRPr sz="1500"/>
            </a:lvl4pPr>
            <a:lvl5pPr lvl="4" rtl="0">
              <a:buNone/>
              <a:defRPr sz="1500"/>
            </a:lvl5pPr>
            <a:lvl6pPr lvl="5" rtl="0">
              <a:buNone/>
              <a:defRPr sz="1500"/>
            </a:lvl6pPr>
            <a:lvl7pPr lvl="6" rtl="0">
              <a:buNone/>
              <a:defRPr sz="1500"/>
            </a:lvl7pPr>
            <a:lvl8pPr lvl="7" rtl="0">
              <a:buNone/>
              <a:defRPr sz="1500"/>
            </a:lvl8pPr>
            <a:lvl9pPr lvl="8" rtl="0">
              <a:buNone/>
              <a:defRPr sz="15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19" name="Google Shape;1019;p256"/>
          <p:cNvSpPr txBox="1"/>
          <p:nvPr/>
        </p:nvSpPr>
        <p:spPr>
          <a:xfrm>
            <a:off x="7490167" y="6195833"/>
            <a:ext cx="421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93375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A7B17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3">
  <p:cSld name="Custom Layout 5 1 1 3">
    <p:bg>
      <p:bgPr>
        <a:solidFill>
          <a:srgbClr val="D6D1CC"/>
        </a:solidFill>
        <a:effectLst/>
      </p:bgPr>
    </p:bg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57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0" i="0" u="none" strike="noStrike" cap="none">
                <a:solidFill>
                  <a:srgbClr val="403B38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 i="0" u="none" strike="noStrike" cap="none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022" name="Google Shape;1022;p257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rgbClr val="403B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3" name="Google Shape;1023;p2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1510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3183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6">
  <p:cSld name="Custom Layout 5 1 6">
    <p:bg>
      <p:bgPr>
        <a:solidFill>
          <a:srgbClr val="403B38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59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027" name="Google Shape;1027;p259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8" name="Google Shape;1028;p25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29" name="Google Shape;1029;p259"/>
          <p:cNvSpPr txBox="1"/>
          <p:nvPr/>
        </p:nvSpPr>
        <p:spPr>
          <a:xfrm>
            <a:off x="486233" y="6052233"/>
            <a:ext cx="421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Amplified Intelligence Overview</a:t>
            </a:r>
            <a:endParaRPr sz="800" b="1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March 2022</a:t>
            </a:r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1566314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1"/>
          <p:cNvSpPr txBox="1">
            <a:spLocks noGrp="1"/>
          </p:cNvSpPr>
          <p:nvPr>
            <p:ph type="body" idx="1"/>
          </p:nvPr>
        </p:nvSpPr>
        <p:spPr>
          <a:xfrm>
            <a:off x="642400" y="1766567"/>
            <a:ext cx="11360800" cy="4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 sz="1867">
                <a:solidFill>
                  <a:srgbClr val="222222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 sz="1867">
                <a:solidFill>
                  <a:srgbClr val="222222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 sz="1867">
                <a:solidFill>
                  <a:srgbClr val="222222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 sz="1867">
                <a:solidFill>
                  <a:srgbClr val="222222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 sz="1867">
                <a:solidFill>
                  <a:srgbClr val="222222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 sz="1867">
                <a:solidFill>
                  <a:srgbClr val="222222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 sz="1867">
                <a:solidFill>
                  <a:srgbClr val="222222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 sz="1867">
                <a:solidFill>
                  <a:srgbClr val="222222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22222"/>
              </a:buClr>
              <a:buSzPts val="1400"/>
              <a:buChar char="■"/>
              <a:defRPr sz="1867">
                <a:solidFill>
                  <a:srgbClr val="22222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1"/>
          <p:cNvSpPr txBox="1">
            <a:spLocks noGrp="1"/>
          </p:cNvSpPr>
          <p:nvPr>
            <p:ph type="sldNum" idx="12"/>
          </p:nvPr>
        </p:nvSpPr>
        <p:spPr>
          <a:xfrm>
            <a:off x="11148911" y="6132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7" name="Google Shape;147;p171"/>
          <p:cNvSpPr txBox="1">
            <a:spLocks noGrp="1"/>
          </p:cNvSpPr>
          <p:nvPr>
            <p:ph type="title"/>
          </p:nvPr>
        </p:nvSpPr>
        <p:spPr>
          <a:xfrm>
            <a:off x="618800" y="277267"/>
            <a:ext cx="99800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  <a:def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3733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8" name="Google Shape;148;p171"/>
          <p:cNvSpPr txBox="1"/>
          <p:nvPr/>
        </p:nvSpPr>
        <p:spPr>
          <a:xfrm>
            <a:off x="475096" y="6242033"/>
            <a:ext cx="5863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AU"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AUSTRALIAN ADVERTISING EFFECTIVENESS RULES</a:t>
            </a: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1"/>
          <p:cNvSpPr txBox="1"/>
          <p:nvPr/>
        </p:nvSpPr>
        <p:spPr>
          <a:xfrm>
            <a:off x="6196663" y="6242033"/>
            <a:ext cx="5863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AU"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Advertising Council Australia 2023</a:t>
            </a: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26;g24149b73253_0_65">
            <a:extLst>
              <a:ext uri="{FF2B5EF4-FFF2-40B4-BE49-F238E27FC236}">
                <a16:creationId xmlns:a16="http://schemas.microsoft.com/office/drawing/2014/main" id="{F2790DDD-DD51-82E5-93BD-BFC6AAC9512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891" t="81178" r="87867" b="4041"/>
          <a:stretch/>
        </p:blipFill>
        <p:spPr>
          <a:xfrm>
            <a:off x="5746181" y="6133530"/>
            <a:ext cx="699635" cy="629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144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2"/>
          <p:cNvSpPr txBox="1">
            <a:spLocks noGrp="1"/>
          </p:cNvSpPr>
          <p:nvPr>
            <p:ph type="sldNum" idx="12"/>
          </p:nvPr>
        </p:nvSpPr>
        <p:spPr>
          <a:xfrm>
            <a:off x="11148911" y="6132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2" name="Google Shape;152;p172"/>
          <p:cNvSpPr txBox="1"/>
          <p:nvPr/>
        </p:nvSpPr>
        <p:spPr>
          <a:xfrm>
            <a:off x="475096" y="6242033"/>
            <a:ext cx="5863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AU"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AUSTRALIAN ADVERTISING EFFECTIVENESS RULES</a:t>
            </a: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2"/>
          <p:cNvSpPr txBox="1"/>
          <p:nvPr/>
        </p:nvSpPr>
        <p:spPr>
          <a:xfrm>
            <a:off x="6196663" y="6242033"/>
            <a:ext cx="5863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AU"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Advertising Council Australia 2023</a:t>
            </a: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26;g24149b73253_0_65">
            <a:extLst>
              <a:ext uri="{FF2B5EF4-FFF2-40B4-BE49-F238E27FC236}">
                <a16:creationId xmlns:a16="http://schemas.microsoft.com/office/drawing/2014/main" id="{0134B417-A1E8-CC3D-D1B8-B0F12FBD54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891" t="81178" r="87867" b="4041"/>
          <a:stretch/>
        </p:blipFill>
        <p:spPr>
          <a:xfrm>
            <a:off x="5746181" y="6133530"/>
            <a:ext cx="699635" cy="629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7306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 Layout 5">
    <p:bg>
      <p:bgPr>
        <a:solidFill>
          <a:srgbClr val="007042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3" name="Google Shape;743;p174"/>
          <p:cNvCxnSpPr/>
          <p:nvPr/>
        </p:nvCxnSpPr>
        <p:spPr>
          <a:xfrm>
            <a:off x="618433" y="441600"/>
            <a:ext cx="10955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4" name="Google Shape;744;p174"/>
          <p:cNvSpPr txBox="1"/>
          <p:nvPr/>
        </p:nvSpPr>
        <p:spPr>
          <a:xfrm>
            <a:off x="7490167" y="6195833"/>
            <a:ext cx="42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© Amplified Intelligence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7337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image" Target="../media/image4.jpe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image" Target="../media/image4.jpe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tags" Target="../tags/tag3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8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3929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C91C-1C86-5F48-A8D9-E73E52B7F15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E2C2-2198-3740-A526-0BC0F9E11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  <p:sldLayoutId id="2147483678" r:id="rId16"/>
    <p:sldLayoutId id="2147483681" r:id="rId17"/>
  </p:sldLayoutIdLst>
  <p:txStyles>
    <p:titleStyle>
      <a:lvl1pPr algn="ctr" defTabSz="121914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06/03/2024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3259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7D4F53B-E777-4D22-BF14-5A6FF8D3BEAE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84122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0391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A4335"/>
          </p15:clr>
        </p15:guide>
        <p15:guide id="2" orient="horz" pos="288">
          <p15:clr>
            <a:srgbClr val="EA4335"/>
          </p15:clr>
        </p15:guide>
        <p15:guide id="3" pos="7296">
          <p15:clr>
            <a:srgbClr val="EA4335"/>
          </p15:clr>
        </p15:guide>
        <p15:guide id="4" orient="horz" pos="4032">
          <p15:clr>
            <a:srgbClr val="EA4335"/>
          </p15:clr>
        </p15:guide>
        <p15:guide id="5" orient="horz" pos="576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0"/>
          <p:cNvSpPr txBox="1">
            <a:spLocks noGrp="1"/>
          </p:cNvSpPr>
          <p:nvPr>
            <p:ph type="title"/>
          </p:nvPr>
        </p:nvSpPr>
        <p:spPr>
          <a:xfrm>
            <a:off x="618800" y="277267"/>
            <a:ext cx="113608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1" name="Google Shape;141;p170"/>
          <p:cNvSpPr txBox="1">
            <a:spLocks noGrp="1"/>
          </p:cNvSpPr>
          <p:nvPr>
            <p:ph type="body" idx="1"/>
          </p:nvPr>
        </p:nvSpPr>
        <p:spPr>
          <a:xfrm>
            <a:off x="618800" y="1766567"/>
            <a:ext cx="11360800" cy="4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353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15353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5153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70"/>
          <p:cNvSpPr txBox="1">
            <a:spLocks noGrp="1"/>
          </p:cNvSpPr>
          <p:nvPr>
            <p:ph type="sldNum" idx="12"/>
          </p:nvPr>
        </p:nvSpPr>
        <p:spPr>
          <a:xfrm>
            <a:off x="11148911" y="6132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43" name="Google Shape;143;p170"/>
          <p:cNvCxnSpPr/>
          <p:nvPr/>
        </p:nvCxnSpPr>
        <p:spPr>
          <a:xfrm>
            <a:off x="383367" y="378867"/>
            <a:ext cx="0" cy="6102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24258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">
          <p15:clr>
            <a:srgbClr val="EA4335"/>
          </p15:clr>
        </p15:guide>
        <p15:guide id="2" pos="181">
          <p15:clr>
            <a:srgbClr val="EA4335"/>
          </p15:clr>
        </p15:guide>
        <p15:guide id="3" orient="horz" pos="3061">
          <p15:clr>
            <a:srgbClr val="EA4335"/>
          </p15:clr>
        </p15:guide>
        <p15:guide id="4" pos="292">
          <p15:clr>
            <a:srgbClr val="EA4335"/>
          </p15:clr>
        </p15:guide>
        <p15:guide id="5" orient="horz" pos="835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107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A4335"/>
          </p15:clr>
        </p15:guide>
        <p15:guide id="2" orient="horz" pos="288">
          <p15:clr>
            <a:srgbClr val="EA4335"/>
          </p15:clr>
        </p15:guide>
        <p15:guide id="3" pos="7296">
          <p15:clr>
            <a:srgbClr val="EA4335"/>
          </p15:clr>
        </p15:guide>
        <p15:guide id="4" orient="horz" pos="4032">
          <p15:clr>
            <a:srgbClr val="EA4335"/>
          </p15:clr>
        </p15:guide>
        <p15:guide id="5" orient="horz" pos="576">
          <p15:clr>
            <a:srgbClr val="EA4335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3929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015CB-650D-AD49-8D42-8B9199488A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8921-C92E-A24B-AA3E-AAF2F0A65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2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xStyles>
    <p:titleStyle>
      <a:lvl1pPr algn="ctr" defTabSz="121914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DB5ABF9-332D-964C-AB8E-942F4F0A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6" y="100181"/>
            <a:ext cx="11436351" cy="96094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9EC622-39CF-AE43-9BA7-1ED2DD9B2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745120"/>
            <a:ext cx="2930525" cy="136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accent5"/>
                </a:solidFill>
                <a:latin typeface="+mj-lt"/>
              </a:defRPr>
            </a:lvl1pPr>
          </a:lstStyle>
          <a:p>
            <a:fld id="{0DA68E50-3E42-EC45-BCE2-E192458BE9D9}" type="datetime1">
              <a:rPr lang="en-GB" smtClean="0"/>
              <a:t>06/03/2024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24199F-EC52-3944-951D-52E300AC7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07402" y="6456363"/>
            <a:ext cx="3406775" cy="136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>
                <a:solidFill>
                  <a:schemeClr val="accent5"/>
                </a:solidFill>
                <a:latin typeface="+mj-lt"/>
              </a:defRPr>
            </a:lvl1pPr>
          </a:lstStyle>
          <a:p>
            <a:pPr algn="r"/>
            <a:r>
              <a:rPr lang="en-GB" dirty="0"/>
              <a:t>&lt;Footer&gt;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6352B3-5099-5A4C-9A03-BCC525A0A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9523" y="6456363"/>
            <a:ext cx="332957" cy="136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>
                <a:solidFill>
                  <a:schemeClr val="accent5"/>
                </a:solidFill>
                <a:latin typeface="+mj-lt"/>
              </a:defRPr>
            </a:lvl1pPr>
          </a:lstStyle>
          <a:p>
            <a:fld id="{F2E00D97-4D62-844B-AFBB-B5DE925C4E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17476D-BDD1-6F42-939D-47FBB223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075" y="1648800"/>
            <a:ext cx="10483851" cy="4355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/ Text&gt;</a:t>
            </a:r>
          </a:p>
          <a:p>
            <a:pPr lvl="2"/>
            <a:r>
              <a:rPr lang="en-GB" dirty="0"/>
              <a:t>Third level &lt;Heading&gt;</a:t>
            </a:r>
          </a:p>
          <a:p>
            <a:pPr lvl="3"/>
            <a:r>
              <a:rPr lang="en-GB" dirty="0"/>
              <a:t>Fourth level &lt;Bullet / Text&gt;</a:t>
            </a:r>
          </a:p>
          <a:p>
            <a:pPr lvl="4"/>
            <a:r>
              <a:rPr lang="en-GB" dirty="0"/>
              <a:t>Fifth level &lt;Source / Notes&gt;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B641A6-6C7A-7E48-811D-43F6AA17D525}"/>
              </a:ext>
            </a:extLst>
          </p:cNvPr>
          <p:cNvCxnSpPr>
            <a:cxnSpLocks/>
          </p:cNvCxnSpPr>
          <p:nvPr userDrawn="1"/>
        </p:nvCxnSpPr>
        <p:spPr>
          <a:xfrm>
            <a:off x="377826" y="1156368"/>
            <a:ext cx="114363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1B285F-6AB8-0D46-B4BB-030C81F4BAC1}"/>
              </a:ext>
            </a:extLst>
          </p:cNvPr>
          <p:cNvGrpSpPr/>
          <p:nvPr userDrawn="1"/>
        </p:nvGrpSpPr>
        <p:grpSpPr>
          <a:xfrm>
            <a:off x="194312" y="6059660"/>
            <a:ext cx="605934" cy="605934"/>
            <a:chOff x="105412" y="5575983"/>
            <a:chExt cx="605933" cy="605933"/>
          </a:xfrm>
          <a:solidFill>
            <a:srgbClr val="00BADB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BD2CCA-5B5F-2748-A4C2-219D281E5343}"/>
                </a:ext>
              </a:extLst>
            </p:cNvPr>
            <p:cNvSpPr/>
            <p:nvPr userDrawn="1"/>
          </p:nvSpPr>
          <p:spPr>
            <a:xfrm>
              <a:off x="246380" y="5575983"/>
              <a:ext cx="43200" cy="60593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8A6042-8045-7A4C-8720-551C55404678}"/>
                </a:ext>
              </a:extLst>
            </p:cNvPr>
            <p:cNvSpPr/>
            <p:nvPr userDrawn="1"/>
          </p:nvSpPr>
          <p:spPr>
            <a:xfrm rot="5400000">
              <a:off x="386779" y="5716383"/>
              <a:ext cx="43200" cy="60593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13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ransition spd="med"/>
  <p:hf hdr="0" dt="0"/>
  <p:txStyles>
    <p:titleStyle>
      <a:lvl1pPr marL="0" marR="0" indent="0" algn="l" defTabSz="4107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51" baseline="0">
          <a:solidFill>
            <a:srgbClr val="00BADB"/>
          </a:solidFill>
          <a:uFillTx/>
          <a:latin typeface="+mn-lt"/>
          <a:ea typeface="+mj-ea"/>
          <a:cs typeface="+mj-cs"/>
          <a:sym typeface="Poppins SemiBold"/>
        </a:defRPr>
      </a:lvl1pPr>
      <a:lvl2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2pPr>
      <a:lvl3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3pPr>
      <a:lvl4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4pPr>
      <a:lvl5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5pPr>
      <a:lvl6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6pPr>
      <a:lvl7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7pPr>
      <a:lvl8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8pPr>
      <a:lvl9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oppins SemiBold"/>
        </a:defRPr>
      </a:lvl9pPr>
    </p:titleStyle>
    <p:bodyStyle>
      <a:lvl1pPr marL="0" marR="0" indent="0" algn="l" defTabSz="410756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Poppins Regular"/>
        </a:defRPr>
      </a:lvl1pPr>
      <a:lvl2pPr marL="143996" marR="0" indent="-143996" algn="l" defTabSz="410756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0" algn="l" defTabSz="410756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Poppins Regular"/>
        </a:defRPr>
      </a:lvl3pPr>
      <a:lvl4pPr marL="143996" marR="0" indent="-143996" algn="l" defTabSz="410756" rtl="0" eaLnBrk="1" latinLnBrk="0" hangingPunct="1">
        <a:lnSpc>
          <a:spcPct val="105000"/>
        </a:lnSpc>
        <a:spcBef>
          <a:spcPts val="0"/>
        </a:spcBef>
        <a:spcAft>
          <a:spcPts val="90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0" algn="l" defTabSz="410756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9pPr>
    </p:bodyStyle>
    <p:otherStyle>
      <a:lvl1pPr marL="0" marR="0" indent="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07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238">
          <p15:clr>
            <a:srgbClr val="F26B43"/>
          </p15:clr>
        </p15:guide>
        <p15:guide id="3" pos="74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5.jpe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16.jpeg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16.jpeg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F44F-58EA-2D4A-B8F1-585B13C6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98859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Why TV is still at the heart of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1815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8AFA-DD46-CD5B-3491-D170579C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in higher attention platforms enables creative to work more effectively</a:t>
            </a:r>
            <a:endParaRPr lang="en-AU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ECDF5394-0994-0BBD-3CFA-F2C9A648D0AB}"/>
              </a:ext>
            </a:extLst>
          </p:cNvPr>
          <p:cNvGraphicFramePr>
            <a:graphicFrameLocks/>
          </p:cNvGraphicFramePr>
          <p:nvPr/>
        </p:nvGraphicFramePr>
        <p:xfrm>
          <a:off x="398272" y="2015811"/>
          <a:ext cx="3592104" cy="351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93785333-EF9D-6DB3-CD5F-6D67E766468E}"/>
              </a:ext>
            </a:extLst>
          </p:cNvPr>
          <p:cNvGraphicFramePr>
            <a:graphicFrameLocks/>
          </p:cNvGraphicFramePr>
          <p:nvPr/>
        </p:nvGraphicFramePr>
        <p:xfrm>
          <a:off x="4181276" y="2015811"/>
          <a:ext cx="3592104" cy="351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9900CC7A-8B5E-11F5-C927-60E91DE5DF8D}"/>
              </a:ext>
            </a:extLst>
          </p:cNvPr>
          <p:cNvGraphicFramePr>
            <a:graphicFrameLocks/>
          </p:cNvGraphicFramePr>
          <p:nvPr/>
        </p:nvGraphicFramePr>
        <p:xfrm>
          <a:off x="8368248" y="1820963"/>
          <a:ext cx="3592104" cy="351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Google Shape;873;p13">
            <a:extLst>
              <a:ext uri="{FF2B5EF4-FFF2-40B4-BE49-F238E27FC236}">
                <a16:creationId xmlns:a16="http://schemas.microsoft.com/office/drawing/2014/main" id="{F0CA750F-FEB5-EE88-ACB1-5AF08EB4B707}"/>
              </a:ext>
            </a:extLst>
          </p:cNvPr>
          <p:cNvSpPr txBox="1"/>
          <p:nvPr/>
        </p:nvSpPr>
        <p:spPr>
          <a:xfrm>
            <a:off x="808643" y="5751296"/>
            <a:ext cx="3798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AU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Lower attention platforms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74;p13">
            <a:extLst>
              <a:ext uri="{FF2B5EF4-FFF2-40B4-BE49-F238E27FC236}">
                <a16:creationId xmlns:a16="http://schemas.microsoft.com/office/drawing/2014/main" id="{392FFCDF-9984-DCC2-3EB7-34ECD4E55561}"/>
              </a:ext>
            </a:extLst>
          </p:cNvPr>
          <p:cNvSpPr txBox="1"/>
          <p:nvPr/>
        </p:nvSpPr>
        <p:spPr>
          <a:xfrm>
            <a:off x="3194288" y="5744701"/>
            <a:ext cx="3798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AU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Higher attention platforms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75;p13">
            <a:extLst>
              <a:ext uri="{FF2B5EF4-FFF2-40B4-BE49-F238E27FC236}">
                <a16:creationId xmlns:a16="http://schemas.microsoft.com/office/drawing/2014/main" id="{D781AF48-1AC1-6D7B-2687-124347CF098C}"/>
              </a:ext>
            </a:extLst>
          </p:cNvPr>
          <p:cNvSpPr/>
          <p:nvPr/>
        </p:nvSpPr>
        <p:spPr>
          <a:xfrm>
            <a:off x="3109165" y="5888199"/>
            <a:ext cx="175600" cy="149200"/>
          </a:xfrm>
          <a:prstGeom prst="rect">
            <a:avLst/>
          </a:prstGeom>
          <a:solidFill>
            <a:srgbClr val="C7A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76;p13">
            <a:extLst>
              <a:ext uri="{FF2B5EF4-FFF2-40B4-BE49-F238E27FC236}">
                <a16:creationId xmlns:a16="http://schemas.microsoft.com/office/drawing/2014/main" id="{A9EE0D3A-19D6-08C4-4C21-C10FAFECAEDB}"/>
              </a:ext>
            </a:extLst>
          </p:cNvPr>
          <p:cNvSpPr/>
          <p:nvPr/>
        </p:nvSpPr>
        <p:spPr>
          <a:xfrm>
            <a:off x="719612" y="5894793"/>
            <a:ext cx="175600" cy="14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E6C2DE4D-09EE-98E2-915C-A104F5A3F472}"/>
              </a:ext>
            </a:extLst>
          </p:cNvPr>
          <p:cNvSpPr/>
          <p:nvPr/>
        </p:nvSpPr>
        <p:spPr>
          <a:xfrm rot="19635194">
            <a:off x="9397724" y="2428477"/>
            <a:ext cx="995368" cy="239369"/>
          </a:xfrm>
          <a:prstGeom prst="curved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AU" sz="1867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68023-77F8-E540-A099-F781FF1B6AED}"/>
              </a:ext>
            </a:extLst>
          </p:cNvPr>
          <p:cNvSpPr txBox="1"/>
          <p:nvPr/>
        </p:nvSpPr>
        <p:spPr>
          <a:xfrm>
            <a:off x="8875353" y="1973102"/>
            <a:ext cx="10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+65%</a:t>
            </a:r>
          </a:p>
        </p:txBody>
      </p:sp>
    </p:spTree>
    <p:extLst>
      <p:ext uri="{BB962C8B-B14F-4D97-AF65-F5344CB8AC3E}">
        <p14:creationId xmlns:p14="http://schemas.microsoft.com/office/powerpoint/2010/main" val="23068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7468A9-B99B-43A7-84A5-0B4A00E64199}"/>
              </a:ext>
            </a:extLst>
          </p:cNvPr>
          <p:cNvSpPr txBox="1"/>
          <p:nvPr/>
        </p:nvSpPr>
        <p:spPr>
          <a:xfrm>
            <a:off x="883569" y="636906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Poppins Regular"/>
                <a:sym typeface="Poppins Regular"/>
              </a:rPr>
              <a:t>Sources: Attention data from TVision (TV), Lumen (Digital) latest 2023 data</a:t>
            </a:r>
          </a:p>
        </p:txBody>
      </p:sp>
      <p:pic>
        <p:nvPicPr>
          <p:cNvPr id="14" name="Picture 2" descr="TVision Insights | STEX">
            <a:extLst>
              <a:ext uri="{FF2B5EF4-FFF2-40B4-BE49-F238E27FC236}">
                <a16:creationId xmlns:a16="http://schemas.microsoft.com/office/drawing/2014/main" id="{9211953F-6E42-47FD-9122-5A996590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003" y="6401189"/>
            <a:ext cx="1679399" cy="28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E9617D5-600B-4D7F-B768-3AD6BEB51C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j-lt"/>
              </a:rPr>
              <a:t>Video viewing time varies dramatically between media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7802672-673D-2881-3C6C-3460077C8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357939"/>
              </p:ext>
            </p:extLst>
          </p:nvPr>
        </p:nvGraphicFramePr>
        <p:xfrm>
          <a:off x="376976" y="1061380"/>
          <a:ext cx="11437200" cy="507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823CE19-F18B-ABA3-9A7C-8D08E383C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71" y="6347338"/>
            <a:ext cx="1882981" cy="335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18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6BD5F9E-9C57-86EF-598A-9B447CD1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Today’s trading currency does not reflect attention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57251C-BE13-16A6-D27A-D788C8644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886536"/>
              </p:ext>
            </p:extLst>
          </p:nvPr>
        </p:nvGraphicFramePr>
        <p:xfrm>
          <a:off x="860888" y="1530136"/>
          <a:ext cx="9530798" cy="498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D2CE47-8414-B341-B136-C1CEB46341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01" t="-53421"/>
          <a:stretch/>
        </p:blipFill>
        <p:spPr>
          <a:xfrm>
            <a:off x="11007634" y="6356968"/>
            <a:ext cx="949042" cy="2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6BD5F9E-9C57-86EF-598A-9B447CD1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The cost of attention tells a different 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EA680-588C-8E87-D708-8474765B2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1" t="-53421"/>
          <a:stretch/>
        </p:blipFill>
        <p:spPr>
          <a:xfrm>
            <a:off x="11007634" y="6357257"/>
            <a:ext cx="949042" cy="25270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421E771-B491-FD18-F51B-88A592D9F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293071"/>
              </p:ext>
            </p:extLst>
          </p:nvPr>
        </p:nvGraphicFramePr>
        <p:xfrm>
          <a:off x="824041" y="1319193"/>
          <a:ext cx="10028556" cy="491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076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9386C7-94BC-4EDB-831B-C8721F019EA6}"/>
              </a:ext>
            </a:extLst>
          </p:cNvPr>
          <p:cNvGraphicFramePr/>
          <p:nvPr/>
        </p:nvGraphicFramePr>
        <p:xfrm>
          <a:off x="2930768" y="128953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02100-1BA0-4908-8129-D8012CD1B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5400000"/>
            <a:ext cx="11334817" cy="304800"/>
          </a:xfrm>
        </p:spPr>
        <p:txBody>
          <a:bodyPr/>
          <a:lstStyle/>
          <a:p>
            <a:r>
              <a:rPr lang="en-GB"/>
              <a:t>Source: 2022, Barb / Broadcaster stream data / IPA </a:t>
            </a:r>
            <a:r>
              <a:rPr lang="en-GB" err="1"/>
              <a:t>TouchPoints</a:t>
            </a:r>
            <a:r>
              <a:rPr lang="en-GB"/>
              <a:t> 2022 / UK Cinema Association / </a:t>
            </a:r>
            <a:r>
              <a:rPr lang="en-GB" err="1"/>
              <a:t>ViewersLogic</a:t>
            </a:r>
            <a:r>
              <a:rPr lang="en-GB"/>
              <a:t> to model OOH viewing time * YouTube ad time modelled at 4.1% of content time, TikTok ad time modelled at 3.4% of content time using agency and broadcaster data, Other online modelled at 4% of content time)</a:t>
            </a:r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58C29-8C2D-42AD-9BD0-A8F8BF15F202}"/>
              </a:ext>
            </a:extLst>
          </p:cNvPr>
          <p:cNvSpPr txBox="1"/>
          <p:nvPr/>
        </p:nvSpPr>
        <p:spPr>
          <a:xfrm>
            <a:off x="8871670" y="90086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Individuals: 17 mins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F3B6-2E03-4928-BB4D-AED96433C4A0}"/>
              </a:ext>
            </a:extLst>
          </p:cNvPr>
          <p:cNvSpPr txBox="1"/>
          <p:nvPr/>
        </p:nvSpPr>
        <p:spPr>
          <a:xfrm>
            <a:off x="8871670" y="1156343"/>
            <a:ext cx="2317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16-34s: 10.3 mins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7D43E-3371-4BC1-92EB-6344B951E35B}"/>
              </a:ext>
            </a:extLst>
          </p:cNvPr>
          <p:cNvSpPr txBox="1"/>
          <p:nvPr/>
        </p:nvSpPr>
        <p:spPr>
          <a:xfrm>
            <a:off x="8218376" y="593085"/>
            <a:ext cx="349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video advertising time per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48050-B771-4017-8598-2385DED35D57}"/>
              </a:ext>
            </a:extLst>
          </p:cNvPr>
          <p:cNvSpPr txBox="1"/>
          <p:nvPr/>
        </p:nvSpPr>
        <p:spPr>
          <a:xfrm>
            <a:off x="5276561" y="388810"/>
            <a:ext cx="176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ED10F-4489-4DC6-8165-9E4D20FD5B75}"/>
              </a:ext>
            </a:extLst>
          </p:cNvPr>
          <p:cNvSpPr txBox="1"/>
          <p:nvPr/>
        </p:nvSpPr>
        <p:spPr>
          <a:xfrm>
            <a:off x="5571644" y="11563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9E2016-4A4C-46C7-B432-2A7F8C3E8817}"/>
              </a:ext>
            </a:extLst>
          </p:cNvPr>
          <p:cNvSpPr txBox="1">
            <a:spLocks/>
          </p:cNvSpPr>
          <p:nvPr/>
        </p:nvSpPr>
        <p:spPr>
          <a:xfrm>
            <a:off x="424837" y="542699"/>
            <a:ext cx="3611904" cy="2522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372D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Broadcasters account for over 80% of all video advertising</a:t>
            </a:r>
          </a:p>
        </p:txBody>
      </p:sp>
    </p:spTree>
    <p:extLst>
      <p:ext uri="{BB962C8B-B14F-4D97-AF65-F5344CB8AC3E}">
        <p14:creationId xmlns:p14="http://schemas.microsoft.com/office/powerpoint/2010/main" val="18413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658AE3-CBBA-DDB4-BC72-D54DC3D67CFC}"/>
              </a:ext>
            </a:extLst>
          </p:cNvPr>
          <p:cNvGraphicFramePr/>
          <p:nvPr/>
        </p:nvGraphicFramePr>
        <p:xfrm>
          <a:off x="2930769" y="128953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5C531B1-5BEF-6383-0216-41DD2479613A}"/>
              </a:ext>
            </a:extLst>
          </p:cNvPr>
          <p:cNvSpPr txBox="1">
            <a:spLocks/>
          </p:cNvSpPr>
          <p:nvPr/>
        </p:nvSpPr>
        <p:spPr>
          <a:xfrm>
            <a:off x="424837" y="542699"/>
            <a:ext cx="3611904" cy="2522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372D87"/>
                </a:solidFill>
                <a:latin typeface="Arial"/>
              </a:rPr>
              <a:t>Broadcasters</a:t>
            </a:r>
          </a:p>
          <a:p>
            <a:pPr algn="l"/>
            <a:r>
              <a:rPr lang="en-GB" dirty="0">
                <a:solidFill>
                  <a:srgbClr val="372D87"/>
                </a:solidFill>
                <a:latin typeface="Arial"/>
              </a:rPr>
              <a:t>account for 94%</a:t>
            </a:r>
          </a:p>
          <a:p>
            <a:pPr algn="l"/>
            <a:r>
              <a:rPr lang="en-GB" dirty="0">
                <a:solidFill>
                  <a:srgbClr val="372D87"/>
                </a:solidFill>
                <a:latin typeface="Arial"/>
              </a:rPr>
              <a:t>of all attention</a:t>
            </a:r>
          </a:p>
          <a:p>
            <a:pPr algn="l"/>
            <a:r>
              <a:rPr lang="en-GB" dirty="0">
                <a:solidFill>
                  <a:srgbClr val="372D87"/>
                </a:solidFill>
                <a:latin typeface="Arial"/>
              </a:rPr>
              <a:t>weighted video</a:t>
            </a:r>
          </a:p>
          <a:p>
            <a:pPr algn="l"/>
            <a:r>
              <a:rPr lang="en-GB" dirty="0">
                <a:solidFill>
                  <a:srgbClr val="372D87"/>
                </a:solidFill>
                <a:latin typeface="Arial"/>
              </a:rPr>
              <a:t>advertising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372D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1CBC49F-609C-F69D-4542-1DD20A5BA8F2}"/>
              </a:ext>
            </a:extLst>
          </p:cNvPr>
          <p:cNvSpPr txBox="1">
            <a:spLocks/>
          </p:cNvSpPr>
          <p:nvPr/>
        </p:nvSpPr>
        <p:spPr>
          <a:xfrm>
            <a:off x="376537" y="5782207"/>
            <a:ext cx="11334817" cy="633216"/>
          </a:xfrm>
          <a:prstGeom prst="rect">
            <a:avLst/>
          </a:prstGeom>
        </p:spPr>
        <p:txBody>
          <a:bodyPr/>
          <a:lstStyle>
            <a:lvl1pPr marL="457178" indent="-457178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2022, Barb / Broadcaster stream data / IPA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TouchPoints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 / UK Cinema Association /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ViewersLogic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model OOH viewing time * YouTube ad time modelled at 4.1% of content time, TikTok ad time modelled at 3.4% of content time using agency and broadcaster data, Other online modelled at 4% of content time). Attention weighting using 2023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Dentsu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and 2022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Dentsu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Lumen - Attention Economy study. All audience averages for most popular formats.</a:t>
            </a:r>
          </a:p>
          <a:p>
            <a:pPr marL="457167" marR="0" lvl="0" indent="-457167" algn="l" defTabSz="1219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A206E-E0B1-ECB8-1CA0-5D1F4AA9319F}"/>
              </a:ext>
            </a:extLst>
          </p:cNvPr>
          <p:cNvSpPr txBox="1"/>
          <p:nvPr/>
        </p:nvSpPr>
        <p:spPr>
          <a:xfrm>
            <a:off x="8218377" y="593086"/>
            <a:ext cx="3492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Attention-weighted share of average video advertising time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FCE9F-6B9B-ADC9-9C9B-692E58180888}"/>
              </a:ext>
            </a:extLst>
          </p:cNvPr>
          <p:cNvSpPr txBox="1"/>
          <p:nvPr/>
        </p:nvSpPr>
        <p:spPr>
          <a:xfrm>
            <a:off x="5276561" y="187200"/>
            <a:ext cx="176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4050D-1152-1D46-78A7-C3DB5C21F076}"/>
              </a:ext>
            </a:extLst>
          </p:cNvPr>
          <p:cNvSpPr txBox="1"/>
          <p:nvPr/>
        </p:nvSpPr>
        <p:spPr>
          <a:xfrm>
            <a:off x="5571644" y="115634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</a:t>
            </a:r>
          </a:p>
        </p:txBody>
      </p:sp>
    </p:spTree>
    <p:extLst>
      <p:ext uri="{BB962C8B-B14F-4D97-AF65-F5344CB8AC3E}">
        <p14:creationId xmlns:p14="http://schemas.microsoft.com/office/powerpoint/2010/main" val="19277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33" y="2466"/>
            <a:ext cx="10972800" cy="939676"/>
          </a:xfrm>
        </p:spPr>
        <p:txBody>
          <a:bodyPr>
            <a:normAutofit/>
          </a:bodyPr>
          <a:lstStyle/>
          <a:p>
            <a:r>
              <a:rPr lang="en-GB" sz="4267" dirty="0"/>
              <a:t>Emotional advertising drives effectiveness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318368"/>
              </p:ext>
            </p:extLst>
          </p:nvPr>
        </p:nvGraphicFramePr>
        <p:xfrm>
          <a:off x="588433" y="808061"/>
          <a:ext cx="10972800" cy="528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71867" y="6429600"/>
            <a:ext cx="340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IPA Databank, 1998-2022 cases</a:t>
            </a:r>
          </a:p>
        </p:txBody>
      </p:sp>
      <p:pic>
        <p:nvPicPr>
          <p:cNvPr id="3" name="Picture 2" descr="IPA-logo.jpg">
            <a:extLst>
              <a:ext uri="{FF2B5EF4-FFF2-40B4-BE49-F238E27FC236}">
                <a16:creationId xmlns:a16="http://schemas.microsoft.com/office/drawing/2014/main" id="{ADE719DE-6717-3456-4955-E431CFF7E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2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33" y="2466"/>
            <a:ext cx="10972800" cy="939676"/>
          </a:xfrm>
        </p:spPr>
        <p:txBody>
          <a:bodyPr>
            <a:normAutofit/>
          </a:bodyPr>
          <a:lstStyle/>
          <a:p>
            <a:r>
              <a:rPr lang="en-GB" sz="4267" dirty="0"/>
              <a:t>TV is important for emotional campaigns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42080"/>
              </p:ext>
            </p:extLst>
          </p:nvPr>
        </p:nvGraphicFramePr>
        <p:xfrm>
          <a:off x="588433" y="808061"/>
          <a:ext cx="10972800" cy="528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93450" y="6429837"/>
            <a:ext cx="340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IPA Databank, 2014-2022 cases</a:t>
            </a:r>
          </a:p>
        </p:txBody>
      </p:sp>
      <p:pic>
        <p:nvPicPr>
          <p:cNvPr id="3" name="Picture 2" descr="IPA-logo.jpg">
            <a:extLst>
              <a:ext uri="{FF2B5EF4-FFF2-40B4-BE49-F238E27FC236}">
                <a16:creationId xmlns:a16="http://schemas.microsoft.com/office/drawing/2014/main" id="{7B9B790B-FD7F-B244-5B7C-C2480700EA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5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33" y="2466"/>
            <a:ext cx="10972800" cy="939676"/>
          </a:xfrm>
        </p:spPr>
        <p:txBody>
          <a:bodyPr>
            <a:normAutofit fontScale="90000"/>
          </a:bodyPr>
          <a:lstStyle/>
          <a:p>
            <a:r>
              <a:rPr lang="en-GB" sz="4267" dirty="0"/>
              <a:t>TV boosts effectiveness of emotional campaigns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10712"/>
              </p:ext>
            </p:extLst>
          </p:nvPr>
        </p:nvGraphicFramePr>
        <p:xfrm>
          <a:off x="588433" y="808061"/>
          <a:ext cx="10972800" cy="528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72283" y="6429600"/>
            <a:ext cx="340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IPA Databank, 2014-2022 cases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3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84"/>
          <p:cNvSpPr txBox="1"/>
          <p:nvPr/>
        </p:nvSpPr>
        <p:spPr>
          <a:xfrm>
            <a:off x="527550" y="1001875"/>
            <a:ext cx="3306300" cy="549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2416" b="1" i="0" u="none" strike="noStrike" kern="0" cap="none" spc="0" normalizeH="0" baseline="0" noProof="0" dirty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The double benefit of high attention media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AU" sz="2416" b="1" kern="0" dirty="0">
              <a:solidFill>
                <a:srgbClr val="403B3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2416" b="1" i="0" u="none" strike="noStrike" kern="0" cap="none" spc="0" normalizeH="0" baseline="0" noProof="0" dirty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There is a bigger </a:t>
            </a:r>
            <a:r>
              <a:rPr kumimoji="0" lang="en-AU" sz="241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7042"/>
                </a:highlight>
                <a:uLnTx/>
                <a:uFillTx/>
                <a:latin typeface="Inter"/>
                <a:ea typeface="Inter"/>
                <a:cs typeface="Inter"/>
                <a:sym typeface="Inter"/>
              </a:rPr>
              <a:t>uplift in attention seconds</a:t>
            </a:r>
            <a:r>
              <a:rPr kumimoji="0" lang="en-AU" sz="241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 </a:t>
            </a:r>
            <a:r>
              <a:rPr kumimoji="0" lang="en-AU" sz="2416" b="1" i="0" u="none" strike="noStrike" kern="0" cap="none" spc="0" normalizeH="0" baseline="0" noProof="0" dirty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from low emotion to high emotion, the better the platform.</a:t>
            </a:r>
            <a:endParaRPr kumimoji="0" sz="2416" b="1" i="0" u="none" strike="noStrike" kern="0" cap="none" spc="0" normalizeH="0" baseline="0" noProof="0" dirty="0">
              <a:ln>
                <a:noFill/>
              </a:ln>
              <a:solidFill>
                <a:srgbClr val="403B38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403B38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403B38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403B38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403B38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216" b="1" i="0" u="none" strike="noStrike" kern="0" cap="none" spc="0" normalizeH="0" baseline="0" noProof="0" dirty="0">
              <a:ln>
                <a:noFill/>
              </a:ln>
              <a:solidFill>
                <a:srgbClr val="403B38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16" b="1" i="0" u="none" strike="noStrike" kern="0" cap="none" spc="0" normalizeH="0" baseline="0" noProof="0" dirty="0">
              <a:ln>
                <a:noFill/>
              </a:ln>
              <a:solidFill>
                <a:srgbClr val="403B38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16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7042"/>
              </a:highlight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139F59-E254-5D47-D3B6-C92DAEEB275C}"/>
              </a:ext>
            </a:extLst>
          </p:cNvPr>
          <p:cNvGrpSpPr/>
          <p:nvPr/>
        </p:nvGrpSpPr>
        <p:grpSpPr>
          <a:xfrm>
            <a:off x="3833875" y="554238"/>
            <a:ext cx="8867550" cy="6049860"/>
            <a:chOff x="3833875" y="554238"/>
            <a:chExt cx="8867550" cy="6049860"/>
          </a:xfrm>
        </p:grpSpPr>
        <p:pic>
          <p:nvPicPr>
            <p:cNvPr id="1430" name="Google Shape;1430;p284" title="Chart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33875" y="554238"/>
              <a:ext cx="8058151" cy="574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2" name="Google Shape;1432;p284"/>
            <p:cNvSpPr txBox="1"/>
            <p:nvPr/>
          </p:nvSpPr>
          <p:spPr>
            <a:xfrm>
              <a:off x="9438325" y="1225900"/>
              <a:ext cx="2194200" cy="400079"/>
            </a:xfrm>
            <a:prstGeom prst="rect">
              <a:avLst/>
            </a:prstGeom>
            <a:solidFill>
              <a:srgbClr val="B2B22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HIGH Positive Emotion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33" name="Google Shape;1433;p284"/>
            <p:cNvSpPr txBox="1"/>
            <p:nvPr/>
          </p:nvSpPr>
          <p:spPr>
            <a:xfrm>
              <a:off x="9438325" y="1681325"/>
              <a:ext cx="2194200" cy="400079"/>
            </a:xfrm>
            <a:prstGeom prst="rect">
              <a:avLst/>
            </a:prstGeom>
            <a:solidFill>
              <a:srgbClr val="1C3D4D">
                <a:alpha val="8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LOW Positive Emotion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34" name="Google Shape;1434;p284"/>
            <p:cNvSpPr txBox="1"/>
            <p:nvPr/>
          </p:nvSpPr>
          <p:spPr>
            <a:xfrm>
              <a:off x="5534925" y="1418350"/>
              <a:ext cx="1047600" cy="546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2350" b="1" i="0" u="none" strike="noStrike" kern="0" cap="none" spc="0" normalizeH="0" baseline="0" noProof="0">
                  <a:ln>
                    <a:noFill/>
                  </a:ln>
                  <a:solidFill>
                    <a:srgbClr val="403B38"/>
                  </a:solidFill>
                  <a:effectLst/>
                  <a:highlight>
                    <a:srgbClr val="FFFFFF"/>
                  </a:highlight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+18%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284"/>
            <p:cNvSpPr txBox="1"/>
            <p:nvPr/>
          </p:nvSpPr>
          <p:spPr>
            <a:xfrm>
              <a:off x="7644025" y="2397075"/>
              <a:ext cx="1047600" cy="546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2350" b="1" i="0" u="none" strike="noStrike" kern="0" cap="none" spc="0" normalizeH="0" baseline="0" noProof="0">
                  <a:ln>
                    <a:noFill/>
                  </a:ln>
                  <a:solidFill>
                    <a:srgbClr val="403B38"/>
                  </a:solidFill>
                  <a:effectLst/>
                  <a:highlight>
                    <a:srgbClr val="FFFFFF"/>
                  </a:highlight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+14%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284"/>
            <p:cNvSpPr txBox="1"/>
            <p:nvPr/>
          </p:nvSpPr>
          <p:spPr>
            <a:xfrm>
              <a:off x="9701425" y="3422175"/>
              <a:ext cx="30000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2350" b="1" i="0" u="none" strike="noStrike" kern="0" cap="none" spc="0" normalizeH="0" baseline="0" noProof="0">
                  <a:ln>
                    <a:noFill/>
                  </a:ln>
                  <a:solidFill>
                    <a:srgbClr val="403B38"/>
                  </a:solidFill>
                  <a:effectLst/>
                  <a:highlight>
                    <a:srgbClr val="FFFFFF"/>
                  </a:highlight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+3%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284"/>
            <p:cNvSpPr txBox="1"/>
            <p:nvPr/>
          </p:nvSpPr>
          <p:spPr>
            <a:xfrm rot="-5400000">
              <a:off x="3163313" y="3167913"/>
              <a:ext cx="1895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100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Active Attention Seconds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38" name="Google Shape;1438;p284"/>
            <p:cNvSpPr/>
            <p:nvPr/>
          </p:nvSpPr>
          <p:spPr>
            <a:xfrm>
              <a:off x="10373725" y="6333000"/>
              <a:ext cx="1258800" cy="151800"/>
            </a:xfrm>
            <a:prstGeom prst="rect">
              <a:avLst/>
            </a:prstGeom>
            <a:solidFill>
              <a:srgbClr val="EBE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284"/>
            <p:cNvSpPr txBox="1"/>
            <p:nvPr/>
          </p:nvSpPr>
          <p:spPr>
            <a:xfrm>
              <a:off x="5119825" y="5988575"/>
              <a:ext cx="1638300" cy="615523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HIGH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Attention Media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40" name="Google Shape;1440;p284"/>
            <p:cNvSpPr txBox="1"/>
            <p:nvPr/>
          </p:nvSpPr>
          <p:spPr>
            <a:xfrm>
              <a:off x="7248663" y="5988575"/>
              <a:ext cx="1638300" cy="615523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MID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Attention Media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41" name="Google Shape;1441;p284"/>
            <p:cNvSpPr txBox="1"/>
            <p:nvPr/>
          </p:nvSpPr>
          <p:spPr>
            <a:xfrm>
              <a:off x="9377525" y="5988575"/>
              <a:ext cx="1638300" cy="615523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LOW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rPr>
                <a:t>Attention Media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42" name="Google Shape;1442;p284"/>
            <p:cNvSpPr txBox="1"/>
            <p:nvPr/>
          </p:nvSpPr>
          <p:spPr>
            <a:xfrm>
              <a:off x="5207825" y="2791050"/>
              <a:ext cx="82530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403B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High Emotion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403B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HIgh Attention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284"/>
            <p:cNvSpPr txBox="1"/>
            <p:nvPr/>
          </p:nvSpPr>
          <p:spPr>
            <a:xfrm>
              <a:off x="7282025" y="4087475"/>
              <a:ext cx="79680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403B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High Emotion</a:t>
              </a:r>
              <a:endPara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403B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Mid Attention</a:t>
              </a:r>
              <a:endPara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284"/>
            <p:cNvSpPr txBox="1"/>
            <p:nvPr/>
          </p:nvSpPr>
          <p:spPr>
            <a:xfrm>
              <a:off x="9991550" y="4778425"/>
              <a:ext cx="84750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Low  Emotion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Low Attention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284"/>
            <p:cNvSpPr txBox="1"/>
            <p:nvPr/>
          </p:nvSpPr>
          <p:spPr>
            <a:xfrm>
              <a:off x="5867700" y="3286650"/>
              <a:ext cx="84750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Low Emotion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HIgh Attention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284"/>
            <p:cNvSpPr txBox="1"/>
            <p:nvPr/>
          </p:nvSpPr>
          <p:spPr>
            <a:xfrm>
              <a:off x="7774975" y="4378225"/>
              <a:ext cx="1135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Low Emotion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Mid Attention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284"/>
            <p:cNvSpPr txBox="1"/>
            <p:nvPr/>
          </p:nvSpPr>
          <p:spPr>
            <a:xfrm>
              <a:off x="9315900" y="4727450"/>
              <a:ext cx="84750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403B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High Emotion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700" b="1" i="0" u="none" strike="noStrike" kern="0" cap="none" spc="0" normalizeH="0" baseline="0" noProof="0">
                  <a:ln>
                    <a:noFill/>
                  </a:ln>
                  <a:solidFill>
                    <a:srgbClr val="403B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Low Attention</a:t>
              </a: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03B3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B8AFFE-00E6-C028-92AE-B4719E83DDF1}"/>
              </a:ext>
            </a:extLst>
          </p:cNvPr>
          <p:cNvSpPr txBox="1"/>
          <p:nvPr/>
        </p:nvSpPr>
        <p:spPr>
          <a:xfrm>
            <a:off x="527550" y="13878"/>
            <a:ext cx="9635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High attention media works harder </a:t>
            </a:r>
            <a:r>
              <a:rPr lang="en-GB" sz="24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for emotive advertising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0380-B89B-262E-D4BC-BA60510E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TV’s enduring role in effectiveness cases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A5CD96-946E-E776-A610-DE15874EC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14200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BEED1D-AA4A-7BD0-AE12-36C034ED041F}"/>
              </a:ext>
            </a:extLst>
          </p:cNvPr>
          <p:cNvSpPr txBox="1"/>
          <p:nvPr/>
        </p:nvSpPr>
        <p:spPr>
          <a:xfrm>
            <a:off x="3144299" y="5938863"/>
            <a:ext cx="5977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Usage of  TV amongst effectiveness cases in now rising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505E1-E97F-2954-A0B6-D9BA832938F9}"/>
              </a:ext>
            </a:extLst>
          </p:cNvPr>
          <p:cNvSpPr txBox="1"/>
          <p:nvPr/>
        </p:nvSpPr>
        <p:spPr>
          <a:xfrm>
            <a:off x="3144299" y="6365557"/>
            <a:ext cx="515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TV remains the driving force for brand building</a:t>
            </a:r>
          </a:p>
        </p:txBody>
      </p:sp>
      <p:pic>
        <p:nvPicPr>
          <p:cNvPr id="6" name="Picture 5" descr="IPA-logo.jpg">
            <a:extLst>
              <a:ext uri="{FF2B5EF4-FFF2-40B4-BE49-F238E27FC236}">
                <a16:creationId xmlns:a16="http://schemas.microsoft.com/office/drawing/2014/main" id="{7C55FE4F-C44C-4CD7-3F7C-315263EE0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0146-FA71-A918-7CA1-C8070D61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D2940"/>
                </a:solidFill>
                <a:latin typeface="Manrope" pitchFamily="2" charset="0"/>
              </a:rPr>
              <a:t>The link between trust and profit has grown especially strongly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E8D837-6686-4D83-C7D3-8FB7386F19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63F565-3D19-7891-0A7E-42C43C4DDB95}"/>
              </a:ext>
            </a:extLst>
          </p:cNvPr>
          <p:cNvSpPr txBox="1"/>
          <p:nvPr/>
        </p:nvSpPr>
        <p:spPr>
          <a:xfrm>
            <a:off x="1749826" y="6292253"/>
            <a:ext cx="63860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D2940"/>
                </a:solidFill>
              </a:rPr>
              <a:t>Base: IPA Databank 2004-2022 for profit cases reporting very large trust improvements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0545E-B66C-0EDA-4DEF-B464F3C26136}"/>
              </a:ext>
            </a:extLst>
          </p:cNvPr>
          <p:cNvSpPr txBox="1"/>
          <p:nvPr/>
        </p:nvSpPr>
        <p:spPr>
          <a:xfrm>
            <a:off x="7824192" y="6308196"/>
            <a:ext cx="278430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D2940"/>
                </a:solidFill>
              </a:rPr>
              <a:t>NB: insufficient data prior to 2008 </a:t>
            </a:r>
          </a:p>
        </p:txBody>
      </p:sp>
      <p:pic>
        <p:nvPicPr>
          <p:cNvPr id="3" name="Picture 2" descr="IPA-logo.jpg">
            <a:extLst>
              <a:ext uri="{FF2B5EF4-FFF2-40B4-BE49-F238E27FC236}">
                <a16:creationId xmlns:a16="http://schemas.microsoft.com/office/drawing/2014/main" id="{E042B42D-4ED5-0B6A-D148-AB827FF9CE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is one of the trusted media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FA90EF-7EEE-8672-7384-17D499BB276D}"/>
              </a:ext>
            </a:extLst>
          </p:cNvPr>
          <p:cNvSpPr txBox="1"/>
          <p:nvPr/>
        </p:nvSpPr>
        <p:spPr>
          <a:xfrm>
            <a:off x="2307595" y="6415797"/>
            <a:ext cx="480056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latin typeface="+mj-lt"/>
              </a:rPr>
              <a:t>Source: IPA Databank 2014-2022 for profit cases *data available from 2016</a:t>
            </a:r>
          </a:p>
        </p:txBody>
      </p:sp>
      <p:pic>
        <p:nvPicPr>
          <p:cNvPr id="3" name="Picture 2" descr="IPA-logo.jpg">
            <a:extLst>
              <a:ext uri="{FF2B5EF4-FFF2-40B4-BE49-F238E27FC236}">
                <a16:creationId xmlns:a16="http://schemas.microsoft.com/office/drawing/2014/main" id="{0B36F09E-AE10-37F3-F109-30AC44553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0380-B89B-262E-D4BC-BA60510E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TV’s impact on profit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A5CD96-946E-E776-A610-DE15874EC9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53B8CC-19F1-D215-9CB5-6A63ACC0A2B9}"/>
              </a:ext>
            </a:extLst>
          </p:cNvPr>
          <p:cNvSpPr txBox="1"/>
          <p:nvPr/>
        </p:nvSpPr>
        <p:spPr>
          <a:xfrm>
            <a:off x="2361383" y="6415267"/>
            <a:ext cx="480056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latin typeface="+mj-lt"/>
              </a:rPr>
              <a:t>Source: IPA Databank 2010-2022 for profit cases</a:t>
            </a:r>
          </a:p>
        </p:txBody>
      </p:sp>
      <p:pic>
        <p:nvPicPr>
          <p:cNvPr id="5" name="Picture 4" descr="IPA-logo.jpg">
            <a:extLst>
              <a:ext uri="{FF2B5EF4-FFF2-40B4-BE49-F238E27FC236}">
                <a16:creationId xmlns:a16="http://schemas.microsoft.com/office/drawing/2014/main" id="{675FAFB3-E694-5F82-A7A3-AEF47E8F9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117D52-7146-98B0-3CB7-B4782894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4" y="1418167"/>
            <a:ext cx="8703733" cy="523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8C415-1D23-ECCE-261A-59D9F30D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Autofit/>
          </a:bodyPr>
          <a:lstStyle/>
          <a:p>
            <a:r>
              <a:rPr lang="en-GB" dirty="0"/>
              <a:t>The most effective campaigns spend 45% of their budget on 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56192-2710-C092-20B9-AD5053C14D39}"/>
              </a:ext>
            </a:extLst>
          </p:cNvPr>
          <p:cNvSpPr txBox="1"/>
          <p:nvPr/>
        </p:nvSpPr>
        <p:spPr>
          <a:xfrm>
            <a:off x="5039883" y="2230028"/>
            <a:ext cx="193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Peak at ~45% TV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9E575-1641-DD44-58B1-895C2E070B9E}"/>
              </a:ext>
            </a:extLst>
          </p:cNvPr>
          <p:cNvSpPr txBox="1"/>
          <p:nvPr/>
        </p:nvSpPr>
        <p:spPr>
          <a:xfrm>
            <a:off x="1464913" y="6455088"/>
            <a:ext cx="480056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latin typeface="+mj-lt"/>
              </a:rPr>
              <a:t>Source: IPA Databank 2014-2022 for profit cases</a:t>
            </a:r>
          </a:p>
        </p:txBody>
      </p:sp>
      <p:pic>
        <p:nvPicPr>
          <p:cNvPr id="5" name="Picture 4" descr="IPA-logo.jpg">
            <a:extLst>
              <a:ext uri="{FF2B5EF4-FFF2-40B4-BE49-F238E27FC236}">
                <a16:creationId xmlns:a16="http://schemas.microsoft.com/office/drawing/2014/main" id="{F7A0F2F5-E485-880B-DEC7-A93D33344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7127-ECC0-4B0B-A7B4-B311358A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Pricing power is a powerful driver of profit growth</a:t>
            </a:r>
            <a:endParaRPr lang="en-GB" dirty="0"/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098507A5-159E-E058-0D8C-19E2FD4D18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C5F62E-0847-0FFE-9326-CE48050894B8}"/>
              </a:ext>
            </a:extLst>
          </p:cNvPr>
          <p:cNvSpPr txBox="1"/>
          <p:nvPr/>
        </p:nvSpPr>
        <p:spPr>
          <a:xfrm>
            <a:off x="1850116" y="6462266"/>
            <a:ext cx="499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Source: IPA Databank, 2000-2022 for-profit cases</a:t>
            </a:r>
          </a:p>
        </p:txBody>
      </p:sp>
      <p:pic>
        <p:nvPicPr>
          <p:cNvPr id="3" name="Picture 2" descr="IPA-logo.jpg">
            <a:extLst>
              <a:ext uri="{FF2B5EF4-FFF2-40B4-BE49-F238E27FC236}">
                <a16:creationId xmlns:a16="http://schemas.microsoft.com/office/drawing/2014/main" id="{C89531F9-727A-7257-8D1E-69BB13C7F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FB9C5-F872-3F34-4064-7D58D4F3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435524"/>
            <a:ext cx="8940800" cy="523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4EC46-0A1C-535A-3A97-8954A30E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Pricing power argues for greater TV share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B5E8D-8FAB-59C4-CD4B-305176018AC4}"/>
              </a:ext>
            </a:extLst>
          </p:cNvPr>
          <p:cNvSpPr txBox="1"/>
          <p:nvPr/>
        </p:nvSpPr>
        <p:spPr>
          <a:xfrm>
            <a:off x="7248129" y="2660915"/>
            <a:ext cx="193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Peak at ~80% TV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BC5B1-5B05-2288-686F-06225EF7C28C}"/>
              </a:ext>
            </a:extLst>
          </p:cNvPr>
          <p:cNvSpPr txBox="1"/>
          <p:nvPr/>
        </p:nvSpPr>
        <p:spPr>
          <a:xfrm>
            <a:off x="1309227" y="6539651"/>
            <a:ext cx="480056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latin typeface="+mj-lt"/>
              </a:rPr>
              <a:t>Source: IPA Databank 2014-2022 for profit cases *4-point scale</a:t>
            </a:r>
          </a:p>
        </p:txBody>
      </p:sp>
      <p:pic>
        <p:nvPicPr>
          <p:cNvPr id="6" name="Picture 5" descr="IPA-logo.jpg">
            <a:extLst>
              <a:ext uri="{FF2B5EF4-FFF2-40B4-BE49-F238E27FC236}">
                <a16:creationId xmlns:a16="http://schemas.microsoft.com/office/drawing/2014/main" id="{E1AA8756-E936-EC7C-88A6-9F52FD876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FC2E8-ACD7-B646-C830-F75E31F0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4" y="1460963"/>
            <a:ext cx="8703733" cy="523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8C415-1D23-ECCE-261A-59D9F30D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Autofit/>
          </a:bodyPr>
          <a:lstStyle/>
          <a:p>
            <a:r>
              <a:rPr lang="en-GB" dirty="0"/>
              <a:t>The most profitable campaigns spend 50% of their budget on 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56192-2710-C092-20B9-AD5053C14D39}"/>
              </a:ext>
            </a:extLst>
          </p:cNvPr>
          <p:cNvSpPr txBox="1"/>
          <p:nvPr/>
        </p:nvSpPr>
        <p:spPr>
          <a:xfrm>
            <a:off x="5519937" y="2084851"/>
            <a:ext cx="193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Peak at ~50% TV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21ACB-0069-1E71-3105-8F94099D24AD}"/>
              </a:ext>
            </a:extLst>
          </p:cNvPr>
          <p:cNvSpPr txBox="1"/>
          <p:nvPr/>
        </p:nvSpPr>
        <p:spPr>
          <a:xfrm>
            <a:off x="1295435" y="6565090"/>
            <a:ext cx="480056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latin typeface="+mj-lt"/>
              </a:rPr>
              <a:t>Source: IPA Databank 2014-2022 for profit cases *4-point scale</a:t>
            </a:r>
          </a:p>
        </p:txBody>
      </p:sp>
      <p:pic>
        <p:nvPicPr>
          <p:cNvPr id="5" name="Picture 4" descr="IPA-logo.jpg">
            <a:extLst>
              <a:ext uri="{FF2B5EF4-FFF2-40B4-BE49-F238E27FC236}">
                <a16:creationId xmlns:a16="http://schemas.microsoft.com/office/drawing/2014/main" id="{472E5B2E-9B92-1306-7B03-06FCD2F50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295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Mental availability drives business success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539318"/>
              </p:ext>
            </p:extLst>
          </p:nvPr>
        </p:nvGraphicFramePr>
        <p:xfrm>
          <a:off x="623392" y="1406680"/>
          <a:ext cx="10972800" cy="490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79BC32-CD27-4390-5E08-3C998429A3C8}"/>
              </a:ext>
            </a:extLst>
          </p:cNvPr>
          <p:cNvSpPr txBox="1"/>
          <p:nvPr/>
        </p:nvSpPr>
        <p:spPr>
          <a:xfrm>
            <a:off x="3916019" y="6482806"/>
            <a:ext cx="466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Source: IPA Databank, 2000-2022 for-profit cases</a:t>
            </a:r>
          </a:p>
        </p:txBody>
      </p:sp>
      <p:pic>
        <p:nvPicPr>
          <p:cNvPr id="5" name="Picture 4" descr="IPA-logo.jpg">
            <a:extLst>
              <a:ext uri="{FF2B5EF4-FFF2-40B4-BE49-F238E27FC236}">
                <a16:creationId xmlns:a16="http://schemas.microsoft.com/office/drawing/2014/main" id="{5C598BE4-8C73-FBD2-FBC8-4634C996C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Mental availability still drives business success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3F5A5BB-B55C-D91E-E865-4D236F23DD58}"/>
              </a:ext>
            </a:extLst>
          </p:cNvPr>
          <p:cNvSpPr txBox="1">
            <a:spLocks/>
          </p:cNvSpPr>
          <p:nvPr/>
        </p:nvSpPr>
        <p:spPr>
          <a:xfrm>
            <a:off x="216310" y="39600"/>
            <a:ext cx="1197569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121914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en-US" b="0" dirty="0"/>
              <a:t>Mental availability is just as important in today’s market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356F3-ACDD-5D1E-F167-258F96AC1DDE}"/>
              </a:ext>
            </a:extLst>
          </p:cNvPr>
          <p:cNvSpPr txBox="1"/>
          <p:nvPr/>
        </p:nvSpPr>
        <p:spPr>
          <a:xfrm>
            <a:off x="3916800" y="6483600"/>
            <a:ext cx="466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IPA Databank, 2020-2022 for-profit cases</a:t>
            </a:r>
          </a:p>
        </p:txBody>
      </p:sp>
      <p:pic>
        <p:nvPicPr>
          <p:cNvPr id="5" name="Picture 4" descr="IPA-logo.jpg">
            <a:extLst>
              <a:ext uri="{FF2B5EF4-FFF2-40B4-BE49-F238E27FC236}">
                <a16:creationId xmlns:a16="http://schemas.microsoft.com/office/drawing/2014/main" id="{E36D4451-CDFC-3432-CBFB-D7CDE3A91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" y="6441864"/>
            <a:ext cx="648072" cy="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44"/>
          <p:cNvSpPr/>
          <p:nvPr/>
        </p:nvSpPr>
        <p:spPr>
          <a:xfrm>
            <a:off x="4409400" y="871450"/>
            <a:ext cx="7173000" cy="5310900"/>
          </a:xfrm>
          <a:prstGeom prst="roundRect">
            <a:avLst>
              <a:gd name="adj" fmla="val 3221"/>
            </a:avLst>
          </a:prstGeom>
          <a:solidFill>
            <a:srgbClr val="403B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76" name="Google Shape;1176;p244"/>
          <p:cNvPicPr preferRelativeResize="0"/>
          <p:nvPr/>
        </p:nvPicPr>
        <p:blipFill rotWithShape="1">
          <a:blip r:embed="rId3">
            <a:alphaModFix/>
          </a:blip>
          <a:srcRect l="1176" t="980"/>
          <a:stretch/>
        </p:blipFill>
        <p:spPr>
          <a:xfrm>
            <a:off x="4814163" y="1517662"/>
            <a:ext cx="6363475" cy="41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244"/>
          <p:cNvSpPr/>
          <p:nvPr/>
        </p:nvSpPr>
        <p:spPr>
          <a:xfrm>
            <a:off x="9152404" y="5716063"/>
            <a:ext cx="196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(</a:t>
            </a:r>
            <a:r>
              <a:rPr kumimoji="0" lang="en-AU" sz="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r</a:t>
            </a:r>
            <a:r>
              <a:rPr kumimoji="0" lang="en-AU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 = .76, </a:t>
            </a:r>
            <a:r>
              <a:rPr kumimoji="0" lang="en-AU" sz="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p</a:t>
            </a:r>
            <a:r>
              <a:rPr kumimoji="0" lang="en-AU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 = &lt; .05)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8" name="Google Shape;1178;p244"/>
          <p:cNvSpPr txBox="1"/>
          <p:nvPr/>
        </p:nvSpPr>
        <p:spPr>
          <a:xfrm>
            <a:off x="535050" y="766150"/>
            <a:ext cx="3339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41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Relationship between Active Attention Seconds and Days in Memory.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9" name="Google Shape;1179;p244"/>
          <p:cNvSpPr txBox="1"/>
          <p:nvPr/>
        </p:nvSpPr>
        <p:spPr>
          <a:xfrm>
            <a:off x="4814175" y="5704525"/>
            <a:ext cx="447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Source: Internal Amplified Intelligence Attention data - gathered from over 40,000 Ad-Views and choice measures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5D698-35EA-9152-DDA5-274293FD112B}"/>
              </a:ext>
            </a:extLst>
          </p:cNvPr>
          <p:cNvSpPr txBox="1"/>
          <p:nvPr/>
        </p:nvSpPr>
        <p:spPr>
          <a:xfrm>
            <a:off x="4556443" y="1938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kern="0" dirty="0">
                <a:solidFill>
                  <a:srgbClr val="3C3C3C"/>
                </a:solidFill>
                <a:latin typeface="Inter"/>
                <a:ea typeface="Inter"/>
                <a:cs typeface="Inter"/>
                <a:sym typeface="Inter"/>
              </a:rPr>
              <a:t>M</a:t>
            </a:r>
            <a:r>
              <a:rPr kumimoji="0" lang="en-A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emory</a:t>
            </a: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 starts to kick in 2.5 seconds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765B5-316D-DB44-125B-1C311242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17857"/>
            <a:ext cx="122464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0082D-0185-B238-B96A-1FACD6F2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1" y="-57151"/>
            <a:ext cx="12014921" cy="589356"/>
          </a:xfrm>
        </p:spPr>
        <p:txBody>
          <a:bodyPr>
            <a:noAutofit/>
          </a:bodyPr>
          <a:lstStyle/>
          <a:p>
            <a:r>
              <a:rPr lang="en-GB" sz="3733" dirty="0"/>
              <a:t>The digital mental availability building challenge</a:t>
            </a:r>
          </a:p>
        </p:txBody>
      </p:sp>
    </p:spTree>
    <p:extLst>
      <p:ext uri="{BB962C8B-B14F-4D97-AF65-F5344CB8AC3E}">
        <p14:creationId xmlns:p14="http://schemas.microsoft.com/office/powerpoint/2010/main" val="1708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62"/>
          <p:cNvSpPr txBox="1"/>
          <p:nvPr/>
        </p:nvSpPr>
        <p:spPr>
          <a:xfrm>
            <a:off x="4945201" y="871475"/>
            <a:ext cx="68541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lnSpc>
                <a:spcPct val="90000"/>
              </a:lnSpc>
              <a:buClr>
                <a:srgbClr val="000000"/>
              </a:buClr>
              <a:defRPr/>
            </a:pPr>
            <a:r>
              <a:rPr lang="en-AU" sz="2200" b="1" kern="0">
                <a:solidFill>
                  <a:srgbClr val="FFFFFF"/>
                </a:solidFill>
                <a:highlight>
                  <a:srgbClr val="007041"/>
                </a:highlight>
                <a:latin typeface="Inter"/>
                <a:ea typeface="Inter"/>
                <a:cs typeface="Inter"/>
                <a:sym typeface="Inter"/>
              </a:rPr>
              <a:t>30” Ad</a:t>
            </a:r>
            <a:endParaRPr sz="2200" b="1" kern="0">
              <a:solidFill>
                <a:srgbClr val="FFFFFF"/>
              </a:solidFill>
              <a:highlight>
                <a:srgbClr val="00704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0" name="Google Shape;1050;p262"/>
          <p:cNvSpPr txBox="1"/>
          <p:nvPr/>
        </p:nvSpPr>
        <p:spPr>
          <a:xfrm>
            <a:off x="609600" y="1360800"/>
            <a:ext cx="3397200" cy="300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en-AU" sz="3000" b="1" kern="0" dirty="0">
                <a:solidFill>
                  <a:srgbClr val="FFFFFF"/>
                </a:solidFill>
                <a:highlight>
                  <a:srgbClr val="007042"/>
                </a:highlight>
                <a:latin typeface="Inter"/>
                <a:ea typeface="Inter"/>
                <a:cs typeface="Inter"/>
                <a:sym typeface="Inter"/>
              </a:rPr>
              <a:t>Fast decay looks like this.</a:t>
            </a:r>
            <a:endParaRPr sz="3000" b="1" kern="0" dirty="0">
              <a:solidFill>
                <a:srgbClr val="FFFFFF"/>
              </a:solidFill>
              <a:highlight>
                <a:srgbClr val="007042"/>
              </a:highlight>
              <a:latin typeface="Inter"/>
              <a:ea typeface="Inter"/>
              <a:cs typeface="Inter"/>
              <a:sym typeface="Inter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3000" b="1" kern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914377">
              <a:buClr>
                <a:srgbClr val="000000"/>
              </a:buClr>
              <a:defRPr/>
            </a:pPr>
            <a:r>
              <a:rPr lang="en-AU" sz="2000" b="1" kern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Lots of active attention early, then a then a super fast and steep drop off.</a:t>
            </a:r>
            <a:endParaRPr sz="2000" b="1" kern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914377">
              <a:buClr>
                <a:srgbClr val="000000"/>
              </a:buClr>
              <a:defRPr/>
            </a:pPr>
            <a:endParaRPr sz="2000" b="1" kern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51" name="Google Shape;1051;p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875" y="1285151"/>
            <a:ext cx="6074267" cy="439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262"/>
          <p:cNvSpPr/>
          <p:nvPr/>
        </p:nvSpPr>
        <p:spPr>
          <a:xfrm>
            <a:off x="5545926" y="2994431"/>
            <a:ext cx="2271900" cy="23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AU" sz="1400" b="1" ker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61% viewing actively</a:t>
            </a:r>
            <a:endParaRPr sz="1400" b="1" ker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3" name="Google Shape;1053;p262"/>
          <p:cNvSpPr/>
          <p:nvPr/>
        </p:nvSpPr>
        <p:spPr>
          <a:xfrm>
            <a:off x="8345607" y="5113131"/>
            <a:ext cx="2086200" cy="23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AU" sz="1400" b="1" ker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1% viewing actively</a:t>
            </a:r>
            <a:endParaRPr sz="1400" b="1" ker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4" name="Google Shape;1054;p262"/>
          <p:cNvSpPr/>
          <p:nvPr/>
        </p:nvSpPr>
        <p:spPr>
          <a:xfrm>
            <a:off x="5054101" y="2883156"/>
            <a:ext cx="399000" cy="399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262"/>
          <p:cNvSpPr/>
          <p:nvPr/>
        </p:nvSpPr>
        <p:spPr>
          <a:xfrm>
            <a:off x="10499026" y="5225287"/>
            <a:ext cx="450300" cy="4788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6" name="Google Shape;1056;p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9826" y="4798252"/>
            <a:ext cx="1095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0E467-4DAB-D244-C2AF-4C5901564D98}"/>
              </a:ext>
            </a:extLst>
          </p:cNvPr>
          <p:cNvSpPr txBox="1"/>
          <p:nvPr/>
        </p:nvSpPr>
        <p:spPr>
          <a:xfrm>
            <a:off x="4316142" y="47654"/>
            <a:ext cx="7856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+mj-ea"/>
                <a:cs typeface="+mj-cs"/>
              </a:rPr>
              <a:t>Online platforms suffer from fast decay in visual attention</a:t>
            </a:r>
            <a:endParaRPr lang="en-GB" sz="2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64"/>
          <p:cNvSpPr txBox="1"/>
          <p:nvPr/>
        </p:nvSpPr>
        <p:spPr>
          <a:xfrm>
            <a:off x="4945201" y="871475"/>
            <a:ext cx="68541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lnSpc>
                <a:spcPct val="90000"/>
              </a:lnSpc>
              <a:buClr>
                <a:srgbClr val="000000"/>
              </a:buClr>
              <a:defRPr/>
            </a:pPr>
            <a:r>
              <a:rPr lang="en-AU" sz="2200" b="1" kern="0">
                <a:solidFill>
                  <a:srgbClr val="FFFFFF"/>
                </a:solidFill>
                <a:highlight>
                  <a:srgbClr val="007041"/>
                </a:highlight>
                <a:latin typeface="Inter"/>
                <a:ea typeface="Inter"/>
                <a:cs typeface="Inter"/>
                <a:sym typeface="Inter"/>
              </a:rPr>
              <a:t>30” Ad</a:t>
            </a:r>
            <a:endParaRPr sz="2200" b="1" kern="0">
              <a:solidFill>
                <a:srgbClr val="FFFFFF"/>
              </a:solidFill>
              <a:highlight>
                <a:srgbClr val="00704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0" name="Google Shape;1070;p264"/>
          <p:cNvSpPr txBox="1"/>
          <p:nvPr/>
        </p:nvSpPr>
        <p:spPr>
          <a:xfrm>
            <a:off x="609600" y="1360775"/>
            <a:ext cx="3397200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en-AU" sz="3000" b="1" kern="0" dirty="0">
                <a:solidFill>
                  <a:srgbClr val="FFFFFF"/>
                </a:solidFill>
                <a:highlight>
                  <a:srgbClr val="007042"/>
                </a:highlight>
                <a:latin typeface="Inter"/>
                <a:ea typeface="Inter"/>
                <a:cs typeface="Inter"/>
                <a:sym typeface="Inter"/>
              </a:rPr>
              <a:t>Slow decay looks like this.</a:t>
            </a:r>
            <a:endParaRPr sz="3000" b="1" kern="0" dirty="0">
              <a:solidFill>
                <a:srgbClr val="FFFFFF"/>
              </a:solidFill>
              <a:highlight>
                <a:srgbClr val="007042"/>
              </a:highlight>
              <a:latin typeface="Inter"/>
              <a:ea typeface="Inter"/>
              <a:cs typeface="Inter"/>
              <a:sym typeface="Inter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3000" b="1" kern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914377">
              <a:buClr>
                <a:srgbClr val="000000"/>
              </a:buClr>
              <a:defRPr/>
            </a:pPr>
            <a:r>
              <a:rPr lang="en-AU" sz="2000" b="1" kern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Active attention is largely stable across the entire course of the view.</a:t>
            </a:r>
            <a:endParaRPr sz="2000" b="1" kern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914377">
              <a:lnSpc>
                <a:spcPct val="90000"/>
              </a:lnSpc>
              <a:buClr>
                <a:srgbClr val="000000"/>
              </a:buClr>
              <a:defRPr/>
            </a:pPr>
            <a:endParaRPr sz="3000" b="1" kern="0" dirty="0">
              <a:solidFill>
                <a:srgbClr val="FFFFFF"/>
              </a:solidFill>
              <a:highlight>
                <a:srgbClr val="196E42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71" name="Google Shape;1071;p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501" y="1362072"/>
            <a:ext cx="6053324" cy="432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4714" y="4798252"/>
            <a:ext cx="1095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264"/>
          <p:cNvSpPr/>
          <p:nvPr/>
        </p:nvSpPr>
        <p:spPr>
          <a:xfrm>
            <a:off x="5282851" y="3224525"/>
            <a:ext cx="2271900" cy="23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AU" sz="1400" b="1" ker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45% viewing actively</a:t>
            </a:r>
            <a:endParaRPr sz="1400" b="1" ker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4" name="Google Shape;1074;p264"/>
          <p:cNvSpPr/>
          <p:nvPr/>
        </p:nvSpPr>
        <p:spPr>
          <a:xfrm>
            <a:off x="8658243" y="3348951"/>
            <a:ext cx="2271900" cy="23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AU" sz="1400" b="1" ker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40% viewing actively</a:t>
            </a:r>
            <a:endParaRPr sz="1400" b="1" ker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5" name="Google Shape;1075;p264"/>
          <p:cNvSpPr/>
          <p:nvPr/>
        </p:nvSpPr>
        <p:spPr>
          <a:xfrm>
            <a:off x="5072283" y="3495319"/>
            <a:ext cx="399000" cy="399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264"/>
          <p:cNvSpPr/>
          <p:nvPr/>
        </p:nvSpPr>
        <p:spPr>
          <a:xfrm>
            <a:off x="10611175" y="3680800"/>
            <a:ext cx="450300" cy="4788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96620-710B-44B7-15DA-4EF6B351CBE4}"/>
              </a:ext>
            </a:extLst>
          </p:cNvPr>
          <p:cNvSpPr txBox="1"/>
          <p:nvPr/>
        </p:nvSpPr>
        <p:spPr>
          <a:xfrm>
            <a:off x="4286865" y="17270"/>
            <a:ext cx="7973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+mj-lt"/>
                <a:ea typeface="+mj-ea"/>
                <a:cs typeface="+mj-cs"/>
              </a:rPr>
              <a:t>TV delivers stable levels of visual attention </a:t>
            </a:r>
            <a:r>
              <a:rPr lang="en-GB" sz="2400" b="1" dirty="0">
                <a:latin typeface="+mj-lt"/>
                <a:ea typeface="+mj-ea"/>
                <a:cs typeface="+mj-cs"/>
              </a:rPr>
              <a:t>throughout an 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76"/>
          <p:cNvSpPr txBox="1"/>
          <p:nvPr/>
        </p:nvSpPr>
        <p:spPr>
          <a:xfrm>
            <a:off x="507426" y="600575"/>
            <a:ext cx="10727700" cy="11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lang="en-AU" sz="2616" b="1" kern="0">
                <a:solidFill>
                  <a:srgbClr val="FFFFFF"/>
                </a:solidFill>
                <a:highlight>
                  <a:srgbClr val="007042"/>
                </a:highlight>
                <a:latin typeface="Inter"/>
                <a:ea typeface="Inter"/>
                <a:cs typeface="Inter"/>
                <a:sym typeface="Inter"/>
              </a:rPr>
              <a:t>This is why each platform has its own Attention Elasticity</a:t>
            </a:r>
            <a:endParaRPr sz="2616" b="1" kern="0">
              <a:solidFill>
                <a:srgbClr val="FFFFFF"/>
              </a:solidFill>
              <a:highlight>
                <a:srgbClr val="007042"/>
              </a:highlight>
              <a:latin typeface="Inter"/>
              <a:ea typeface="Inter"/>
              <a:cs typeface="Inter"/>
              <a:sym typeface="Inter"/>
            </a:endParaRPr>
          </a:p>
          <a:p>
            <a:pPr defTabSz="914377">
              <a:buClr>
                <a:srgbClr val="000000"/>
              </a:buClr>
              <a:defRPr/>
            </a:pPr>
            <a:r>
              <a:rPr lang="en-AU" sz="1300" kern="0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The range of attention seconds possible under the conditions of that platform or format. </a:t>
            </a:r>
            <a:endParaRPr sz="1300" kern="0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914377">
              <a:buClr>
                <a:srgbClr val="000000"/>
              </a:buClr>
              <a:defRPr/>
            </a:pPr>
            <a:r>
              <a:rPr lang="en-AU" sz="1300" kern="0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Attention elasticity forms the attention opportunity for ad creative. </a:t>
            </a:r>
            <a:endParaRPr sz="900" kern="0">
              <a:solidFill>
                <a:srgbClr val="40404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4" name="Google Shape;1334;p276"/>
          <p:cNvSpPr txBox="1"/>
          <p:nvPr/>
        </p:nvSpPr>
        <p:spPr>
          <a:xfrm>
            <a:off x="9348900" y="3987976"/>
            <a:ext cx="744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AU" sz="800" b="1" kern="0">
                <a:solidFill>
                  <a:srgbClr val="F2F0ED"/>
                </a:solidFill>
                <a:latin typeface="Inter"/>
                <a:ea typeface="Inter"/>
                <a:cs typeface="Inter"/>
                <a:sym typeface="Inter"/>
              </a:rPr>
              <a:t>Avg Seconds</a:t>
            </a:r>
            <a:endParaRPr sz="800" b="1" kern="0">
              <a:solidFill>
                <a:srgbClr val="F2F0E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5" name="Google Shape;1335;p276"/>
          <p:cNvSpPr txBox="1"/>
          <p:nvPr/>
        </p:nvSpPr>
        <p:spPr>
          <a:xfrm>
            <a:off x="8523151" y="3065451"/>
            <a:ext cx="744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AU" sz="800" b="1" kern="0">
                <a:solidFill>
                  <a:srgbClr val="EBE8E6"/>
                </a:solidFill>
                <a:latin typeface="Inter"/>
                <a:ea typeface="Inter"/>
                <a:cs typeface="Inter"/>
                <a:sym typeface="Inter"/>
              </a:rPr>
              <a:t>Avg Seconds</a:t>
            </a:r>
            <a:endParaRPr sz="800" b="1" kern="0">
              <a:solidFill>
                <a:srgbClr val="EBE8E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6" name="Google Shape;1336;p276"/>
          <p:cNvSpPr txBox="1"/>
          <p:nvPr/>
        </p:nvSpPr>
        <p:spPr>
          <a:xfrm>
            <a:off x="7697375" y="2970625"/>
            <a:ext cx="744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AU" sz="800" b="1" kern="0">
                <a:solidFill>
                  <a:srgbClr val="EBE8E6"/>
                </a:solidFill>
                <a:latin typeface="Inter"/>
                <a:ea typeface="Inter"/>
                <a:cs typeface="Inter"/>
                <a:sym typeface="Inter"/>
              </a:rPr>
              <a:t>Avg Seconds</a:t>
            </a:r>
            <a:endParaRPr sz="800" b="1" kern="0">
              <a:solidFill>
                <a:srgbClr val="EBE8E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7" name="Google Shape;1337;p276"/>
          <p:cNvSpPr txBox="1"/>
          <p:nvPr/>
        </p:nvSpPr>
        <p:spPr>
          <a:xfrm>
            <a:off x="6882351" y="2419800"/>
            <a:ext cx="744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AU" sz="800" b="1" kern="0">
                <a:solidFill>
                  <a:srgbClr val="EBE8E6"/>
                </a:solidFill>
                <a:latin typeface="Inter"/>
                <a:ea typeface="Inter"/>
                <a:cs typeface="Inter"/>
                <a:sym typeface="Inter"/>
              </a:rPr>
              <a:t>Avg Seconds</a:t>
            </a:r>
            <a:endParaRPr sz="800" b="1" kern="0">
              <a:solidFill>
                <a:srgbClr val="EBE8E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38" name="Google Shape;1338;p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401" y="2054251"/>
            <a:ext cx="4080900" cy="4080900"/>
          </a:xfrm>
          <a:prstGeom prst="rect">
            <a:avLst/>
          </a:prstGeom>
          <a:noFill/>
          <a:ln w="76200" cap="flat" cmpd="sng">
            <a:solidFill>
              <a:srgbClr val="53637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39" name="Google Shape;1339;p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775" y="2054251"/>
            <a:ext cx="4080900" cy="4080900"/>
          </a:xfrm>
          <a:prstGeom prst="rect">
            <a:avLst/>
          </a:prstGeom>
          <a:noFill/>
          <a:ln w="76200" cap="flat" cmpd="sng">
            <a:solidFill>
              <a:srgbClr val="53637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614B8-AFE6-F6EA-DA4D-A7D6063666D8}"/>
              </a:ext>
            </a:extLst>
          </p:cNvPr>
          <p:cNvSpPr txBox="1"/>
          <p:nvPr/>
        </p:nvSpPr>
        <p:spPr>
          <a:xfrm>
            <a:off x="507426" y="113845"/>
            <a:ext cx="11177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+mj-lt"/>
                <a:ea typeface="+mj-ea"/>
                <a:cs typeface="+mj-cs"/>
              </a:rPr>
              <a:t>Attention elasticity varies by platform impacting </a:t>
            </a:r>
            <a:r>
              <a:rPr lang="en-GB" sz="2400" b="1" dirty="0">
                <a:latin typeface="+mj-lt"/>
                <a:ea typeface="+mj-ea"/>
                <a:cs typeface="+mj-cs"/>
              </a:rPr>
              <a:t>on the creative opportunity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 long and the short of it for McCains Brussels Dec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DAF52A-30DF-8340-A30B-F82F35615CAF}" vid="{C9E982A6-3EE6-E541-B1B8-70D6B0DA0A6B}"/>
    </a:ext>
  </a:extLst>
</a:theme>
</file>

<file path=ppt/theme/theme2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3.xml><?xml version="1.0" encoding="utf-8"?>
<a:theme xmlns:a="http://schemas.openxmlformats.org/drawingml/2006/main" name="1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4.xml><?xml version="1.0" encoding="utf-8"?>
<a:theme xmlns:a="http://schemas.openxmlformats.org/drawingml/2006/main" name="2_Amplified Intelligence">
  <a:themeElements>
    <a:clrScheme name="Simple Light">
      <a:dk1>
        <a:srgbClr val="007041"/>
      </a:dk1>
      <a:lt1>
        <a:srgbClr val="FFFFFF"/>
      </a:lt1>
      <a:dk2>
        <a:srgbClr val="403B38"/>
      </a:dk2>
      <a:lt2>
        <a:srgbClr val="83786F"/>
      </a:lt2>
      <a:accent1>
        <a:srgbClr val="D7D2CB"/>
      </a:accent1>
      <a:accent2>
        <a:srgbClr val="89B59C"/>
      </a:accent2>
      <a:accent3>
        <a:srgbClr val="E86A3F"/>
      </a:accent3>
      <a:accent4>
        <a:srgbClr val="B2B22E"/>
      </a:accent4>
      <a:accent5>
        <a:srgbClr val="254655"/>
      </a:accent5>
      <a:accent6>
        <a:srgbClr val="9D5866"/>
      </a:accent6>
      <a:hlink>
        <a:srgbClr val="C2D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CA">
  <a:themeElements>
    <a:clrScheme name="Simple Light">
      <a:dk1>
        <a:srgbClr val="222222"/>
      </a:dk1>
      <a:lt1>
        <a:srgbClr val="FFFFFF"/>
      </a:lt1>
      <a:dk2>
        <a:srgbClr val="ABAEB0"/>
      </a:dk2>
      <a:lt2>
        <a:srgbClr val="F0F0F0"/>
      </a:lt2>
      <a:accent1>
        <a:srgbClr val="ABAEB0"/>
      </a:accent1>
      <a:accent2>
        <a:srgbClr val="212121"/>
      </a:accent2>
      <a:accent3>
        <a:srgbClr val="ABAEB0"/>
      </a:accent3>
      <a:accent4>
        <a:srgbClr val="F0F0F0"/>
      </a:accent4>
      <a:accent5>
        <a:srgbClr val="ABAEB0"/>
      </a:accent5>
      <a:accent6>
        <a:srgbClr val="4B4B4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mplified Intelligence">
  <a:themeElements>
    <a:clrScheme name="Simple Light">
      <a:dk1>
        <a:srgbClr val="007041"/>
      </a:dk1>
      <a:lt1>
        <a:srgbClr val="FFFFFF"/>
      </a:lt1>
      <a:dk2>
        <a:srgbClr val="403B38"/>
      </a:dk2>
      <a:lt2>
        <a:srgbClr val="83786F"/>
      </a:lt2>
      <a:accent1>
        <a:srgbClr val="D7D2CB"/>
      </a:accent1>
      <a:accent2>
        <a:srgbClr val="89B59C"/>
      </a:accent2>
      <a:accent3>
        <a:srgbClr val="E86A3F"/>
      </a:accent3>
      <a:accent4>
        <a:srgbClr val="B2B22E"/>
      </a:accent4>
      <a:accent5>
        <a:srgbClr val="254655"/>
      </a:accent5>
      <a:accent6>
        <a:srgbClr val="9D5866"/>
      </a:accent6>
      <a:hlink>
        <a:srgbClr val="C2D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he long and the short of it for McCains Brussels Dec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DAF52A-30DF-8340-A30B-F82F35615CAF}" vid="{C9E982A6-3EE6-E541-B1B8-70D6B0DA0A6B}"/>
    </a:ext>
  </a:extLst>
</a:theme>
</file>

<file path=ppt/theme/theme8.xml><?xml version="1.0" encoding="utf-8"?>
<a:theme xmlns:a="http://schemas.openxmlformats.org/drawingml/2006/main" name="White">
  <a:themeElements>
    <a:clrScheme name="Custom 139">
      <a:dk1>
        <a:srgbClr val="000000"/>
      </a:dk1>
      <a:lt1>
        <a:srgbClr val="FFFFFF"/>
      </a:lt1>
      <a:dk2>
        <a:srgbClr val="FF5850"/>
      </a:dk2>
      <a:lt2>
        <a:srgbClr val="EBF8FB"/>
      </a:lt2>
      <a:accent1>
        <a:srgbClr val="00BADB"/>
      </a:accent1>
      <a:accent2>
        <a:srgbClr val="17E8E0"/>
      </a:accent2>
      <a:accent3>
        <a:srgbClr val="BAF7F5"/>
      </a:accent3>
      <a:accent4>
        <a:srgbClr val="008591"/>
      </a:accent4>
      <a:accent5>
        <a:srgbClr val="00363A"/>
      </a:accent5>
      <a:accent6>
        <a:srgbClr val="FFD628"/>
      </a:accent6>
      <a:hlink>
        <a:srgbClr val="000000"/>
      </a:hlink>
      <a:folHlink>
        <a:srgbClr val="00B9DA"/>
      </a:folHlink>
    </a:clrScheme>
    <a:fontScheme name="White">
      <a:majorFont>
        <a:latin typeface="Poppins SemiBold"/>
        <a:ea typeface="Poppins SemiBold"/>
        <a:cs typeface="Poppins SemiBold"/>
      </a:majorFont>
      <a:minorFont>
        <a:latin typeface="Poppins Regular"/>
        <a:ea typeface="Poppins Regular"/>
        <a:cs typeface="Poppins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4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Lumen_Widescreen-PPT_Template-with-sample-slides" id="{B0BA2CE1-873E-244A-8B27-9FA77AB6053B}" vid="{C972C00D-8CD7-E440-A58D-287F8E1A504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 long and the short of it for McCains Brussels Dec 2013</Template>
  <TotalTime>0</TotalTime>
  <Words>967</Words>
  <Application>Microsoft Office PowerPoint</Application>
  <PresentationFormat>Widescreen</PresentationFormat>
  <Paragraphs>165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Calibri</vt:lpstr>
      <vt:lpstr>Inter</vt:lpstr>
      <vt:lpstr>Libre Baskerville</vt:lpstr>
      <vt:lpstr>Manrope</vt:lpstr>
      <vt:lpstr>Poppins Regular</vt:lpstr>
      <vt:lpstr>Poppins SemiBold</vt:lpstr>
      <vt:lpstr>Times New Roman</vt:lpstr>
      <vt:lpstr>The long and the short of it for McCains Brussels Dec 2013</vt:lpstr>
      <vt:lpstr>Thinkbox</vt:lpstr>
      <vt:lpstr>1_Thinkbox</vt:lpstr>
      <vt:lpstr>2_Amplified Intelligence</vt:lpstr>
      <vt:lpstr>3_ACA</vt:lpstr>
      <vt:lpstr>3_Amplified Intelligence</vt:lpstr>
      <vt:lpstr>1_The long and the short of it for McCains Brussels Dec 2013</vt:lpstr>
      <vt:lpstr>White</vt:lpstr>
      <vt:lpstr>Why TV is still at the heart of effectiveness</vt:lpstr>
      <vt:lpstr>TV’s enduring role in effectiveness cases</vt:lpstr>
      <vt:lpstr>Mental availability drives business success</vt:lpstr>
      <vt:lpstr>Mental availability still drives business success</vt:lpstr>
      <vt:lpstr>PowerPoint Presentation</vt:lpstr>
      <vt:lpstr>The digital mental availability building challenge</vt:lpstr>
      <vt:lpstr>PowerPoint Presentation</vt:lpstr>
      <vt:lpstr>PowerPoint Presentation</vt:lpstr>
      <vt:lpstr>PowerPoint Presentation</vt:lpstr>
      <vt:lpstr>Investment in higher attention platforms enables creative to work more effectively</vt:lpstr>
      <vt:lpstr>PowerPoint Presentation</vt:lpstr>
      <vt:lpstr>Today’s trading currency does not reflect attention</vt:lpstr>
      <vt:lpstr>The cost of attention tells a different story</vt:lpstr>
      <vt:lpstr>PowerPoint Presentation</vt:lpstr>
      <vt:lpstr>PowerPoint Presentation</vt:lpstr>
      <vt:lpstr>Emotional advertising drives effectiveness</vt:lpstr>
      <vt:lpstr>TV is important for emotional campaigns</vt:lpstr>
      <vt:lpstr>TV boosts effectiveness of emotional campaigns</vt:lpstr>
      <vt:lpstr>PowerPoint Presentation</vt:lpstr>
      <vt:lpstr>The link between trust and profit has grown especially strongly</vt:lpstr>
      <vt:lpstr>TV is one of the trusted media</vt:lpstr>
      <vt:lpstr>TV’s impact on profit</vt:lpstr>
      <vt:lpstr>The most effective campaigns spend 45% of their budget on TV</vt:lpstr>
      <vt:lpstr>Pricing power is a powerful driver of profit growth</vt:lpstr>
      <vt:lpstr>Pricing power argues for greater TV share</vt:lpstr>
      <vt:lpstr>The most profitable campaigns spend 50% of their budget on TV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TV’s role in effectiveness</dc:title>
  <dc:subject/>
  <dc:creator>peter field</dc:creator>
  <cp:keywords/>
  <dc:description/>
  <cp:lastModifiedBy>Akeel Mungul</cp:lastModifiedBy>
  <cp:revision>42</cp:revision>
  <dcterms:created xsi:type="dcterms:W3CDTF">2023-10-29T11:56:08Z</dcterms:created>
  <dcterms:modified xsi:type="dcterms:W3CDTF">2024-03-06T14:55:40Z</dcterms:modified>
  <cp:category/>
</cp:coreProperties>
</file>