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
  </p:notesMasterIdLst>
  <p:sldIdLst>
    <p:sldId id="69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2985" autoAdjust="0"/>
  </p:normalViewPr>
  <p:slideViewPr>
    <p:cSldViewPr snapToGrid="0">
      <p:cViewPr varScale="1">
        <p:scale>
          <a:sx n="70" d="100"/>
          <a:sy n="70" d="100"/>
        </p:scale>
        <p:origin x="18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25E38-5A92-445A-A673-36E2E58410D8}" type="datetimeFigureOut">
              <a:rPr lang="en-GB" smtClean="0"/>
              <a:t>20/07/2022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28C3-B0D9-407A-8748-85AC9463C654}" type="slidenum">
              <a:rPr lang="en-GB" smtClean="0"/>
              <a:t>‹#›</a:t>
            </a:fld>
            <a:endParaRPr lang="en-GB"/>
          </a:p>
        </p:txBody>
      </p:sp>
    </p:spTree>
    <p:extLst>
      <p:ext uri="{BB962C8B-B14F-4D97-AF65-F5344CB8AC3E}">
        <p14:creationId xmlns:p14="http://schemas.microsoft.com/office/powerpoint/2010/main" val="414442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The Challenge</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Severn Trent are a regional water company who provide clean water removal to over 4.3million homes and businesses across the middle of the UK and are committed to improving service levels and customer satisfaction as well as addressing long term environmental needs.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UK has a growing population and demand for water is increasing – in the 1960s, the average person used 85 litres of water per day whereas this figure has increase to 143 litres.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Severn Trent’s aim was to inform their customers that water is a precious resource and that we all have a responsibility to look after it. Their specific objectives were:</a:t>
            </a:r>
            <a:endParaRPr lang="en-GB" sz="1800" dirty="0">
              <a:effectLst/>
              <a:latin typeface="Proxima Nova Rg"/>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Maximise reach across their supply region</a:t>
            </a:r>
            <a:endParaRPr lang="en-GB" sz="1800" dirty="0">
              <a:effectLst/>
              <a:latin typeface="Proxima Nova Rg"/>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Educate customers on the value of water and the importance of the natural environment</a:t>
            </a:r>
            <a:endParaRPr lang="en-GB" sz="1800" dirty="0">
              <a:effectLst/>
              <a:latin typeface="Proxima Nova Rg"/>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Drive behaviour change to ensure the future supply of water</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The TV Solution</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Republic of Media, Severn Trent’s media agency, identified a core audience of people who are aware of environmental and sustainable issues, but their behaviour and actions don’t support their awareness as everyday temptations get in the way.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They decided that TV should be the lead medium because of its capacity for large scale reach, its ability to educate customers through the power of storytelling and its power to drive behaviour change on account of its being the most trusted medium.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They opted to partner with ITV, partly due to the channel’s large-scale reach and partly because there was a nice tie-in with ITV Home Planet – an ITV initiative set up to showcase sustainable products and services that can help audiences live more sustainably.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The Plan</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To encourage behaviour change, Republic of Media knew that trusted voices work well. So they enlisted the expertise of ITV Central weatherman and environmental activist Des Coleman. He provided credibility to the messaging as well as being engaging.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Republic of Media decided to align the campaign to COP26 – one of the biggest environmental events in the world and being hosted in the UK in 2021.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Featuring Des explaining why water is such a precious commodity, they produced a 90 second ad as well as 3 x 30” cutdowns, with each one aligning to a different environmental water issue. They launched with a spot in Emmerdale to drive reach. Other key spots included The Pride of Britain Awards and new drama Angela Black. Across the campaign, they accessed ITV’s environmental content such as Orkney’s – Britain’s Green Islands and spots in ITV’s regional weather provided a contextual environment.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In addition, they produced behind the scenes footage from the shoot and social cutdowns of the content, which were used across Severn Trent’s social channels and the linear campaign was supported by BVOD on the ITV Hub.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Results</a:t>
            </a:r>
            <a:endParaRPr lang="en-GB" sz="1800" dirty="0">
              <a:effectLst/>
              <a:latin typeface="Proxima Nova Rg"/>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campaign reached 2.9 million adults, which equates to over 40% of adults in the ITV Central region</a:t>
            </a:r>
            <a:endParaRPr lang="en-GB" sz="1800" dirty="0">
              <a:effectLst/>
              <a:latin typeface="Proxima Nova Rg"/>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Customer satisfaction amongst those exposed to the campaign remained static vs an average decline of 5 percentage points (source: CI Campaign Tracking 2021)</a:t>
            </a:r>
            <a:endParaRPr lang="en-GB" sz="1800" dirty="0">
              <a:effectLst/>
              <a:latin typeface="Proxima Nova Rg"/>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By the end of the campaign, Severn Trent had the highest satisfaction score of all water suppliers (Source: YouGov Grand Index)</a:t>
            </a:r>
            <a:endParaRPr lang="en-GB" sz="1800" dirty="0">
              <a:effectLst/>
              <a:latin typeface="Proxima Nova Rg"/>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65% of those who saw the advert said it gave the impression that Severn Trent are ‘environmentally conscious’ with 67% stating they were ‘more likely to help save water or reduce their impact on the climate as a result of seeing it (source: CI Campaign Tracking 2021)</a:t>
            </a:r>
            <a:endParaRPr lang="en-GB" sz="1800" dirty="0">
              <a:effectLst/>
              <a:latin typeface="Proxima Nova Rg"/>
              <a:ea typeface="Calibri" panose="020F0502020204030204" pitchFamily="34" charset="0"/>
              <a:cs typeface="Times New Roman" panose="02020603050405020304" pitchFamily="18" charset="0"/>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BFFE-AA9D-476F-A275-7AE7429F86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709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20/07/2022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487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20/07/2022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65732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20/07/2022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0607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20/07/2022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095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20/07/2022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65139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20/07/2022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428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20/07/2022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96924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20/07/2022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9424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20/07/2022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7713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20/07/2022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81516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20/07/2022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13921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20/07/2022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7802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20/07/2022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1739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20/07/2022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37836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20/07/2022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8808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20/07/2022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41159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20/07/2022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2970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20/07/2022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677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20/07/2022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5355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20/07/2022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33473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20/07/2022</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305126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20/07/2022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77492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20/07/2022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006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20/07/2022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163935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20/07/2022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294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20/07/2022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5140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20/07/2022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303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20/07/2022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658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20/07/2022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245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20/07/2022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0148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20/07/2022</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32690165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C4CB-9AFD-4B62-86CF-948A36CBFF28}"/>
              </a:ext>
            </a:extLst>
          </p:cNvPr>
          <p:cNvSpPr>
            <a:spLocks noGrp="1"/>
          </p:cNvSpPr>
          <p:nvPr>
            <p:ph type="title"/>
          </p:nvPr>
        </p:nvSpPr>
        <p:spPr>
          <a:xfrm>
            <a:off x="371476" y="359944"/>
            <a:ext cx="4518576" cy="1021181"/>
          </a:xfrm>
        </p:spPr>
        <p:txBody>
          <a:bodyPr>
            <a:normAutofit fontScale="90000"/>
          </a:bodyPr>
          <a:lstStyle/>
          <a:p>
            <a:r>
              <a:rPr lang="en-GB" dirty="0">
                <a:solidFill>
                  <a:schemeClr val="accent6"/>
                </a:solidFill>
              </a:rPr>
              <a:t>Severn Trent – wonderful on tap</a:t>
            </a:r>
            <a:br>
              <a:rPr lang="en-GB" dirty="0"/>
            </a:br>
            <a:endParaRPr lang="en-GB" dirty="0"/>
          </a:p>
        </p:txBody>
      </p:sp>
      <p:sp>
        <p:nvSpPr>
          <p:cNvPr id="3" name="Text Placeholder 2">
            <a:extLst>
              <a:ext uri="{FF2B5EF4-FFF2-40B4-BE49-F238E27FC236}">
                <a16:creationId xmlns:a16="http://schemas.microsoft.com/office/drawing/2014/main" id="{C7F03FE9-788F-48F6-A76A-FE7BFB7A54D5}"/>
              </a:ext>
            </a:extLst>
          </p:cNvPr>
          <p:cNvSpPr>
            <a:spLocks noGrp="1"/>
          </p:cNvSpPr>
          <p:nvPr>
            <p:ph type="body" sz="quarter" idx="13"/>
          </p:nvPr>
        </p:nvSpPr>
        <p:spPr>
          <a:xfrm>
            <a:off x="377758" y="1752600"/>
            <a:ext cx="4918142" cy="4257675"/>
          </a:xfrm>
        </p:spPr>
        <p:txBody>
          <a:bodyPr>
            <a:normAutofit fontScale="92500"/>
          </a:bodyPr>
          <a:lstStyle/>
          <a:p>
            <a:r>
              <a:rPr lang="en-GB" sz="1500" u="sng" dirty="0"/>
              <a:t>Challenge</a:t>
            </a:r>
          </a:p>
          <a:p>
            <a:pPr marL="285750" lvl="0" indent="-285750">
              <a:buFont typeface="Arial" panose="020B0604020202020204" pitchFamily="34" charset="0"/>
              <a:buChar char="•"/>
            </a:pPr>
            <a:r>
              <a:rPr lang="en-GB" sz="1500" dirty="0"/>
              <a:t>Severn Trent wanted to educate customers on the value of water &amp; the importance of the natural environment</a:t>
            </a:r>
          </a:p>
          <a:p>
            <a:pPr marL="285750" indent="-285750">
              <a:buFont typeface="Arial" panose="020B0604020202020204" pitchFamily="34" charset="0"/>
              <a:buChar char="•"/>
            </a:pPr>
            <a:r>
              <a:rPr lang="en-GB" sz="1500" dirty="0"/>
              <a:t>They needed to drive behaviour change to ensure the future supply of water</a:t>
            </a:r>
          </a:p>
          <a:p>
            <a:r>
              <a:rPr lang="en-GB" sz="1500" u="sng" dirty="0"/>
              <a:t>Solution</a:t>
            </a:r>
          </a:p>
          <a:p>
            <a:pPr marL="285750" indent="-285750">
              <a:buFont typeface="Arial" panose="020B0604020202020204" pitchFamily="34" charset="0"/>
              <a:buChar char="•"/>
            </a:pPr>
            <a:r>
              <a:rPr lang="en-GB" sz="1500" dirty="0"/>
              <a:t>They partnered with ITV Home Planet and ITV Central weatherman, Des Coleman</a:t>
            </a:r>
          </a:p>
          <a:p>
            <a:pPr marL="285750" indent="-285750">
              <a:buFont typeface="Arial" panose="020B0604020202020204" pitchFamily="34" charset="0"/>
              <a:buChar char="•"/>
            </a:pPr>
            <a:r>
              <a:rPr lang="en-GB" sz="1500" dirty="0"/>
              <a:t>Each ad aligned to a different environmental water issue </a:t>
            </a:r>
          </a:p>
          <a:p>
            <a:r>
              <a:rPr lang="en-GB" sz="1500" u="sng" dirty="0"/>
              <a:t>Results</a:t>
            </a:r>
          </a:p>
          <a:p>
            <a:pPr marL="285750" indent="-285750">
              <a:buFont typeface="Arial" panose="020B0604020202020204" pitchFamily="34" charset="0"/>
              <a:buChar char="•"/>
            </a:pPr>
            <a:r>
              <a:rPr lang="en-GB" sz="1500" dirty="0"/>
              <a:t>Severn Trent had the highest satisfaction score of all water suppliers</a:t>
            </a:r>
          </a:p>
          <a:p>
            <a:pPr marL="285750" indent="-285750">
              <a:buFont typeface="Arial" panose="020B0604020202020204" pitchFamily="34" charset="0"/>
              <a:buChar char="•"/>
            </a:pPr>
            <a:r>
              <a:rPr lang="en-GB" sz="1500" dirty="0"/>
              <a:t>65% said it gave the impression that Severn Trent are ‘environmentally conscious’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400" dirty="0"/>
          </a:p>
        </p:txBody>
      </p:sp>
      <p:pic>
        <p:nvPicPr>
          <p:cNvPr id="7" name="Picture 4" descr="Republic of Media | Manchester Digital">
            <a:extLst>
              <a:ext uri="{FF2B5EF4-FFF2-40B4-BE49-F238E27FC236}">
                <a16:creationId xmlns:a16="http://schemas.microsoft.com/office/drawing/2014/main" id="{5F8AA6E2-C3AA-A2A1-9A16-AEFCF1EB5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5342" y="738849"/>
            <a:ext cx="3435255" cy="2633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green sign with white text&#10;&#10;Description automatically generated with low confidence">
            <a:extLst>
              <a:ext uri="{FF2B5EF4-FFF2-40B4-BE49-F238E27FC236}">
                <a16:creationId xmlns:a16="http://schemas.microsoft.com/office/drawing/2014/main" id="{373E581D-D036-75B5-D9A3-CB8AE4C7BB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9668" y="382961"/>
            <a:ext cx="2532386" cy="1067823"/>
          </a:xfrm>
          <a:prstGeom prst="rect">
            <a:avLst/>
          </a:prstGeom>
        </p:spPr>
      </p:pic>
      <p:pic>
        <p:nvPicPr>
          <p:cNvPr id="15" name="Picture Placeholder 14">
            <a:extLst>
              <a:ext uri="{FF2B5EF4-FFF2-40B4-BE49-F238E27FC236}">
                <a16:creationId xmlns:a16="http://schemas.microsoft.com/office/drawing/2014/main" id="{F1BC48ED-1D8B-294E-B59C-6DB3697CB766}"/>
              </a:ext>
            </a:extLst>
          </p:cNvPr>
          <p:cNvPicPr>
            <a:picLocks noGrp="1" noChangeAspect="1"/>
          </p:cNvPicPr>
          <p:nvPr>
            <p:ph type="pic" sz="quarter" idx="14"/>
          </p:nvPr>
        </p:nvPicPr>
        <p:blipFill rotWithShape="1">
          <a:blip r:embed="rId5"/>
          <a:srcRect t="773" b="773"/>
          <a:stretch/>
        </p:blipFill>
        <p:spPr/>
      </p:pic>
    </p:spTree>
    <p:extLst>
      <p:ext uri="{BB962C8B-B14F-4D97-AF65-F5344CB8AC3E}">
        <p14:creationId xmlns:p14="http://schemas.microsoft.com/office/powerpoint/2010/main" val="158721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709</Words>
  <Application>Microsoft Office PowerPoint</Application>
  <PresentationFormat>Widescreen</PresentationFormat>
  <Paragraphs>44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Proxima Nova Rg</vt:lpstr>
      <vt:lpstr>Symbol</vt:lpstr>
      <vt:lpstr>Thinkbox_Red</vt:lpstr>
      <vt:lpstr>Severn Trent – wonderful on tap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Fred. Olsen – Cruising up the awareness rankings</dc:title>
  <dc:creator>Sam Olive</dc:creator>
  <cp:lastModifiedBy>Zoe</cp:lastModifiedBy>
  <cp:revision>11</cp:revision>
  <dcterms:created xsi:type="dcterms:W3CDTF">2020-01-24T16:35:16Z</dcterms:created>
  <dcterms:modified xsi:type="dcterms:W3CDTF">2022-07-20T14:13:30Z</dcterms:modified>
</cp:coreProperties>
</file>