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124.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9.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0.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1" r:id="rId6"/>
    <p:sldMasterId id="2147483754" r:id="rId7"/>
    <p:sldMasterId id="2147483759" r:id="rId8"/>
    <p:sldMasterId id="2147484022" r:id="rId9"/>
    <p:sldMasterId id="2147484025" r:id="rId10"/>
    <p:sldMasterId id="2147484054" r:id="rId11"/>
    <p:sldMasterId id="2147484093" r:id="rId12"/>
    <p:sldMasterId id="2147484097" r:id="rId13"/>
  </p:sldMasterIdLst>
  <p:notesMasterIdLst>
    <p:notesMasterId r:id="rId21"/>
  </p:notesMasterIdLst>
  <p:sldIdLst>
    <p:sldId id="270" r:id="rId14"/>
    <p:sldId id="2147376111" r:id="rId15"/>
    <p:sldId id="2147376131" r:id="rId16"/>
    <p:sldId id="2147376107" r:id="rId17"/>
    <p:sldId id="2147376222" r:id="rId18"/>
    <p:sldId id="2147376130" r:id="rId19"/>
    <p:sldId id="2146848294" r:id="rId20"/>
  </p:sldIdLst>
  <p:sldSz cx="12192000" cy="6858000"/>
  <p:notesSz cx="6797675" cy="99266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F754E3-9A0E-4516-81FB-25D87CB2611E}">
          <p14:sldIdLst>
            <p14:sldId id="270"/>
            <p14:sldId id="2147376111"/>
            <p14:sldId id="2147376131"/>
            <p14:sldId id="2147376107"/>
            <p14:sldId id="2147376222"/>
            <p14:sldId id="2147376130"/>
            <p14:sldId id="2146848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7"/>
    <a:srgbClr val="AEDCFF"/>
    <a:srgbClr val="75C5FF"/>
    <a:srgbClr val="24FF79"/>
    <a:srgbClr val="29FF7C"/>
    <a:srgbClr val="B2DEFF"/>
    <a:srgbClr val="79C7FF"/>
    <a:srgbClr val="00AE4C"/>
    <a:srgbClr val="FEC5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8" autoAdjust="0"/>
    <p:restoredTop sz="87231" autoAdjust="0"/>
  </p:normalViewPr>
  <p:slideViewPr>
    <p:cSldViewPr snapToGrid="0">
      <p:cViewPr varScale="1">
        <p:scale>
          <a:sx n="65" d="100"/>
          <a:sy n="65" d="100"/>
        </p:scale>
        <p:origin x="724" y="36"/>
      </p:cViewPr>
      <p:guideLst/>
    </p:cSldViewPr>
  </p:slideViewPr>
  <p:notesTextViewPr>
    <p:cViewPr>
      <p:scale>
        <a:sx n="1" d="1"/>
        <a:sy n="1" d="1"/>
      </p:scale>
      <p:origin x="0" y="0"/>
    </p:cViewPr>
  </p:notesTextViewPr>
  <p:sorterViewPr>
    <p:cViewPr>
      <p:scale>
        <a:sx n="170" d="100"/>
        <a:sy n="170" d="100"/>
      </p:scale>
      <p:origin x="0" y="-104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65000000000001E-2"/>
          <c:y val="3.2337962962962964E-2"/>
          <c:w val="0.69018268518518522"/>
          <c:h val="0.88801249999999998"/>
        </c:manualLayout>
      </c:layout>
      <c:lineChart>
        <c:grouping val="standard"/>
        <c:varyColors val="0"/>
        <c:ser>
          <c:idx val="0"/>
          <c:order val="0"/>
          <c:tx>
            <c:strRef>
              <c:f>Sheet1!$A$2</c:f>
              <c:strCache>
                <c:ptCount val="1"/>
                <c:pt idx="0">
                  <c:v>Linear TV 16-34s CPT</c:v>
                </c:pt>
              </c:strCache>
            </c:strRef>
          </c:tx>
          <c:spPr>
            <a:ln w="28575" cap="rnd">
              <a:solidFill>
                <a:schemeClr val="accent2">
                  <a:lumMod val="20000"/>
                  <a:lumOff val="80000"/>
                </a:schemeClr>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Sheet1!$B$2:$N$2</c:f>
              <c:numCache>
                <c:formatCode>0</c:formatCode>
                <c:ptCount val="13"/>
                <c:pt idx="0">
                  <c:v>100</c:v>
                </c:pt>
                <c:pt idx="1">
                  <c:v>100.3967672349799</c:v>
                </c:pt>
                <c:pt idx="2">
                  <c:v>99.758484267854314</c:v>
                </c:pt>
                <c:pt idx="3">
                  <c:v>102.9581221210843</c:v>
                </c:pt>
                <c:pt idx="4">
                  <c:v>113.46797530187777</c:v>
                </c:pt>
                <c:pt idx="5">
                  <c:v>130.54505500743269</c:v>
                </c:pt>
                <c:pt idx="6">
                  <c:v>132.50062157489623</c:v>
                </c:pt>
                <c:pt idx="7">
                  <c:v>139.45873263381407</c:v>
                </c:pt>
                <c:pt idx="8">
                  <c:v>158.00944582335234</c:v>
                </c:pt>
                <c:pt idx="9">
                  <c:v>181.95351373141418</c:v>
                </c:pt>
                <c:pt idx="10">
                  <c:v>164.29476821290919</c:v>
                </c:pt>
                <c:pt idx="11">
                  <c:v>262.85621773737472</c:v>
                </c:pt>
                <c:pt idx="12">
                  <c:v>325.23404610619514</c:v>
                </c:pt>
              </c:numCache>
            </c:numRef>
          </c:val>
          <c:smooth val="0"/>
          <c:extLst>
            <c:ext xmlns:c16="http://schemas.microsoft.com/office/drawing/2014/chart" uri="{C3380CC4-5D6E-409C-BE32-E72D297353CC}">
              <c16:uniqueId val="{00000000-2A40-428B-ACDA-0B7965E2369D}"/>
            </c:ext>
          </c:extLst>
        </c:ser>
        <c:ser>
          <c:idx val="1"/>
          <c:order val="1"/>
          <c:tx>
            <c:strRef>
              <c:f>Sheet1!$A$3</c:f>
              <c:strCache>
                <c:ptCount val="1"/>
                <c:pt idx="0">
                  <c:v>Blended Linear / BVOD CPT 16-34</c:v>
                </c:pt>
              </c:strCache>
            </c:strRef>
          </c:tx>
          <c:spPr>
            <a:ln w="28575" cap="rnd">
              <a:solidFill>
                <a:schemeClr val="accent6"/>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Sheet1!$B$3:$N$3</c:f>
              <c:numCache>
                <c:formatCode>General</c:formatCode>
                <c:ptCount val="13"/>
                <c:pt idx="0">
                  <c:v>100</c:v>
                </c:pt>
                <c:pt idx="1">
                  <c:v>101.8739748866291</c:v>
                </c:pt>
                <c:pt idx="2">
                  <c:v>101.29952021621608</c:v>
                </c:pt>
                <c:pt idx="3" formatCode="0">
                  <c:v>105.40026644716187</c:v>
                </c:pt>
                <c:pt idx="4" formatCode="0">
                  <c:v>113.80814899179663</c:v>
                </c:pt>
                <c:pt idx="5" formatCode="0">
                  <c:v>127.46981275624059</c:v>
                </c:pt>
                <c:pt idx="6" formatCode="0">
                  <c:v>129.03426601021138</c:v>
                </c:pt>
                <c:pt idx="7" formatCode="0">
                  <c:v>134.60075485734569</c:v>
                </c:pt>
                <c:pt idx="8" formatCode="0">
                  <c:v>145.15726520178825</c:v>
                </c:pt>
                <c:pt idx="9" formatCode="0">
                  <c:v>155.23964573943732</c:v>
                </c:pt>
                <c:pt idx="10" formatCode="0">
                  <c:v>139.73180598219065</c:v>
                </c:pt>
                <c:pt idx="11" formatCode="0">
                  <c:v>175.62581947085079</c:v>
                </c:pt>
                <c:pt idx="12" formatCode="0">
                  <c:v>181.44537935918061</c:v>
                </c:pt>
              </c:numCache>
            </c:numRef>
          </c:val>
          <c:smooth val="0"/>
          <c:extLst>
            <c:ext xmlns:c16="http://schemas.microsoft.com/office/drawing/2014/chart" uri="{C3380CC4-5D6E-409C-BE32-E72D297353CC}">
              <c16:uniqueId val="{00000001-2A40-428B-ACDA-0B7965E2369D}"/>
            </c:ext>
          </c:extLst>
        </c:ser>
        <c:ser>
          <c:idx val="2"/>
          <c:order val="2"/>
          <c:tx>
            <c:strRef>
              <c:f>Sheet1!$A$4</c:f>
              <c:strCache>
                <c:ptCount val="1"/>
                <c:pt idx="0">
                  <c:v>Big Mac</c:v>
                </c:pt>
              </c:strCache>
            </c:strRef>
          </c:tx>
          <c:spPr>
            <a:ln w="28575" cap="rnd">
              <a:solidFill>
                <a:srgbClr val="FF0000"/>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Sheet1!$B$4:$N$4</c:f>
              <c:numCache>
                <c:formatCode>0</c:formatCode>
                <c:ptCount val="13"/>
                <c:pt idx="0">
                  <c:v>100</c:v>
                </c:pt>
                <c:pt idx="1">
                  <c:v>104.36681222707425</c:v>
                </c:pt>
                <c:pt idx="2">
                  <c:v>113.10043668122269</c:v>
                </c:pt>
                <c:pt idx="3">
                  <c:v>117.46724890829694</c:v>
                </c:pt>
                <c:pt idx="4">
                  <c:v>124.0174672489083</c:v>
                </c:pt>
                <c:pt idx="5">
                  <c:v>126.20087336244541</c:v>
                </c:pt>
                <c:pt idx="6">
                  <c:v>128.38427947598254</c:v>
                </c:pt>
                <c:pt idx="7">
                  <c:v>137.11790393013098</c:v>
                </c:pt>
                <c:pt idx="8">
                  <c:v>139.30131004366814</c:v>
                </c:pt>
                <c:pt idx="9">
                  <c:v>141.48471615720524</c:v>
                </c:pt>
                <c:pt idx="10">
                  <c:v>148.03493449781661</c:v>
                </c:pt>
                <c:pt idx="11">
                  <c:v>148.03493449781661</c:v>
                </c:pt>
                <c:pt idx="12">
                  <c:v>158.95196506550218</c:v>
                </c:pt>
              </c:numCache>
            </c:numRef>
          </c:val>
          <c:smooth val="0"/>
          <c:extLst>
            <c:ext xmlns:c16="http://schemas.microsoft.com/office/drawing/2014/chart" uri="{C3380CC4-5D6E-409C-BE32-E72D297353CC}">
              <c16:uniqueId val="{00000002-2A40-428B-ACDA-0B7965E2369D}"/>
            </c:ext>
          </c:extLst>
        </c:ser>
        <c:ser>
          <c:idx val="3"/>
          <c:order val="3"/>
          <c:tx>
            <c:strRef>
              <c:f>Sheet1!$A$5</c:f>
              <c:strCache>
                <c:ptCount val="1"/>
                <c:pt idx="0">
                  <c:v>UK CPI</c:v>
                </c:pt>
              </c:strCache>
            </c:strRef>
          </c:tx>
          <c:spPr>
            <a:ln w="28575" cap="rnd">
              <a:solidFill>
                <a:schemeClr val="tx1"/>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Sheet1!$B$5:$N$5</c:f>
              <c:numCache>
                <c:formatCode>0</c:formatCode>
                <c:ptCount val="13"/>
                <c:pt idx="0">
                  <c:v>100</c:v>
                </c:pt>
                <c:pt idx="1">
                  <c:v>104.5</c:v>
                </c:pt>
                <c:pt idx="2">
                  <c:v>107.426</c:v>
                </c:pt>
                <c:pt idx="3">
                  <c:v>110.219076</c:v>
                </c:pt>
                <c:pt idx="4">
                  <c:v>111.87236213999999</c:v>
                </c:pt>
                <c:pt idx="5">
                  <c:v>111.87236213999999</c:v>
                </c:pt>
                <c:pt idx="6">
                  <c:v>112.65546867497999</c:v>
                </c:pt>
                <c:pt idx="7">
                  <c:v>115.69716632920444</c:v>
                </c:pt>
                <c:pt idx="8">
                  <c:v>118.58959548743454</c:v>
                </c:pt>
                <c:pt idx="9">
                  <c:v>120.72420820620836</c:v>
                </c:pt>
                <c:pt idx="10">
                  <c:v>121.81072608006423</c:v>
                </c:pt>
                <c:pt idx="11">
                  <c:v>124.9778049581459</c:v>
                </c:pt>
                <c:pt idx="12">
                  <c:v>136.35078520933718</c:v>
                </c:pt>
              </c:numCache>
            </c:numRef>
          </c:val>
          <c:smooth val="0"/>
          <c:extLst>
            <c:ext xmlns:c16="http://schemas.microsoft.com/office/drawing/2014/chart" uri="{C3380CC4-5D6E-409C-BE32-E72D297353CC}">
              <c16:uniqueId val="{00000003-2A40-428B-ACDA-0B7965E2369D}"/>
            </c:ext>
          </c:extLst>
        </c:ser>
        <c:ser>
          <c:idx val="4"/>
          <c:order val="4"/>
          <c:tx>
            <c:strRef>
              <c:f>Sheet1!$A$6</c:f>
              <c:strCache>
                <c:ptCount val="1"/>
                <c:pt idx="0">
                  <c:v>Linear TV Adults CPT</c:v>
                </c:pt>
              </c:strCache>
            </c:strRef>
          </c:tx>
          <c:spPr>
            <a:ln w="28575" cap="rnd">
              <a:solidFill>
                <a:schemeClr val="accent2">
                  <a:lumMod val="75000"/>
                </a:schemeClr>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Sheet1!$B$6:$N$6</c:f>
              <c:numCache>
                <c:formatCode>0</c:formatCode>
                <c:ptCount val="13"/>
                <c:pt idx="0">
                  <c:v>100</c:v>
                </c:pt>
                <c:pt idx="1">
                  <c:v>99.194429976061642</c:v>
                </c:pt>
                <c:pt idx="2">
                  <c:v>97.83877326806531</c:v>
                </c:pt>
                <c:pt idx="3">
                  <c:v>100.85109366996055</c:v>
                </c:pt>
                <c:pt idx="4">
                  <c:v>108.41718673968406</c:v>
                </c:pt>
                <c:pt idx="5">
                  <c:v>115.6479164304025</c:v>
                </c:pt>
                <c:pt idx="6">
                  <c:v>111.86987703128754</c:v>
                </c:pt>
                <c:pt idx="7">
                  <c:v>107.61587338739056</c:v>
                </c:pt>
                <c:pt idx="8">
                  <c:v>107.66220049698178</c:v>
                </c:pt>
                <c:pt idx="9">
                  <c:v>105.20508103329085</c:v>
                </c:pt>
                <c:pt idx="10">
                  <c:v>85.549263657049849</c:v>
                </c:pt>
                <c:pt idx="11">
                  <c:v>118.20681037637316</c:v>
                </c:pt>
                <c:pt idx="12">
                  <c:v>126.47666186166289</c:v>
                </c:pt>
              </c:numCache>
            </c:numRef>
          </c:val>
          <c:smooth val="0"/>
          <c:extLst>
            <c:ext xmlns:c16="http://schemas.microsoft.com/office/drawing/2014/chart" uri="{C3380CC4-5D6E-409C-BE32-E72D297353CC}">
              <c16:uniqueId val="{00000004-2A40-428B-ACDA-0B7965E2369D}"/>
            </c:ext>
          </c:extLst>
        </c:ser>
        <c:ser>
          <c:idx val="5"/>
          <c:order val="5"/>
          <c:tx>
            <c:strRef>
              <c:f>Sheet1!$A$7</c:f>
              <c:strCache>
                <c:ptCount val="1"/>
                <c:pt idx="0">
                  <c:v>Linear TV ABC1 Adults CPT</c:v>
                </c:pt>
              </c:strCache>
            </c:strRef>
          </c:tx>
          <c:spPr>
            <a:ln w="28575" cap="rnd">
              <a:solidFill>
                <a:schemeClr val="accent2">
                  <a:lumMod val="60000"/>
                  <a:lumOff val="40000"/>
                </a:schemeClr>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Sheet1!$B$7:$N$7</c:f>
              <c:numCache>
                <c:formatCode>0</c:formatCode>
                <c:ptCount val="13"/>
                <c:pt idx="0">
                  <c:v>100</c:v>
                </c:pt>
                <c:pt idx="1">
                  <c:v>100.4019201993289</c:v>
                </c:pt>
                <c:pt idx="2">
                  <c:v>96.455545857175139</c:v>
                </c:pt>
                <c:pt idx="3">
                  <c:v>99.300529850291539</c:v>
                </c:pt>
                <c:pt idx="4">
                  <c:v>104.17414772818358</c:v>
                </c:pt>
                <c:pt idx="5">
                  <c:v>111.48200323315662</c:v>
                </c:pt>
                <c:pt idx="6">
                  <c:v>109.06431114750397</c:v>
                </c:pt>
                <c:pt idx="7">
                  <c:v>101.9094141119871</c:v>
                </c:pt>
                <c:pt idx="8">
                  <c:v>102.69657339253469</c:v>
                </c:pt>
                <c:pt idx="9">
                  <c:v>101.63122220580844</c:v>
                </c:pt>
                <c:pt idx="10">
                  <c:v>80.42330013658578</c:v>
                </c:pt>
                <c:pt idx="11">
                  <c:v>107.92391412386971</c:v>
                </c:pt>
                <c:pt idx="12">
                  <c:v>115.86812394717492</c:v>
                </c:pt>
              </c:numCache>
            </c:numRef>
          </c:val>
          <c:smooth val="0"/>
          <c:extLst>
            <c:ext xmlns:c16="http://schemas.microsoft.com/office/drawing/2014/chart" uri="{C3380CC4-5D6E-409C-BE32-E72D297353CC}">
              <c16:uniqueId val="{00000005-2A40-428B-ACDA-0B7965E2369D}"/>
            </c:ext>
          </c:extLst>
        </c:ser>
        <c:ser>
          <c:idx val="6"/>
          <c:order val="6"/>
          <c:tx>
            <c:strRef>
              <c:f>Sheet1!$A$8</c:f>
              <c:strCache>
                <c:ptCount val="1"/>
                <c:pt idx="0">
                  <c:v>BVOD CPM</c:v>
                </c:pt>
              </c:strCache>
            </c:strRef>
          </c:tx>
          <c:spPr>
            <a:ln w="28575" cap="rnd">
              <a:solidFill>
                <a:schemeClr val="tx2">
                  <a:lumMod val="60000"/>
                  <a:lumOff val="40000"/>
                </a:schemeClr>
              </a:solidFill>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Sheet1!$B$8:$N$8</c:f>
              <c:numCache>
                <c:formatCode>0</c:formatCode>
                <c:ptCount val="13"/>
                <c:pt idx="0">
                  <c:v>100</c:v>
                </c:pt>
                <c:pt idx="1">
                  <c:v>100</c:v>
                </c:pt>
                <c:pt idx="2">
                  <c:v>100</c:v>
                </c:pt>
                <c:pt idx="3">
                  <c:v>100</c:v>
                </c:pt>
                <c:pt idx="4">
                  <c:v>100</c:v>
                </c:pt>
                <c:pt idx="5">
                  <c:v>100</c:v>
                </c:pt>
                <c:pt idx="6">
                  <c:v>100</c:v>
                </c:pt>
                <c:pt idx="7">
                  <c:v>100</c:v>
                </c:pt>
                <c:pt idx="8">
                  <c:v>100</c:v>
                </c:pt>
                <c:pt idx="9">
                  <c:v>100</c:v>
                </c:pt>
                <c:pt idx="10">
                  <c:v>100</c:v>
                </c:pt>
                <c:pt idx="11">
                  <c:v>102</c:v>
                </c:pt>
                <c:pt idx="12">
                  <c:v>105</c:v>
                </c:pt>
              </c:numCache>
            </c:numRef>
          </c:val>
          <c:smooth val="0"/>
          <c:extLst>
            <c:ext xmlns:c16="http://schemas.microsoft.com/office/drawing/2014/chart" uri="{C3380CC4-5D6E-409C-BE32-E72D297353CC}">
              <c16:uniqueId val="{00000000-43F6-4419-B7C9-002D6CD7433E}"/>
            </c:ext>
          </c:extLst>
        </c:ser>
        <c:dLbls>
          <c:showLegendKey val="0"/>
          <c:showVal val="0"/>
          <c:showCatName val="0"/>
          <c:showSerName val="0"/>
          <c:showPercent val="0"/>
          <c:showBubbleSize val="0"/>
        </c:dLbls>
        <c:smooth val="0"/>
        <c:axId val="651949824"/>
        <c:axId val="651951464"/>
      </c:lineChart>
      <c:catAx>
        <c:axId val="65194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51951464"/>
        <c:crosses val="autoZero"/>
        <c:auto val="1"/>
        <c:lblAlgn val="ctr"/>
        <c:lblOffset val="100"/>
        <c:noMultiLvlLbl val="0"/>
      </c:catAx>
      <c:valAx>
        <c:axId val="651951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PRICE INDEXED VS 2010</a:t>
                </a:r>
              </a:p>
            </c:rich>
          </c:tx>
          <c:layout>
            <c:manualLayout>
              <c:xMode val="edge"/>
              <c:yMode val="edge"/>
              <c:x val="1.4613749988978145E-2"/>
              <c:y val="0.287599854668765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51949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23728830822463E-2"/>
          <c:y val="3.8007544138949842E-2"/>
          <c:w val="0.88907199098168888"/>
          <c:h val="0.87386668879504814"/>
        </c:manualLayout>
      </c:layout>
      <c:barChart>
        <c:barDir val="col"/>
        <c:grouping val="clustered"/>
        <c:varyColors val="0"/>
        <c:ser>
          <c:idx val="0"/>
          <c:order val="0"/>
          <c:tx>
            <c:strRef>
              <c:f>Sheet1!$B$1</c:f>
              <c:strCache>
                <c:ptCount val="1"/>
                <c:pt idx="0">
                  <c:v>CPM 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China</c:v>
                </c:pt>
                <c:pt idx="1">
                  <c:v>UK</c:v>
                </c:pt>
                <c:pt idx="2">
                  <c:v>Global </c:v>
                </c:pt>
                <c:pt idx="3">
                  <c:v>Australia</c:v>
                </c:pt>
                <c:pt idx="4">
                  <c:v>US</c:v>
                </c:pt>
              </c:strCache>
            </c:strRef>
          </c:cat>
          <c:val>
            <c:numRef>
              <c:f>Sheet1!$B$2:$B$6</c:f>
              <c:numCache>
                <c:formatCode>_-[$$-409]* #,##0.00_ ;_-[$$-409]* \-#,##0.00\ ;_-[$$-409]* "-"??_ ;_-@_ </c:formatCode>
                <c:ptCount val="5"/>
                <c:pt idx="0">
                  <c:v>3.09</c:v>
                </c:pt>
                <c:pt idx="1">
                  <c:v>10.56</c:v>
                </c:pt>
                <c:pt idx="2">
                  <c:v>20.010000000000002</c:v>
                </c:pt>
                <c:pt idx="3">
                  <c:v>34.69</c:v>
                </c:pt>
                <c:pt idx="4">
                  <c:v>73.14</c:v>
                </c:pt>
              </c:numCache>
            </c:numRef>
          </c:val>
          <c:extLst>
            <c:ext xmlns:c16="http://schemas.microsoft.com/office/drawing/2014/chart" uri="{C3380CC4-5D6E-409C-BE32-E72D297353CC}">
              <c16:uniqueId val="{00000000-3975-4974-8E42-E3A166661E5C}"/>
            </c:ext>
          </c:extLst>
        </c:ser>
        <c:dLbls>
          <c:showLegendKey val="0"/>
          <c:showVal val="0"/>
          <c:showCatName val="0"/>
          <c:showSerName val="0"/>
          <c:showPercent val="0"/>
          <c:showBubbleSize val="0"/>
        </c:dLbls>
        <c:gapWidth val="219"/>
        <c:overlap val="-27"/>
        <c:axId val="1597514592"/>
        <c:axId val="1597505856"/>
      </c:barChart>
      <c:catAx>
        <c:axId val="159751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597505856"/>
        <c:crosses val="autoZero"/>
        <c:auto val="1"/>
        <c:lblAlgn val="ctr"/>
        <c:lblOffset val="100"/>
        <c:noMultiLvlLbl val="0"/>
      </c:catAx>
      <c:valAx>
        <c:axId val="159750585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TV Media Cost CPM (US$)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751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FC4F07-DC05-45AA-A1F3-85AC88F2FECC}" type="datetimeFigureOut">
              <a:rPr lang="en-GB" smtClean="0"/>
              <a:t>17/08/2023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F2D90E-523F-45FB-AEC1-23DAC667075A}" type="slidenum">
              <a:rPr lang="en-GB" smtClean="0"/>
              <a:t>‹#›</a:t>
            </a:fld>
            <a:endParaRPr lang="en-GB"/>
          </a:p>
        </p:txBody>
      </p:sp>
    </p:spTree>
    <p:extLst>
      <p:ext uri="{BB962C8B-B14F-4D97-AF65-F5344CB8AC3E}">
        <p14:creationId xmlns:p14="http://schemas.microsoft.com/office/powerpoint/2010/main" val="341312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research/media-mix-navigator/strategies-for-marketing-through-a-downtur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1</a:t>
            </a:fld>
            <a:endParaRPr lang="en-GB" dirty="0"/>
          </a:p>
        </p:txBody>
      </p:sp>
    </p:spTree>
    <p:extLst>
      <p:ext uri="{BB962C8B-B14F-4D97-AF65-F5344CB8AC3E}">
        <p14:creationId xmlns:p14="http://schemas.microsoft.com/office/powerpoint/2010/main" val="34469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ONS data, we can see the consumer price inflation for different sectors. Data shows that Education is the sector that has inflated the most over the last 12 years, indexing at 2022 vs 2010. Alcohol is the next highest in terms of the increase compared with 2010 prices, whilst Food has remained pretty well priced.</a:t>
            </a:r>
          </a:p>
        </p:txBody>
      </p:sp>
      <p:sp>
        <p:nvSpPr>
          <p:cNvPr id="4" name="Slide Number Placeholder 3"/>
          <p:cNvSpPr>
            <a:spLocks noGrp="1"/>
          </p:cNvSpPr>
          <p:nvPr>
            <p:ph type="sldNum" sz="quarter" idx="5"/>
          </p:nvPr>
        </p:nvSpPr>
        <p:spPr/>
        <p:txBody>
          <a:bodyPr/>
          <a:lstStyle/>
          <a:p>
            <a:fld id="{9BF2D90E-523F-45FB-AEC1-23DAC667075A}" type="slidenum">
              <a:rPr lang="en-GB" smtClean="0"/>
              <a:t>2</a:t>
            </a:fld>
            <a:endParaRPr lang="en-GB"/>
          </a:p>
        </p:txBody>
      </p:sp>
    </p:spTree>
    <p:extLst>
      <p:ext uri="{BB962C8B-B14F-4D97-AF65-F5344CB8AC3E}">
        <p14:creationId xmlns:p14="http://schemas.microsoft.com/office/powerpoint/2010/main" val="131338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oundersGrotesk-Regular"/>
              </a:rPr>
              <a:t>This chart uses the Big Mac index to demonstrate the relative cost, a measure invented by The Economist magazine in 1986 as a </a:t>
            </a:r>
            <a:r>
              <a:rPr lang="en-GB" sz="1800" b="0" i="0" u="none" strike="noStrike" baseline="0" dirty="0" err="1">
                <a:latin typeface="FoundersGrotesk-Regular"/>
              </a:rPr>
              <a:t>lighthearted</a:t>
            </a:r>
            <a:r>
              <a:rPr lang="en-GB" sz="1800" b="0" i="0" u="none" strike="noStrike" baseline="0" dirty="0">
                <a:latin typeface="FoundersGrotesk-Regular"/>
              </a:rPr>
              <a:t> way to gauge if currencies were at their ‘correct’ level.</a:t>
            </a:r>
          </a:p>
          <a:p>
            <a:pPr algn="l"/>
            <a:endParaRPr lang="en-GB" sz="1800" b="0" i="0" u="none" strike="noStrike" baseline="0" dirty="0">
              <a:latin typeface="FoundersGrotesk-Regular"/>
            </a:endParaRPr>
          </a:p>
          <a:p>
            <a:pPr algn="l"/>
            <a:r>
              <a:rPr lang="en-GB" sz="1800" b="0" i="0" u="none" strike="noStrike" baseline="0" dirty="0">
                <a:latin typeface="FoundersGrotesk-Regular"/>
              </a:rPr>
              <a:t>This chart plots the changing price of linear TV advertising in the UK over time for three buying audiences (all Adults, ABC1 Adults, and 16-34s) alongside consumer price inflation (CPI) and the average price of a Big Mac.</a:t>
            </a:r>
          </a:p>
          <a:p>
            <a:pPr algn="l"/>
            <a:r>
              <a:rPr lang="en-GB" sz="1800" b="0" i="0" u="none" strike="noStrike" baseline="0" dirty="0">
                <a:latin typeface="FoundersGrotesk-Regular"/>
              </a:rPr>
              <a:t>Linear TV’s price has inflated over time, yet compared to the rest of the economy, its value has remained extremely competitive. Although the average cost of buying 1,000 Adult impacts was 26% higher in 2022 than it was in 2010,  and for ABC1 adults it was 16% higher, both these are well behind the overall CPI inflation – the cost of goods has risen by 36% and the cost of a Big Mac has gone up by 59%.</a:t>
            </a:r>
          </a:p>
          <a:p>
            <a:pPr algn="l"/>
            <a:endParaRPr lang="en-GB" sz="1800" b="0" i="0" u="none" strike="noStrike" baseline="0" dirty="0">
              <a:latin typeface="FoundersGrotesk-Regular"/>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3</a:t>
            </a:fld>
            <a:endParaRPr lang="en-GB"/>
          </a:p>
        </p:txBody>
      </p:sp>
    </p:spTree>
    <p:extLst>
      <p:ext uri="{BB962C8B-B14F-4D97-AF65-F5344CB8AC3E}">
        <p14:creationId xmlns:p14="http://schemas.microsoft.com/office/powerpoint/2010/main" val="235883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(from WARC) shows how TV advertising in the UK is a bargain relative to the rest of world.</a:t>
            </a:r>
          </a:p>
        </p:txBody>
      </p:sp>
      <p:sp>
        <p:nvSpPr>
          <p:cNvPr id="4" name="Slide Number Placeholder 3"/>
          <p:cNvSpPr>
            <a:spLocks noGrp="1"/>
          </p:cNvSpPr>
          <p:nvPr>
            <p:ph type="sldNum" sz="quarter" idx="5"/>
          </p:nvPr>
        </p:nvSpPr>
        <p:spPr/>
        <p:txBody>
          <a:bodyPr/>
          <a:lstStyle/>
          <a:p>
            <a:fld id="{9BF2D90E-523F-45FB-AEC1-23DAC667075A}" type="slidenum">
              <a:rPr lang="en-GB" smtClean="0"/>
              <a:t>4</a:t>
            </a:fld>
            <a:endParaRPr lang="en-GB"/>
          </a:p>
        </p:txBody>
      </p:sp>
    </p:spTree>
    <p:extLst>
      <p:ext uri="{BB962C8B-B14F-4D97-AF65-F5344CB8AC3E}">
        <p14:creationId xmlns:p14="http://schemas.microsoft.com/office/powerpoint/2010/main" val="60823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Given the current economic climate, marketing budgets are increasingly under pressure with every investment needing to be justified.</a:t>
            </a:r>
          </a:p>
          <a:p>
            <a:pPr marL="457200"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At the 2022 IPA </a:t>
            </a:r>
            <a:r>
              <a:rPr lang="en-GB" sz="1800" dirty="0" err="1">
                <a:effectLst/>
                <a:latin typeface="Calibri" panose="020F0502020204030204" pitchFamily="34" charset="0"/>
                <a:ea typeface="Calibri" panose="020F0502020204030204" pitchFamily="34" charset="0"/>
              </a:rPr>
              <a:t>EffWorks</a:t>
            </a:r>
            <a:r>
              <a:rPr lang="en-GB" sz="1800" dirty="0">
                <a:effectLst/>
                <a:latin typeface="Calibri" panose="020F0502020204030204" pitchFamily="34" charset="0"/>
                <a:ea typeface="Calibri" panose="020F0502020204030204" pitchFamily="34" charset="0"/>
              </a:rPr>
              <a:t> Global, Les Binet (Group Head of Effectiveness of </a:t>
            </a:r>
            <a:r>
              <a:rPr lang="en-GB" sz="1800" dirty="0" err="1">
                <a:effectLst/>
                <a:latin typeface="Calibri" panose="020F0502020204030204" pitchFamily="34" charset="0"/>
                <a:ea typeface="Calibri" panose="020F0502020204030204" pitchFamily="34" charset="0"/>
              </a:rPr>
              <a:t>adam&amp;eveDDB</a:t>
            </a:r>
            <a:r>
              <a:rPr lang="en-GB" sz="1800" dirty="0">
                <a:effectLst/>
                <a:latin typeface="Calibri" panose="020F0502020204030204" pitchFamily="34" charset="0"/>
                <a:ea typeface="Calibri" panose="020F0502020204030204" pitchFamily="34" charset="0"/>
              </a:rPr>
              <a:t>) provided a framework for planning media in economic uncertainty. During the session, ‘</a:t>
            </a:r>
            <a:r>
              <a:rPr lang="en-GB" sz="1800" i="1" dirty="0">
                <a:effectLst/>
                <a:latin typeface="Calibri" panose="020F0502020204030204" pitchFamily="34" charset="0"/>
                <a:ea typeface="Calibri" panose="020F0502020204030204" pitchFamily="34" charset="0"/>
              </a:rPr>
              <a:t>Marketing in the post covid economy’</a:t>
            </a:r>
            <a:r>
              <a:rPr lang="en-GB" sz="1800" dirty="0">
                <a:effectLst/>
                <a:latin typeface="Calibri" panose="020F0502020204030204" pitchFamily="34" charset="0"/>
                <a:ea typeface="Calibri" panose="020F0502020204030204" pitchFamily="34" charset="0"/>
              </a:rPr>
              <a:t>, Binet highlighted how short and long term investments should be dialled up and down depending on various factors.  </a:t>
            </a:r>
          </a:p>
          <a:p>
            <a:pPr marL="457200"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One of the factors that Binet advises marketers to take advantage of is the value for money ratio for TV – a measure of the relative cost (CPT) of TV compared with the volume of total consumer spending.  Binet’s data shows that the ratio has been rising over time as TV pricing has not kept pace with consumer spending in the long run – TV’s value for money has been getting better over time, particularly since 2000 due to increased competition from the tech giants.</a:t>
            </a:r>
          </a:p>
          <a:p>
            <a:pPr marL="457200"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Interestingly, when we focus specifically on times of recession (the 1970s, the 1990s, 2001 and more recently 2020 which was impacted by the global financial crisis and Covid), TV’s value for money increased sharply. The 1981 recession is the only exception. </a:t>
            </a:r>
          </a:p>
          <a:p>
            <a:pPr marL="457200"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This highlights the opportunity that advertisers and planners can take advantage of. If your particular sector is performing well, this is the perfect opportunity to buy share of voice, a method utilised by FMCG advertisers as they increased investment in TV during the pandemic.</a:t>
            </a:r>
          </a:p>
          <a:p>
            <a:pPr marL="457200"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For more insight on how brands can navigate through turbulent economic times, click here: </a:t>
            </a:r>
            <a:r>
              <a:rPr lang="en-GB" sz="1800" u="sng" dirty="0">
                <a:solidFill>
                  <a:srgbClr val="0563C1"/>
                </a:solidFill>
                <a:effectLst/>
                <a:latin typeface="Calibri" panose="020F0502020204030204" pitchFamily="34" charset="0"/>
                <a:ea typeface="Calibri" panose="020F0502020204030204" pitchFamily="34" charset="0"/>
                <a:hlinkClick r:id="rId3"/>
              </a:rPr>
              <a:t>https://www.thinkbox.tv/research/media-mix-navigator/strategies-for-marketing-through-a-downturn/</a:t>
            </a:r>
            <a:r>
              <a:rPr lang="en-GB" sz="1800" dirty="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26F8D767-3125-4DFA-A434-73AA46D80F90}" type="slidenum">
              <a:rPr lang="en-GB" smtClean="0"/>
              <a:t>5</a:t>
            </a:fld>
            <a:endParaRPr lang="en-GB"/>
          </a:p>
        </p:txBody>
      </p:sp>
    </p:spTree>
    <p:extLst>
      <p:ext uri="{BB962C8B-B14F-4D97-AF65-F5344CB8AC3E}">
        <p14:creationId xmlns:p14="http://schemas.microsoft.com/office/powerpoint/2010/main" val="71046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oundersGrotesk-Regular"/>
              </a:rPr>
              <a:t>The chart combines AA/WARC revenue estimates, with the video advertising time data to create a relative cost per 30 seconds of AV ad exposure.</a:t>
            </a:r>
          </a:p>
          <a:p>
            <a:pPr algn="l"/>
            <a:endParaRPr lang="en-GB" sz="1800" b="0" i="0" u="none" strike="noStrike" baseline="0" dirty="0">
              <a:latin typeface="FoundersGrotesk-Regular"/>
            </a:endParaRPr>
          </a:p>
          <a:p>
            <a:pPr algn="l"/>
            <a:r>
              <a:rPr lang="en-GB" sz="1800" b="0" i="0" u="none" strike="noStrike" baseline="0" dirty="0">
                <a:latin typeface="FoundersGrotesk-Regular"/>
              </a:rPr>
              <a:t>Spot TV advertising (linear and BVOD) averages £8 per thousand exposures. YouTube is pretty close at £12. Other online video however is £130.</a:t>
            </a:r>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6</a:t>
            </a:fld>
            <a:endParaRPr lang="en-GB"/>
          </a:p>
        </p:txBody>
      </p:sp>
    </p:spTree>
    <p:extLst>
      <p:ext uri="{BB962C8B-B14F-4D97-AF65-F5344CB8AC3E}">
        <p14:creationId xmlns:p14="http://schemas.microsoft.com/office/powerpoint/2010/main" val="10678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Analysis from Lumen/</a:t>
            </a:r>
            <a:r>
              <a:rPr lang="en-GB" dirty="0" err="1"/>
              <a:t>Tvision</a:t>
            </a:r>
            <a:r>
              <a:rPr lang="en-GB" dirty="0"/>
              <a:t> of the different cost per second of attention by media channel shows that a 30-second TV spot comes out as the lowest cost, YouTube is second and Facebook Video is around 8 times the cost. </a:t>
            </a:r>
          </a:p>
        </p:txBody>
      </p:sp>
      <p:sp>
        <p:nvSpPr>
          <p:cNvPr id="4" name="Slide Number Placeholder 3"/>
          <p:cNvSpPr>
            <a:spLocks noGrp="1"/>
          </p:cNvSpPr>
          <p:nvPr>
            <p:ph type="sldNum" sz="quarter" idx="5"/>
          </p:nvPr>
        </p:nvSpPr>
        <p:spPr/>
        <p:txBody>
          <a:bodyPr/>
          <a:lstStyle/>
          <a:p>
            <a:fld id="{BA0DFD36-33EA-4DB4-B32D-6EBE0B1D4496}" type="slidenum">
              <a:rPr lang="en-GB" smtClean="0"/>
              <a:t>7</a:t>
            </a:fld>
            <a:endParaRPr lang="en-GB"/>
          </a:p>
        </p:txBody>
      </p:sp>
    </p:spTree>
    <p:extLst>
      <p:ext uri="{BB962C8B-B14F-4D97-AF65-F5344CB8AC3E}">
        <p14:creationId xmlns:p14="http://schemas.microsoft.com/office/powerpoint/2010/main" val="4199496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8.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9.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0.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1.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2.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4.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6.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7.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8.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0.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1.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2.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4.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5.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6.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7.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8.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7.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8.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5.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9.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90.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2.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3.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4.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5.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6.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9.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0.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1.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2.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3.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4.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5.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6.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7.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9.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0.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1.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2.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3.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4.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5.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6.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7.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9.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2901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4162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522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1287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778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2229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0297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516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321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345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577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734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6432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7990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987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203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5068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635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6084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7393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84403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4294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113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820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13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988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060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411175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624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8738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858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415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40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56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3702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43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841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71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2994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841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81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77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7151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6050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885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19334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830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8094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0560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8008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8951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565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357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984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402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7433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190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707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cSld name="2_Video">
    <p:spTree>
      <p:nvGrpSpPr>
        <p:cNvPr id="1" name=""/>
        <p:cNvGrpSpPr/>
        <p:nvPr/>
      </p:nvGrpSpPr>
      <p:grpSpPr>
        <a:xfrm>
          <a:off x="0" y="0"/>
          <a:ext cx="0" cy="0"/>
          <a:chOff x="0" y="0"/>
          <a:chExt cx="0" cy="0"/>
        </a:xfrm>
      </p:grpSpPr>
      <p:sp>
        <p:nvSpPr>
          <p:cNvPr id="6" name="Rectangle 5"/>
          <p:cNvSpPr/>
          <p:nvPr userDrawn="1"/>
        </p:nvSpPr>
        <p:spPr>
          <a:xfrm>
            <a:off x="-712" y="0"/>
            <a:ext cx="12203112" cy="6858000"/>
          </a:xfrm>
          <a:prstGeom prst="rect">
            <a:avLst/>
          </a:prstGeom>
          <a:gradFill flip="none" rotWithShape="1">
            <a:gsLst>
              <a:gs pos="0">
                <a:schemeClr val="accent5"/>
              </a:gs>
              <a:gs pos="100000">
                <a:schemeClr val="accent3"/>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5361" y="168994"/>
            <a:ext cx="1328519" cy="480053"/>
          </a:xfrm>
          <a:prstGeom prst="rect">
            <a:avLst/>
          </a:prstGeom>
        </p:spPr>
      </p:pic>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585B9F-EF5C-4314-BCBC-A6F82ED753B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3F885-FE6B-4251-84D2-F6CEF084999B}" type="slidenum">
              <a:rPr lang="en-GB" smtClean="0"/>
              <a:pPr/>
              <a:t>‹#›</a:t>
            </a:fld>
            <a:endParaRPr lang="en-GB" dirty="0"/>
          </a:p>
        </p:txBody>
      </p:sp>
    </p:spTree>
    <p:extLst>
      <p:ext uri="{BB962C8B-B14F-4D97-AF65-F5344CB8AC3E}">
        <p14:creationId xmlns:p14="http://schemas.microsoft.com/office/powerpoint/2010/main" val="483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47245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071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194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486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19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7236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847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225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4019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504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5147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0819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593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986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79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1737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59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5640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846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8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4333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85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7248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905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846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99327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6010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3615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6124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4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7497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3678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dirty="0"/>
              <a:t>Insert image by clicking icon.   </a:t>
            </a:r>
            <a:br>
              <a:rPr lang="en-GB" dirty="0"/>
            </a:br>
            <a:r>
              <a:rPr lang="en-GB" dirty="0"/>
              <a:t>Send this image to the back to make sure all elements are visible.</a:t>
            </a:r>
            <a:br>
              <a:rPr lang="en-GB" dirty="0"/>
            </a:br>
            <a:br>
              <a:rPr lang="en-GB" dirty="0"/>
            </a:br>
            <a:br>
              <a:rPr lang="en-GB" dirty="0"/>
            </a:b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dirty="0"/>
          </a:p>
        </p:txBody>
      </p:sp>
      <p:sp>
        <p:nvSpPr>
          <p:cNvPr id="24" name="Header">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4531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TV Ad Nation 2022 | August 2022 | Public | Internal/Client Use Only | Strictly Confidential</a:t>
            </a:r>
          </a:p>
        </p:txBody>
      </p:sp>
      <p:pic>
        <p:nvPicPr>
          <p:cNvPr id="11" name="Picture 10" descr="Logo&#10;&#10;Description automatically generated">
            <a:extLst>
              <a:ext uri="{FF2B5EF4-FFF2-40B4-BE49-F238E27FC236}">
                <a16:creationId xmlns:a16="http://schemas.microsoft.com/office/drawing/2014/main" id="{8AAAFBE4-210F-4803-9497-51B35F0995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4270276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_Empt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6" name="White background">
            <a:extLst>
              <a:ext uri="{FF2B5EF4-FFF2-40B4-BE49-F238E27FC236}">
                <a16:creationId xmlns:a16="http://schemas.microsoft.com/office/drawing/2014/main" id="{106595BE-8670-4A5F-B6E3-C00B54377605}"/>
              </a:ext>
              <a:ext uri="{C183D7F6-B498-43B3-948B-1728B52AA6E4}">
                <adec:decorative xmlns:adec="http://schemas.microsoft.com/office/drawing/2017/decorative" val="1"/>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psos logo">
            <a:extLst>
              <a:ext uri="{FF2B5EF4-FFF2-40B4-BE49-F238E27FC236}">
                <a16:creationId xmlns:a16="http://schemas.microsoft.com/office/drawing/2014/main" id="{B85F766D-BBA4-4DFC-AB5B-7DD1C15CBE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31717261"/>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Divider style 2">
    <p:bg>
      <p:bgPr>
        <a:solidFill>
          <a:schemeClr val="bg2"/>
        </a:solidFill>
        <a:effectLst/>
      </p:bgPr>
    </p:bg>
    <p:spTree>
      <p:nvGrpSpPr>
        <p:cNvPr id="1" name=""/>
        <p:cNvGrpSpPr/>
        <p:nvPr/>
      </p:nvGrpSpPr>
      <p:grpSpPr>
        <a:xfrm>
          <a:off x="0" y="0"/>
          <a:ext cx="0" cy="0"/>
          <a:chOff x="0" y="0"/>
          <a:chExt cx="0" cy="0"/>
        </a:xfrm>
      </p:grpSpPr>
      <p:sp>
        <p:nvSpPr>
          <p:cNvPr id="14" name="Classification">
            <a:extLst>
              <a:ext uri="{FF2B5EF4-FFF2-40B4-BE49-F238E27FC236}">
                <a16:creationId xmlns:a16="http://schemas.microsoft.com/office/drawing/2014/main" id="{F52C80E3-8B55-457E-A85C-8CC02F81EC76}"/>
              </a:ext>
              <a:ext uri="{C183D7F6-B498-43B3-948B-1728B52AA6E4}">
                <adec:decorative xmlns:adec="http://schemas.microsoft.com/office/drawing/2017/decorative" val="1"/>
              </a:ext>
            </a:extLst>
          </p:cNvPr>
          <p:cNvSpPr txBox="1">
            <a:spLocks/>
          </p:cNvSpPr>
          <p:nvPr userDrawn="1"/>
        </p:nvSpPr>
        <p:spPr>
          <a:xfrm>
            <a:off x="817200" y="6515735"/>
            <a:ext cx="44819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TV Ad Nation 2022 | August 2022 | Public | Internal/Client Use Only | Strictly Confidential</a:t>
            </a:r>
          </a:p>
        </p:txBody>
      </p:sp>
      <p:pic>
        <p:nvPicPr>
          <p:cNvPr id="11" name="Ipsos Logo">
            <a:extLst>
              <a:ext uri="{FF2B5EF4-FFF2-40B4-BE49-F238E27FC236}">
                <a16:creationId xmlns:a16="http://schemas.microsoft.com/office/drawing/2014/main" id="{0A368669-E846-4FCF-BAE4-4254F42A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22" name="Section number">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dirty="0"/>
              <a:t>01.</a:t>
            </a:r>
          </a:p>
        </p:txBody>
      </p:sp>
      <p:sp>
        <p:nvSpPr>
          <p:cNvPr id="23" name="Section title">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dirty="0"/>
              <a:t>Section title</a:t>
            </a:r>
          </a:p>
        </p:txBody>
      </p:sp>
      <p:sp>
        <p:nvSpPr>
          <p:cNvPr id="13" name="Section subtitle">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2760629890"/>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99442191"/>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6" name="Title 5"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2" name="Base">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2220147835"/>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large_diagram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2" name="Title 1" descr="Header">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dirty="0"/>
          </a:p>
        </p:txBody>
      </p:sp>
      <p:sp>
        <p:nvSpPr>
          <p:cNvPr id="7" name="Body">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hart area">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24561851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bg2"/>
        </a:solidFill>
        <a:effectLst/>
      </p:bgPr>
    </p:bg>
    <p:spTree>
      <p:nvGrpSpPr>
        <p:cNvPr id="1" name=""/>
        <p:cNvGrpSpPr/>
        <p:nvPr/>
      </p:nvGrpSpPr>
      <p:grpSpPr>
        <a:xfrm>
          <a:off x="0" y="0"/>
          <a:ext cx="0" cy="0"/>
          <a:chOff x="0" y="0"/>
          <a:chExt cx="0" cy="0"/>
        </a:xfrm>
      </p:grpSpPr>
      <p:grpSp>
        <p:nvGrpSpPr>
          <p:cNvPr id="2" name="Stripes">
            <a:extLst>
              <a:ext uri="{FF2B5EF4-FFF2-40B4-BE49-F238E27FC236}">
                <a16:creationId xmlns:a16="http://schemas.microsoft.com/office/drawing/2014/main" id="{F8363405-D317-49D9-AC09-D126FA984994}"/>
              </a:ext>
              <a:ext uri="{C183D7F6-B498-43B3-948B-1728B52AA6E4}">
                <adec:decorative xmlns:adec="http://schemas.microsoft.com/office/drawing/2017/decorative" val="1"/>
              </a:ext>
            </a:extLst>
          </p:cNvPr>
          <p:cNvGrpSpPr/>
          <p:nvPr userDrawn="1"/>
        </p:nvGrpSpPr>
        <p:grpSpPr>
          <a:xfrm>
            <a:off x="3105663" y="3048001"/>
            <a:ext cx="13736990" cy="2153546"/>
            <a:chOff x="2101012" y="2821242"/>
            <a:chExt cx="11833943" cy="1855206"/>
          </a:xfrm>
        </p:grpSpPr>
        <p:sp>
          <p:nvSpPr>
            <p:cNvPr id="7" name="Stripe 2">
              <a:extLst>
                <a:ext uri="{FF2B5EF4-FFF2-40B4-BE49-F238E27FC236}">
                  <a16:creationId xmlns:a16="http://schemas.microsoft.com/office/drawing/2014/main" id="{98175107-41F8-4124-BEB1-C15BAC8EE677}"/>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9" name="Stripe 1">
              <a:extLst>
                <a:ext uri="{FF2B5EF4-FFF2-40B4-BE49-F238E27FC236}">
                  <a16:creationId xmlns:a16="http://schemas.microsoft.com/office/drawing/2014/main" id="{457C7A43-B93F-4027-88C5-DC7A55533DF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pic>
        <p:nvPicPr>
          <p:cNvPr id="8" name="Ipsos logo">
            <a:extLst>
              <a:ext uri="{FF2B5EF4-FFF2-40B4-BE49-F238E27FC236}">
                <a16:creationId xmlns:a16="http://schemas.microsoft.com/office/drawing/2014/main" id="{B00FAB51-2CDA-4D6E-92C8-20E0B1A84B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3" name="Classification">
            <a:extLst>
              <a:ext uri="{FF2B5EF4-FFF2-40B4-BE49-F238E27FC236}">
                <a16:creationId xmlns:a16="http://schemas.microsoft.com/office/drawing/2014/main" id="{AF7F8370-89AD-4023-AA0B-97AD508D79FD}"/>
              </a:ext>
              <a:ext uri="{C183D7F6-B498-43B3-948B-1728B52AA6E4}">
                <adec:decorative xmlns:adec="http://schemas.microsoft.com/office/drawing/2017/decorative" val="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Doc Name | Month Year | Version # | Public | Internal/Client Use Only | Strictly Confidential</a:t>
            </a:r>
          </a:p>
        </p:txBody>
      </p:sp>
      <p:sp>
        <p:nvSpPr>
          <p:cNvPr id="24" name="Slide number">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10" name="Section number">
            <a:extLst>
              <a:ext uri="{FF2B5EF4-FFF2-40B4-BE49-F238E27FC236}">
                <a16:creationId xmlns:a16="http://schemas.microsoft.com/office/drawing/2014/main" id="{75092690-73EF-48BE-AF76-B3DA9BCC0B7F}"/>
              </a:ext>
            </a:extLst>
          </p:cNvPr>
          <p:cNvSpPr>
            <a:spLocks noGrp="1"/>
          </p:cNvSpPr>
          <p:nvPr>
            <p:ph type="body" sz="quarter" idx="13" hasCustomPrompt="1"/>
          </p:nvPr>
        </p:nvSpPr>
        <p:spPr>
          <a:xfrm>
            <a:off x="399987" y="331696"/>
            <a:ext cx="1641475" cy="1795684"/>
          </a:xfrm>
        </p:spPr>
        <p:txBody>
          <a:bodyPr wrap="none">
            <a:spAutoFit/>
          </a:bodyPr>
          <a:lstStyle>
            <a:lvl1pPr marL="0" indent="0" algn="ctr">
              <a:buNone/>
              <a:defRPr sz="11500" b="1">
                <a:solidFill>
                  <a:schemeClr val="bg1"/>
                </a:solidFill>
              </a:defRPr>
            </a:lvl1pPr>
          </a:lstStyle>
          <a:p>
            <a:pPr lvl="0"/>
            <a:r>
              <a:rPr lang="en-GB" dirty="0"/>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99987" y="2402111"/>
            <a:ext cx="7420302" cy="747897"/>
          </a:xfrm>
        </p:spPr>
        <p:txBody>
          <a:bodyPr vert="horz" wrap="square" lIns="0" tIns="0" rIns="0" bIns="0" rtlCol="0" anchor="t">
            <a:spAutoFit/>
          </a:bodyPr>
          <a:lstStyle>
            <a:lvl1pPr>
              <a:defRPr lang="en-GB" sz="5400" cap="none" spc="0" dirty="0">
                <a:solidFill>
                  <a:schemeClr val="bg1"/>
                </a:solidFill>
                <a:latin typeface="Arial Black" panose="020B0A04020102020204" pitchFamily="34" charset="0"/>
              </a:defRPr>
            </a:lvl1pPr>
          </a:lstStyle>
          <a:p>
            <a:pPr lvl="0"/>
            <a:r>
              <a:rPr lang="en-GB" dirty="0"/>
              <a:t>Section title</a:t>
            </a:r>
          </a:p>
        </p:txBody>
      </p:sp>
      <p:sp>
        <p:nvSpPr>
          <p:cNvPr id="19" name="Subtitle">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99987" y="3872467"/>
            <a:ext cx="5508848" cy="312330"/>
          </a:xfrm>
        </p:spPr>
        <p:txBody>
          <a:bodyPr wrap="square" lIns="0" rIns="0">
            <a:sp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3236535366"/>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column content 1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dirty="0"/>
              <a:t>Text in 3 columns – will auto-format</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98961662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36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End">
    <p:bg>
      <p:bgPr>
        <a:solidFill>
          <a:schemeClr val="accent1"/>
        </a:solidFill>
        <a:effectLst/>
      </p:bgPr>
    </p:bg>
    <p:spTree>
      <p:nvGrpSpPr>
        <p:cNvPr id="1" name=""/>
        <p:cNvGrpSpPr/>
        <p:nvPr/>
      </p:nvGrpSpPr>
      <p:grpSpPr>
        <a:xfrm>
          <a:off x="0" y="0"/>
          <a:ext cx="0" cy="0"/>
          <a:chOff x="0" y="0"/>
          <a:chExt cx="0" cy="0"/>
        </a:xfrm>
      </p:grpSpPr>
      <p:pic>
        <p:nvPicPr>
          <p:cNvPr id="7" name="Ipsos logo">
            <a:extLst>
              <a:ext uri="{FF2B5EF4-FFF2-40B4-BE49-F238E27FC236}">
                <a16:creationId xmlns:a16="http://schemas.microsoft.com/office/drawing/2014/main" id="{D2ABE975-02AB-4364-ADE2-1A92E19809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9" name="Stripe 1">
            <a:extLst>
              <a:ext uri="{FF2B5EF4-FFF2-40B4-BE49-F238E27FC236}">
                <a16:creationId xmlns:a16="http://schemas.microsoft.com/office/drawing/2014/main" id="{7F299C1D-1251-47CF-8DC0-0B896E12FCE0}"/>
              </a:ext>
              <a:ext uri="{C183D7F6-B498-43B3-948B-1728B52AA6E4}">
                <adec:decorative xmlns:adec="http://schemas.microsoft.com/office/drawing/2017/decorative" val="1"/>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tripe 2">
            <a:extLst>
              <a:ext uri="{FF2B5EF4-FFF2-40B4-BE49-F238E27FC236}">
                <a16:creationId xmlns:a16="http://schemas.microsoft.com/office/drawing/2014/main" id="{C687F725-9BAA-4FDE-BF5B-B39EF6EA033C}"/>
              </a:ext>
              <a:ext uri="{C183D7F6-B498-43B3-948B-1728B52AA6E4}">
                <adec:decorative xmlns:adec="http://schemas.microsoft.com/office/drawing/2017/decorative" val="1"/>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act 1">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
        <p:nvSpPr>
          <p:cNvPr id="10" name="Contact 2">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Tree>
    <p:extLst>
      <p:ext uri="{BB962C8B-B14F-4D97-AF65-F5344CB8AC3E}">
        <p14:creationId xmlns:p14="http://schemas.microsoft.com/office/powerpoint/2010/main" val="2537725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17/08/2023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6083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17/08/2023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07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66320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536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758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759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250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87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1472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8939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966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7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26357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474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8813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3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038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194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087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208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951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959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44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5883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473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25190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45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907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6672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069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86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280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74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3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8054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0822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72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4051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8786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658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58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730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1890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8583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3270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8926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52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11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406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054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2346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277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8493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65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8698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343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086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513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0240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5957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4339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10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3909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810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4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39522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514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9313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06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448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3019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465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1980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611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304165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4819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679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567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0742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43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51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151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678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889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40487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842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616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121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127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961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409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7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941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520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66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809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487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583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115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230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3566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101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9260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54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2438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100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9130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17/08/2023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02451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3891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2907839099"/>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D542-B4E0-E34A-9CDE-EA04AB8C0E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CE80A7-D4AD-9A4A-9BDB-B4E75DB20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38EC78-4DFB-D048-9427-075157FD765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A5CC1A-C602-3640-9DFE-C4D882C2B90F}" type="datetimeFigureOut">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8/17/2023</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9573757E-EB6E-6E4C-A290-2C273B0AB6A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B7A704C3-B383-DD47-9B72-90217EB1D87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F9E0DE-5175-D843-A3F3-4F94A162EC1D}"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47875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17/08/2023</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73350"/>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904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17/08/2023</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45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2501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506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29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2493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89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93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image" Target="../media/image10.emf"/><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image" Target="../media/image9.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image" Target="../media/image2.jpeg"/><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tags" Target="../tags/tag191.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theme" Target="../theme/theme10.xml"/><Relationship Id="rId8"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tags" Target="../tags/tag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3.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image" Target="../media/image2.jpeg"/><Relationship Id="rId8"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5.jpeg"/><Relationship Id="rId5" Type="http://schemas.openxmlformats.org/officeDocument/2006/relationships/tags" Target="../tags/tag9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image" Target="../media/image1.jpe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tags" Target="../tags/tag96.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heme" Target="../theme/theme6.xml"/><Relationship Id="rId1" Type="http://schemas.openxmlformats.org/officeDocument/2006/relationships/slideLayout" Target="../slideLayouts/slideLayout124.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theme" Target="../theme/theme7.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image" Target="../media/image2.jpe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tags" Target="../tags/tag12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theme" Target="../theme/theme8.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image" Target="../media/image2.jpe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tags" Target="../tags/tag15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8" Type="http://schemas.openxmlformats.org/officeDocument/2006/relationships/slideLayout" Target="../slideLayouts/slideLayout160.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5" Type="http://schemas.openxmlformats.org/officeDocument/2006/relationships/image" Target="../media/image2.jpeg"/><Relationship Id="rId4" Type="http://schemas.openxmlformats.org/officeDocument/2006/relationships/tags" Target="../tags/tag1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7371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F4B688C-5322-4F54-B7DA-DB69D73C66E0}"/>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9466292" y="6219825"/>
            <a:ext cx="736223" cy="399492"/>
          </a:xfrm>
          <a:prstGeom prst="rect">
            <a:avLst/>
          </a:prstGeom>
        </p:spPr>
      </p:pic>
      <p:pic>
        <p:nvPicPr>
          <p:cNvPr id="9" name="Picture 8" descr="ebiquity-logo-vector white proxima RGB.emf">
            <a:extLst>
              <a:ext uri="{FF2B5EF4-FFF2-40B4-BE49-F238E27FC236}">
                <a16:creationId xmlns:a16="http://schemas.microsoft.com/office/drawing/2014/main" id="{8758125C-1FCC-4363-B4A7-9030387C4549}"/>
              </a:ext>
            </a:extLst>
          </p:cNvPr>
          <p:cNvPicPr>
            <a:picLocks noChangeAspect="1"/>
          </p:cNvPicPr>
          <p:nvPr userDrawn="1"/>
        </p:nvPicPr>
        <p:blipFill rotWithShape="1">
          <a:blip r:embed="rId34" cstate="screen">
            <a:lum bright="100000"/>
            <a:extLst>
              <a:ext uri="{28A0092B-C50C-407E-A947-70E740481C1C}">
                <a14:useLocalDpi xmlns:a14="http://schemas.microsoft.com/office/drawing/2010/main"/>
              </a:ext>
            </a:extLst>
          </a:blip>
          <a:srcRect b="21622"/>
          <a:stretch/>
        </p:blipFill>
        <p:spPr>
          <a:xfrm>
            <a:off x="7931695" y="6379146"/>
            <a:ext cx="1298030" cy="350813"/>
          </a:xfrm>
          <a:prstGeom prst="rect">
            <a:avLst/>
          </a:prstGeom>
        </p:spPr>
      </p:pic>
    </p:spTree>
    <p:custDataLst>
      <p:tags r:id="rId31"/>
    </p:custDataLst>
    <p:extLst>
      <p:ext uri="{BB962C8B-B14F-4D97-AF65-F5344CB8AC3E}">
        <p14:creationId xmlns:p14="http://schemas.microsoft.com/office/powerpoint/2010/main" val="56806457"/>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17/08/2023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57988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4"/>
    </p:custDataLst>
    <p:extLst>
      <p:ext uri="{BB962C8B-B14F-4D97-AF65-F5344CB8AC3E}">
        <p14:creationId xmlns:p14="http://schemas.microsoft.com/office/powerpoint/2010/main" val="32554279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6521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5"/>
    </p:custDataLst>
    <p:extLst>
      <p:ext uri="{BB962C8B-B14F-4D97-AF65-F5344CB8AC3E}">
        <p14:creationId xmlns:p14="http://schemas.microsoft.com/office/powerpoint/2010/main" val="366912076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1" kern="1200" baseline="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tabLst>
          <a:tab pos="447675" algn="l"/>
        </a:tabLst>
        <a:defRPr sz="16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1129536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
    </p:custDataLst>
    <p:extLst>
      <p:ext uri="{BB962C8B-B14F-4D97-AF65-F5344CB8AC3E}">
        <p14:creationId xmlns:p14="http://schemas.microsoft.com/office/powerpoint/2010/main" val="3733105461"/>
      </p:ext>
    </p:extLst>
  </p:cSld>
  <p:clrMap bg1="lt1" tx1="dk1" bg2="lt2" tx2="dk2" accent1="accent1" accent2="accent2" accent3="accent3" accent4="accent4" accent5="accent5" accent6="accent6" hlink="hlink" folHlink="folHlink"/>
  <p:sldLayoutIdLst>
    <p:sldLayoutId id="214748402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0"/>
    </p:custDataLst>
    <p:extLst>
      <p:ext uri="{BB962C8B-B14F-4D97-AF65-F5344CB8AC3E}">
        <p14:creationId xmlns:p14="http://schemas.microsoft.com/office/powerpoint/2010/main" val="413898722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40"/>
    </p:custDataLst>
    <p:extLst>
      <p:ext uri="{BB962C8B-B14F-4D97-AF65-F5344CB8AC3E}">
        <p14:creationId xmlns:p14="http://schemas.microsoft.com/office/powerpoint/2010/main" val="78559663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 id="2147484081" r:id="rId27"/>
    <p:sldLayoutId id="2147484082" r:id="rId28"/>
    <p:sldLayoutId id="2147484083" r:id="rId29"/>
    <p:sldLayoutId id="2147484084" r:id="rId30"/>
    <p:sldLayoutId id="2147484085" r:id="rId31"/>
    <p:sldLayoutId id="2147484086" r:id="rId32"/>
    <p:sldLayoutId id="2147484087" r:id="rId33"/>
    <p:sldLayoutId id="2147484088" r:id="rId34"/>
    <p:sldLayoutId id="2147484089" r:id="rId35"/>
    <p:sldLayoutId id="2147484090" r:id="rId36"/>
    <p:sldLayoutId id="2147484091" r:id="rId37"/>
    <p:sldLayoutId id="214748409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17/08/2023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4"/>
    </p:custDataLst>
    <p:extLst>
      <p:ext uri="{BB962C8B-B14F-4D97-AF65-F5344CB8AC3E}">
        <p14:creationId xmlns:p14="http://schemas.microsoft.com/office/powerpoint/2010/main" val="3558161913"/>
      </p:ext>
    </p:extLst>
  </p:cSld>
  <p:clrMap bg1="lt1" tx1="dk1" bg2="lt2" tx2="dk2" accent1="accent1" accent2="accent2" accent3="accent3" accent4="accent4" accent5="accent5" accent6="accent6" hlink="hlink" folHlink="folHlink"/>
  <p:sldLayoutIdLst>
    <p:sldLayoutId id="2147484094" r:id="rId1"/>
    <p:sldLayoutId id="214748409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commons.wikimedia.org/wiki/File:Solid_grey.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30590DF-4BA8-4CA2-AE49-9484F44A437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 y="0"/>
            <a:ext cx="12192000" cy="6858000"/>
          </a:xfrm>
          <a:solidFill>
            <a:schemeClr val="accent2"/>
          </a:solidFill>
        </p:spPr>
      </p:pic>
      <p:pic>
        <p:nvPicPr>
          <p:cNvPr id="4" name="Picture 3" descr="A rodent on a chair&#10;&#10;Description automatically generated with low confidence">
            <a:extLst>
              <a:ext uri="{FF2B5EF4-FFF2-40B4-BE49-F238E27FC236}">
                <a16:creationId xmlns:a16="http://schemas.microsoft.com/office/drawing/2014/main" id="{743BDFBB-2CC7-5320-473E-5DDC32C98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63E2C746-ECE6-0B0C-A60B-655262F66A7C}"/>
              </a:ext>
            </a:extLst>
          </p:cNvPr>
          <p:cNvPicPr>
            <a:picLocks noChangeAspect="1"/>
          </p:cNvPicPr>
          <p:nvPr/>
        </p:nvPicPr>
        <p:blipFill>
          <a:blip r:embed="rId6">
            <a:extLst>
              <a:ext uri="{28A0092B-C50C-407E-A947-70E740481C1C}">
                <a14:useLocalDpi xmlns:a14="http://schemas.microsoft.com/office/drawing/2010/main" val="0"/>
              </a:ext>
            </a:extLst>
          </a:blip>
          <a:srcRect t="653" b="653"/>
          <a:stretch/>
        </p:blipFill>
        <p:spPr>
          <a:xfrm>
            <a:off x="-114299" y="-28389"/>
            <a:ext cx="12404464" cy="6886390"/>
          </a:xfrm>
          <a:prstGeom prst="rect">
            <a:avLst/>
          </a:prstGeom>
        </p:spPr>
      </p:pic>
      <p:sp>
        <p:nvSpPr>
          <p:cNvPr id="10" name="Title 2">
            <a:extLst>
              <a:ext uri="{FF2B5EF4-FFF2-40B4-BE49-F238E27FC236}">
                <a16:creationId xmlns:a16="http://schemas.microsoft.com/office/drawing/2014/main" id="{A59039B1-FF18-4717-A835-8D3EB179A427}"/>
              </a:ext>
            </a:extLst>
          </p:cNvPr>
          <p:cNvSpPr>
            <a:spLocks noGrp="1"/>
          </p:cNvSpPr>
          <p:nvPr>
            <p:ph type="ctrTitle"/>
          </p:nvPr>
        </p:nvSpPr>
        <p:spPr>
          <a:xfrm>
            <a:off x="0" y="4283002"/>
            <a:ext cx="9763099" cy="1182132"/>
          </a:xfrm>
        </p:spPr>
        <p:txBody>
          <a:bodyPr/>
          <a:lstStyle/>
          <a:p>
            <a:pPr algn="l"/>
            <a:r>
              <a:rPr lang="en-GB" sz="6600" i="0" u="none" strike="noStrike" baseline="0" dirty="0">
                <a:solidFill>
                  <a:srgbClr val="FFFFFF"/>
                </a:solidFill>
              </a:rPr>
              <a:t>Inflation in context</a:t>
            </a:r>
            <a:endParaRPr lang="en-GB" sz="6600" dirty="0"/>
          </a:p>
        </p:txBody>
      </p:sp>
      <p:pic>
        <p:nvPicPr>
          <p:cNvPr id="7" name="Picture 6">
            <a:extLst>
              <a:ext uri="{FF2B5EF4-FFF2-40B4-BE49-F238E27FC236}">
                <a16:creationId xmlns:a16="http://schemas.microsoft.com/office/drawing/2014/main" id="{79CFBA5A-06B0-40ED-B60C-A490A63950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75931" y="6069538"/>
            <a:ext cx="1618439" cy="681207"/>
          </a:xfrm>
          <a:prstGeom prst="rect">
            <a:avLst/>
          </a:prstGeom>
        </p:spPr>
      </p:pic>
      <p:sp>
        <p:nvSpPr>
          <p:cNvPr id="20" name="Text Placeholder 5">
            <a:extLst>
              <a:ext uri="{FF2B5EF4-FFF2-40B4-BE49-F238E27FC236}">
                <a16:creationId xmlns:a16="http://schemas.microsoft.com/office/drawing/2014/main" id="{B38D3E0E-17CF-4BF4-9B02-5C3F1D9A5A00}"/>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Taskmaster, Channel 4</a:t>
            </a:r>
            <a:endParaRPr lang="en-GB" dirty="0">
              <a:solidFill>
                <a:schemeClr val="bg1"/>
              </a:solidFill>
            </a:endParaRPr>
          </a:p>
        </p:txBody>
      </p:sp>
    </p:spTree>
    <p:extLst>
      <p:ext uri="{BB962C8B-B14F-4D97-AF65-F5344CB8AC3E}">
        <p14:creationId xmlns:p14="http://schemas.microsoft.com/office/powerpoint/2010/main" val="268251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16F6-1F8B-37FB-954D-3EEE915DEA4C}"/>
              </a:ext>
            </a:extLst>
          </p:cNvPr>
          <p:cNvSpPr>
            <a:spLocks noGrp="1"/>
          </p:cNvSpPr>
          <p:nvPr>
            <p:ph type="title"/>
          </p:nvPr>
        </p:nvSpPr>
        <p:spPr/>
        <p:txBody>
          <a:bodyPr/>
          <a:lstStyle/>
          <a:p>
            <a:r>
              <a:rPr lang="en-GB" dirty="0"/>
              <a:t>Consumer price inflation</a:t>
            </a:r>
          </a:p>
        </p:txBody>
      </p:sp>
      <p:sp>
        <p:nvSpPr>
          <p:cNvPr id="4" name="Text Placeholder 2">
            <a:extLst>
              <a:ext uri="{FF2B5EF4-FFF2-40B4-BE49-F238E27FC236}">
                <a16:creationId xmlns:a16="http://schemas.microsoft.com/office/drawing/2014/main" id="{B369C831-4732-6B8B-BF74-DD0799146E21}"/>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ONS</a:t>
            </a:r>
          </a:p>
        </p:txBody>
      </p:sp>
      <p:pic>
        <p:nvPicPr>
          <p:cNvPr id="6" name="Picture 5">
            <a:extLst>
              <a:ext uri="{FF2B5EF4-FFF2-40B4-BE49-F238E27FC236}">
                <a16:creationId xmlns:a16="http://schemas.microsoft.com/office/drawing/2014/main" id="{C90A9D1D-168D-4A1C-D144-0AFF43309FCF}"/>
              </a:ext>
            </a:extLst>
          </p:cNvPr>
          <p:cNvPicPr>
            <a:picLocks noChangeAspect="1"/>
          </p:cNvPicPr>
          <p:nvPr/>
        </p:nvPicPr>
        <p:blipFill rotWithShape="1">
          <a:blip r:embed="rId3"/>
          <a:srcRect b="5230"/>
          <a:stretch/>
        </p:blipFill>
        <p:spPr>
          <a:xfrm>
            <a:off x="661987" y="1985962"/>
            <a:ext cx="10868025" cy="2735125"/>
          </a:xfrm>
          <a:prstGeom prst="rect">
            <a:avLst/>
          </a:prstGeom>
        </p:spPr>
      </p:pic>
    </p:spTree>
    <p:extLst>
      <p:ext uri="{BB962C8B-B14F-4D97-AF65-F5344CB8AC3E}">
        <p14:creationId xmlns:p14="http://schemas.microsoft.com/office/powerpoint/2010/main" val="236267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F65354-A791-FE57-5052-A6E87221471C}"/>
              </a:ext>
            </a:extLst>
          </p:cNvPr>
          <p:cNvSpPr>
            <a:spLocks noGrp="1"/>
          </p:cNvSpPr>
          <p:nvPr>
            <p:ph type="body" sz="quarter" idx="15"/>
          </p:nvPr>
        </p:nvSpPr>
        <p:spPr>
          <a:xfrm>
            <a:off x="360000" y="5400000"/>
            <a:ext cx="11334817" cy="304800"/>
          </a:xfrm>
        </p:spPr>
        <p:txBody>
          <a:bodyPr/>
          <a:lstStyle/>
          <a:p>
            <a:r>
              <a:rPr lang="en-GB"/>
              <a:t>Source: Barb, AA/WARC / The Economist / ONS / Thinkbox optimal Linear:BVOD split over time</a:t>
            </a:r>
          </a:p>
        </p:txBody>
      </p:sp>
      <p:sp>
        <p:nvSpPr>
          <p:cNvPr id="2" name="Title 1">
            <a:extLst>
              <a:ext uri="{FF2B5EF4-FFF2-40B4-BE49-F238E27FC236}">
                <a16:creationId xmlns:a16="http://schemas.microsoft.com/office/drawing/2014/main" id="{DE8A837E-AC66-99E8-2723-32312B28F1F8}"/>
              </a:ext>
            </a:extLst>
          </p:cNvPr>
          <p:cNvSpPr>
            <a:spLocks noGrp="1"/>
          </p:cNvSpPr>
          <p:nvPr>
            <p:ph type="title"/>
          </p:nvPr>
        </p:nvSpPr>
        <p:spPr>
          <a:xfrm>
            <a:off x="371475" y="359944"/>
            <a:ext cx="11341099" cy="1021181"/>
          </a:xfrm>
        </p:spPr>
        <p:txBody>
          <a:bodyPr/>
          <a:lstStyle/>
          <a:p>
            <a:r>
              <a:rPr lang="en-GB"/>
              <a:t>ABC1 and Adult CPTs are well behind CPI inflation</a:t>
            </a:r>
          </a:p>
        </p:txBody>
      </p:sp>
      <p:graphicFrame>
        <p:nvGraphicFramePr>
          <p:cNvPr id="8" name="Chart 7">
            <a:extLst>
              <a:ext uri="{FF2B5EF4-FFF2-40B4-BE49-F238E27FC236}">
                <a16:creationId xmlns:a16="http://schemas.microsoft.com/office/drawing/2014/main" id="{FD3B5739-9B4F-0346-C477-2A5CEB33DED9}"/>
              </a:ext>
            </a:extLst>
          </p:cNvPr>
          <p:cNvGraphicFramePr/>
          <p:nvPr>
            <p:extLst>
              <p:ext uri="{D42A27DB-BD31-4B8C-83A1-F6EECF244321}">
                <p14:modId xmlns:p14="http://schemas.microsoft.com/office/powerpoint/2010/main" val="1126880800"/>
              </p:ext>
            </p:extLst>
          </p:nvPr>
        </p:nvGraphicFramePr>
        <p:xfrm>
          <a:off x="530595" y="1212350"/>
          <a:ext cx="11341100" cy="412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85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B44279-6A91-AECD-7763-9B8479AFE36C}"/>
              </a:ext>
            </a:extLst>
          </p:cNvPr>
          <p:cNvSpPr>
            <a:spLocks noGrp="1"/>
          </p:cNvSpPr>
          <p:nvPr>
            <p:ph type="body" sz="quarter" idx="15"/>
          </p:nvPr>
        </p:nvSpPr>
        <p:spPr>
          <a:xfrm>
            <a:off x="360000" y="5400000"/>
            <a:ext cx="11334817" cy="304800"/>
          </a:xfrm>
        </p:spPr>
        <p:txBody>
          <a:bodyPr/>
          <a:lstStyle/>
          <a:p>
            <a:r>
              <a:rPr lang="en-GB" dirty="0"/>
              <a:t>Source: WARC estimates 2022, calculated by applying the WFA’s media inflation figures – drawn from a panel of agencies and consultancies – to historic data</a:t>
            </a:r>
          </a:p>
        </p:txBody>
      </p:sp>
      <p:graphicFrame>
        <p:nvGraphicFramePr>
          <p:cNvPr id="6" name="Chart 5">
            <a:extLst>
              <a:ext uri="{FF2B5EF4-FFF2-40B4-BE49-F238E27FC236}">
                <a16:creationId xmlns:a16="http://schemas.microsoft.com/office/drawing/2014/main" id="{AEC9C94F-36C7-66FC-1C3D-79D12CC9605B}"/>
              </a:ext>
            </a:extLst>
          </p:cNvPr>
          <p:cNvGraphicFramePr/>
          <p:nvPr>
            <p:extLst>
              <p:ext uri="{D42A27DB-BD31-4B8C-83A1-F6EECF244321}">
                <p14:modId xmlns:p14="http://schemas.microsoft.com/office/powerpoint/2010/main" val="3653854883"/>
              </p:ext>
            </p:extLst>
          </p:nvPr>
        </p:nvGraphicFramePr>
        <p:xfrm>
          <a:off x="479426" y="1307593"/>
          <a:ext cx="10996294" cy="39044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CECE742-A92A-5E2B-F86D-5CB1908618FA}"/>
              </a:ext>
            </a:extLst>
          </p:cNvPr>
          <p:cNvSpPr>
            <a:spLocks noGrp="1"/>
          </p:cNvSpPr>
          <p:nvPr>
            <p:ph type="title"/>
          </p:nvPr>
        </p:nvSpPr>
        <p:spPr>
          <a:xfrm>
            <a:off x="371475" y="359944"/>
            <a:ext cx="11341099" cy="1021181"/>
          </a:xfrm>
        </p:spPr>
        <p:txBody>
          <a:bodyPr/>
          <a:lstStyle/>
          <a:p>
            <a:r>
              <a:rPr lang="en-GB" dirty="0"/>
              <a:t>UK linear TV is great value</a:t>
            </a:r>
          </a:p>
        </p:txBody>
      </p:sp>
    </p:spTree>
    <p:extLst>
      <p:ext uri="{BB962C8B-B14F-4D97-AF65-F5344CB8AC3E}">
        <p14:creationId xmlns:p14="http://schemas.microsoft.com/office/powerpoint/2010/main" val="209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2690-06D6-49D0-8B95-810239757FF7}"/>
              </a:ext>
            </a:extLst>
          </p:cNvPr>
          <p:cNvSpPr>
            <a:spLocks noGrp="1"/>
          </p:cNvSpPr>
          <p:nvPr>
            <p:ph type="title"/>
          </p:nvPr>
        </p:nvSpPr>
        <p:spPr>
          <a:xfrm>
            <a:off x="244006" y="272832"/>
            <a:ext cx="12192000" cy="1021181"/>
          </a:xfrm>
        </p:spPr>
        <p:txBody>
          <a:bodyPr>
            <a:normAutofit/>
          </a:bodyPr>
          <a:lstStyle/>
          <a:p>
            <a:r>
              <a:rPr lang="en-GB"/>
              <a:t>The value of TV increases during downturns </a:t>
            </a:r>
          </a:p>
        </p:txBody>
      </p:sp>
      <p:sp>
        <p:nvSpPr>
          <p:cNvPr id="55" name="Text Placeholder 54">
            <a:extLst>
              <a:ext uri="{FF2B5EF4-FFF2-40B4-BE49-F238E27FC236}">
                <a16:creationId xmlns:a16="http://schemas.microsoft.com/office/drawing/2014/main" id="{78493B12-2F68-AA1F-9794-47F94CF836F4}"/>
              </a:ext>
            </a:extLst>
          </p:cNvPr>
          <p:cNvSpPr>
            <a:spLocks noGrp="1"/>
          </p:cNvSpPr>
          <p:nvPr>
            <p:ph type="body" sz="quarter" idx="15"/>
          </p:nvPr>
        </p:nvSpPr>
        <p:spPr>
          <a:xfrm>
            <a:off x="360000" y="5400000"/>
            <a:ext cx="11334817" cy="304800"/>
          </a:xfrm>
        </p:spPr>
        <p:txBody>
          <a:bodyPr/>
          <a:lstStyle/>
          <a:p>
            <a:pPr>
              <a:spcBef>
                <a:spcPts val="0"/>
              </a:spcBef>
            </a:pPr>
            <a:r>
              <a:rPr lang="en-US">
                <a:solidFill>
                  <a:schemeClr val="bg2"/>
                </a:solidFill>
              </a:rPr>
              <a:t>Source: Les Binet, ‘Marketing in the post-covid economy: A planning framework for turbulent times’. ONS, Advertising Association, WARC. *TV value for money index = consumer spending / TV CPT indexed from 1965</a:t>
            </a:r>
            <a:endParaRPr lang="en-GB"/>
          </a:p>
        </p:txBody>
      </p:sp>
      <p:grpSp>
        <p:nvGrpSpPr>
          <p:cNvPr id="5" name="Group 4">
            <a:extLst>
              <a:ext uri="{FF2B5EF4-FFF2-40B4-BE49-F238E27FC236}">
                <a16:creationId xmlns:a16="http://schemas.microsoft.com/office/drawing/2014/main" id="{FA4F0562-1940-0162-BA79-26C766CCBE05}"/>
              </a:ext>
            </a:extLst>
          </p:cNvPr>
          <p:cNvGrpSpPr/>
          <p:nvPr/>
        </p:nvGrpSpPr>
        <p:grpSpPr>
          <a:xfrm>
            <a:off x="2571750" y="1503429"/>
            <a:ext cx="7269226" cy="3568636"/>
            <a:chOff x="2266752" y="1188085"/>
            <a:chExt cx="7658495" cy="3672232"/>
          </a:xfrm>
        </p:grpSpPr>
        <p:pic>
          <p:nvPicPr>
            <p:cNvPr id="4" name="Picture 3">
              <a:extLst>
                <a:ext uri="{FF2B5EF4-FFF2-40B4-BE49-F238E27FC236}">
                  <a16:creationId xmlns:a16="http://schemas.microsoft.com/office/drawing/2014/main" id="{FC134D8A-A4F5-3536-66AD-FAC4D2B8D438}"/>
                </a:ext>
              </a:extLst>
            </p:cNvPr>
            <p:cNvPicPr>
              <a:picLocks noChangeAspect="1"/>
            </p:cNvPicPr>
            <p:nvPr/>
          </p:nvPicPr>
          <p:blipFill>
            <a:blip r:embed="rId3"/>
            <a:stretch>
              <a:fillRect/>
            </a:stretch>
          </p:blipFill>
          <p:spPr>
            <a:xfrm>
              <a:off x="2266752" y="1188085"/>
              <a:ext cx="7658495" cy="3672232"/>
            </a:xfrm>
            <a:prstGeom prst="rect">
              <a:avLst/>
            </a:prstGeom>
            <a:effectLst>
              <a:outerShdw blurRad="292100" dist="101600" dir="2700000" algn="tl" rotWithShape="0">
                <a:prstClr val="black">
                  <a:alpha val="65000"/>
                </a:prstClr>
              </a:outerShdw>
            </a:effectLst>
          </p:spPr>
        </p:pic>
        <p:sp>
          <p:nvSpPr>
            <p:cNvPr id="3" name="Rectangle 2">
              <a:extLst>
                <a:ext uri="{FF2B5EF4-FFF2-40B4-BE49-F238E27FC236}">
                  <a16:creationId xmlns:a16="http://schemas.microsoft.com/office/drawing/2014/main" id="{6900F1E9-0B64-11E8-761E-700AB52BB911}"/>
                </a:ext>
              </a:extLst>
            </p:cNvPr>
            <p:cNvSpPr/>
            <p:nvPr/>
          </p:nvSpPr>
          <p:spPr>
            <a:xfrm>
              <a:off x="2365695" y="1619075"/>
              <a:ext cx="201336" cy="2558642"/>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a:solidFill>
                    <a:srgbClr val="5C5B5D"/>
                  </a:solidFill>
                  <a:latin typeface="Calibri" panose="020F0502020204030204" pitchFamily="34" charset="0"/>
                  <a:cs typeface="Calibri" panose="020F0502020204030204" pitchFamily="34" charset="0"/>
                </a:rPr>
                <a:t>TV value for money index*</a:t>
              </a:r>
              <a:endParaRPr lang="en-GB" sz="1100" b="1" dirty="0">
                <a:solidFill>
                  <a:srgbClr val="5C5B5D"/>
                </a:solidFill>
                <a:latin typeface="Calibri" panose="020F0502020204030204" pitchFamily="34" charset="0"/>
                <a:cs typeface="Calibri" panose="020F0502020204030204" pitchFamily="34" charset="0"/>
              </a:endParaRPr>
            </a:p>
          </p:txBody>
        </p:sp>
      </p:grpSp>
      <p:sp>
        <p:nvSpPr>
          <p:cNvPr id="6" name="TextBox 5">
            <a:extLst>
              <a:ext uri="{FF2B5EF4-FFF2-40B4-BE49-F238E27FC236}">
                <a16:creationId xmlns:a16="http://schemas.microsoft.com/office/drawing/2014/main" id="{4EFF41AC-9F49-718B-54BA-3C11A3476675}"/>
              </a:ext>
            </a:extLst>
          </p:cNvPr>
          <p:cNvSpPr txBox="1"/>
          <p:nvPr/>
        </p:nvSpPr>
        <p:spPr>
          <a:xfrm>
            <a:off x="1938528" y="951018"/>
            <a:ext cx="8535670" cy="307777"/>
          </a:xfrm>
          <a:prstGeom prst="rect">
            <a:avLst/>
          </a:prstGeom>
          <a:noFill/>
        </p:spPr>
        <p:txBody>
          <a:bodyPr wrap="none" rtlCol="0">
            <a:spAutoFit/>
          </a:bodyPr>
          <a:lstStyle/>
          <a:p>
            <a:pPr algn="ctr"/>
            <a:r>
              <a:rPr lang="en-US" sz="1400">
                <a:solidFill>
                  <a:schemeClr val="bg2"/>
                </a:solidFill>
              </a:rPr>
              <a:t>A high TV value for money index means that the price of TV is low, relative to total consumer spend levels</a:t>
            </a:r>
            <a:endParaRPr lang="en-GB" sz="1400" err="1">
              <a:solidFill>
                <a:schemeClr val="bg2"/>
              </a:solidFill>
            </a:endParaRPr>
          </a:p>
        </p:txBody>
      </p:sp>
    </p:spTree>
    <p:extLst>
      <p:ext uri="{BB962C8B-B14F-4D97-AF65-F5344CB8AC3E}">
        <p14:creationId xmlns:p14="http://schemas.microsoft.com/office/powerpoint/2010/main" val="4982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242706-E214-BC59-FC28-C708E3C7E36A}"/>
              </a:ext>
            </a:extLst>
          </p:cNvPr>
          <p:cNvSpPr/>
          <p:nvPr/>
        </p:nvSpPr>
        <p:spPr>
          <a:xfrm>
            <a:off x="7182921" y="1732701"/>
            <a:ext cx="3276000" cy="3276000"/>
          </a:xfrm>
          <a:prstGeom prst="ellipse">
            <a:avLst/>
          </a:prstGeom>
          <a:solidFill>
            <a:srgbClr val="C0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£130</a:t>
            </a:r>
          </a:p>
        </p:txBody>
      </p:sp>
      <p:sp>
        <p:nvSpPr>
          <p:cNvPr id="2" name="Title 1">
            <a:extLst>
              <a:ext uri="{FF2B5EF4-FFF2-40B4-BE49-F238E27FC236}">
                <a16:creationId xmlns:a16="http://schemas.microsoft.com/office/drawing/2014/main" id="{1589895A-3AB8-E0A2-3EF8-E471133701E6}"/>
              </a:ext>
            </a:extLst>
          </p:cNvPr>
          <p:cNvSpPr>
            <a:spLocks noGrp="1"/>
          </p:cNvSpPr>
          <p:nvPr>
            <p:ph type="title"/>
          </p:nvPr>
        </p:nvSpPr>
        <p:spPr/>
        <p:txBody>
          <a:bodyPr/>
          <a:lstStyle/>
          <a:p>
            <a:r>
              <a:rPr lang="en-GB" dirty="0"/>
              <a:t>TV remains the lowest priced video channel</a:t>
            </a:r>
          </a:p>
        </p:txBody>
      </p:sp>
      <p:sp>
        <p:nvSpPr>
          <p:cNvPr id="3" name="Text Placeholder 2">
            <a:extLst>
              <a:ext uri="{FF2B5EF4-FFF2-40B4-BE49-F238E27FC236}">
                <a16:creationId xmlns:a16="http://schemas.microsoft.com/office/drawing/2014/main" id="{F86B950F-D1DC-0569-31DA-C90AEBD65B4E}"/>
              </a:ext>
            </a:extLst>
          </p:cNvPr>
          <p:cNvSpPr>
            <a:spLocks noGrp="1"/>
          </p:cNvSpPr>
          <p:nvPr>
            <p:ph type="body" sz="quarter" idx="15"/>
          </p:nvPr>
        </p:nvSpPr>
        <p:spPr>
          <a:xfrm>
            <a:off x="360000" y="5400000"/>
            <a:ext cx="11334817" cy="304800"/>
          </a:xfrm>
        </p:spPr>
        <p:txBody>
          <a:bodyPr/>
          <a:lstStyle/>
          <a:p>
            <a:r>
              <a:rPr lang="en-GB" dirty="0"/>
              <a:t>Source: 2022, Thinkbox estimates using AA/WARC, Barb, ViewersLogic, IPA TouchPoints 2022 </a:t>
            </a:r>
          </a:p>
          <a:p>
            <a:endParaRPr lang="en-GB" dirty="0"/>
          </a:p>
        </p:txBody>
      </p:sp>
      <p:sp>
        <p:nvSpPr>
          <p:cNvPr id="6" name="Oval 5">
            <a:extLst>
              <a:ext uri="{FF2B5EF4-FFF2-40B4-BE49-F238E27FC236}">
                <a16:creationId xmlns:a16="http://schemas.microsoft.com/office/drawing/2014/main" id="{487E6036-D8AE-6E2A-F9DD-94766814E246}"/>
              </a:ext>
            </a:extLst>
          </p:cNvPr>
          <p:cNvSpPr/>
          <p:nvPr/>
        </p:nvSpPr>
        <p:spPr>
          <a:xfrm>
            <a:off x="1840595" y="2948400"/>
            <a:ext cx="813600" cy="813600"/>
          </a:xfrm>
          <a:prstGeom prst="ellipse">
            <a:avLst/>
          </a:prstGeom>
          <a:solidFill>
            <a:srgbClr val="C0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£8</a:t>
            </a:r>
          </a:p>
        </p:txBody>
      </p:sp>
      <p:sp>
        <p:nvSpPr>
          <p:cNvPr id="7" name="TextBox 6">
            <a:extLst>
              <a:ext uri="{FF2B5EF4-FFF2-40B4-BE49-F238E27FC236}">
                <a16:creationId xmlns:a16="http://schemas.microsoft.com/office/drawing/2014/main" id="{89DB2EE4-B390-C370-ED22-0AF8B803E9E6}"/>
              </a:ext>
            </a:extLst>
          </p:cNvPr>
          <p:cNvSpPr txBox="1"/>
          <p:nvPr/>
        </p:nvSpPr>
        <p:spPr>
          <a:xfrm>
            <a:off x="2069363" y="1748408"/>
            <a:ext cx="50366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TV </a:t>
            </a:r>
          </a:p>
        </p:txBody>
      </p:sp>
      <p:sp>
        <p:nvSpPr>
          <p:cNvPr id="8" name="TextBox 7">
            <a:extLst>
              <a:ext uri="{FF2B5EF4-FFF2-40B4-BE49-F238E27FC236}">
                <a16:creationId xmlns:a16="http://schemas.microsoft.com/office/drawing/2014/main" id="{01BB23A3-2508-C72D-2CD8-6DBF5F81B2CF}"/>
              </a:ext>
            </a:extLst>
          </p:cNvPr>
          <p:cNvSpPr txBox="1"/>
          <p:nvPr/>
        </p:nvSpPr>
        <p:spPr>
          <a:xfrm>
            <a:off x="7781335" y="1153200"/>
            <a:ext cx="207917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Other online video </a:t>
            </a:r>
          </a:p>
        </p:txBody>
      </p:sp>
      <p:sp>
        <p:nvSpPr>
          <p:cNvPr id="11" name="TextBox 10">
            <a:extLst>
              <a:ext uri="{FF2B5EF4-FFF2-40B4-BE49-F238E27FC236}">
                <a16:creationId xmlns:a16="http://schemas.microsoft.com/office/drawing/2014/main" id="{D8800587-6CB2-1A57-7ADC-65E2E5F11F9C}"/>
              </a:ext>
            </a:extLst>
          </p:cNvPr>
          <p:cNvSpPr txBox="1"/>
          <p:nvPr/>
        </p:nvSpPr>
        <p:spPr>
          <a:xfrm>
            <a:off x="4614787" y="1718846"/>
            <a:ext cx="10870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YouTube </a:t>
            </a:r>
          </a:p>
        </p:txBody>
      </p:sp>
      <p:sp>
        <p:nvSpPr>
          <p:cNvPr id="12" name="Oval 11">
            <a:extLst>
              <a:ext uri="{FF2B5EF4-FFF2-40B4-BE49-F238E27FC236}">
                <a16:creationId xmlns:a16="http://schemas.microsoft.com/office/drawing/2014/main" id="{669B7678-CEA1-3DB9-DE5D-020C84B16062}"/>
              </a:ext>
            </a:extLst>
          </p:cNvPr>
          <p:cNvSpPr/>
          <p:nvPr/>
        </p:nvSpPr>
        <p:spPr>
          <a:xfrm>
            <a:off x="4661533" y="2840400"/>
            <a:ext cx="993600" cy="993600"/>
          </a:xfrm>
          <a:prstGeom prst="ellipse">
            <a:avLst/>
          </a:prstGeom>
          <a:solidFill>
            <a:srgbClr val="C0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£12</a:t>
            </a:r>
          </a:p>
        </p:txBody>
      </p:sp>
      <p:sp>
        <p:nvSpPr>
          <p:cNvPr id="13" name="TextBox 12">
            <a:extLst>
              <a:ext uri="{FF2B5EF4-FFF2-40B4-BE49-F238E27FC236}">
                <a16:creationId xmlns:a16="http://schemas.microsoft.com/office/drawing/2014/main" id="{8FDE8C0B-E149-4FC5-811C-A660A6FA33E0}"/>
              </a:ext>
            </a:extLst>
          </p:cNvPr>
          <p:cNvSpPr txBox="1"/>
          <p:nvPr/>
        </p:nvSpPr>
        <p:spPr>
          <a:xfrm>
            <a:off x="479426" y="1142566"/>
            <a:ext cx="43379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Average cost per 30 second (000s)</a:t>
            </a:r>
          </a:p>
        </p:txBody>
      </p:sp>
    </p:spTree>
    <p:extLst>
      <p:ext uri="{BB962C8B-B14F-4D97-AF65-F5344CB8AC3E}">
        <p14:creationId xmlns:p14="http://schemas.microsoft.com/office/powerpoint/2010/main" val="12175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F6034-8413-8B21-3F45-276865326FC4}"/>
              </a:ext>
            </a:extLst>
          </p:cNvPr>
          <p:cNvSpPr>
            <a:spLocks noGrp="1"/>
          </p:cNvSpPr>
          <p:nvPr>
            <p:ph type="title"/>
          </p:nvPr>
        </p:nvSpPr>
        <p:spPr/>
        <p:txBody>
          <a:bodyPr/>
          <a:lstStyle/>
          <a:p>
            <a:r>
              <a:rPr lang="en-GB" dirty="0"/>
              <a:t>TV appears to be an ‘attention bargain’</a:t>
            </a:r>
          </a:p>
        </p:txBody>
      </p:sp>
      <p:sp>
        <p:nvSpPr>
          <p:cNvPr id="6" name="Text Placeholder 5">
            <a:extLst>
              <a:ext uri="{FF2B5EF4-FFF2-40B4-BE49-F238E27FC236}">
                <a16:creationId xmlns:a16="http://schemas.microsoft.com/office/drawing/2014/main" id="{6A156684-D743-0530-CD70-FC15274EB640}"/>
              </a:ext>
            </a:extLst>
          </p:cNvPr>
          <p:cNvSpPr>
            <a:spLocks noGrp="1"/>
          </p:cNvSpPr>
          <p:nvPr>
            <p:ph type="body" sz="quarter" idx="15"/>
          </p:nvPr>
        </p:nvSpPr>
        <p:spPr>
          <a:xfrm>
            <a:off x="360000" y="5400000"/>
            <a:ext cx="11334817" cy="304800"/>
          </a:xfrm>
        </p:spPr>
        <p:txBody>
          <a:bodyPr/>
          <a:lstStyle/>
          <a:p>
            <a:r>
              <a:rPr lang="en-GB" dirty="0"/>
              <a:t>Source: TV: Tvision / Lumen UK TV Panel. YT, Instream, Teads, Facebook Feed, Banners: Lumen digital panels. Press: Lumen Omnibus. OOH: AM4DOOH project. IG, FB Watch, TikTok: Lumen studies (weighted to be consistent with passive panel). CPM sources: Ebiquity / Fou Analytics (taken from </a:t>
            </a:r>
            <a:r>
              <a:rPr lang="en-GB" i="1" dirty="0"/>
              <a:t>The Challenge of Attention, </a:t>
            </a:r>
            <a:r>
              <a:rPr lang="en-GB" dirty="0"/>
              <a:t>2020) </a:t>
            </a:r>
          </a:p>
        </p:txBody>
      </p:sp>
      <p:pic>
        <p:nvPicPr>
          <p:cNvPr id="2" name="Picture 2">
            <a:extLst>
              <a:ext uri="{FF2B5EF4-FFF2-40B4-BE49-F238E27FC236}">
                <a16:creationId xmlns:a16="http://schemas.microsoft.com/office/drawing/2014/main" id="{A2EBC156-2CF3-9760-6C71-9B8024922C1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823" b="6426"/>
          <a:stretch/>
        </p:blipFill>
        <p:spPr bwMode="auto">
          <a:xfrm>
            <a:off x="1685060" y="1272970"/>
            <a:ext cx="8821880" cy="3748703"/>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4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69B6FC6-339F-479A-9598-FD22277FFBBC"/>
  <p:tag name="ISPRINGONLINEFOLDERID" val="0"/>
  <p:tag name="ISPRINGONLINEFOLDERPATH" val="Content List"/>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Inflation in context"/>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ID" val="25"/>
  <p:tag name="ISPRINGCLOUDFOLDERPATH" val="Repository/Nickable Charts/Effectiveness &amp; Planning/"/>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0.xml><?xml version="1.0" encoding="utf-8"?>
<a:theme xmlns:a="http://schemas.openxmlformats.org/drawingml/2006/main" name="6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1_Thinkbox_Dark Green">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1_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9.xml><?xml version="1.0" encoding="utf-8"?>
<a:theme xmlns:a="http://schemas.openxmlformats.org/drawingml/2006/main" name="5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4B3AF4E90F404BB4E852F1B58CECC9" ma:contentTypeVersion="13" ma:contentTypeDescription="Create a new document." ma:contentTypeScope="" ma:versionID="91cec0720ae6ab1b2c5c098df3acdac7">
  <xsd:schema xmlns:xsd="http://www.w3.org/2001/XMLSchema" xmlns:xs="http://www.w3.org/2001/XMLSchema" xmlns:p="http://schemas.microsoft.com/office/2006/metadata/properties" xmlns:ns3="694495ef-498e-4c99-9e9e-f84df279a82b" xmlns:ns4="17b75136-083a-47b3-97d2-4a0d50268c54" targetNamespace="http://schemas.microsoft.com/office/2006/metadata/properties" ma:root="true" ma:fieldsID="c846dd86f112b32ba3f6a68f75a87c0d" ns3:_="" ns4:_="">
    <xsd:import namespace="694495ef-498e-4c99-9e9e-f84df279a82b"/>
    <xsd:import namespace="17b75136-083a-47b3-97d2-4a0d50268c5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495ef-498e-4c99-9e9e-f84df279a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b75136-083a-47b3-97d2-4a0d50268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1E58E2-9321-4BEB-9CBE-DFFE49236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495ef-498e-4c99-9e9e-f84df279a82b"/>
    <ds:schemaRef ds:uri="17b75136-083a-47b3-97d2-4a0d50268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8D2FA-DEED-4B2C-97C9-B7A24823ADBF}">
  <ds:schemaRefs>
    <ds:schemaRef ds:uri="http://schemas.microsoft.com/sharepoint/v3/contenttype/forms"/>
  </ds:schemaRefs>
</ds:datastoreItem>
</file>

<file path=customXml/itemProps3.xml><?xml version="1.0" encoding="utf-8"?>
<ds:datastoreItem xmlns:ds="http://schemas.openxmlformats.org/officeDocument/2006/customXml" ds:itemID="{67341564-F18B-41FD-95A1-97346EA0164A}">
  <ds:schemaRefs>
    <ds:schemaRef ds:uri="http://schemas.microsoft.com/office/2006/metadata/properties"/>
    <ds:schemaRef ds:uri="http://purl.org/dc/terms/"/>
    <ds:schemaRef ds:uri="http://purl.org/dc/elements/1.1/"/>
    <ds:schemaRef ds:uri="694495ef-498e-4c99-9e9e-f84df279a82b"/>
    <ds:schemaRef ds:uri="http://schemas.microsoft.com/office/2006/documentManagement/types"/>
    <ds:schemaRef ds:uri="17b75136-083a-47b3-97d2-4a0d50268c5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951</Words>
  <Application>Microsoft Office PowerPoint</Application>
  <PresentationFormat>Widescreen</PresentationFormat>
  <Paragraphs>53</Paragraphs>
  <Slides>7</Slides>
  <Notes>7</Notes>
  <HiddenSlides>0</HiddenSlides>
  <MMClips>0</MMClips>
  <ScaleCrop>false</ScaleCrop>
  <HeadingPairs>
    <vt:vector size="8" baseType="variant">
      <vt:variant>
        <vt:lpstr>Fonts Used</vt:lpstr>
      </vt:variant>
      <vt:variant>
        <vt:i4>5</vt:i4>
      </vt:variant>
      <vt:variant>
        <vt:lpstr>Theme</vt:lpstr>
      </vt:variant>
      <vt:variant>
        <vt:i4>10</vt:i4>
      </vt:variant>
      <vt:variant>
        <vt:lpstr>Embedded OLE Servers</vt:lpstr>
      </vt:variant>
      <vt:variant>
        <vt:i4>1</vt:i4>
      </vt:variant>
      <vt:variant>
        <vt:lpstr>Slide Titles</vt:lpstr>
      </vt:variant>
      <vt:variant>
        <vt:i4>7</vt:i4>
      </vt:variant>
    </vt:vector>
  </HeadingPairs>
  <TitlesOfParts>
    <vt:vector size="23" baseType="lpstr">
      <vt:lpstr>Arial</vt:lpstr>
      <vt:lpstr>Arial Black</vt:lpstr>
      <vt:lpstr>Calibri</vt:lpstr>
      <vt:lpstr>Century Gothic</vt:lpstr>
      <vt:lpstr>FoundersGrotesk-Regular</vt:lpstr>
      <vt:lpstr>Thinkbox</vt:lpstr>
      <vt:lpstr>1_Thinkbox</vt:lpstr>
      <vt:lpstr>2_Thinkbox</vt:lpstr>
      <vt:lpstr>1_Thinkbox_Dark Green</vt:lpstr>
      <vt:lpstr>3_Thinkbox</vt:lpstr>
      <vt:lpstr>Thinkbox_Red</vt:lpstr>
      <vt:lpstr>1_Thinkbox_Red</vt:lpstr>
      <vt:lpstr>4_Thinkbox</vt:lpstr>
      <vt:lpstr>5_Thinkbox</vt:lpstr>
      <vt:lpstr>6_Thinkbox</vt:lpstr>
      <vt:lpstr>Diapositive think-cell</vt:lpstr>
      <vt:lpstr>Inflation in context</vt:lpstr>
      <vt:lpstr>Consumer price inflation</vt:lpstr>
      <vt:lpstr>ABC1 and Adult CPTs are well behind CPI inflation</vt:lpstr>
      <vt:lpstr>UK linear TV is great value</vt:lpstr>
      <vt:lpstr>The value of TV increases during downturns </vt:lpstr>
      <vt:lpstr>TV remains the lowest priced video channel</vt:lpstr>
      <vt:lpstr>TV appears to be an ‘attention bargain’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in context</dc:title>
  <dc:creator>Oliver Robertson</dc:creator>
  <cp:lastModifiedBy>Akeel Mungul</cp:lastModifiedBy>
  <cp:revision>411</cp:revision>
  <cp:lastPrinted>2023-02-21T17:44:26Z</cp:lastPrinted>
  <dcterms:created xsi:type="dcterms:W3CDTF">2020-04-30T11:31:17Z</dcterms:created>
  <dcterms:modified xsi:type="dcterms:W3CDTF">2023-08-17T15:18:15Z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0x0101007F4B3AF4E90F404BB4E852F1B58CECC9</vt:lpwstr>
  </property>
</Properties>
</file>