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68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276" autoAdjust="0"/>
  </p:normalViewPr>
  <p:slideViewPr>
    <p:cSldViewPr snapToGrid="0">
      <p:cViewPr varScale="1">
        <p:scale>
          <a:sx n="88" d="100"/>
          <a:sy n="88" d="100"/>
        </p:scale>
        <p:origin x="13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3ADB53-E6BD-44A2-8D26-839705CC3636}" type="datetimeFigureOut">
              <a:rPr lang="en-GB" smtClean="0"/>
              <a:t>09/09/2019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BD98A-B93B-4E78-8879-B35D039850C2}" type="slidenum">
              <a:rPr lang="en-GB" smtClean="0"/>
              <a:t>‹#›</a:t>
            </a:fld>
            <a:endParaRPr lang="en-GB"/>
          </a:p>
        </p:txBody>
      </p:sp>
    </p:spTree>
    <p:extLst>
      <p:ext uri="{BB962C8B-B14F-4D97-AF65-F5344CB8AC3E}">
        <p14:creationId xmlns:p14="http://schemas.microsoft.com/office/powerpoint/2010/main" val="12449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Sport-England"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The Challenge</a:t>
            </a:r>
          </a:p>
          <a:p>
            <a:r>
              <a:rPr lang="en-GB" sz="1200" b="0" i="0" kern="1200" dirty="0">
                <a:solidFill>
                  <a:schemeClr val="tx1"/>
                </a:solidFill>
                <a:effectLst/>
                <a:latin typeface="+mn-lt"/>
                <a:ea typeface="+mn-ea"/>
                <a:cs typeface="+mn-cs"/>
              </a:rPr>
              <a:t>Research conducted by Sport England showed that there were two million fewer women than men regularly playing sport. Despite this, 75% said that they would like to participate more in sport and physical activity. In some other European countries, this disparity doesn’t exist. It seemed that many UK women and girls are put off exercising for fear of judgement – about their appearance, their ability, their fitness or that they choose to spend time on themselves.</a:t>
            </a:r>
          </a:p>
          <a:p>
            <a:r>
              <a:rPr lang="en-GB" sz="1200" b="0" i="0" kern="1200" dirty="0">
                <a:solidFill>
                  <a:schemeClr val="tx1"/>
                </a:solidFill>
                <a:effectLst/>
                <a:latin typeface="+mn-lt"/>
                <a:ea typeface="+mn-ea"/>
                <a:cs typeface="+mn-cs"/>
              </a:rPr>
              <a:t>The challenge for Sport England was how to find a way to change women’s attitudes to exercising, to help boost their confidence and to find a way to motivate them to take part. They wanted to address the barriers that stopped them from exercising, in order to ensure that women felt that taking part in sport and exercise was an acceptable and achievable thing to do. They knew that building up appeal and stimulating positive motivation will draw women in, but they also needed a trigger to create momentum and spur the target audience to take action.</a:t>
            </a:r>
          </a:p>
          <a:p>
            <a:endParaRPr lang="en-GB" dirty="0"/>
          </a:p>
          <a:p>
            <a:r>
              <a:rPr lang="en-GB" sz="1200" b="1" i="0" kern="1200" dirty="0">
                <a:solidFill>
                  <a:schemeClr val="tx1"/>
                </a:solidFill>
                <a:effectLst/>
                <a:latin typeface="+mn-lt"/>
                <a:ea typeface="+mn-ea"/>
                <a:cs typeface="+mn-cs"/>
              </a:rPr>
              <a:t>The TV Solution:</a:t>
            </a:r>
          </a:p>
          <a:p>
            <a:r>
              <a:rPr lang="en-GB" sz="1200" b="0" i="0" kern="1200" dirty="0">
                <a:solidFill>
                  <a:schemeClr val="tx1"/>
                </a:solidFill>
                <a:effectLst/>
                <a:latin typeface="+mn-lt"/>
                <a:ea typeface="+mn-ea"/>
                <a:cs typeface="+mn-cs"/>
              </a:rPr>
              <a:t>Working with their advertising agency FCB Inferno, they produced a campaign called </a:t>
            </a:r>
            <a:r>
              <a:rPr lang="en-GB" sz="1200" b="1" i="0" kern="1200" dirty="0">
                <a:solidFill>
                  <a:schemeClr val="tx1"/>
                </a:solidFill>
                <a:effectLst/>
                <a:latin typeface="+mn-lt"/>
                <a:ea typeface="+mn-ea"/>
                <a:cs typeface="+mn-cs"/>
              </a:rPr>
              <a:t>This Girl Can</a:t>
            </a:r>
            <a:r>
              <a:rPr lang="en-GB" sz="1200" b="0" i="0" kern="1200" dirty="0">
                <a:solidFill>
                  <a:schemeClr val="tx1"/>
                </a:solidFill>
                <a:effectLst/>
                <a:latin typeface="+mn-lt"/>
                <a:ea typeface="+mn-ea"/>
                <a:cs typeface="+mn-cs"/>
              </a:rPr>
              <a:t>. At its core was a stunning TV ad that offered a refreshingly honest portrayal of exercise. Women of various ages and body shapes were pictured taking part in a range of sports - looking sweaty, red-faced and exhausted but happy.</a:t>
            </a:r>
          </a:p>
          <a:p>
            <a:r>
              <a:rPr lang="en-GB" sz="1200" b="0" i="0" kern="1200" dirty="0">
                <a:solidFill>
                  <a:schemeClr val="tx1"/>
                </a:solidFill>
                <a:effectLst/>
                <a:latin typeface="+mn-lt"/>
                <a:ea typeface="+mn-ea"/>
                <a:cs typeface="+mn-cs"/>
              </a:rPr>
              <a:t>There were 90 second, 60 second and 30 second versions of the ad. During the ad, hard-hitting lines were included to encourage women to overcome their barriers, to prompt a change in attitudes and help boost women’s confidence. These included “I kick balls, deal with it” and “Sweating like a pig, feeling like a fox”.</a:t>
            </a:r>
          </a:p>
          <a:p>
            <a:r>
              <a:rPr lang="en-GB" sz="1200" b="0" i="0" kern="1200" dirty="0">
                <a:solidFill>
                  <a:schemeClr val="tx1"/>
                </a:solidFill>
                <a:effectLst/>
                <a:latin typeface="+mn-lt"/>
                <a:ea typeface="+mn-ea"/>
                <a:cs typeface="+mn-cs"/>
              </a:rPr>
              <a:t>TV was essential for its ability to generate an emotional response sufficient to change behaviour and for its scale and reach.  </a:t>
            </a:r>
          </a:p>
          <a:p>
            <a:endParaRPr lang="en-GB" b="1" dirty="0"/>
          </a:p>
          <a:p>
            <a:r>
              <a:rPr lang="en-GB" b="1" dirty="0"/>
              <a:t>The Plan:</a:t>
            </a:r>
          </a:p>
          <a:p>
            <a:r>
              <a:rPr lang="en-GB" sz="1200" b="0" i="0" kern="1200" dirty="0">
                <a:solidFill>
                  <a:schemeClr val="tx1"/>
                </a:solidFill>
                <a:effectLst/>
                <a:latin typeface="+mn-lt"/>
                <a:ea typeface="+mn-ea"/>
                <a:cs typeface="+mn-cs"/>
              </a:rPr>
              <a:t>Sport England wanted to reach as many women and girls as possible, particularly those aged between 14 and 40. They worked with their media agency Carat to produce a fully integrated campaign using all media channels but with TV at its heart.</a:t>
            </a:r>
          </a:p>
          <a:p>
            <a:r>
              <a:rPr lang="en-GB" sz="1200" b="0" i="0" kern="1200" dirty="0">
                <a:solidFill>
                  <a:schemeClr val="tx1"/>
                </a:solidFill>
                <a:effectLst/>
                <a:latin typeface="+mn-lt"/>
                <a:ea typeface="+mn-ea"/>
                <a:cs typeface="+mn-cs"/>
              </a:rPr>
              <a:t>The TV campaign ran from 12</a:t>
            </a:r>
            <a:r>
              <a:rPr lang="en-GB" sz="1200" b="0" i="0" kern="1200" baseline="30000" dirty="0">
                <a:solidFill>
                  <a:schemeClr val="tx1"/>
                </a:solidFill>
                <a:effectLst/>
                <a:latin typeface="+mn-lt"/>
                <a:ea typeface="+mn-ea"/>
                <a:cs typeface="+mn-cs"/>
              </a:rPr>
              <a:t>th</a:t>
            </a:r>
            <a:r>
              <a:rPr lang="en-GB" sz="1200" b="0" i="0" kern="1200" dirty="0">
                <a:solidFill>
                  <a:schemeClr val="tx1"/>
                </a:solidFill>
                <a:effectLst/>
                <a:latin typeface="+mn-lt"/>
                <a:ea typeface="+mn-ea"/>
                <a:cs typeface="+mn-cs"/>
              </a:rPr>
              <a:t> January to 15</a:t>
            </a:r>
            <a:r>
              <a:rPr lang="en-GB" sz="1200" b="0" i="0" kern="1200" baseline="30000" dirty="0">
                <a:solidFill>
                  <a:schemeClr val="tx1"/>
                </a:solidFill>
                <a:effectLst/>
                <a:latin typeface="+mn-lt"/>
                <a:ea typeface="+mn-ea"/>
                <a:cs typeface="+mn-cs"/>
              </a:rPr>
              <a:t>th</a:t>
            </a:r>
            <a:r>
              <a:rPr lang="en-GB" sz="1200" b="0" i="0" kern="1200" dirty="0">
                <a:solidFill>
                  <a:schemeClr val="tx1"/>
                </a:solidFill>
                <a:effectLst/>
                <a:latin typeface="+mn-lt"/>
                <a:ea typeface="+mn-ea"/>
                <a:cs typeface="+mn-cs"/>
              </a:rPr>
              <a:t> February 2015 and then there was a follow up burst that ran from 5</a:t>
            </a:r>
            <a:r>
              <a:rPr lang="en-GB" sz="1200" b="0" i="0" kern="1200" baseline="30000" dirty="0">
                <a:solidFill>
                  <a:schemeClr val="tx1"/>
                </a:solidFill>
                <a:effectLst/>
                <a:latin typeface="+mn-lt"/>
                <a:ea typeface="+mn-ea"/>
                <a:cs typeface="+mn-cs"/>
              </a:rPr>
              <a:t>th</a:t>
            </a:r>
            <a:r>
              <a:rPr lang="en-GB" sz="1200" b="0" i="0" kern="1200" dirty="0">
                <a:solidFill>
                  <a:schemeClr val="tx1"/>
                </a:solidFill>
                <a:effectLst/>
                <a:latin typeface="+mn-lt"/>
                <a:ea typeface="+mn-ea"/>
                <a:cs typeface="+mn-cs"/>
              </a:rPr>
              <a:t> to 28</a:t>
            </a:r>
            <a:r>
              <a:rPr lang="en-GB" sz="1200" b="0" i="0" kern="1200" baseline="30000" dirty="0">
                <a:solidFill>
                  <a:schemeClr val="tx1"/>
                </a:solidFill>
                <a:effectLst/>
                <a:latin typeface="+mn-lt"/>
                <a:ea typeface="+mn-ea"/>
                <a:cs typeface="+mn-cs"/>
              </a:rPr>
              <a:t>th</a:t>
            </a:r>
            <a:r>
              <a:rPr lang="en-GB" sz="1200" b="0" i="0" kern="1200" dirty="0">
                <a:solidFill>
                  <a:schemeClr val="tx1"/>
                </a:solidFill>
                <a:effectLst/>
                <a:latin typeface="+mn-lt"/>
                <a:ea typeface="+mn-ea"/>
                <a:cs typeface="+mn-cs"/>
              </a:rPr>
              <a:t> June 2015. The TV was supported by cinema, OOH, online ads and social media. On social media, viewers could find out more about the real women featured in the ad as well as share their own exercise journey.</a:t>
            </a:r>
          </a:p>
          <a:p>
            <a:r>
              <a:rPr lang="en-GB" sz="1200" b="0" i="0" kern="1200" dirty="0">
                <a:solidFill>
                  <a:schemeClr val="tx1"/>
                </a:solidFill>
                <a:effectLst/>
                <a:latin typeface="+mn-lt"/>
                <a:ea typeface="+mn-ea"/>
                <a:cs typeface="+mn-cs"/>
              </a:rPr>
              <a:t>In addition, they teamed up with Sport Relief. Women could create their own ‘This Girl Can’ posters to show everyone what they were doing to raise money.</a:t>
            </a:r>
          </a:p>
          <a:p>
            <a:endParaRPr lang="en-GB" b="1" dirty="0"/>
          </a:p>
          <a:p>
            <a:r>
              <a:rPr lang="en-GB" b="1" dirty="0"/>
              <a:t>Results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2.8 million women aged 14 to 40 who recognise the campaign say they have done some or more activity as a result</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1.6 million of these say they have started exercising</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number of women playing sport and getting active once a week has increased by 261,200</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Awareness and recognition of the campaign was high with good recall of key campaign messages - 6.8m (72%) women aged 14-40 recognised the ad</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campaign motivated women - 70% of women reported being motivated when shown the ad</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2.8m women (41%) that recognised the campaign said that they have done some or more activity in response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5.6m women (60%) agreed that “I feel exercise is for me” – up from 4.9m (52%)</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5.4m women (57%) agreed that “I don’t worry about what other people think of me when I’m exercising” – up from 4.2m women (45%)</a:t>
            </a:r>
          </a:p>
          <a:p>
            <a:endParaRPr lang="en-GB" dirty="0"/>
          </a:p>
          <a:p>
            <a:r>
              <a:rPr lang="en-GB" dirty="0"/>
              <a:t>To read the full case study and access the creative visit: </a:t>
            </a:r>
            <a:r>
              <a:rPr lang="en-GB" dirty="0">
                <a:hlinkClick r:id="rId3"/>
              </a:rPr>
              <a:t>https://www.thinkbox.tv/Case-studies/Sport-England</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4BFFE-AA9D-476F-A275-7AE7429F86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159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31473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9995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59019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49764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8008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8671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29112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87004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13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09/09/2019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58646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09/09/2019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50800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46165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4153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27546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4262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1262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30276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68023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09/09/2019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2893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306992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09/09/2019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370153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09/09/2019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283618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13202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09/09/2019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159429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2831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2057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2086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5542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701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7502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09/09/2019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376116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101F92-4A28-41B0-8902-FFB833ED66BE}"/>
              </a:ext>
            </a:extLst>
          </p:cNvPr>
          <p:cNvSpPr>
            <a:spLocks noGrp="1"/>
          </p:cNvSpPr>
          <p:nvPr>
            <p:ph type="title"/>
          </p:nvPr>
        </p:nvSpPr>
        <p:spPr>
          <a:xfrm>
            <a:off x="371476" y="466263"/>
            <a:ext cx="9641977" cy="1021181"/>
          </a:xfrm>
        </p:spPr>
        <p:txBody>
          <a:bodyPr/>
          <a:lstStyle/>
          <a:p>
            <a:r>
              <a:rPr lang="en-GB" dirty="0">
                <a:solidFill>
                  <a:schemeClr val="accent6"/>
                </a:solidFill>
              </a:rPr>
              <a:t>This Girl Can by Sport England</a:t>
            </a:r>
            <a:endParaRPr lang="en-GB" dirty="0"/>
          </a:p>
        </p:txBody>
      </p:sp>
      <p:sp>
        <p:nvSpPr>
          <p:cNvPr id="6" name="Text Placeholder 5">
            <a:extLst>
              <a:ext uri="{FF2B5EF4-FFF2-40B4-BE49-F238E27FC236}">
                <a16:creationId xmlns:a16="http://schemas.microsoft.com/office/drawing/2014/main" id="{09D816ED-5D57-47AF-AB97-2EF491BB7B67}"/>
              </a:ext>
            </a:extLst>
          </p:cNvPr>
          <p:cNvSpPr>
            <a:spLocks noGrp="1"/>
          </p:cNvSpPr>
          <p:nvPr>
            <p:ph type="body" sz="quarter" idx="13"/>
          </p:nvPr>
        </p:nvSpPr>
        <p:spPr>
          <a:xfrm>
            <a:off x="377758" y="1911236"/>
            <a:ext cx="4368867" cy="3923955"/>
          </a:xfrm>
        </p:spPr>
        <p:txBody>
          <a:bodyPr>
            <a:normAutofit fontScale="77500" lnSpcReduction="20000"/>
          </a:bodyPr>
          <a:lstStyle/>
          <a:p>
            <a:pPr>
              <a:lnSpc>
                <a:spcPct val="110000"/>
              </a:lnSpc>
            </a:pPr>
            <a:r>
              <a:rPr lang="en-GB" u="sng" dirty="0"/>
              <a:t>Challenge</a:t>
            </a:r>
          </a:p>
          <a:p>
            <a:pPr marL="285750" indent="-285750">
              <a:lnSpc>
                <a:spcPct val="110000"/>
              </a:lnSpc>
              <a:buFont typeface="Arial" panose="020B0604020202020204" pitchFamily="34" charset="0"/>
              <a:buChar char="•"/>
            </a:pPr>
            <a:r>
              <a:rPr lang="en-GB" dirty="0"/>
              <a:t>Research showed that there were two million fewer women than men regularly playing sport</a:t>
            </a:r>
          </a:p>
          <a:p>
            <a:pPr marL="285750" indent="-285750">
              <a:lnSpc>
                <a:spcPct val="110000"/>
              </a:lnSpc>
              <a:buFont typeface="Arial" panose="020B0604020202020204" pitchFamily="34" charset="0"/>
              <a:buChar char="•"/>
            </a:pPr>
            <a:r>
              <a:rPr lang="en-GB" dirty="0"/>
              <a:t>Sport England wanted to change attitudes and get more women being active       </a:t>
            </a:r>
          </a:p>
          <a:p>
            <a:pPr>
              <a:lnSpc>
                <a:spcPct val="110000"/>
              </a:lnSpc>
            </a:pPr>
            <a:r>
              <a:rPr lang="en-GB" u="sng" dirty="0"/>
              <a:t>Solution</a:t>
            </a:r>
          </a:p>
          <a:p>
            <a:pPr marL="285750" indent="-285750">
              <a:lnSpc>
                <a:spcPct val="110000"/>
              </a:lnSpc>
              <a:buFont typeface="Arial" panose="020B0604020202020204" pitchFamily="34" charset="0"/>
              <a:buChar char="•"/>
            </a:pPr>
            <a:r>
              <a:rPr lang="en-GB" dirty="0"/>
              <a:t>Using TV to maximise reach, Sport England launched an ad with a refreshingly honest portrayal of women of various ages and body shapes taking part in a range of sports</a:t>
            </a:r>
          </a:p>
          <a:p>
            <a:pPr marL="285750" indent="-285750">
              <a:lnSpc>
                <a:spcPct val="110000"/>
              </a:lnSpc>
              <a:buFont typeface="Arial" panose="020B0604020202020204" pitchFamily="34" charset="0"/>
              <a:buChar char="•"/>
            </a:pPr>
            <a:r>
              <a:rPr lang="en-GB" dirty="0"/>
              <a:t>The </a:t>
            </a:r>
            <a:r>
              <a:rPr lang="en-GB"/>
              <a:t>activity featured </a:t>
            </a:r>
            <a:r>
              <a:rPr lang="en-GB" dirty="0"/>
              <a:t>90, 60 and 30” spots, and sat at the heart of a multi-media integrated campaign</a:t>
            </a:r>
          </a:p>
          <a:p>
            <a:pPr>
              <a:lnSpc>
                <a:spcPct val="110000"/>
              </a:lnSpc>
            </a:pPr>
            <a:r>
              <a:rPr lang="en-GB" u="sng" dirty="0"/>
              <a:t>Results</a:t>
            </a:r>
          </a:p>
          <a:p>
            <a:pPr marL="285750" indent="-285750">
              <a:lnSpc>
                <a:spcPct val="110000"/>
              </a:lnSpc>
              <a:buFont typeface="Arial" panose="020B0604020202020204" pitchFamily="34" charset="0"/>
              <a:buChar char="•"/>
            </a:pPr>
            <a:r>
              <a:rPr lang="en-GB" dirty="0"/>
              <a:t>2.8m women aged 14-40 who recognised the campaign said they had done some or more activity as a result</a:t>
            </a:r>
          </a:p>
          <a:p>
            <a:pPr marL="285750" indent="-285750">
              <a:lnSpc>
                <a:spcPct val="110000"/>
              </a:lnSpc>
              <a:buFont typeface="Arial" panose="020B0604020202020204" pitchFamily="34" charset="0"/>
              <a:buChar char="•"/>
            </a:pPr>
            <a:r>
              <a:rPr lang="en-GB" dirty="0"/>
              <a:t>The number of women playing sport and getting active once a week increased by 261,200</a:t>
            </a:r>
          </a:p>
        </p:txBody>
      </p:sp>
      <p:pic>
        <p:nvPicPr>
          <p:cNvPr id="9" name="Picture Placeholder 8">
            <a:extLst>
              <a:ext uri="{FF2B5EF4-FFF2-40B4-BE49-F238E27FC236}">
                <a16:creationId xmlns:a16="http://schemas.microsoft.com/office/drawing/2014/main" id="{C699EB08-1A36-467A-9C2B-0BC09ACE208C}"/>
              </a:ext>
            </a:extLst>
          </p:cNvPr>
          <p:cNvPicPr>
            <a:picLocks noGrp="1" noChangeAspect="1"/>
          </p:cNvPicPr>
          <p:nvPr>
            <p:ph type="pic" sz="quarter" idx="14"/>
          </p:nvPr>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20360" t="27755" r="20844" b="13449"/>
          <a:stretch/>
        </p:blipFill>
        <p:spPr>
          <a:xfrm>
            <a:off x="5446982" y="1752600"/>
            <a:ext cx="6188279" cy="3513138"/>
          </a:xfrm>
        </p:spPr>
      </p:pic>
      <p:pic>
        <p:nvPicPr>
          <p:cNvPr id="1026" name="Picture 2" descr="Image result for sport england logo">
            <a:extLst>
              <a:ext uri="{FF2B5EF4-FFF2-40B4-BE49-F238E27FC236}">
                <a16:creationId xmlns:a16="http://schemas.microsoft.com/office/drawing/2014/main" id="{32136938-E7EE-4320-B15D-E5085D7EEA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241" t="15812" r="5957" b="14920"/>
          <a:stretch/>
        </p:blipFill>
        <p:spPr bwMode="auto">
          <a:xfrm>
            <a:off x="7961975" y="288524"/>
            <a:ext cx="1850760" cy="5939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cb inferno logo">
            <a:extLst>
              <a:ext uri="{FF2B5EF4-FFF2-40B4-BE49-F238E27FC236}">
                <a16:creationId xmlns:a16="http://schemas.microsoft.com/office/drawing/2014/main" id="{AC9B6F85-8399-45EB-B097-C2416CBB813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073" t="39268" r="12287" b="40939"/>
          <a:stretch/>
        </p:blipFill>
        <p:spPr bwMode="auto">
          <a:xfrm>
            <a:off x="9063495" y="925012"/>
            <a:ext cx="2653694" cy="3679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arat logo">
            <a:extLst>
              <a:ext uri="{FF2B5EF4-FFF2-40B4-BE49-F238E27FC236}">
                <a16:creationId xmlns:a16="http://schemas.microsoft.com/office/drawing/2014/main" id="{406CADD0-1CBC-4D1C-9573-6D81EC9323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07696" y="393300"/>
            <a:ext cx="1609493" cy="38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9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241</Words>
  <Application>Microsoft Office PowerPoint</Application>
  <PresentationFormat>Widescreen</PresentationFormat>
  <Paragraphs>36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This Girl Can by Sport England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Gala Bingo hits the jackpot with The Chase</dc:title>
  <dc:creator>Oliver Robertson</dc:creator>
  <cp:lastModifiedBy>Rupen Shah</cp:lastModifiedBy>
  <cp:revision>7</cp:revision>
  <dcterms:created xsi:type="dcterms:W3CDTF">2019-08-05T12:14:02Z</dcterms:created>
  <dcterms:modified xsi:type="dcterms:W3CDTF">2019-09-09T15:09:09Z</dcterms:modified>
</cp:coreProperties>
</file>