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71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8428" autoAdjust="0"/>
  </p:normalViewPr>
  <p:slideViewPr>
    <p:cSldViewPr snapToGrid="0">
      <p:cViewPr varScale="1">
        <p:scale>
          <a:sx n="73" d="100"/>
          <a:sy n="73" d="100"/>
        </p:scale>
        <p:origin x="2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01/10/2019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StepChange-Debt-Charity"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Challenge</a:t>
            </a:r>
          </a:p>
          <a:p>
            <a:r>
              <a:rPr lang="en-US" sz="1200" b="0" i="0" kern="1200" dirty="0" err="1">
                <a:solidFill>
                  <a:schemeClr val="tx1"/>
                </a:solidFill>
                <a:effectLst/>
                <a:latin typeface="+mn-lt"/>
                <a:ea typeface="+mn-ea"/>
                <a:cs typeface="+mn-cs"/>
              </a:rPr>
              <a:t>StepChange</a:t>
            </a:r>
            <a:r>
              <a:rPr lang="en-US" sz="1200" b="0" i="0" kern="1200" dirty="0">
                <a:solidFill>
                  <a:schemeClr val="tx1"/>
                </a:solidFill>
                <a:effectLst/>
                <a:latin typeface="+mn-lt"/>
                <a:ea typeface="+mn-ea"/>
                <a:cs typeface="+mn-cs"/>
              </a:rPr>
              <a:t> Debt Charity provides free and effective debt solutions that help transform the lives of people struggling with debt. Over 40% of those seeking help from </a:t>
            </a:r>
            <a:r>
              <a:rPr lang="en-US" sz="1200" b="0" i="0" kern="1200" dirty="0" err="1">
                <a:solidFill>
                  <a:schemeClr val="tx1"/>
                </a:solidFill>
                <a:effectLst/>
                <a:latin typeface="+mn-lt"/>
                <a:ea typeface="+mn-ea"/>
                <a:cs typeface="+mn-cs"/>
              </a:rPr>
              <a:t>StepChange</a:t>
            </a:r>
            <a:r>
              <a:rPr lang="en-US" sz="1200" b="0" i="0" kern="1200" dirty="0">
                <a:solidFill>
                  <a:schemeClr val="tx1"/>
                </a:solidFill>
                <a:effectLst/>
                <a:latin typeface="+mn-lt"/>
                <a:ea typeface="+mn-ea"/>
                <a:cs typeface="+mn-cs"/>
              </a:rPr>
              <a:t> Debt Charity said that they had struggled with mounting debts for a year or more before seeking help. </a:t>
            </a:r>
          </a:p>
          <a:p>
            <a:r>
              <a:rPr lang="en-US" sz="1200" b="0" i="0" kern="1200" dirty="0">
                <a:solidFill>
                  <a:schemeClr val="tx1"/>
                </a:solidFill>
                <a:effectLst/>
                <a:latin typeface="+mn-lt"/>
                <a:ea typeface="+mn-ea"/>
                <a:cs typeface="+mn-cs"/>
              </a:rPr>
              <a:t>Creditors and other stakeholders knew the charity had a strong reputation for ethical and operational excellence but there were low levels of consumer awareness. This wasn’t helped by the fact that the charity had recently changed its name from Consumer Credit Counselling Service (CCCS). In 2012, awareness for CCCS was at 3% and awareness for </a:t>
            </a:r>
            <a:r>
              <a:rPr lang="en-US" sz="1200" b="0" i="0" kern="1200" dirty="0" err="1">
                <a:solidFill>
                  <a:schemeClr val="tx1"/>
                </a:solidFill>
                <a:effectLst/>
                <a:latin typeface="+mn-lt"/>
                <a:ea typeface="+mn-ea"/>
                <a:cs typeface="+mn-cs"/>
              </a:rPr>
              <a:t>StepChange</a:t>
            </a:r>
            <a:r>
              <a:rPr lang="en-US" sz="1200" b="0" i="0" kern="1200" dirty="0">
                <a:solidFill>
                  <a:schemeClr val="tx1"/>
                </a:solidFill>
                <a:effectLst/>
                <a:latin typeface="+mn-lt"/>
                <a:ea typeface="+mn-ea"/>
                <a:cs typeface="+mn-cs"/>
              </a:rPr>
              <a:t> Debt Charity was at 0%. </a:t>
            </a:r>
          </a:p>
          <a:p>
            <a:r>
              <a:rPr lang="en-US" sz="1200" b="0" i="0" kern="1200" dirty="0">
                <a:solidFill>
                  <a:schemeClr val="tx1"/>
                </a:solidFill>
                <a:effectLst/>
                <a:latin typeface="+mn-lt"/>
                <a:ea typeface="+mn-ea"/>
                <a:cs typeface="+mn-cs"/>
              </a:rPr>
              <a:t>In 2013, they needed to generate awareness for the brand and also to differentiate it from fee-charging debt management companies. The challenge was made harder by the fact that the market was over-crowded and intensely competitive with an increasing number of advertisers.  </a:t>
            </a:r>
          </a:p>
          <a:p>
            <a:r>
              <a:rPr lang="en-US" sz="1200" b="0" i="0" kern="1200" dirty="0">
                <a:solidFill>
                  <a:schemeClr val="tx1"/>
                </a:solidFill>
                <a:effectLst/>
                <a:latin typeface="+mn-lt"/>
                <a:ea typeface="+mn-ea"/>
                <a:cs typeface="+mn-cs"/>
              </a:rPr>
              <a:t>Their mission was to create a society free from problem debt. They wanted to grow the brand to become a household name and help more people than ever before transform their lives.</a:t>
            </a:r>
          </a:p>
          <a:p>
            <a:r>
              <a:rPr lang="en-US" sz="1200" b="0" i="0" kern="1200" dirty="0">
                <a:solidFill>
                  <a:schemeClr val="tx1"/>
                </a:solidFill>
                <a:effectLst/>
                <a:latin typeface="+mn-lt"/>
                <a:ea typeface="+mn-ea"/>
                <a:cs typeface="+mn-cs"/>
              </a:rPr>
              <a:t>Their three main objectives were as follows:</a:t>
            </a:r>
          </a:p>
          <a:p>
            <a:r>
              <a:rPr lang="en-US" sz="1200" b="0" i="0" kern="1200" dirty="0">
                <a:solidFill>
                  <a:schemeClr val="tx1"/>
                </a:solidFill>
                <a:effectLst/>
                <a:latin typeface="+mn-lt"/>
                <a:ea typeface="+mn-ea"/>
                <a:cs typeface="+mn-cs"/>
              </a:rPr>
              <a:t>Build brand awareness of </a:t>
            </a:r>
            <a:r>
              <a:rPr lang="en-US" sz="1200" b="0" i="0" kern="1200" dirty="0" err="1">
                <a:solidFill>
                  <a:schemeClr val="tx1"/>
                </a:solidFill>
                <a:effectLst/>
                <a:latin typeface="+mn-lt"/>
                <a:ea typeface="+mn-ea"/>
                <a:cs typeface="+mn-cs"/>
              </a:rPr>
              <a:t>StepChange</a:t>
            </a:r>
            <a:r>
              <a:rPr lang="en-US" sz="1200" b="0" i="0" kern="1200" dirty="0">
                <a:solidFill>
                  <a:schemeClr val="tx1"/>
                </a:solidFill>
                <a:effectLst/>
                <a:latin typeface="+mn-lt"/>
                <a:ea typeface="+mn-ea"/>
                <a:cs typeface="+mn-cs"/>
              </a:rPr>
              <a:t> Debt Charity in order to make the charity synonymous with problem debt in the UK</a:t>
            </a:r>
          </a:p>
          <a:p>
            <a:r>
              <a:rPr lang="en-US" sz="1200" b="0" i="0" kern="1200" dirty="0">
                <a:solidFill>
                  <a:schemeClr val="tx1"/>
                </a:solidFill>
                <a:effectLst/>
                <a:latin typeface="+mn-lt"/>
                <a:ea typeface="+mn-ea"/>
                <a:cs typeface="+mn-cs"/>
              </a:rPr>
              <a:t>Increase the number of people that </a:t>
            </a:r>
            <a:r>
              <a:rPr lang="en-US" sz="1200" b="0" i="0" kern="1200" dirty="0" err="1">
                <a:solidFill>
                  <a:schemeClr val="tx1"/>
                </a:solidFill>
                <a:effectLst/>
                <a:latin typeface="+mn-lt"/>
                <a:ea typeface="+mn-ea"/>
                <a:cs typeface="+mn-cs"/>
              </a:rPr>
              <a:t>Stepchange</a:t>
            </a:r>
            <a:r>
              <a:rPr lang="en-US" sz="1200" b="0" i="0" kern="1200" dirty="0">
                <a:solidFill>
                  <a:schemeClr val="tx1"/>
                </a:solidFill>
                <a:effectLst/>
                <a:latin typeface="+mn-lt"/>
                <a:ea typeface="+mn-ea"/>
                <a:cs typeface="+mn-cs"/>
              </a:rPr>
              <a:t> Debt Charity help over the telephone by 30% year on year</a:t>
            </a:r>
          </a:p>
          <a:p>
            <a:r>
              <a:rPr lang="en-US" sz="1200" b="0" i="0" kern="1200" dirty="0">
                <a:solidFill>
                  <a:schemeClr val="tx1"/>
                </a:solidFill>
                <a:effectLst/>
                <a:latin typeface="+mn-lt"/>
                <a:ea typeface="+mn-ea"/>
                <a:cs typeface="+mn-cs"/>
              </a:rPr>
              <a:t>Increase the number of people engaging with the Debt Remedy online debt advice service by 30%</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Solution</a:t>
            </a:r>
          </a:p>
          <a:p>
            <a:r>
              <a:rPr lang="en-US" sz="1200" b="0" i="0" kern="1200" dirty="0">
                <a:solidFill>
                  <a:schemeClr val="tx1"/>
                </a:solidFill>
                <a:effectLst/>
                <a:latin typeface="+mn-lt"/>
                <a:ea typeface="+mn-ea"/>
                <a:cs typeface="+mn-cs"/>
              </a:rPr>
              <a:t>Their media agency Carat proposed that the best way to ensure that </a:t>
            </a:r>
            <a:r>
              <a:rPr lang="en-US" sz="1200" b="0" i="0" kern="1200" dirty="0" err="1">
                <a:solidFill>
                  <a:schemeClr val="tx1"/>
                </a:solidFill>
                <a:effectLst/>
                <a:latin typeface="+mn-lt"/>
                <a:ea typeface="+mn-ea"/>
                <a:cs typeface="+mn-cs"/>
              </a:rPr>
              <a:t>StepChange</a:t>
            </a:r>
            <a:r>
              <a:rPr lang="en-US" sz="1200" b="0" i="0" kern="1200" dirty="0">
                <a:solidFill>
                  <a:schemeClr val="tx1"/>
                </a:solidFill>
                <a:effectLst/>
                <a:latin typeface="+mn-lt"/>
                <a:ea typeface="+mn-ea"/>
                <a:cs typeface="+mn-cs"/>
              </a:rPr>
              <a:t> Debt Change is synonymous with long term debt problem is through relevant and contextual advertising placements. They felt that a TV centric campaign would enable them to accelerate awareness and to reach a significant volume of potential clients quickly. In addition, TV provided a reliable platform that also had a trustworthy and reputable status.  </a:t>
            </a:r>
          </a:p>
          <a:p>
            <a:r>
              <a:rPr lang="en-US" sz="1200" b="0" i="0" kern="1200" dirty="0">
                <a:solidFill>
                  <a:schemeClr val="tx1"/>
                </a:solidFill>
                <a:effectLst/>
                <a:latin typeface="+mn-lt"/>
                <a:ea typeface="+mn-ea"/>
                <a:cs typeface="+mn-cs"/>
              </a:rPr>
              <a:t>They opted to run during the start of the year which is a key time for the audience to think about tackling their money problems.  Research showed that problems with sleeping was a universal symptom of debt worries and so they created an ad that showed people sleeping peacefully having successfully resolved their debt problems by speaking to </a:t>
            </a:r>
            <a:r>
              <a:rPr lang="en-US" sz="1200" b="0" i="0" kern="1200" dirty="0" err="1">
                <a:solidFill>
                  <a:schemeClr val="tx1"/>
                </a:solidFill>
                <a:effectLst/>
                <a:latin typeface="+mn-lt"/>
                <a:ea typeface="+mn-ea"/>
                <a:cs typeface="+mn-cs"/>
              </a:rPr>
              <a:t>StepChange</a:t>
            </a:r>
            <a:r>
              <a:rPr lang="en-US" sz="1200" b="0" i="0" kern="1200" dirty="0">
                <a:solidFill>
                  <a:schemeClr val="tx1"/>
                </a:solidFill>
                <a:effectLst/>
                <a:latin typeface="+mn-lt"/>
                <a:ea typeface="+mn-ea"/>
                <a:cs typeface="+mn-cs"/>
              </a:rPr>
              <a:t> Debt Charity. </a:t>
            </a:r>
          </a:p>
          <a:p>
            <a:r>
              <a:rPr lang="en-US" sz="1200" b="0" i="0" kern="1200" dirty="0">
                <a:solidFill>
                  <a:schemeClr val="tx1"/>
                </a:solidFill>
                <a:effectLst/>
                <a:latin typeface="+mn-lt"/>
                <a:ea typeface="+mn-ea"/>
                <a:cs typeface="+mn-cs"/>
              </a:rPr>
              <a:t>Carat worked closely with ITV to build a contextually relevant airtime schedule. They found out that Edna Birch, a lead character in Emmerdale, was going to have problems with debt and be forced to seek help. As the story developed over a number of weeks, the ad was positioned at the start of the most relevant ad breaks in order to connect with viewers affected by a similar debt problem. </a:t>
            </a:r>
          </a:p>
          <a:p>
            <a:r>
              <a:rPr lang="en-US" sz="1200" b="0" i="0" kern="1200" dirty="0">
                <a:solidFill>
                  <a:schemeClr val="tx1"/>
                </a:solidFill>
                <a:effectLst/>
                <a:latin typeface="+mn-lt"/>
                <a:ea typeface="+mn-ea"/>
                <a:cs typeface="+mn-cs"/>
              </a:rPr>
              <a:t>Other </a:t>
            </a:r>
            <a:r>
              <a:rPr lang="en-US" sz="1200" b="0" i="0" kern="1200" dirty="0" err="1">
                <a:solidFill>
                  <a:schemeClr val="tx1"/>
                </a:solidFill>
                <a:effectLst/>
                <a:latin typeface="+mn-lt"/>
                <a:ea typeface="+mn-ea"/>
                <a:cs typeface="+mn-cs"/>
              </a:rPr>
              <a:t>programmes</a:t>
            </a:r>
            <a:r>
              <a:rPr lang="en-US" sz="1200" b="0" i="0" kern="1200" dirty="0">
                <a:solidFill>
                  <a:schemeClr val="tx1"/>
                </a:solidFill>
                <a:effectLst/>
                <a:latin typeface="+mn-lt"/>
                <a:ea typeface="+mn-ea"/>
                <a:cs typeface="+mn-cs"/>
              </a:rPr>
              <a:t> that were targeted were Daybreak, This Morning and the Money Show. When the subject of problem debt was covered in these </a:t>
            </a:r>
            <a:r>
              <a:rPr lang="en-US" sz="1200" b="0" i="0" kern="1200" dirty="0" err="1">
                <a:solidFill>
                  <a:schemeClr val="tx1"/>
                </a:solidFill>
                <a:effectLst/>
                <a:latin typeface="+mn-lt"/>
                <a:ea typeface="+mn-ea"/>
                <a:cs typeface="+mn-cs"/>
              </a:rPr>
              <a:t>programmes</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StepChange</a:t>
            </a:r>
            <a:r>
              <a:rPr lang="en-US" sz="1200" b="0" i="0" kern="1200" dirty="0">
                <a:solidFill>
                  <a:schemeClr val="tx1"/>
                </a:solidFill>
                <a:effectLst/>
                <a:latin typeface="+mn-lt"/>
                <a:ea typeface="+mn-ea"/>
                <a:cs typeface="+mn-cs"/>
              </a:rPr>
              <a:t> Debt Charity was the ad seen at the start of the next break. </a:t>
            </a:r>
          </a:p>
          <a:p>
            <a:r>
              <a:rPr lang="en-US" sz="1200" b="0" i="0" kern="1200" dirty="0">
                <a:solidFill>
                  <a:schemeClr val="tx1"/>
                </a:solidFill>
                <a:effectLst/>
                <a:latin typeface="+mn-lt"/>
                <a:ea typeface="+mn-ea"/>
                <a:cs typeface="+mn-cs"/>
              </a:rPr>
              <a:t>The high volume spots on ITV allowed reach to be built quickly which had an instant effect on the Charity’s helpline. Although the creative was brand </a:t>
            </a:r>
            <a:r>
              <a:rPr lang="en-US" sz="1200" b="0" i="0" kern="1200" dirty="0" err="1">
                <a:solidFill>
                  <a:schemeClr val="tx1"/>
                </a:solidFill>
                <a:effectLst/>
                <a:latin typeface="+mn-lt"/>
                <a:ea typeface="+mn-ea"/>
                <a:cs typeface="+mn-cs"/>
              </a:rPr>
              <a:t>focussed</a:t>
            </a:r>
            <a:r>
              <a:rPr lang="en-US" sz="1200" b="0" i="0" kern="1200" dirty="0">
                <a:solidFill>
                  <a:schemeClr val="tx1"/>
                </a:solidFill>
                <a:effectLst/>
                <a:latin typeface="+mn-lt"/>
                <a:ea typeface="+mn-ea"/>
                <a:cs typeface="+mn-cs"/>
              </a:rPr>
              <a:t>, the ad proved highly responsive and drove web traffic and calls. </a:t>
            </a:r>
          </a:p>
          <a:p>
            <a:r>
              <a:rPr lang="en-US" sz="1200" b="0" i="0" kern="1200" dirty="0">
                <a:solidFill>
                  <a:schemeClr val="tx1"/>
                </a:solidFill>
                <a:effectLst/>
                <a:latin typeface="+mn-lt"/>
                <a:ea typeface="+mn-ea"/>
                <a:cs typeface="+mn-cs"/>
              </a:rPr>
              <a:t>The core TV activity was extended online to further increase awareness and engagement. This included</a:t>
            </a:r>
          </a:p>
          <a:p>
            <a:r>
              <a:rPr lang="en-US" sz="1200" b="0" i="0" kern="1200" dirty="0">
                <a:solidFill>
                  <a:schemeClr val="tx1"/>
                </a:solidFill>
                <a:effectLst/>
                <a:latin typeface="+mn-lt"/>
                <a:ea typeface="+mn-ea"/>
                <a:cs typeface="+mn-cs"/>
              </a:rPr>
              <a:t>A money hub on Daybreak’s website housing bespoke editorial content with expert advice from Martin Lewis</a:t>
            </a:r>
          </a:p>
          <a:p>
            <a:r>
              <a:rPr lang="en-US" sz="1200" b="0" i="0" kern="1200" dirty="0">
                <a:solidFill>
                  <a:schemeClr val="tx1"/>
                </a:solidFill>
                <a:effectLst/>
                <a:latin typeface="+mn-lt"/>
                <a:ea typeface="+mn-ea"/>
                <a:cs typeface="+mn-cs"/>
              </a:rPr>
              <a:t>Relevant content across Emmerdale, Daybreak and This Morning with home page takeovers and pre-roll video ads directing people to the main </a:t>
            </a:r>
            <a:r>
              <a:rPr lang="en-US" sz="1200" b="0" i="0" kern="1200" dirty="0" err="1">
                <a:solidFill>
                  <a:schemeClr val="tx1"/>
                </a:solidFill>
                <a:effectLst/>
                <a:latin typeface="+mn-lt"/>
                <a:ea typeface="+mn-ea"/>
                <a:cs typeface="+mn-cs"/>
              </a:rPr>
              <a:t>StepChange</a:t>
            </a:r>
            <a:r>
              <a:rPr lang="en-US" sz="1200" b="0" i="0" kern="1200" dirty="0">
                <a:solidFill>
                  <a:schemeClr val="tx1"/>
                </a:solidFill>
                <a:effectLst/>
                <a:latin typeface="+mn-lt"/>
                <a:ea typeface="+mn-ea"/>
                <a:cs typeface="+mn-cs"/>
              </a:rPr>
              <a:t> Debt Charity website</a:t>
            </a:r>
          </a:p>
          <a:p>
            <a:r>
              <a:rPr lang="en-US" sz="1200" b="0" i="0" kern="1200" dirty="0">
                <a:solidFill>
                  <a:schemeClr val="tx1"/>
                </a:solidFill>
                <a:effectLst/>
                <a:latin typeface="+mn-lt"/>
                <a:ea typeface="+mn-ea"/>
                <a:cs typeface="+mn-cs"/>
              </a:rPr>
              <a:t>A presence on ITV News Money section</a:t>
            </a:r>
          </a:p>
          <a:p>
            <a:r>
              <a:rPr lang="en-US" sz="1200" b="0" i="0" kern="1200" dirty="0">
                <a:solidFill>
                  <a:schemeClr val="tx1"/>
                </a:solidFill>
                <a:effectLst/>
                <a:latin typeface="+mn-lt"/>
                <a:ea typeface="+mn-ea"/>
                <a:cs typeface="+mn-cs"/>
              </a:rPr>
              <a:t>The campaign was further supported by improved search, online banner ads and email marketing campaigns to existing clients.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Results</a:t>
            </a:r>
          </a:p>
          <a:p>
            <a:r>
              <a:rPr lang="en-US" sz="1200" b="0" i="0" u="sng" kern="1200" dirty="0">
                <a:solidFill>
                  <a:schemeClr val="tx1"/>
                </a:solidFill>
                <a:effectLst/>
                <a:latin typeface="+mn-lt"/>
                <a:ea typeface="+mn-ea"/>
                <a:cs typeface="+mn-cs"/>
              </a:rPr>
              <a:t>Objective 1 – build awareness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Consumer awareness of the </a:t>
            </a:r>
            <a:r>
              <a:rPr lang="en-US" sz="1200" b="0" i="0" kern="1200" dirty="0" err="1">
                <a:solidFill>
                  <a:schemeClr val="tx1"/>
                </a:solidFill>
                <a:effectLst/>
                <a:latin typeface="+mn-lt"/>
                <a:ea typeface="+mn-ea"/>
                <a:cs typeface="+mn-cs"/>
              </a:rPr>
              <a:t>StepChange</a:t>
            </a:r>
            <a:r>
              <a:rPr lang="en-US" sz="1200" b="0" i="0" kern="1200" dirty="0">
                <a:solidFill>
                  <a:schemeClr val="tx1"/>
                </a:solidFill>
                <a:effectLst/>
                <a:latin typeface="+mn-lt"/>
                <a:ea typeface="+mn-ea"/>
                <a:cs typeface="+mn-cs"/>
              </a:rPr>
              <a:t> Debt Charity brand increased to 7.5% by the end of 2013 from a base of 0% in December 2012 – equating to 3 million adults who now knew about the charity</a:t>
            </a:r>
          </a:p>
          <a:p>
            <a:r>
              <a:rPr lang="en-US" sz="1200" b="0" i="0" kern="1200" dirty="0">
                <a:solidFill>
                  <a:schemeClr val="tx1"/>
                </a:solidFill>
                <a:effectLst/>
                <a:latin typeface="+mn-lt"/>
                <a:ea typeface="+mn-ea"/>
                <a:cs typeface="+mn-cs"/>
              </a:rPr>
              <a:t>Brand awareness with the primary target audience of people with problem debt increased from 0% to 15% over the same time period </a:t>
            </a:r>
          </a:p>
          <a:p>
            <a:r>
              <a:rPr lang="en-US" sz="1200" b="0" i="0" kern="1200" dirty="0">
                <a:solidFill>
                  <a:schemeClr val="tx1"/>
                </a:solidFill>
                <a:effectLst/>
                <a:latin typeface="+mn-lt"/>
                <a:ea typeface="+mn-ea"/>
                <a:cs typeface="+mn-cs"/>
              </a:rPr>
              <a:t>When people saw the ad, 60% of them were likely to consider </a:t>
            </a:r>
            <a:r>
              <a:rPr lang="en-US" sz="1200" b="0" i="0" kern="1200" dirty="0" err="1">
                <a:solidFill>
                  <a:schemeClr val="tx1"/>
                </a:solidFill>
                <a:effectLst/>
                <a:latin typeface="+mn-lt"/>
                <a:ea typeface="+mn-ea"/>
                <a:cs typeface="+mn-cs"/>
              </a:rPr>
              <a:t>StepChange</a:t>
            </a:r>
            <a:r>
              <a:rPr lang="en-US" sz="1200" b="0" i="0" kern="1200" dirty="0">
                <a:solidFill>
                  <a:schemeClr val="tx1"/>
                </a:solidFill>
                <a:effectLst/>
                <a:latin typeface="+mn-lt"/>
                <a:ea typeface="+mn-ea"/>
                <a:cs typeface="+mn-cs"/>
              </a:rPr>
              <a:t> Debt Charity</a:t>
            </a:r>
          </a:p>
          <a:p>
            <a:r>
              <a:rPr lang="en-US" sz="1200" b="0" i="0" kern="1200" dirty="0">
                <a:solidFill>
                  <a:schemeClr val="tx1"/>
                </a:solidFill>
                <a:effectLst/>
                <a:latin typeface="+mn-lt"/>
                <a:ea typeface="+mn-ea"/>
                <a:cs typeface="+mn-cs"/>
              </a:rPr>
              <a:t>(Source: The Buzz)</a:t>
            </a:r>
          </a:p>
          <a:p>
            <a:r>
              <a:rPr lang="en-US" sz="1200" b="0" i="0" u="sng" kern="1200" dirty="0">
                <a:solidFill>
                  <a:schemeClr val="tx1"/>
                </a:solidFill>
                <a:effectLst/>
                <a:latin typeface="+mn-lt"/>
                <a:ea typeface="+mn-ea"/>
                <a:cs typeface="+mn-cs"/>
              </a:rPr>
              <a:t>Objective 2 – increase calls to helpline</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Over the 7 months that the TV campaign was broadcast, the volume of calls was up by an average of 31.5%</a:t>
            </a:r>
          </a:p>
          <a:p>
            <a:r>
              <a:rPr lang="en-US" sz="1200" b="0" i="0" u="sng" kern="1200" dirty="0">
                <a:solidFill>
                  <a:schemeClr val="tx1"/>
                </a:solidFill>
                <a:effectLst/>
                <a:latin typeface="+mn-lt"/>
                <a:ea typeface="+mn-ea"/>
                <a:cs typeface="+mn-cs"/>
              </a:rPr>
              <a:t>Objective 3 – Increase engagement</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During the TV campaign, volume of page views increased on average 49.4% year on year, far exceeding their target</a:t>
            </a:r>
          </a:p>
          <a:p>
            <a:r>
              <a:rPr lang="en-US" sz="1200" b="0" i="0" kern="1200" dirty="0">
                <a:solidFill>
                  <a:schemeClr val="tx1"/>
                </a:solidFill>
                <a:effectLst/>
                <a:latin typeface="+mn-lt"/>
                <a:ea typeface="+mn-ea"/>
                <a:cs typeface="+mn-cs"/>
              </a:rPr>
              <a:t>The launch of </a:t>
            </a:r>
            <a:r>
              <a:rPr lang="en-US" sz="1200" b="0" i="0" kern="1200" dirty="0" err="1">
                <a:solidFill>
                  <a:schemeClr val="tx1"/>
                </a:solidFill>
                <a:effectLst/>
                <a:latin typeface="+mn-lt"/>
                <a:ea typeface="+mn-ea"/>
                <a:cs typeface="+mn-cs"/>
              </a:rPr>
              <a:t>StepChange</a:t>
            </a:r>
            <a:r>
              <a:rPr lang="en-US" sz="1200" b="0" i="0" kern="1200" dirty="0">
                <a:solidFill>
                  <a:schemeClr val="tx1"/>
                </a:solidFill>
                <a:effectLst/>
                <a:latin typeface="+mn-lt"/>
                <a:ea typeface="+mn-ea"/>
                <a:cs typeface="+mn-cs"/>
              </a:rPr>
              <a:t> Debt Charity had a huge impact in the way people search online for debt help with the emergence of a new search term “debt charity”</a:t>
            </a:r>
          </a:p>
          <a:p>
            <a:r>
              <a:rPr lang="en-US" sz="1200" b="0" i="0" kern="1200" dirty="0">
                <a:solidFill>
                  <a:schemeClr val="tx1"/>
                </a:solidFill>
                <a:effectLst/>
                <a:latin typeface="+mn-lt"/>
                <a:ea typeface="+mn-ea"/>
                <a:cs typeface="+mn-cs"/>
              </a:rPr>
              <a:t>Coverage peaked at 85.9% which equated to 42.3 million adults</a:t>
            </a:r>
          </a:p>
          <a:p>
            <a:r>
              <a:rPr lang="en-US" sz="1200" b="0" i="0" kern="1200" dirty="0">
                <a:solidFill>
                  <a:schemeClr val="tx1"/>
                </a:solidFill>
                <a:effectLst/>
                <a:latin typeface="+mn-lt"/>
                <a:ea typeface="+mn-ea"/>
                <a:cs typeface="+mn-cs"/>
              </a:rPr>
              <a:t>Another positive effect of the TV campaign was that non-creditor referrals surged by almost 50% year on year</a:t>
            </a:r>
          </a:p>
          <a:p>
            <a:r>
              <a:rPr lang="en-US" sz="1200" b="0" i="0" kern="1200" dirty="0">
                <a:solidFill>
                  <a:schemeClr val="tx1"/>
                </a:solidFill>
                <a:effectLst/>
                <a:latin typeface="+mn-lt"/>
                <a:ea typeface="+mn-ea"/>
                <a:cs typeface="+mn-cs"/>
              </a:rPr>
              <a:t>Finalist in the Best Newcomer category at the TV Planning Awards 2014</a:t>
            </a:r>
          </a:p>
          <a:p>
            <a:endParaRPr lang="en-GB" dirty="0"/>
          </a:p>
          <a:p>
            <a:r>
              <a:rPr lang="en-GB" dirty="0"/>
              <a:t>To read the full case study and access the creative visit: </a:t>
            </a:r>
            <a:r>
              <a:rPr lang="en-GB" dirty="0">
                <a:hlinkClick r:id="rId3"/>
              </a:rPr>
              <a:t>https://www.thinkbox.tv/Case-studies/StepChange-Debt-Charity</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4031886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01/10/2019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01/10/2019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01/10/2019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01/10/2019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801A-286D-44C1-81BC-BC9F9F34BCE7}"/>
              </a:ext>
            </a:extLst>
          </p:cNvPr>
          <p:cNvSpPr>
            <a:spLocks noGrp="1"/>
          </p:cNvSpPr>
          <p:nvPr>
            <p:ph type="title"/>
          </p:nvPr>
        </p:nvSpPr>
        <p:spPr/>
        <p:txBody>
          <a:bodyPr/>
          <a:lstStyle/>
          <a:p>
            <a:r>
              <a:rPr lang="en-GB" dirty="0">
                <a:solidFill>
                  <a:schemeClr val="accent6"/>
                </a:solidFill>
              </a:rPr>
              <a:t>StepChange Debt Charity</a:t>
            </a:r>
            <a:br>
              <a:rPr lang="en-GB" dirty="0">
                <a:solidFill>
                  <a:schemeClr val="accent6"/>
                </a:solidFill>
              </a:rPr>
            </a:br>
            <a:endParaRPr lang="en-GB" dirty="0">
              <a:solidFill>
                <a:schemeClr val="accent6"/>
              </a:solidFill>
            </a:endParaRPr>
          </a:p>
        </p:txBody>
      </p:sp>
      <p:sp>
        <p:nvSpPr>
          <p:cNvPr id="3" name="Text Placeholder 2">
            <a:extLst>
              <a:ext uri="{FF2B5EF4-FFF2-40B4-BE49-F238E27FC236}">
                <a16:creationId xmlns:a16="http://schemas.microsoft.com/office/drawing/2014/main" id="{A3BF44FD-AD57-44D4-8592-AD164D8C9420}"/>
              </a:ext>
            </a:extLst>
          </p:cNvPr>
          <p:cNvSpPr>
            <a:spLocks noGrp="1"/>
          </p:cNvSpPr>
          <p:nvPr>
            <p:ph type="body" sz="quarter" idx="13"/>
          </p:nvPr>
        </p:nvSpPr>
        <p:spPr>
          <a:xfrm>
            <a:off x="377758" y="1911236"/>
            <a:ext cx="4481625" cy="3914797"/>
          </a:xfrm>
        </p:spPr>
        <p:txBody>
          <a:bodyPr>
            <a:normAutofit fontScale="92500" lnSpcReduction="20000"/>
          </a:bodyPr>
          <a:lstStyle/>
          <a:p>
            <a:r>
              <a:rPr lang="en-GB" u="sng" dirty="0"/>
              <a:t>Challenge</a:t>
            </a:r>
          </a:p>
          <a:p>
            <a:pPr marL="285750" indent="-285750">
              <a:buFont typeface="Arial" panose="020B0604020202020204" pitchFamily="34" charset="0"/>
              <a:buChar char="•"/>
            </a:pPr>
            <a:r>
              <a:rPr lang="en-GB" dirty="0" err="1"/>
              <a:t>StepChange</a:t>
            </a:r>
            <a:r>
              <a:rPr lang="en-GB" dirty="0"/>
              <a:t> Debt Charity wanted to grow the brand to become a household name synonymous with solving UK debt problems</a:t>
            </a:r>
          </a:p>
          <a:p>
            <a:r>
              <a:rPr lang="en-GB" u="sng" dirty="0"/>
              <a:t>Solution</a:t>
            </a:r>
          </a:p>
          <a:p>
            <a:pPr marL="285750" indent="-285750">
              <a:buFont typeface="Arial" panose="020B0604020202020204" pitchFamily="34" charset="0"/>
              <a:buChar char="•"/>
            </a:pPr>
            <a:r>
              <a:rPr lang="en-GB" dirty="0"/>
              <a:t>They harnessed the power of contextual advertising by aligning with programmes that had story lines about debt or when the subject of debt was covered in shows like This Morning</a:t>
            </a:r>
          </a:p>
          <a:p>
            <a:r>
              <a:rPr lang="en-GB" u="sng" dirty="0"/>
              <a:t>Results</a:t>
            </a:r>
          </a:p>
          <a:p>
            <a:pPr marL="285750" indent="-285750">
              <a:buFont typeface="Arial" panose="020B0604020202020204" pitchFamily="34" charset="0"/>
              <a:buChar char="•"/>
            </a:pPr>
            <a:r>
              <a:rPr lang="en-GB" dirty="0"/>
              <a:t>Awareness increased from 0% to 7.5% = 3m adults</a:t>
            </a:r>
          </a:p>
          <a:p>
            <a:pPr marL="285750" indent="-285750">
              <a:buFont typeface="Arial" panose="020B0604020202020204" pitchFamily="34" charset="0"/>
              <a:buChar char="•"/>
            </a:pPr>
            <a:r>
              <a:rPr lang="en-GB" dirty="0"/>
              <a:t>After exposure to the ad 60% of people were likely to consider StepChange Debt Charity</a:t>
            </a:r>
          </a:p>
          <a:p>
            <a:pPr marL="285750" indent="-285750">
              <a:buFont typeface="Arial" panose="020B0604020202020204" pitchFamily="34" charset="0"/>
              <a:buChar char="•"/>
            </a:pPr>
            <a:r>
              <a:rPr lang="en-US" dirty="0"/>
              <a:t>Volume of calls up by 31.5%</a:t>
            </a:r>
            <a:endParaRPr lang="en-GB" dirty="0"/>
          </a:p>
        </p:txBody>
      </p:sp>
      <p:pic>
        <p:nvPicPr>
          <p:cNvPr id="6" name="Picture Placeholder 5">
            <a:extLst>
              <a:ext uri="{FF2B5EF4-FFF2-40B4-BE49-F238E27FC236}">
                <a16:creationId xmlns:a16="http://schemas.microsoft.com/office/drawing/2014/main" id="{EDB103C7-4A3D-4987-9495-78370FEAF7C0}"/>
              </a:ext>
            </a:extLst>
          </p:cNvPr>
          <p:cNvPicPr>
            <a:picLocks noGrp="1" noChangeAspect="1"/>
          </p:cNvPicPr>
          <p:nvPr>
            <p:ph type="pic" sz="quarter" idx="14"/>
          </p:nvPr>
        </p:nvPicPr>
        <p:blipFill>
          <a:blip r:embed="rId3"/>
          <a:srcRect t="773" b="773"/>
          <a:stretch>
            <a:fillRect/>
          </a:stretch>
        </p:blipFill>
        <p:spPr>
          <a:prstGeom prst="rect">
            <a:avLst/>
          </a:prstGeom>
        </p:spPr>
      </p:pic>
      <p:pic>
        <p:nvPicPr>
          <p:cNvPr id="10242" name="Picture 2" descr="Image result for stepchange debt charity">
            <a:extLst>
              <a:ext uri="{FF2B5EF4-FFF2-40B4-BE49-F238E27FC236}">
                <a16:creationId xmlns:a16="http://schemas.microsoft.com/office/drawing/2014/main" id="{3AF3CB29-23F5-4750-BFFB-B5E5B8DC68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79577" y="427975"/>
            <a:ext cx="1458232" cy="507725"/>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Image result for carat logo">
            <a:extLst>
              <a:ext uri="{FF2B5EF4-FFF2-40B4-BE49-F238E27FC236}">
                <a16:creationId xmlns:a16="http://schemas.microsoft.com/office/drawing/2014/main" id="{44604525-8B77-46AD-8FA4-339D503B922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55676" y="475081"/>
            <a:ext cx="1170890" cy="27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553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1821</TotalTime>
  <Words>139</Words>
  <Application>Microsoft Office PowerPoint</Application>
  <PresentationFormat>Widescreen</PresentationFormat>
  <Paragraphs>48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StepChange Debt Charity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129</cp:revision>
  <dcterms:created xsi:type="dcterms:W3CDTF">2018-11-16T11:43:00Z</dcterms:created>
  <dcterms:modified xsi:type="dcterms:W3CDTF">2019-10-01T14:38:30Z</dcterms:modified>
</cp:coreProperties>
</file>