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61" r:id="rId2"/>
  </p:sldIdLst>
  <p:sldSz cx="12192000" cy="6858000"/>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78" userDrawn="1">
          <p15:clr>
            <a:srgbClr val="A4A3A4"/>
          </p15:clr>
        </p15:guide>
        <p15:guide id="4" orient="horz" pos="3430" userDrawn="1">
          <p15:clr>
            <a:srgbClr val="A4A3A4"/>
          </p15:clr>
        </p15:guide>
        <p15:guide id="5" orient="horz" pos="3453" userDrawn="1">
          <p15:clr>
            <a:srgbClr val="A4A3A4"/>
          </p15:clr>
        </p15:guide>
        <p15:guide id="6" orient="horz" pos="2980" userDrawn="1">
          <p15:clr>
            <a:srgbClr val="A4A3A4"/>
          </p15:clr>
        </p15:guide>
        <p15:guide id="7" orient="horz" pos="104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D2EC"/>
    <a:srgbClr val="E10514"/>
    <a:srgbClr val="D9D9D9"/>
    <a:srgbClr val="E5E5E5"/>
    <a:srgbClr val="00A5D7"/>
    <a:srgbClr val="808080"/>
    <a:srgbClr val="B9CD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75220" autoAdjust="0"/>
  </p:normalViewPr>
  <p:slideViewPr>
    <p:cSldViewPr snapToGrid="0" showGuides="1">
      <p:cViewPr varScale="1">
        <p:scale>
          <a:sx n="80" d="100"/>
          <a:sy n="80" d="100"/>
        </p:scale>
        <p:origin x="192" y="84"/>
      </p:cViewPr>
      <p:guideLst>
        <p:guide pos="3840"/>
        <p:guide orient="horz" pos="278"/>
        <p:guide orient="horz" pos="3430"/>
        <p:guide orient="horz" pos="3453"/>
        <p:guide orient="horz" pos="2980"/>
        <p:guide orient="horz" pos="1049"/>
      </p:guideLst>
    </p:cSldViewPr>
  </p:slideViewPr>
  <p:outlineViewPr>
    <p:cViewPr>
      <p:scale>
        <a:sx n="33" d="100"/>
        <a:sy n="33" d="100"/>
      </p:scale>
      <p:origin x="0" y="-16800"/>
    </p:cViewPr>
  </p:outlineViewPr>
  <p:notesTextViewPr>
    <p:cViewPr>
      <p:scale>
        <a:sx n="3" d="2"/>
        <a:sy n="3" d="2"/>
      </p:scale>
      <p:origin x="0" y="0"/>
    </p:cViewPr>
  </p:notesTextViewPr>
  <p:notesViewPr>
    <p:cSldViewPr snapToGrid="0" showGuides="1">
      <p:cViewPr varScale="1">
        <p:scale>
          <a:sx n="82" d="100"/>
          <a:sy n="82" d="100"/>
        </p:scale>
        <p:origin x="38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3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6BA460-DC86-49AC-90AA-86C1E02239B2}" type="datetimeFigureOut">
              <a:rPr lang="en-GB" smtClean="0"/>
              <a:t>02/10/2019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DDBEB2-BA40-44C0-A1B9-C3272EDE07E4}" type="slidenum">
              <a:rPr lang="en-GB" smtClean="0"/>
              <a:t>‹#›</a:t>
            </a:fld>
            <a:endParaRPr lang="en-GB"/>
          </a:p>
        </p:txBody>
      </p:sp>
    </p:spTree>
    <p:custDataLst>
      <p:tags r:id="rId2"/>
    </p:custDataLst>
    <p:extLst>
      <p:ext uri="{BB962C8B-B14F-4D97-AF65-F5344CB8AC3E}">
        <p14:creationId xmlns:p14="http://schemas.microsoft.com/office/powerpoint/2010/main" val="902387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C2853-E575-4BC1-90FA-3518084ECF7E}" type="datetimeFigureOut">
              <a:rPr lang="en-GB" smtClean="0"/>
              <a:t>02/10/2019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DFD36-33EA-4DB4-B32D-6EBE0B1D4496}" type="slidenum">
              <a:rPr lang="en-GB" smtClean="0"/>
              <a:t>‹#›</a:t>
            </a:fld>
            <a:endParaRPr lang="en-GB"/>
          </a:p>
        </p:txBody>
      </p:sp>
    </p:spTree>
    <p:extLst>
      <p:ext uri="{BB962C8B-B14F-4D97-AF65-F5344CB8AC3E}">
        <p14:creationId xmlns:p14="http://schemas.microsoft.com/office/powerpoint/2010/main" val="132683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Challenge</a:t>
            </a:r>
          </a:p>
          <a:p>
            <a:r>
              <a:rPr lang="en-GB" sz="1200" kern="1200" dirty="0">
                <a:solidFill>
                  <a:schemeClr val="tx1"/>
                </a:solidFill>
                <a:effectLst/>
                <a:latin typeface="+mn-lt"/>
                <a:ea typeface="+mn-ea"/>
                <a:cs typeface="+mn-cs"/>
              </a:rPr>
              <a:t>Despite overall good brand awareness, there was very little association between the Tesco brand and toys, even at Christmas. Despite the fact that Tesco had over 15,000 toy products for sale during Christmas 2014, very few people had any idea that Tesco stocked toys at all.</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challenge, therefore, was to create an association with Tesco’s toy range and Christmas gift giving. This would mean pushing Tesco into uncharted territory with an entirely new competitive set, coming up against brands like Argos and Toys R Us who already had a strong association with toys.</a:t>
            </a:r>
          </a:p>
          <a:p>
            <a:r>
              <a:rPr lang="en-GB" sz="1200" kern="1200" dirty="0">
                <a:solidFill>
                  <a:schemeClr val="tx1"/>
                </a:solidFill>
                <a:effectLst/>
                <a:latin typeface="+mn-lt"/>
                <a:ea typeface="+mn-ea"/>
                <a:cs typeface="+mn-cs"/>
              </a:rPr>
              <a:t>They had two clear objectives: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Drive consideration of Tesco as a destination for buying toys at Christmas, both among existing Tesco customers and those that normally shop elsewhere.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Drive sales of the toys that were most wanted by children at Christmas 2014</a:t>
            </a:r>
          </a:p>
          <a:p>
            <a:pPr marL="0" lvl="0" indent="0">
              <a:buFont typeface="Arial" panose="020B0604020202020204" pitchFamily="34" charset="0"/>
              <a:buNone/>
            </a:pP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The Solution</a:t>
            </a:r>
          </a:p>
          <a:p>
            <a:r>
              <a:rPr lang="en-GB" sz="1200" kern="1200" dirty="0">
                <a:solidFill>
                  <a:schemeClr val="tx1"/>
                </a:solidFill>
                <a:effectLst/>
                <a:latin typeface="+mn-lt"/>
                <a:ea typeface="+mn-ea"/>
                <a:cs typeface="+mn-cs"/>
              </a:rPr>
              <a:t>Extensive research from Tesco’s media agency, Initiative, revealed that buying toys is very much an emotionally driven decision and so they wanted to find a way to use that emotion as a vehicle to communicate the range as well as driving sales.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TV had to form a part of the communication strategy because it is brilliant at creating an emotional connection with people and is able to reach a large number of parents and children. </a:t>
            </a:r>
          </a:p>
          <a:p>
            <a:r>
              <a:rPr lang="en-GB" sz="1200" kern="1200" dirty="0">
                <a:solidFill>
                  <a:schemeClr val="tx1"/>
                </a:solidFill>
                <a:effectLst/>
                <a:latin typeface="+mn-lt"/>
                <a:ea typeface="+mn-ea"/>
                <a:cs typeface="+mn-cs"/>
              </a:rPr>
              <a:t>In addition, as a large number of people research toys online, they decided to create some mini films for online that would show children opening ‘must have’ toys.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They ran two 20 seconds ads on children’s TV channels, including Nickelodeon, Cartoon Network and Disney Junior. The campaign ran from 15th October to 2nd November as this is a key period for parents planning and buying their children’s main present. They also upweighted weekends in order to take advantage of the increased time available for shopping and searching for toys.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was followed up by a 30 second ad across all national stations in the last week of November, the busiest toy-buying period. The TV activity not only drove awareness of the range, but would also drive the consumer online to see the mini films.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They created nine mini films showing real children opening the toy they really wanted. These were hosted on YouTube, Facebook and Twitter. They targeted users searching for keywords related to toys, Christmas and gifting. </a:t>
            </a:r>
          </a:p>
          <a:p>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Results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TV campaign reached 15.9 million </a:t>
            </a:r>
            <a:r>
              <a:rPr lang="en-GB" sz="1200" kern="1200" dirty="0" err="1">
                <a:solidFill>
                  <a:schemeClr val="tx1"/>
                </a:solidFill>
                <a:effectLst/>
                <a:latin typeface="+mn-lt"/>
                <a:ea typeface="+mn-ea"/>
                <a:cs typeface="+mn-cs"/>
              </a:rPr>
              <a:t>housepersons</a:t>
            </a:r>
            <a:r>
              <a:rPr lang="en-GB" sz="1200" kern="1200" dirty="0">
                <a:solidFill>
                  <a:schemeClr val="tx1"/>
                </a:solidFill>
                <a:effectLst/>
                <a:latin typeface="+mn-lt"/>
                <a:ea typeface="+mn-ea"/>
                <a:cs typeface="+mn-cs"/>
              </a:rPr>
              <a:t> (over 60%) and 2.1 million </a:t>
            </a:r>
            <a:r>
              <a:rPr lang="en-GB" sz="1200" kern="1200" dirty="0" err="1">
                <a:solidFill>
                  <a:schemeClr val="tx1"/>
                </a:solidFill>
                <a:effectLst/>
                <a:latin typeface="+mn-lt"/>
                <a:ea typeface="+mn-ea"/>
                <a:cs typeface="+mn-cs"/>
              </a:rPr>
              <a:t>housepersons</a:t>
            </a:r>
            <a:r>
              <a:rPr lang="en-GB" sz="1200" kern="1200" dirty="0">
                <a:solidFill>
                  <a:schemeClr val="tx1"/>
                </a:solidFill>
                <a:effectLst/>
                <a:latin typeface="+mn-lt"/>
                <a:ea typeface="+mn-ea"/>
                <a:cs typeface="+mn-cs"/>
              </a:rPr>
              <a:t> with children (31%)</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Online, there were over 8m views across the entire Toy Team playlist. 2.3m views were opt-in, a result of users actively choosing to play or not to skip the content within social channels.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Sales of toys at Tesco increased by 10% year on year over the campaign period</a:t>
            </a:r>
          </a:p>
          <a:p>
            <a:endParaRPr lang="en-GB" dirty="0"/>
          </a:p>
        </p:txBody>
      </p:sp>
      <p:sp>
        <p:nvSpPr>
          <p:cNvPr id="4" name="Slide Number Placeholder 3"/>
          <p:cNvSpPr>
            <a:spLocks noGrp="1"/>
          </p:cNvSpPr>
          <p:nvPr>
            <p:ph type="sldNum" sz="quarter" idx="5"/>
          </p:nvPr>
        </p:nvSpPr>
        <p:spPr/>
        <p:txBody>
          <a:bodyPr/>
          <a:lstStyle/>
          <a:p>
            <a:fld id="{BA0DFD36-33EA-4DB4-B32D-6EBE0B1D4496}" type="slidenum">
              <a:rPr lang="en-GB" smtClean="0"/>
              <a:t>1</a:t>
            </a:fld>
            <a:endParaRPr lang="en-GB"/>
          </a:p>
        </p:txBody>
      </p:sp>
    </p:spTree>
    <p:extLst>
      <p:ext uri="{BB962C8B-B14F-4D97-AF65-F5344CB8AC3E}">
        <p14:creationId xmlns:p14="http://schemas.microsoft.com/office/powerpoint/2010/main" val="2614544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86121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userDrawn="1">
          <p15:clr>
            <a:srgbClr val="FBAE40"/>
          </p15:clr>
        </p15:guide>
        <p15:guide id="2" pos="30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97501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2006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27912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07339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96875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551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6277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8112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5957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userDrawn="1">
          <p15:clr>
            <a:srgbClr val="FBAE40"/>
          </p15:clr>
        </p15:guide>
        <p15:guide id="2" userDrawn="1">
          <p15:clr>
            <a:srgbClr val="FBAE40"/>
          </p15:clr>
        </p15:guide>
        <p15:guide id="3" orient="horz" pos="216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91032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5910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2516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810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7128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2102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6206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83162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04459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8680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1857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122307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74825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8315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3567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47193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8198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7123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64639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02/10/2019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1"/>
    </p:custDataLst>
    <p:extLst>
      <p:ext uri="{BB962C8B-B14F-4D97-AF65-F5344CB8AC3E}">
        <p14:creationId xmlns:p14="http://schemas.microsoft.com/office/powerpoint/2010/main" val="211675359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97" r:id="rId3"/>
    <p:sldLayoutId id="2147483687" r:id="rId4"/>
    <p:sldLayoutId id="2147483825" r:id="rId5"/>
    <p:sldLayoutId id="2147483686" r:id="rId6"/>
    <p:sldLayoutId id="2147483680" r:id="rId7"/>
    <p:sldLayoutId id="2147483678" r:id="rId8"/>
    <p:sldLayoutId id="2147483958" r:id="rId9"/>
    <p:sldLayoutId id="2147483956" r:id="rId10"/>
    <p:sldLayoutId id="2147483681" r:id="rId11"/>
    <p:sldLayoutId id="2147483682" r:id="rId12"/>
    <p:sldLayoutId id="2147483683" r:id="rId13"/>
    <p:sldLayoutId id="2147483957" r:id="rId14"/>
    <p:sldLayoutId id="2147483676" r:id="rId15"/>
    <p:sldLayoutId id="2147483696" r:id="rId16"/>
    <p:sldLayoutId id="2147483685" r:id="rId17"/>
    <p:sldLayoutId id="2147483688" r:id="rId18"/>
    <p:sldLayoutId id="2147483689" r:id="rId19"/>
    <p:sldLayoutId id="2147483690" r:id="rId20"/>
    <p:sldLayoutId id="2147483959" r:id="rId21"/>
    <p:sldLayoutId id="2147483691" r:id="rId22"/>
    <p:sldLayoutId id="2147483692" r:id="rId23"/>
    <p:sldLayoutId id="2147483693" r:id="rId24"/>
    <p:sldLayoutId id="2147483694" r:id="rId25"/>
    <p:sldLayoutId id="2147483695" r:id="rId26"/>
    <p:sldLayoutId id="2147483698" r:id="rId27"/>
    <p:sldLayoutId id="2147483679" r:id="rId28"/>
    <p:sldLayoutId id="214748369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302" userDrawn="1">
          <p15:clr>
            <a:srgbClr val="F26B43"/>
          </p15:clr>
        </p15:guide>
        <p15:guide id="3" pos="7378" userDrawn="1">
          <p15:clr>
            <a:srgbClr val="F26B43"/>
          </p15:clr>
        </p15:guide>
        <p15:guide id="4" orient="horz" pos="2160" userDrawn="1">
          <p15:clr>
            <a:srgbClr val="F26B43"/>
          </p15:clr>
        </p15:guide>
        <p15:guide id="5" orient="horz" pos="4165" userDrawn="1">
          <p15:clr>
            <a:srgbClr val="F26B43"/>
          </p15:clr>
        </p15:guide>
        <p15:guide id="6" orient="horz" pos="331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3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4814135" cy="1021181"/>
          </a:xfrm>
        </p:spPr>
        <p:txBody>
          <a:bodyPr/>
          <a:lstStyle/>
          <a:p>
            <a:r>
              <a:rPr lang="en-GB" dirty="0"/>
              <a:t>Tesco plays smart with TV and online </a:t>
            </a:r>
          </a:p>
        </p:txBody>
      </p:sp>
      <p:sp>
        <p:nvSpPr>
          <p:cNvPr id="5" name="Text Placeholder 4"/>
          <p:cNvSpPr>
            <a:spLocks noGrp="1"/>
          </p:cNvSpPr>
          <p:nvPr>
            <p:ph type="body" sz="quarter" idx="13"/>
          </p:nvPr>
        </p:nvSpPr>
        <p:spPr>
          <a:xfrm>
            <a:off x="371476" y="1448135"/>
            <a:ext cx="4991910" cy="4355554"/>
          </a:xfrm>
        </p:spPr>
        <p:txBody>
          <a:bodyPr>
            <a:noAutofit/>
          </a:bodyPr>
          <a:lstStyle/>
          <a:p>
            <a:pPr>
              <a:spcBef>
                <a:spcPts val="0"/>
              </a:spcBef>
            </a:pPr>
            <a:r>
              <a:rPr lang="en-GB" sz="1400" u="sng" dirty="0"/>
              <a:t>Challenge</a:t>
            </a:r>
            <a:r>
              <a:rPr lang="en-GB" sz="1400" b="1" u="sng" dirty="0"/>
              <a:t> </a:t>
            </a:r>
          </a:p>
          <a:p>
            <a:pPr marL="285750" lvl="0" indent="-285750">
              <a:spcBef>
                <a:spcPts val="0"/>
              </a:spcBef>
              <a:buFont typeface="Arial" panose="020B0604020202020204" pitchFamily="34" charset="0"/>
              <a:buChar char="•"/>
            </a:pPr>
            <a:r>
              <a:rPr lang="en-GB" sz="1400" dirty="0"/>
              <a:t>Drive consideration of Tesco as a destination for buying toys at Christmas</a:t>
            </a:r>
          </a:p>
          <a:p>
            <a:pPr marL="285750" lvl="0" indent="-285750">
              <a:spcBef>
                <a:spcPts val="0"/>
              </a:spcBef>
              <a:buFont typeface="Arial" panose="020B0604020202020204" pitchFamily="34" charset="0"/>
              <a:buChar char="•"/>
            </a:pPr>
            <a:r>
              <a:rPr lang="en-GB" sz="1400" dirty="0"/>
              <a:t>Drive sales of the toys that were most wanted by children at Christmas 2014</a:t>
            </a:r>
          </a:p>
          <a:p>
            <a:pPr>
              <a:spcBef>
                <a:spcPts val="0"/>
              </a:spcBef>
            </a:pPr>
            <a:endParaRPr lang="en-GB" sz="1400" dirty="0"/>
          </a:p>
          <a:p>
            <a:pPr>
              <a:spcBef>
                <a:spcPts val="0"/>
              </a:spcBef>
            </a:pPr>
            <a:r>
              <a:rPr lang="en-GB" sz="1400" u="sng" dirty="0"/>
              <a:t>Solution</a:t>
            </a:r>
            <a:r>
              <a:rPr lang="en-GB" sz="1400" b="1" u="sng" dirty="0"/>
              <a:t> </a:t>
            </a:r>
          </a:p>
          <a:p>
            <a:pPr marL="285750" indent="-285750">
              <a:spcBef>
                <a:spcPts val="0"/>
              </a:spcBef>
              <a:buFont typeface="Arial" panose="020B0604020202020204" pitchFamily="34" charset="0"/>
              <a:buChar char="•"/>
            </a:pPr>
            <a:r>
              <a:rPr lang="en-GB" sz="1400" dirty="0"/>
              <a:t>Use TV to create an emotional connection, reaching a large number of parents and children</a:t>
            </a:r>
          </a:p>
          <a:p>
            <a:pPr marL="285750" indent="-285750">
              <a:spcBef>
                <a:spcPts val="0"/>
              </a:spcBef>
              <a:buFont typeface="Arial" panose="020B0604020202020204" pitchFamily="34" charset="0"/>
              <a:buChar char="•"/>
            </a:pPr>
            <a:r>
              <a:rPr lang="en-GB" sz="1400" dirty="0"/>
              <a:t>Create series of online films showing children opening ‘must have’ toys</a:t>
            </a:r>
          </a:p>
          <a:p>
            <a:pPr marL="285750" indent="-285750">
              <a:spcBef>
                <a:spcPts val="0"/>
              </a:spcBef>
              <a:buFont typeface="Arial" panose="020B0604020202020204" pitchFamily="34" charset="0"/>
              <a:buChar char="•"/>
            </a:pPr>
            <a:r>
              <a:rPr lang="en-GB" sz="1400" dirty="0"/>
              <a:t>Two main TV bursts to reach ‘strategic shoppers’ (early purchasers) and to hit the peak toy shopping period</a:t>
            </a:r>
          </a:p>
          <a:p>
            <a:pPr marL="285750" indent="-285750">
              <a:spcBef>
                <a:spcPts val="0"/>
              </a:spcBef>
              <a:buFont typeface="Arial" panose="020B0604020202020204" pitchFamily="34" charset="0"/>
              <a:buChar char="•"/>
            </a:pPr>
            <a:r>
              <a:rPr lang="en-GB" sz="1400" dirty="0"/>
              <a:t>Targeted shoppers researching toys online using search and online video series</a:t>
            </a:r>
          </a:p>
          <a:p>
            <a:pPr>
              <a:spcBef>
                <a:spcPts val="0"/>
              </a:spcBef>
            </a:pPr>
            <a:endParaRPr lang="en-GB" sz="1400" dirty="0"/>
          </a:p>
          <a:p>
            <a:pPr>
              <a:spcBef>
                <a:spcPts val="0"/>
              </a:spcBef>
            </a:pPr>
            <a:r>
              <a:rPr lang="en-GB" sz="1400" u="sng" dirty="0"/>
              <a:t>Results</a:t>
            </a:r>
          </a:p>
          <a:p>
            <a:pPr marL="285750" indent="-285750">
              <a:spcBef>
                <a:spcPts val="0"/>
              </a:spcBef>
              <a:buFont typeface="Arial" panose="020B0604020202020204" pitchFamily="34" charset="0"/>
              <a:buChar char="•"/>
            </a:pPr>
            <a:r>
              <a:rPr lang="en-GB" sz="1400" dirty="0"/>
              <a:t>Sales of toys at Tesco increased by 10% year on year over the campaign period</a:t>
            </a:r>
          </a:p>
          <a:p>
            <a:pPr marL="285750" indent="-285750">
              <a:spcBef>
                <a:spcPts val="0"/>
              </a:spcBef>
              <a:buFont typeface="Arial" panose="020B0604020202020204" pitchFamily="34" charset="0"/>
              <a:buChar char="•"/>
            </a:pPr>
            <a:endParaRPr lang="en-GB" sz="1400" dirty="0"/>
          </a:p>
        </p:txBody>
      </p:sp>
      <p:pic>
        <p:nvPicPr>
          <p:cNvPr id="10" name="Picture Placeholder 9"/>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5369668" y="1595844"/>
            <a:ext cx="6342907" cy="3502799"/>
          </a:xfrm>
        </p:spPr>
      </p:pic>
      <p:pic>
        <p:nvPicPr>
          <p:cNvPr id="1030" name="Picture 6" descr="Image result for tesco logo">
            <a:extLst>
              <a:ext uri="{FF2B5EF4-FFF2-40B4-BE49-F238E27FC236}">
                <a16:creationId xmlns:a16="http://schemas.microsoft.com/office/drawing/2014/main" id="{EC8E33AE-4121-4DFF-823B-CA4D59786B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41568" y="451597"/>
            <a:ext cx="1928063" cy="51063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initiative agency logo">
            <a:extLst>
              <a:ext uri="{FF2B5EF4-FFF2-40B4-BE49-F238E27FC236}">
                <a16:creationId xmlns:a16="http://schemas.microsoft.com/office/drawing/2014/main" id="{EA90CE72-220B-4534-8185-6BA8DAC9D7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35031" y="244943"/>
            <a:ext cx="2283497" cy="91339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44218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3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3279</TotalTime>
  <Words>312</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vt:lpstr>
      <vt:lpstr>Tesco plays smart with TV and online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Leclezio</dc:creator>
  <cp:lastModifiedBy>Zoe Harkness</cp:lastModifiedBy>
  <cp:revision>187</cp:revision>
  <dcterms:created xsi:type="dcterms:W3CDTF">2017-06-26T09:49:09Z</dcterms:created>
  <dcterms:modified xsi:type="dcterms:W3CDTF">2019-10-02T15:33:30Z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C1462182-D2AD-484E-BA59-D92BD6CB2974</vt:lpwstr>
  </property>
  <property fmtid="{D5CDD505-2E9C-101B-9397-08002B2CF9AE}" pid="3" name="ArticulatePath">
    <vt:lpwstr>Presentation1</vt:lpwstr>
  </property>
</Properties>
</file>