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68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C8FF"/>
    <a:srgbClr val="39ACFF"/>
    <a:srgbClr val="000000"/>
    <a:srgbClr val="004F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0" autoAdjust="0"/>
    <p:restoredTop sz="57107" autoAdjust="0"/>
  </p:normalViewPr>
  <p:slideViewPr>
    <p:cSldViewPr snapToGrid="0">
      <p:cViewPr varScale="1">
        <p:scale>
          <a:sx n="65" d="100"/>
          <a:sy n="65" d="100"/>
        </p:scale>
        <p:origin x="206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C727F8-A33B-4492-879F-4827FC9D2527}" type="datetimeFigureOut">
              <a:rPr lang="en-GB" smtClean="0"/>
              <a:t>05/12/2019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F4BFFE-AA9D-476F-A275-7AE7429F8649}" type="slidenum">
              <a:rPr lang="en-GB" smtClean="0"/>
              <a:t>‹#›</a:t>
            </a:fld>
            <a:endParaRPr lang="en-GB"/>
          </a:p>
        </p:txBody>
      </p:sp>
    </p:spTree>
    <p:extLst>
      <p:ext uri="{BB962C8B-B14F-4D97-AF65-F5344CB8AC3E}">
        <p14:creationId xmlns:p14="http://schemas.microsoft.com/office/powerpoint/2010/main" val="3470023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The Challenge</a:t>
            </a:r>
            <a:endParaRPr lang="en-GB"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Over recent years, Mini </a:t>
            </a:r>
            <a:r>
              <a:rPr lang="en-GB" sz="1200" b="0" kern="1200" dirty="0" err="1">
                <a:solidFill>
                  <a:schemeClr val="tx1"/>
                </a:solidFill>
                <a:effectLst/>
                <a:latin typeface="+mn-lt"/>
                <a:ea typeface="+mn-ea"/>
                <a:cs typeface="+mn-cs"/>
              </a:rPr>
              <a:t>Babybel</a:t>
            </a:r>
            <a:r>
              <a:rPr lang="en-GB" sz="1200" b="0" kern="1200" dirty="0">
                <a:solidFill>
                  <a:schemeClr val="tx1"/>
                </a:solidFill>
                <a:effectLst/>
                <a:latin typeface="+mn-lt"/>
                <a:ea typeface="+mn-ea"/>
                <a:cs typeface="+mn-cs"/>
              </a:rPr>
              <a:t> has seen a decline in penetration amongst their two core audiences - parents with children aged 2-9 and adults aged 25-34. To regain penetration amongst these key audiences, which had been at the heart of their success, </a:t>
            </a:r>
            <a:r>
              <a:rPr lang="en-GB" sz="1200" b="0" kern="1200" dirty="0" err="1">
                <a:solidFill>
                  <a:schemeClr val="tx1"/>
                </a:solidFill>
                <a:effectLst/>
                <a:latin typeface="+mn-lt"/>
                <a:ea typeface="+mn-ea"/>
                <a:cs typeface="+mn-cs"/>
              </a:rPr>
              <a:t>Babybel</a:t>
            </a:r>
            <a:r>
              <a:rPr lang="en-GB" sz="1200" b="0" kern="1200" dirty="0">
                <a:solidFill>
                  <a:schemeClr val="tx1"/>
                </a:solidFill>
                <a:effectLst/>
                <a:latin typeface="+mn-lt"/>
                <a:ea typeface="+mn-ea"/>
                <a:cs typeface="+mn-cs"/>
              </a:rPr>
              <a:t> decided to present themselves as the natural and healthy alternative for snacking during the World Cup.</a:t>
            </a:r>
          </a:p>
          <a:p>
            <a:r>
              <a:rPr lang="en-GB" sz="1200" b="0" kern="1200" dirty="0">
                <a:solidFill>
                  <a:schemeClr val="tx1"/>
                </a:solidFill>
                <a:effectLst/>
                <a:latin typeface="+mn-lt"/>
                <a:ea typeface="+mn-ea"/>
                <a:cs typeface="+mn-cs"/>
              </a:rPr>
              <a:t>The most significant advertising opportunity in 2018 was the FIFA World Cup and </a:t>
            </a:r>
            <a:r>
              <a:rPr lang="en-GB" sz="1200" b="0" kern="1200" dirty="0" err="1">
                <a:solidFill>
                  <a:schemeClr val="tx1"/>
                </a:solidFill>
                <a:effectLst/>
                <a:latin typeface="+mn-lt"/>
                <a:ea typeface="+mn-ea"/>
                <a:cs typeface="+mn-cs"/>
              </a:rPr>
              <a:t>Babybel</a:t>
            </a:r>
            <a:r>
              <a:rPr lang="en-GB" sz="1200" b="0" kern="1200" dirty="0">
                <a:solidFill>
                  <a:schemeClr val="tx1"/>
                </a:solidFill>
                <a:effectLst/>
                <a:latin typeface="+mn-lt"/>
                <a:ea typeface="+mn-ea"/>
                <a:cs typeface="+mn-cs"/>
              </a:rPr>
              <a:t> wanted a piece of the action. However, without official sponsorship of the competition, the campaign could have no direct association with the tournament. Therefore, an innovative campaign had to be produced to capitalise on this immense snacking moment opportunity.</a:t>
            </a:r>
          </a:p>
          <a:p>
            <a:r>
              <a:rPr lang="en-GB" sz="1200" b="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The TV Solution</a:t>
            </a:r>
            <a:endParaRPr lang="en-GB"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Despite all the excitement and adrenaline-fueled moments of the World Cup, there are also lulls and tedious moments.  During these dull moments, snacks come to the forefront of the mind and junk food prevails. Spark Foundry, Mini </a:t>
            </a:r>
            <a:r>
              <a:rPr lang="en-GB" sz="1200" b="0" kern="1200" dirty="0" err="1">
                <a:solidFill>
                  <a:schemeClr val="tx1"/>
                </a:solidFill>
                <a:effectLst/>
                <a:latin typeface="+mn-lt"/>
                <a:ea typeface="+mn-ea"/>
                <a:cs typeface="+mn-cs"/>
              </a:rPr>
              <a:t>Babybel’s</a:t>
            </a:r>
            <a:r>
              <a:rPr lang="en-GB" sz="1200" b="0" kern="1200" dirty="0">
                <a:solidFill>
                  <a:schemeClr val="tx1"/>
                </a:solidFill>
                <a:effectLst/>
                <a:latin typeface="+mn-lt"/>
                <a:ea typeface="+mn-ea"/>
                <a:cs typeface="+mn-cs"/>
              </a:rPr>
              <a:t> media agency, determined that the brand needed to present itself as a fun and more natural, protein filled option for ‘Snack Time’.</a:t>
            </a:r>
          </a:p>
          <a:p>
            <a:r>
              <a:rPr lang="en-GB" sz="1200" b="0" kern="1200" dirty="0">
                <a:solidFill>
                  <a:schemeClr val="tx1"/>
                </a:solidFill>
                <a:effectLst/>
                <a:latin typeface="+mn-lt"/>
                <a:ea typeface="+mn-ea"/>
                <a:cs typeface="+mn-cs"/>
              </a:rPr>
              <a:t>TV was crucial to drive awareness and deliver the brand’s message of 'Saving Snack Time' at scale. To capture the audience’s attention during the World Cup, Mini </a:t>
            </a:r>
            <a:r>
              <a:rPr lang="en-GB" sz="1200" b="0" kern="1200" dirty="0" err="1">
                <a:solidFill>
                  <a:schemeClr val="tx1"/>
                </a:solidFill>
                <a:effectLst/>
                <a:latin typeface="+mn-lt"/>
                <a:ea typeface="+mn-ea"/>
                <a:cs typeface="+mn-cs"/>
              </a:rPr>
              <a:t>Babybel</a:t>
            </a:r>
            <a:r>
              <a:rPr lang="en-GB" sz="1200" b="0" kern="1200" dirty="0">
                <a:solidFill>
                  <a:schemeClr val="tx1"/>
                </a:solidFill>
                <a:effectLst/>
                <a:latin typeface="+mn-lt"/>
                <a:ea typeface="+mn-ea"/>
                <a:cs typeface="+mn-cs"/>
              </a:rPr>
              <a:t> positioned themselves as a fun brand for all to enjoy. Being a healthy, protein-filled alternative, the brand could deliver a relevant message that resonated with both core audiences. They created a video campaign that entertained and distracted viewers from the boredom moments throughout the tournament. </a:t>
            </a:r>
          </a:p>
          <a:p>
            <a:endParaRPr lang="en-GB" sz="1200" b="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The Plan</a:t>
            </a:r>
            <a:endParaRPr lang="en-GB"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The campaign ran for three weeks and focused around the lead up and starting games of the World Cup to ensure it had the most impact. They ran a 20" 'Saving Snack Time' creative across ITV, Channel 4 and Sky, with an upweight in the first two weeks. The varied use of broadcasters allowed Mini </a:t>
            </a:r>
            <a:r>
              <a:rPr lang="en-GB" sz="1200" b="0" kern="1200" dirty="0" err="1">
                <a:solidFill>
                  <a:schemeClr val="tx1"/>
                </a:solidFill>
                <a:effectLst/>
                <a:latin typeface="+mn-lt"/>
                <a:ea typeface="+mn-ea"/>
                <a:cs typeface="+mn-cs"/>
              </a:rPr>
              <a:t>Babybel</a:t>
            </a:r>
            <a:r>
              <a:rPr lang="en-GB" sz="1200" b="0" kern="1200" dirty="0">
                <a:solidFill>
                  <a:schemeClr val="tx1"/>
                </a:solidFill>
                <a:effectLst/>
                <a:latin typeface="+mn-lt"/>
                <a:ea typeface="+mn-ea"/>
                <a:cs typeface="+mn-cs"/>
              </a:rPr>
              <a:t> to reach their two core audiences effectively and allowed the brand to leverage this cultural moment successfully. In addition, to ensure the campaign had access to premium quality football matches, the buying audience was slightly adjusted and so the effects were maximised. </a:t>
            </a:r>
          </a:p>
          <a:p>
            <a:r>
              <a:rPr lang="en-GB" sz="1200" b="0" kern="1200" dirty="0">
                <a:solidFill>
                  <a:schemeClr val="tx1"/>
                </a:solidFill>
                <a:effectLst/>
                <a:latin typeface="+mn-lt"/>
                <a:ea typeface="+mn-ea"/>
                <a:cs typeface="+mn-cs"/>
              </a:rPr>
              <a:t>Alongside the TV campaign, there was activity on social channels such as Facebook, Twitter, Instagram and YouTube. These creative executions were designed to prompt engagement amongst the audience through a new challenge under the hashtag '</a:t>
            </a:r>
            <a:r>
              <a:rPr lang="en-GB" sz="1200" b="0" kern="1200" dirty="0" err="1">
                <a:solidFill>
                  <a:schemeClr val="tx1"/>
                </a:solidFill>
                <a:effectLst/>
                <a:latin typeface="+mn-lt"/>
                <a:ea typeface="+mn-ea"/>
                <a:cs typeface="+mn-cs"/>
              </a:rPr>
              <a:t>CheeseGoals</a:t>
            </a:r>
            <a:r>
              <a:rPr lang="en-GB" sz="1200" b="0" kern="1200" dirty="0">
                <a:solidFill>
                  <a:schemeClr val="tx1"/>
                </a:solidFill>
                <a:effectLst/>
                <a:latin typeface="+mn-lt"/>
                <a:ea typeface="+mn-ea"/>
                <a:cs typeface="+mn-cs"/>
              </a:rPr>
              <a:t>'. The social content included four simple challenges that the audience could try and then share via the hashtag. By prompting engagement, it strengthened and established customer-brand relationships.</a:t>
            </a:r>
          </a:p>
          <a:p>
            <a:r>
              <a:rPr lang="en-GB" sz="1200" b="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Results</a:t>
            </a:r>
            <a:endParaRPr lang="en-GB"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Mini </a:t>
            </a:r>
            <a:r>
              <a:rPr lang="en-GB" sz="1200" b="0" kern="1200" dirty="0" err="1">
                <a:solidFill>
                  <a:schemeClr val="tx1"/>
                </a:solidFill>
                <a:effectLst/>
                <a:latin typeface="+mn-lt"/>
                <a:ea typeface="+mn-ea"/>
                <a:cs typeface="+mn-cs"/>
              </a:rPr>
              <a:t>Babybel</a:t>
            </a:r>
            <a:r>
              <a:rPr lang="en-GB" sz="1200" b="0" kern="1200" dirty="0">
                <a:solidFill>
                  <a:schemeClr val="tx1"/>
                </a:solidFill>
                <a:effectLst/>
                <a:latin typeface="+mn-lt"/>
                <a:ea typeface="+mn-ea"/>
                <a:cs typeface="+mn-cs"/>
              </a:rPr>
              <a:t> became the UK’s number one cheese snack brand during the World Cup in value </a:t>
            </a:r>
          </a:p>
          <a:p>
            <a:pPr lvl="0"/>
            <a:r>
              <a:rPr lang="en-GB" sz="1200" b="0" kern="1200" dirty="0">
                <a:solidFill>
                  <a:schemeClr val="tx1"/>
                </a:solidFill>
                <a:effectLst/>
                <a:latin typeface="+mn-lt"/>
                <a:ea typeface="+mn-ea"/>
                <a:cs typeface="+mn-cs"/>
              </a:rPr>
              <a:t>8% increase in sales versus same period in 2017  </a:t>
            </a:r>
          </a:p>
          <a:p>
            <a:pPr lvl="0"/>
            <a:r>
              <a:rPr lang="en-GB" sz="1200" b="0" kern="1200" dirty="0">
                <a:solidFill>
                  <a:schemeClr val="tx1"/>
                </a:solidFill>
                <a:effectLst/>
                <a:latin typeface="+mn-lt"/>
                <a:ea typeface="+mn-ea"/>
                <a:cs typeface="+mn-cs"/>
              </a:rPr>
              <a:t>Attracted an additional 252,000 buyers</a:t>
            </a:r>
          </a:p>
          <a:p>
            <a:pPr lvl="0"/>
            <a:r>
              <a:rPr lang="en-GB" sz="1200" b="0" kern="1200" dirty="0">
                <a:solidFill>
                  <a:schemeClr val="tx1"/>
                </a:solidFill>
                <a:effectLst/>
                <a:latin typeface="+mn-lt"/>
                <a:ea typeface="+mn-ea"/>
                <a:cs typeface="+mn-cs"/>
              </a:rPr>
              <a:t>Achieved 1+ coverage of 68% amongst </a:t>
            </a:r>
            <a:r>
              <a:rPr lang="en-GB" sz="1200" b="0" kern="1200" dirty="0" err="1">
                <a:solidFill>
                  <a:schemeClr val="tx1"/>
                </a:solidFill>
                <a:effectLst/>
                <a:latin typeface="+mn-lt"/>
                <a:ea typeface="+mn-ea"/>
                <a:cs typeface="+mn-cs"/>
              </a:rPr>
              <a:t>housepersons</a:t>
            </a:r>
            <a:r>
              <a:rPr lang="en-GB" sz="1200" b="0" kern="1200" dirty="0">
                <a:solidFill>
                  <a:schemeClr val="tx1"/>
                </a:solidFill>
                <a:effectLst/>
                <a:latin typeface="+mn-lt"/>
                <a:ea typeface="+mn-ea"/>
                <a:cs typeface="+mn-cs"/>
              </a:rPr>
              <a:t> with children</a:t>
            </a:r>
          </a:p>
          <a:p>
            <a:pPr lvl="0"/>
            <a:r>
              <a:rPr lang="en-GB" sz="1200" b="0" kern="1200" dirty="0">
                <a:solidFill>
                  <a:schemeClr val="tx1"/>
                </a:solidFill>
                <a:effectLst/>
                <a:latin typeface="+mn-lt"/>
                <a:ea typeface="+mn-ea"/>
                <a:cs typeface="+mn-cs"/>
              </a:rPr>
              <a:t>Over 11m video views across social with #</a:t>
            </a:r>
            <a:r>
              <a:rPr lang="en-GB" sz="1200" b="0" kern="1200" dirty="0" err="1">
                <a:solidFill>
                  <a:schemeClr val="tx1"/>
                </a:solidFill>
                <a:effectLst/>
                <a:latin typeface="+mn-lt"/>
                <a:ea typeface="+mn-ea"/>
                <a:cs typeface="+mn-cs"/>
              </a:rPr>
              <a:t>Cheesegoals</a:t>
            </a:r>
            <a:endParaRPr lang="en-GB" sz="1200" b="0" kern="1200" dirty="0">
              <a:solidFill>
                <a:schemeClr val="tx1"/>
              </a:solidFill>
              <a:effectLst/>
              <a:latin typeface="+mn-lt"/>
              <a:ea typeface="+mn-ea"/>
              <a:cs typeface="+mn-cs"/>
            </a:endParaRPr>
          </a:p>
          <a:p>
            <a:pPr lvl="0"/>
            <a:r>
              <a:rPr lang="en-GB" sz="1200" b="0" kern="1200" dirty="0">
                <a:solidFill>
                  <a:schemeClr val="tx1"/>
                </a:solidFill>
                <a:effectLst/>
                <a:latin typeface="+mn-lt"/>
                <a:ea typeface="+mn-ea"/>
                <a:cs typeface="+mn-cs"/>
              </a:rPr>
              <a:t>An increase of 540% in brand interest (3.5 x higher than previous year).</a:t>
            </a:r>
          </a:p>
          <a:p>
            <a:endParaRPr lang="en-GB" dirty="0"/>
          </a:p>
        </p:txBody>
      </p:sp>
      <p:sp>
        <p:nvSpPr>
          <p:cNvPr id="4" name="Slide Number Placeholder 3"/>
          <p:cNvSpPr>
            <a:spLocks noGrp="1"/>
          </p:cNvSpPr>
          <p:nvPr>
            <p:ph type="sldNum" sz="quarter" idx="5"/>
          </p:nvPr>
        </p:nvSpPr>
        <p:spPr/>
        <p:txBody>
          <a:bodyPr/>
          <a:lstStyle/>
          <a:p>
            <a:fld id="{9EF4BFFE-AA9D-476F-A275-7AE7429F8649}" type="slidenum">
              <a:rPr lang="en-GB" smtClean="0"/>
              <a:t>1</a:t>
            </a:fld>
            <a:endParaRPr lang="en-GB"/>
          </a:p>
        </p:txBody>
      </p:sp>
    </p:spTree>
    <p:extLst>
      <p:ext uri="{BB962C8B-B14F-4D97-AF65-F5344CB8AC3E}">
        <p14:creationId xmlns:p14="http://schemas.microsoft.com/office/powerpoint/2010/main" val="28392097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05/12/2019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90224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05/12/2019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752600"/>
            <a:ext cx="6342907" cy="351313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01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05/12/2019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5442018"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92012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05/12/2019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4"/>
          </p:nvPr>
        </p:nvSpPr>
        <p:spPr>
          <a:xfrm>
            <a:off x="5226050" y="1752600"/>
            <a:ext cx="3159193"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553381" y="1752600"/>
            <a:ext cx="3159193" cy="1672994"/>
          </a:xfrm>
          <a:prstGeom prst="rect">
            <a:avLst/>
          </a:prstGeom>
          <a:solidFill>
            <a:schemeClr val="bg1">
              <a:lumMod val="85000"/>
            </a:schemeClr>
          </a:solidFill>
        </p:spPr>
        <p:txBody>
          <a:bodyPr/>
          <a:lstStyle/>
          <a:p>
            <a:endParaRPr lang="en-GB" dirty="0"/>
          </a:p>
        </p:txBody>
      </p:sp>
      <p:sp>
        <p:nvSpPr>
          <p:cNvPr id="13" name="Picture Placeholder 8"/>
          <p:cNvSpPr>
            <a:spLocks noGrp="1"/>
          </p:cNvSpPr>
          <p:nvPr>
            <p:ph type="pic" sz="quarter" idx="16"/>
          </p:nvPr>
        </p:nvSpPr>
        <p:spPr>
          <a:xfrm>
            <a:off x="8553381" y="3592744"/>
            <a:ext cx="3159193"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5226050" y="3592744"/>
            <a:ext cx="3159193"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71487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752600"/>
            <a:ext cx="3645289"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752600"/>
            <a:ext cx="3645289" cy="1672994"/>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752600"/>
            <a:ext cx="3645289" cy="1672994"/>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05/12/2019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592744"/>
            <a:ext cx="3645289"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592744"/>
            <a:ext cx="3645289"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592744"/>
            <a:ext cx="3645289" cy="1672994"/>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13057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50653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05/12/2019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406683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05/12/2019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36873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814300"/>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05/12/2019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5069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05/12/2019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21727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05/12/2019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41420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x Video">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05/12/2019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10019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05/12/2019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08818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05/12/2019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94200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05/12/2019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268006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05/12/2019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366409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05/12/2019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405878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05/12/2019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17731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05/12/2019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3756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05/12/2019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8847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05/12/2019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230459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64"/>
            <a:ext cx="10094912" cy="957509"/>
          </a:xfrm>
        </p:spPr>
        <p:txBody>
          <a:bodyPr/>
          <a:lstStyle/>
          <a:p>
            <a:r>
              <a:rPr lang="en-US"/>
              <a:t>Click to edit Master title style</a:t>
            </a:r>
            <a:endParaRPr lang="en-GB" dirty="0"/>
          </a:p>
        </p:txBody>
      </p:sp>
      <p:sp>
        <p:nvSpPr>
          <p:cNvPr id="3" name="Content Placeholder 2"/>
          <p:cNvSpPr>
            <a:spLocks noGrp="1"/>
          </p:cNvSpPr>
          <p:nvPr>
            <p:ph idx="1"/>
          </p:nvPr>
        </p:nvSpPr>
        <p:spPr>
          <a:xfrm>
            <a:off x="609600" y="1207293"/>
            <a:ext cx="11150600" cy="5006016"/>
          </a:xfrm>
        </p:spPr>
        <p:txBody>
          <a:bodyPr/>
          <a:lstStyle>
            <a:lvl1pPr>
              <a:defRPr sz="1867"/>
            </a:lvl1pPr>
            <a:lvl2pPr>
              <a:defRPr sz="1600"/>
            </a:lvl2pPr>
            <a:lvl3pPr>
              <a:defRPr sz="1467"/>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59585B9F-EF5C-4314-BCBC-A6F82ED753B2}" type="datetimeFigureOut">
              <a:rPr lang="en-GB" smtClean="0">
                <a:solidFill>
                  <a:srgbClr val="515254">
                    <a:tint val="75000"/>
                  </a:srgbClr>
                </a:solidFill>
              </a:rPr>
              <a:pPr/>
              <a:t>05/12/2019</a:t>
            </a:fld>
            <a:endParaRPr lang="en-GB">
              <a:solidFill>
                <a:srgbClr val="515254">
                  <a:tint val="75000"/>
                </a:srgbClr>
              </a:solidFill>
            </a:endParaRPr>
          </a:p>
        </p:txBody>
      </p:sp>
      <p:sp>
        <p:nvSpPr>
          <p:cNvPr id="5" name="Footer Placeholder 4"/>
          <p:cNvSpPr>
            <a:spLocks noGrp="1"/>
          </p:cNvSpPr>
          <p:nvPr>
            <p:ph type="ftr" sz="quarter" idx="11"/>
          </p:nvPr>
        </p:nvSpPr>
        <p:spPr/>
        <p:txBody>
          <a:bodyPr/>
          <a:lstStyle/>
          <a:p>
            <a:endParaRPr lang="en-GB">
              <a:solidFill>
                <a:srgbClr val="515254">
                  <a:tint val="75000"/>
                </a:srgbClr>
              </a:solidFill>
            </a:endParaRPr>
          </a:p>
        </p:txBody>
      </p:sp>
      <p:sp>
        <p:nvSpPr>
          <p:cNvPr id="6" name="Slide Number Placeholder 5"/>
          <p:cNvSpPr>
            <a:spLocks noGrp="1"/>
          </p:cNvSpPr>
          <p:nvPr>
            <p:ph type="sldNum" sz="quarter" idx="12"/>
          </p:nvPr>
        </p:nvSpPr>
        <p:spPr/>
        <p:txBody>
          <a:bodyPr/>
          <a:lstStyle/>
          <a:p>
            <a:fld id="{FA73F885-FE6B-4251-84D2-F6CEF084999B}" type="slidenum">
              <a:rPr lang="en-GB" smtClean="0">
                <a:solidFill>
                  <a:srgbClr val="515254">
                    <a:tint val="75000"/>
                  </a:srgbClr>
                </a:solidFill>
              </a:rPr>
              <a:pPr/>
              <a:t>‹#›</a:t>
            </a:fld>
            <a:endParaRPr lang="en-GB">
              <a:solidFill>
                <a:srgbClr val="515254">
                  <a:tint val="75000"/>
                </a:srgbClr>
              </a:solidFill>
            </a:endParaRPr>
          </a:p>
        </p:txBody>
      </p:sp>
    </p:spTree>
    <p:extLst>
      <p:ext uri="{BB962C8B-B14F-4D97-AF65-F5344CB8AC3E}">
        <p14:creationId xmlns:p14="http://schemas.microsoft.com/office/powerpoint/2010/main" val="59245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D282D69-1CD7-4AC1-A4EC-A960DFABD313}" type="datetimeFigureOut">
              <a:rPr lang="en-GB" smtClean="0"/>
              <a:pPr/>
              <a:t>05/12/2019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ECB2DA-819C-4D24-9E44-1616C5C302CC}" type="slidenum">
              <a:rPr lang="en-GB" smtClean="0"/>
              <a:pPr/>
              <a:t>‹#›</a:t>
            </a:fld>
            <a:endParaRPr lang="en-GB"/>
          </a:p>
        </p:txBody>
      </p:sp>
    </p:spTree>
    <p:extLst>
      <p:ext uri="{BB962C8B-B14F-4D97-AF65-F5344CB8AC3E}">
        <p14:creationId xmlns:p14="http://schemas.microsoft.com/office/powerpoint/2010/main" val="1384128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05/12/2019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8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23325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0"/>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DDFC6B2F-8097-43AB-AAD7-EE86BB3BFD94}" type="datetimeFigureOut">
              <a:rPr lang="en-GB"/>
              <a:pPr>
                <a:defRPr/>
              </a:pPr>
              <a:t>05/12/2019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C7CDC3F9-4A8E-4CE9-8516-D930A4635220}" type="slidenum">
              <a:rPr lang="en-GB"/>
              <a:pPr>
                <a:defRPr/>
              </a:pPr>
              <a:t>‹#›</a:t>
            </a:fld>
            <a:endParaRPr lang="en-GB" dirty="0"/>
          </a:p>
        </p:txBody>
      </p:sp>
    </p:spTree>
    <p:extLst>
      <p:ext uri="{BB962C8B-B14F-4D97-AF65-F5344CB8AC3E}">
        <p14:creationId xmlns:p14="http://schemas.microsoft.com/office/powerpoint/2010/main" val="265330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05/12/2019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1129603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4123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05/12/2019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1243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05/12/2019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13142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05/12/2019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99438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05/12/2019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94504"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Picture Placeholder 16"/>
          <p:cNvSpPr>
            <a:spLocks noGrp="1"/>
          </p:cNvSpPr>
          <p:nvPr>
            <p:ph type="pic" sz="quarter" idx="19"/>
          </p:nvPr>
        </p:nvSpPr>
        <p:spPr>
          <a:xfrm>
            <a:off x="479425" y="1752600"/>
            <a:ext cx="3611563" cy="1782934"/>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4285684" y="1752600"/>
            <a:ext cx="3611563" cy="1782934"/>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8101012" y="1752600"/>
            <a:ext cx="3611563" cy="1782934"/>
          </a:xfrm>
          <a:solidFill>
            <a:schemeClr val="bg1">
              <a:lumMod val="85000"/>
            </a:schemeClr>
          </a:solidFill>
        </p:spPr>
        <p:txBody>
          <a:bodyPr/>
          <a:lstStyle/>
          <a:p>
            <a:endParaRPr lang="en-GB" dirty="0"/>
          </a:p>
        </p:txBody>
      </p:sp>
      <p:cxnSp>
        <p:nvCxnSpPr>
          <p:cNvPr id="22" name="Straight Connector 21"/>
          <p:cNvCxnSpPr/>
          <p:nvPr userDrawn="1"/>
        </p:nvCxnSpPr>
        <p:spPr>
          <a:xfrm>
            <a:off x="8101012"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86329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05/12/2019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752600"/>
            <a:ext cx="2680405" cy="351313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752600"/>
            <a:ext cx="2680405" cy="351313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752600"/>
            <a:ext cx="2680405" cy="351313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752600"/>
            <a:ext cx="2680405" cy="351313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56631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800" b="0">
                <a:solidFill>
                  <a:schemeClr val="bg1"/>
                </a:solidFill>
              </a:defRPr>
            </a:lvl1pPr>
          </a:lstStyle>
          <a:p>
            <a:fld id="{2E6EF22D-7DBE-4099-99F0-B83DD9779912}" type="datetimeFigureOut">
              <a:rPr lang="en-GB" smtClean="0"/>
              <a:pPr/>
              <a:t>05/12/2019</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8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8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911237"/>
            <a:ext cx="11334817" cy="33545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653530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90" r:id="rId29"/>
    <p:sldLayoutId id="2147483691"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4.jp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101F92-4A28-41B0-8902-FFB833ED66BE}"/>
              </a:ext>
            </a:extLst>
          </p:cNvPr>
          <p:cNvSpPr>
            <a:spLocks noGrp="1"/>
          </p:cNvSpPr>
          <p:nvPr>
            <p:ph type="title"/>
          </p:nvPr>
        </p:nvSpPr>
        <p:spPr>
          <a:xfrm>
            <a:off x="371477" y="466263"/>
            <a:ext cx="6108152" cy="1021181"/>
          </a:xfrm>
        </p:spPr>
        <p:txBody>
          <a:bodyPr>
            <a:normAutofit/>
          </a:bodyPr>
          <a:lstStyle/>
          <a:p>
            <a:r>
              <a:rPr lang="en-GB" dirty="0">
                <a:solidFill>
                  <a:schemeClr val="accent6"/>
                </a:solidFill>
              </a:rPr>
              <a:t>Mini </a:t>
            </a:r>
            <a:r>
              <a:rPr lang="en-GB" dirty="0" err="1">
                <a:solidFill>
                  <a:schemeClr val="accent6"/>
                </a:solidFill>
              </a:rPr>
              <a:t>Babybel</a:t>
            </a:r>
            <a:r>
              <a:rPr lang="en-GB" dirty="0">
                <a:solidFill>
                  <a:schemeClr val="accent6"/>
                </a:solidFill>
              </a:rPr>
              <a:t> Saves Snack Time</a:t>
            </a:r>
          </a:p>
        </p:txBody>
      </p:sp>
      <p:sp>
        <p:nvSpPr>
          <p:cNvPr id="6" name="Text Placeholder 5">
            <a:extLst>
              <a:ext uri="{FF2B5EF4-FFF2-40B4-BE49-F238E27FC236}">
                <a16:creationId xmlns:a16="http://schemas.microsoft.com/office/drawing/2014/main" id="{09D816ED-5D57-47AF-AB97-2EF491BB7B67}"/>
              </a:ext>
            </a:extLst>
          </p:cNvPr>
          <p:cNvSpPr>
            <a:spLocks noGrp="1"/>
          </p:cNvSpPr>
          <p:nvPr>
            <p:ph type="body" sz="quarter" idx="13"/>
          </p:nvPr>
        </p:nvSpPr>
        <p:spPr>
          <a:xfrm>
            <a:off x="371476" y="1894491"/>
            <a:ext cx="4998192" cy="4017578"/>
          </a:xfrm>
        </p:spPr>
        <p:txBody>
          <a:bodyPr>
            <a:normAutofit fontScale="92500"/>
          </a:bodyPr>
          <a:lstStyle/>
          <a:p>
            <a:r>
              <a:rPr lang="en-GB" sz="1500" u="sng" dirty="0"/>
              <a:t>Challenge</a:t>
            </a:r>
          </a:p>
          <a:p>
            <a:pPr marL="285750" indent="-285750">
              <a:buFont typeface="Arial" panose="020B0604020202020204" pitchFamily="34" charset="0"/>
              <a:buChar char="•"/>
            </a:pPr>
            <a:r>
              <a:rPr lang="en-GB" sz="1500" dirty="0"/>
              <a:t>Mini </a:t>
            </a:r>
            <a:r>
              <a:rPr lang="en-GB" sz="1500" dirty="0" err="1"/>
              <a:t>Babybel</a:t>
            </a:r>
            <a:r>
              <a:rPr lang="en-GB" sz="1500" dirty="0"/>
              <a:t> wanted to increase penetration amongst their two target audiences during the FIFA World Cup  </a:t>
            </a:r>
          </a:p>
          <a:p>
            <a:r>
              <a:rPr lang="en-GB" sz="1500" u="sng" dirty="0"/>
              <a:t>Solution</a:t>
            </a:r>
          </a:p>
          <a:p>
            <a:pPr marL="285750" indent="-285750">
              <a:buFont typeface="Arial" panose="020B0604020202020204" pitchFamily="34" charset="0"/>
              <a:buChar char="•"/>
            </a:pPr>
            <a:r>
              <a:rPr lang="en-GB" sz="1500" dirty="0"/>
              <a:t>Spark Foundry positioned Mini </a:t>
            </a:r>
            <a:r>
              <a:rPr lang="en-GB" sz="1500" dirty="0" err="1"/>
              <a:t>Babybel</a:t>
            </a:r>
            <a:r>
              <a:rPr lang="en-GB" sz="1500" dirty="0"/>
              <a:t> as a fun and more natural, protein-filled option for ‘Snack Time’</a:t>
            </a:r>
          </a:p>
          <a:p>
            <a:pPr marL="285750" indent="-285750">
              <a:buFont typeface="Arial" panose="020B0604020202020204" pitchFamily="34" charset="0"/>
              <a:buChar char="•"/>
            </a:pPr>
            <a:r>
              <a:rPr lang="en-GB" sz="1500" dirty="0"/>
              <a:t>The ‘Saving Snack Time campaign ran for 3 weeks around the lead-up and starting games of the World Cup</a:t>
            </a:r>
          </a:p>
          <a:p>
            <a:r>
              <a:rPr lang="en-GB" sz="1500" u="sng" dirty="0"/>
              <a:t>Results</a:t>
            </a:r>
          </a:p>
          <a:p>
            <a:pPr marL="285750" indent="-285750">
              <a:lnSpc>
                <a:spcPct val="110000"/>
              </a:lnSpc>
              <a:buFont typeface="Arial" panose="020B0604020202020204" pitchFamily="34" charset="0"/>
              <a:buChar char="•"/>
            </a:pPr>
            <a:r>
              <a:rPr lang="en-GB" sz="1500" dirty="0"/>
              <a:t>Mini </a:t>
            </a:r>
            <a:r>
              <a:rPr lang="en-GB" sz="1500" dirty="0" err="1"/>
              <a:t>Babybel</a:t>
            </a:r>
            <a:r>
              <a:rPr lang="en-GB" sz="1500" dirty="0"/>
              <a:t> became the UK’s no. 1 cheese brand during the World Cup in value</a:t>
            </a:r>
          </a:p>
          <a:p>
            <a:pPr marL="285750" indent="-285750">
              <a:lnSpc>
                <a:spcPct val="110000"/>
              </a:lnSpc>
              <a:buFont typeface="Arial" panose="020B0604020202020204" pitchFamily="34" charset="0"/>
              <a:buChar char="•"/>
            </a:pPr>
            <a:r>
              <a:rPr lang="en-GB" sz="1500" dirty="0"/>
              <a:t>8% increase in sales versus same period in 2017</a:t>
            </a:r>
          </a:p>
          <a:p>
            <a:pPr marL="285750" indent="-285750">
              <a:lnSpc>
                <a:spcPct val="110000"/>
              </a:lnSpc>
              <a:buFont typeface="Arial" panose="020B0604020202020204" pitchFamily="34" charset="0"/>
              <a:buChar char="•"/>
            </a:pPr>
            <a:r>
              <a:rPr lang="en-GB" sz="1500" dirty="0"/>
              <a:t>Attracted an additional 252,000 buyers</a:t>
            </a:r>
          </a:p>
        </p:txBody>
      </p:sp>
      <p:pic>
        <p:nvPicPr>
          <p:cNvPr id="1026" name="Picture 2" descr="Image result for mini babybel logo">
            <a:extLst>
              <a:ext uri="{FF2B5EF4-FFF2-40B4-BE49-F238E27FC236}">
                <a16:creationId xmlns:a16="http://schemas.microsoft.com/office/drawing/2014/main" id="{787CC651-A099-431D-A556-31ED257ED5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174" y="55169"/>
            <a:ext cx="1766285" cy="155721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spark foundry logo">
            <a:extLst>
              <a:ext uri="{FF2B5EF4-FFF2-40B4-BE49-F238E27FC236}">
                <a16:creationId xmlns:a16="http://schemas.microsoft.com/office/drawing/2014/main" id="{3D6C66E4-0677-4D02-8AEA-318889FC02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1442" b="28767"/>
          <a:stretch/>
        </p:blipFill>
        <p:spPr bwMode="auto">
          <a:xfrm>
            <a:off x="9196509" y="516152"/>
            <a:ext cx="2624014" cy="6956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Placeholder 6">
            <a:extLst>
              <a:ext uri="{FF2B5EF4-FFF2-40B4-BE49-F238E27FC236}">
                <a16:creationId xmlns:a16="http://schemas.microsoft.com/office/drawing/2014/main" id="{52666F43-AB9F-440C-8720-A6A8648A89A0}"/>
              </a:ext>
            </a:extLst>
          </p:cNvPr>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t="773" b="773"/>
          <a:stretch>
            <a:fillRect/>
          </a:stretch>
        </p:blipFill>
        <p:spPr/>
      </p:pic>
    </p:spTree>
    <p:extLst>
      <p:ext uri="{BB962C8B-B14F-4D97-AF65-F5344CB8AC3E}">
        <p14:creationId xmlns:p14="http://schemas.microsoft.com/office/powerpoint/2010/main" val="1961638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_Red">
  <a:themeElements>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894</TotalTime>
  <Words>220</Words>
  <Application>Microsoft Office PowerPoint</Application>
  <PresentationFormat>Widescreen</PresentationFormat>
  <Paragraphs>30</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Thinkbox_Red</vt:lpstr>
      <vt:lpstr>Mini Babybel Saves Snack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average new advertiser spent £144k on TV in 2017</dc:title>
  <dc:creator>Zoe Harkness</dc:creator>
  <cp:lastModifiedBy>Akeel Mungul</cp:lastModifiedBy>
  <cp:revision>49</cp:revision>
  <dcterms:created xsi:type="dcterms:W3CDTF">2018-11-16T11:43:00Z</dcterms:created>
  <dcterms:modified xsi:type="dcterms:W3CDTF">2019-12-05T10:11:39Z</dcterms:modified>
</cp:coreProperties>
</file>