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B0FDF-33B1-48A7-BBDB-15911E21DBE3}" v="20" dt="2026-02-19T11:31:50.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67" autoAdjust="0"/>
  </p:normalViewPr>
  <p:slideViewPr>
    <p:cSldViewPr snapToGrid="0">
      <p:cViewPr varScale="1">
        <p:scale>
          <a:sx n="96" d="100"/>
          <a:sy n="96" d="100"/>
        </p:scale>
        <p:origin x="11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custSel modSld">
      <pc:chgData name="Harry Ward Masters" userId="b1ac75e6-209b-402f-9966-b841aec315d0" providerId="ADAL" clId="{EA65B2F7-BA76-4458-8988-4059F4782835}" dt="2026-02-19T11:31:38.835" v="30" actId="6549"/>
      <pc:docMkLst>
        <pc:docMk/>
      </pc:docMkLst>
      <pc:sldChg chg="addSp delSp modSp mod modNotesTx">
        <pc:chgData name="Harry Ward Masters" userId="b1ac75e6-209b-402f-9966-b841aec315d0" providerId="ADAL" clId="{EA65B2F7-BA76-4458-8988-4059F4782835}" dt="2026-02-19T11:31:38.835" v="30" actId="6549"/>
        <pc:sldMkLst>
          <pc:docMk/>
          <pc:sldMk cId="2889476718" sldId="3106"/>
        </pc:sldMkLst>
        <pc:spChg chg="mod">
          <ac:chgData name="Harry Ward Masters" userId="b1ac75e6-209b-402f-9966-b841aec315d0" providerId="ADAL" clId="{EA65B2F7-BA76-4458-8988-4059F4782835}" dt="2026-02-19T11:27:56.375" v="5" actId="404"/>
          <ac:spMkLst>
            <pc:docMk/>
            <pc:sldMk cId="2889476718" sldId="3106"/>
            <ac:spMk id="3" creationId="{EF493839-1DE8-A23F-AA15-A4D42AEE07A2}"/>
          </ac:spMkLst>
        </pc:spChg>
        <pc:spChg chg="add del">
          <ac:chgData name="Harry Ward Masters" userId="b1ac75e6-209b-402f-9966-b841aec315d0" providerId="ADAL" clId="{EA65B2F7-BA76-4458-8988-4059F4782835}" dt="2026-02-19T11:31:05.247" v="22" actId="478"/>
          <ac:spMkLst>
            <pc:docMk/>
            <pc:sldMk cId="2889476718" sldId="3106"/>
            <ac:spMk id="5" creationId="{3C6F150F-B9F3-CBA0-DEF5-B6FB3AC819AD}"/>
          </ac:spMkLst>
        </pc:spChg>
        <pc:spChg chg="mod">
          <ac:chgData name="Harry Ward Masters" userId="b1ac75e6-209b-402f-9966-b841aec315d0" providerId="ADAL" clId="{EA65B2F7-BA76-4458-8988-4059F4782835}" dt="2026-02-19T11:28:28.537" v="10"/>
          <ac:spMkLst>
            <pc:docMk/>
            <pc:sldMk cId="2889476718" sldId="3106"/>
            <ac:spMk id="11" creationId="{CF0BE58F-C5A2-63CF-5E9C-828548CC96BD}"/>
          </ac:spMkLst>
        </pc:spChg>
        <pc:picChg chg="add mod">
          <ac:chgData name="Harry Ward Masters" userId="b1ac75e6-209b-402f-9966-b841aec315d0" providerId="ADAL" clId="{EA65B2F7-BA76-4458-8988-4059F4782835}" dt="2026-02-19T11:30:48.034" v="20" actId="1076"/>
          <ac:picMkLst>
            <pc:docMk/>
            <pc:sldMk cId="2889476718" sldId="3106"/>
            <ac:picMk id="2" creationId="{3BDFA75E-C5F4-1EE3-7443-EF5316543F5E}"/>
          </ac:picMkLst>
        </pc:picChg>
        <pc:picChg chg="del">
          <ac:chgData name="Harry Ward Masters" userId="b1ac75e6-209b-402f-9966-b841aec315d0" providerId="ADAL" clId="{EA65B2F7-BA76-4458-8988-4059F4782835}" dt="2026-02-19T11:26:41.221" v="1" actId="478"/>
          <ac:picMkLst>
            <pc:docMk/>
            <pc:sldMk cId="2889476718" sldId="3106"/>
            <ac:picMk id="4" creationId="{DB43A1C5-4955-77CA-C1F6-6330A3104733}"/>
          </ac:picMkLst>
        </pc:picChg>
        <pc:picChg chg="del">
          <ac:chgData name="Harry Ward Masters" userId="b1ac75e6-209b-402f-9966-b841aec315d0" providerId="ADAL" clId="{EA65B2F7-BA76-4458-8988-4059F4782835}" dt="2026-02-19T11:26:41.221" v="1" actId="478"/>
          <ac:picMkLst>
            <pc:docMk/>
            <pc:sldMk cId="2889476718" sldId="3106"/>
            <ac:picMk id="7" creationId="{822FBE5F-5726-259A-E3F5-B1FF941643DB}"/>
          </ac:picMkLst>
        </pc:picChg>
        <pc:picChg chg="del">
          <ac:chgData name="Harry Ward Masters" userId="b1ac75e6-209b-402f-9966-b841aec315d0" providerId="ADAL" clId="{EA65B2F7-BA76-4458-8988-4059F4782835}" dt="2026-02-19T11:26:39.114" v="0" actId="478"/>
          <ac:picMkLst>
            <pc:docMk/>
            <pc:sldMk cId="2889476718" sldId="3106"/>
            <ac:picMk id="10" creationId="{F31BB4C9-486C-575F-656D-0F31FA6E6C3B}"/>
          </ac:picMkLst>
        </pc:picChg>
        <pc:picChg chg="add mod">
          <ac:chgData name="Harry Ward Masters" userId="b1ac75e6-209b-402f-9966-b841aec315d0" providerId="ADAL" clId="{EA65B2F7-BA76-4458-8988-4059F4782835}" dt="2026-02-19T11:30:46.132" v="19" actId="1076"/>
          <ac:picMkLst>
            <pc:docMk/>
            <pc:sldMk cId="2889476718" sldId="3106"/>
            <ac:picMk id="1026" creationId="{3C5E6357-C408-962A-A26B-47B921DE8E53}"/>
          </ac:picMkLst>
        </pc:picChg>
        <pc:picChg chg="add mod">
          <ac:chgData name="Harry Ward Masters" userId="b1ac75e6-209b-402f-9966-b841aec315d0" providerId="ADAL" clId="{EA65B2F7-BA76-4458-8988-4059F4782835}" dt="2026-02-19T11:31:22.498" v="29" actId="1076"/>
          <ac:picMkLst>
            <pc:docMk/>
            <pc:sldMk cId="2889476718" sldId="3106"/>
            <ac:picMk id="1030" creationId="{74CB7F30-3C3C-D944-D7DE-A0C37F45FE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Flora &amp; Curl are a plant-based hair care brand with a focus on those with textured hair, either wavy, curly, or </a:t>
            </a:r>
            <a:r>
              <a:rPr lang="en-GB" sz="1200" b="1" kern="1200" dirty="0" err="1">
                <a:solidFill>
                  <a:schemeClr val="tx1"/>
                </a:solidFill>
                <a:effectLst/>
                <a:latin typeface="+mn-lt"/>
                <a:ea typeface="+mn-ea"/>
                <a:cs typeface="+mn-cs"/>
              </a:rPr>
              <a:t>coily</a:t>
            </a:r>
            <a:r>
              <a:rPr lang="en-GB" sz="1200" b="1" kern="1200" dirty="0">
                <a:solidFill>
                  <a:schemeClr val="tx1"/>
                </a:solidFill>
                <a:effectLst/>
                <a:latin typeface="+mn-lt"/>
                <a:ea typeface="+mn-ea"/>
                <a:cs typeface="+mn-cs"/>
              </a:rPr>
              <a:t>. Founded in 2017 by Rose </a:t>
            </a:r>
            <a:r>
              <a:rPr lang="en-GB" sz="1200" b="1" kern="1200" dirty="0" err="1">
                <a:solidFill>
                  <a:schemeClr val="tx1"/>
                </a:solidFill>
                <a:effectLst/>
                <a:latin typeface="+mn-lt"/>
                <a:ea typeface="+mn-ea"/>
                <a:cs typeface="+mn-cs"/>
              </a:rPr>
              <a:t>Ovensehi</a:t>
            </a:r>
            <a:r>
              <a:rPr lang="en-GB" sz="1200" b="1" kern="1200" dirty="0">
                <a:solidFill>
                  <a:schemeClr val="tx1"/>
                </a:solidFill>
                <a:effectLst/>
                <a:latin typeface="+mn-lt"/>
                <a:ea typeface="+mn-ea"/>
                <a:cs typeface="+mn-cs"/>
              </a:rPr>
              <a:t>, who herself was dealing with dry and brittle hair. After taking a break from chemical relaxers, Rose started mixing in her kitchen and Flora &amp; Curl was born.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 focus on sustainability, the brand had gone from strength to strength but were keen to grow beyond their loyal fan base. They wanted to introduce the brand to as many people as possible as fast as possible, while growing site visits and ultimately sales in the long run.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TV feeling like a distant dream, Flora &amp; Curl had typically focused on social campaigns targeting those who were their exact demographic. However, to accelerate their brand, they discovered something that would become a silver bullet for their growth ambitions.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Being a Black-owned business, Flora &amp; Curl had already seen the success that similar brands had had with Channel 4 and Lloyds’ </a:t>
            </a:r>
            <a:r>
              <a:rPr lang="en-GB" sz="1200" b="1" i="1" kern="1200" dirty="0">
                <a:solidFill>
                  <a:schemeClr val="tx1"/>
                </a:solidFill>
                <a:effectLst/>
                <a:latin typeface="+mn-lt"/>
                <a:ea typeface="+mn-ea"/>
                <a:cs typeface="+mn-cs"/>
              </a:rPr>
              <a:t>Black in Business</a:t>
            </a:r>
            <a:r>
              <a:rPr lang="en-GB" sz="1200" b="1" kern="1200" dirty="0">
                <a:solidFill>
                  <a:schemeClr val="tx1"/>
                </a:solidFill>
                <a:effectLst/>
                <a:latin typeface="+mn-lt"/>
                <a:ea typeface="+mn-ea"/>
                <a:cs typeface="+mn-cs"/>
              </a:rPr>
              <a:t> initiative.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scheme, now in its second year, was designed to highlight the struggles that Black-owned businesses face when it comes to funding, with research highlighting that 56% of Black businesses only receive funding once the business is already successful. The research also highlighted that just 0.24% of venture capital goes to black businesses.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initiative offers black entrepreneurs £150,000 of free airtime across Channel 4, alongside 6 months of business mentoring provided by Channel 4 and Lloyds.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After a process attracting over 200 applicants, Flora &amp; Curl successfully pitched to win the opportunity to use TV to drive awareness, thanks to Channel 4’s ability to reach people </a:t>
            </a:r>
            <a:r>
              <a:rPr lang="en-GB" sz="1200" b="1" kern="1200" dirty="0" err="1">
                <a:solidFill>
                  <a:schemeClr val="tx1"/>
                </a:solidFill>
                <a:effectLst/>
                <a:latin typeface="+mn-lt"/>
                <a:ea typeface="+mn-ea"/>
                <a:cs typeface="+mn-cs"/>
              </a:rPr>
              <a:t>en</a:t>
            </a:r>
            <a:r>
              <a:rPr lang="en-GB" sz="1200" b="1" kern="1200" dirty="0">
                <a:solidFill>
                  <a:schemeClr val="tx1"/>
                </a:solidFill>
                <a:effectLst/>
                <a:latin typeface="+mn-lt"/>
                <a:ea typeface="+mn-ea"/>
                <a:cs typeface="+mn-cs"/>
              </a:rPr>
              <a:t> masse at the right time with the right messaging.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planning undertaken by Channel 4’s commercial team and armed with a creative led by </a:t>
            </a:r>
            <a:r>
              <a:rPr lang="en-GB" sz="1200" b="1" i="1" kern="1200" dirty="0">
                <a:solidFill>
                  <a:schemeClr val="tx1"/>
                </a:solidFill>
                <a:effectLst/>
                <a:latin typeface="+mn-lt"/>
                <a:ea typeface="+mn-ea"/>
                <a:cs typeface="+mn-cs"/>
              </a:rPr>
              <a:t>Quiet Storm</a:t>
            </a:r>
            <a:r>
              <a:rPr lang="en-GB" sz="1200" b="1" kern="1200" dirty="0">
                <a:solidFill>
                  <a:schemeClr val="tx1"/>
                </a:solidFill>
                <a:effectLst/>
                <a:latin typeface="+mn-lt"/>
                <a:ea typeface="+mn-ea"/>
                <a:cs typeface="+mn-cs"/>
              </a:rPr>
              <a:t>, Flora &amp; Curl were ready to leverage the power of TV.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campaign kicked off with a premier break alongside all other winning brands, with the spot playing out during </a:t>
            </a:r>
            <a:r>
              <a:rPr lang="en-GB" sz="1200" b="1" i="1" kern="1200" dirty="0">
                <a:solidFill>
                  <a:schemeClr val="tx1"/>
                </a:solidFill>
                <a:effectLst/>
                <a:latin typeface="+mn-lt"/>
                <a:ea typeface="+mn-ea"/>
                <a:cs typeface="+mn-cs"/>
              </a:rPr>
              <a:t>Bake Off: The Professionals</a:t>
            </a:r>
            <a:r>
              <a:rPr lang="en-GB" sz="1200" b="1" kern="1200" dirty="0">
                <a:solidFill>
                  <a:schemeClr val="tx1"/>
                </a:solidFill>
                <a:effectLst/>
                <a:latin typeface="+mn-lt"/>
                <a:ea typeface="+mn-ea"/>
                <a:cs typeface="+mn-cs"/>
              </a:rPr>
              <a:t>, reaching 1.4 million people. Following the launch, Channel 4 took Flora &amp; Curl to new environments with a campaign planned across the Channel 4 ecosystem, featuring in top channel programming including </a:t>
            </a:r>
            <a:r>
              <a:rPr lang="en-GB" sz="1200" b="1" i="1" kern="1200" dirty="0">
                <a:solidFill>
                  <a:schemeClr val="tx1"/>
                </a:solidFill>
                <a:effectLst/>
                <a:latin typeface="+mn-lt"/>
                <a:ea typeface="+mn-ea"/>
                <a:cs typeface="+mn-cs"/>
              </a:rPr>
              <a:t>The Handmaid’s Tale, Below Deck, The Couple Next Door </a:t>
            </a:r>
            <a:r>
              <a:rPr lang="en-GB" sz="1200" b="1" kern="1200" dirty="0">
                <a:solidFill>
                  <a:schemeClr val="tx1"/>
                </a:solidFill>
                <a:effectLst/>
                <a:latin typeface="+mn-lt"/>
                <a:ea typeface="+mn-ea"/>
                <a:cs typeface="+mn-cs"/>
              </a:rPr>
              <a:t>and</a:t>
            </a:r>
            <a:r>
              <a:rPr lang="en-GB" sz="1200" b="1" i="1" kern="1200" dirty="0">
                <a:solidFill>
                  <a:schemeClr val="tx1"/>
                </a:solidFill>
                <a:effectLst/>
                <a:latin typeface="+mn-lt"/>
                <a:ea typeface="+mn-ea"/>
                <a:cs typeface="+mn-cs"/>
              </a:rPr>
              <a:t> Sunday Brunch</a:t>
            </a:r>
            <a:r>
              <a:rPr lang="en-GB" sz="1200" b="1" kern="1200" dirty="0">
                <a:solidFill>
                  <a:schemeClr val="tx1"/>
                </a:solidFill>
                <a:effectLst/>
                <a:latin typeface="+mn-lt"/>
                <a:ea typeface="+mn-ea"/>
                <a:cs typeface="+mn-cs"/>
              </a:rPr>
              <a:t>, hitting key dayparts and engaging an audience alongside the content they love the most. This programming presence continued across Channel 4 Streaming with the campaign featuring in the top programming for the audience and platform during the campaign period, such as </a:t>
            </a:r>
            <a:r>
              <a:rPr lang="en-GB" sz="1200" b="1" i="1" kern="1200" dirty="0">
                <a:solidFill>
                  <a:schemeClr val="tx1"/>
                </a:solidFill>
                <a:effectLst/>
                <a:latin typeface="+mn-lt"/>
                <a:ea typeface="+mn-ea"/>
                <a:cs typeface="+mn-cs"/>
              </a:rPr>
              <a:t>24 Hours in Police Custody, Taskmaster</a:t>
            </a:r>
            <a:r>
              <a:rPr lang="en-GB" sz="1200" b="1" kern="1200" dirty="0">
                <a:solidFill>
                  <a:schemeClr val="tx1"/>
                </a:solidFill>
                <a:effectLst/>
                <a:latin typeface="+mn-lt"/>
                <a:ea typeface="+mn-ea"/>
                <a:cs typeface="+mn-cs"/>
              </a:rPr>
              <a:t> and</a:t>
            </a:r>
            <a:r>
              <a:rPr lang="en-GB" sz="1200" b="1" i="1" kern="1200" dirty="0">
                <a:solidFill>
                  <a:schemeClr val="tx1"/>
                </a:solidFill>
                <a:effectLst/>
                <a:latin typeface="+mn-lt"/>
                <a:ea typeface="+mn-ea"/>
                <a:cs typeface="+mn-cs"/>
              </a:rPr>
              <a:t> Married at First Sight Australia</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campaign was a huge success for Flora &amp; Curl. With the aim of lifting brand awareness for the brand, the campaign successfully delivered ad recognition in line with Channel 4’s Micro brand norms, while also seeing an uptick in recognition with the key audience of women aged 25-44 and those with textured hair.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Alongside this, there was a rise in spontaneous awareness among 25–44-year-old women with textured hair, above that of the micro brand norms and above those of competitors also included in Channel 4’s brand tracking study.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creative for the campaign was also hugely impactful for Flora &amp; Curl, delivering scores above the Black in Business norm for statements including ‘something I’d share with others’, ‘portraying the brand in a positive way’ and ‘telling me something new about the brand’. This culminated in seeing an improvement in overall opinion with both a general audience and the target audience of those with textured hair. Finally, brand awareness rose above those of key competitors throughout the course of the campaign.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19/02/2026</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19/02/2026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2200" dirty="0"/>
              <a:t>Flora &amp; Curl: TV for the first time with Channel 4 and Lloyds’ ‘Black in Business’</a:t>
            </a:r>
            <a:br>
              <a:rPr lang="en-GB" sz="2200" dirty="0"/>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308872"/>
          </a:xfrm>
          <a:prstGeom prst="rect">
            <a:avLst/>
          </a:prstGeom>
          <a:noFill/>
        </p:spPr>
        <p:txBody>
          <a:bodyPr wrap="square" rtlCol="0">
            <a:spAutoFit/>
          </a:bodyPr>
          <a:lstStyle/>
          <a:p>
            <a:pPr algn="l"/>
            <a:r>
              <a:rPr lang="en-GB" sz="1400" b="1" u="sng" dirty="0">
                <a:solidFill>
                  <a:schemeClr val="bg2"/>
                </a:solidFill>
              </a:rPr>
              <a:t>The Challenge:</a:t>
            </a:r>
          </a:p>
          <a:p>
            <a:r>
              <a:rPr lang="en-GB" dirty="0"/>
              <a:t>Launched in 2017, Flora &amp; Curl provides plant-based hair care to those with textured hair. They were looking to grow brand awareness, increase site visits and ultimately sales in the long term. </a:t>
            </a:r>
          </a:p>
          <a:p>
            <a:pPr algn="l"/>
            <a:r>
              <a:rPr lang="en-GB" sz="1400" b="1" u="sng" dirty="0">
                <a:solidFill>
                  <a:schemeClr val="bg2"/>
                </a:solidFill>
              </a:rPr>
              <a:t>The Solution:</a:t>
            </a:r>
          </a:p>
          <a:p>
            <a:pPr lvl="0"/>
            <a:r>
              <a:rPr lang="en-GB" dirty="0"/>
              <a:t>Entered Channel 4 and Lloyds’ ‘Black in Business’ Initiative to launch on TV across the Channel 4 ecosystem.</a:t>
            </a:r>
          </a:p>
          <a:p>
            <a:pPr algn="l"/>
            <a:r>
              <a:rPr lang="en-GB" sz="1400" b="1" u="sng" dirty="0">
                <a:solidFill>
                  <a:schemeClr val="bg2"/>
                </a:solidFill>
              </a:rPr>
              <a:t>The Results:</a:t>
            </a:r>
          </a:p>
          <a:p>
            <a:r>
              <a:rPr lang="en-GB" dirty="0"/>
              <a:t>The campaign saw an increase in recognition with a core audience of 25–44-year-old women with textured hair and delivered improvements in key brand statements above those of Channel 4’s micro brand norms.</a:t>
            </a:r>
          </a:p>
          <a:p>
            <a:pPr algn="l"/>
            <a:endParaRPr lang="en-GB" sz="1600" dirty="0">
              <a:solidFill>
                <a:schemeClr val="bg2"/>
              </a:solidFill>
            </a:endParaRPr>
          </a:p>
        </p:txBody>
      </p:sp>
      <p:pic>
        <p:nvPicPr>
          <p:cNvPr id="2" name="Picture 1">
            <a:extLst>
              <a:ext uri="{FF2B5EF4-FFF2-40B4-BE49-F238E27FC236}">
                <a16:creationId xmlns:a16="http://schemas.microsoft.com/office/drawing/2014/main" id="{3BDFA75E-C5F4-1EE3-7443-EF5316543F5E}"/>
              </a:ext>
            </a:extLst>
          </p:cNvPr>
          <p:cNvPicPr>
            <a:picLocks noChangeAspect="1"/>
          </p:cNvPicPr>
          <p:nvPr/>
        </p:nvPicPr>
        <p:blipFill rotWithShape="1">
          <a:blip r:embed="rId3"/>
          <a:srcRect t="13805" b="13805"/>
          <a:stretch>
            <a:fillRect/>
          </a:stretch>
        </p:blipFill>
        <p:spPr>
          <a:xfrm>
            <a:off x="6946563" y="2068120"/>
            <a:ext cx="4474811" cy="2517081"/>
          </a:xfrm>
          <a:prstGeom prst="rect">
            <a:avLst/>
          </a:prstGeom>
        </p:spPr>
      </p:pic>
      <p:pic>
        <p:nvPicPr>
          <p:cNvPr id="1026" name="Picture 2" descr="Quiet Storm | London">
            <a:extLst>
              <a:ext uri="{FF2B5EF4-FFF2-40B4-BE49-F238E27FC236}">
                <a16:creationId xmlns:a16="http://schemas.microsoft.com/office/drawing/2014/main" id="{3C5E6357-C408-962A-A26B-47B921DE8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721" y="0"/>
            <a:ext cx="1574770" cy="1574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nnel 4 Logo, symbol, meaning, history, PNG, brand">
            <a:extLst>
              <a:ext uri="{FF2B5EF4-FFF2-40B4-BE49-F238E27FC236}">
                <a16:creationId xmlns:a16="http://schemas.microsoft.com/office/drawing/2014/main" id="{74CB7F30-3C3C-D944-D7DE-A0C37F45F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4436" y="75105"/>
            <a:ext cx="2321813" cy="130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Flora &amp; Curl: TV for the first time with Channel 4 and Lloyds’ ‘Black in Business’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2026-02-19T11:31:57Z</dcterms:modified>
</cp:coreProperties>
</file>