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57107" autoAdjust="0"/>
  </p:normalViewPr>
  <p:slideViewPr>
    <p:cSldViewPr snapToGrid="0">
      <p:cViewPr varScale="1">
        <p:scale>
          <a:sx n="61" d="100"/>
          <a:sy n="61" d="100"/>
        </p:scale>
        <p:origin x="69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07/11/2019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The Challenge</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Elizabeth Shaw has over 130 years of chocolate-making heritage. Its heritage is in mint and after dinner chocolates, although this particular variant is becoming increasingly less important to retailers as ‘the occasion’ chocolate becomes less relevant to younger consumers.</a:t>
            </a:r>
          </a:p>
          <a:p>
            <a:r>
              <a:rPr lang="en-GB" sz="1200" b="0" kern="1200" dirty="0">
                <a:solidFill>
                  <a:schemeClr val="tx1"/>
                </a:solidFill>
                <a:effectLst/>
                <a:latin typeface="+mn-lt"/>
                <a:ea typeface="+mn-ea"/>
                <a:cs typeface="+mn-cs"/>
              </a:rPr>
              <a:t> </a:t>
            </a:r>
          </a:p>
          <a:p>
            <a:r>
              <a:rPr lang="en-GB" sz="1200" b="0" kern="1200" dirty="0">
                <a:solidFill>
                  <a:schemeClr val="tx1"/>
                </a:solidFill>
                <a:effectLst/>
                <a:latin typeface="+mn-lt"/>
                <a:ea typeface="+mn-ea"/>
                <a:cs typeface="+mn-cs"/>
              </a:rPr>
              <a:t>The brand needed to communicate its modern yet classic positioning and become the chocolate and biscuit brand for all – whether a self treat, sharing or gifting occasion - and capitalise on their trusted heritage. They were launching a new range of chocolate biscuits into the luxury biscuit category and wanted to increase rate of sale. The key aim was to drive awareness of the brand and encourage re-appraisal, particularly amongst their target audience of ABC1 women aged 45 and over.   </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TV Solution</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Elizabeth Shaw working with their agency, Mediacom North, knew that they needed broad reach to drive awareness and so broadcast media was the obvious solution. They approached ITV with a view to benefitting from ITV’s initiative, Business For All, which supports new or returning TV brands. This initiative means ITV will match funding to ensure that the campaign is a big success and enabled Elizabeth Shaw to advertise on TV for the first time in recent history.   </a:t>
            </a:r>
          </a:p>
          <a:p>
            <a:r>
              <a:rPr lang="en-GB" sz="1200" b="0" kern="1200" dirty="0">
                <a:solidFill>
                  <a:schemeClr val="tx1"/>
                </a:solidFill>
                <a:effectLst/>
                <a:latin typeface="+mn-lt"/>
                <a:ea typeface="+mn-ea"/>
                <a:cs typeface="+mn-cs"/>
              </a:rPr>
              <a:t>They knew that TV could not only provide broad reach but by showing the biscuits in an enticing way on screen would generate the demand they needed and desire for the product. </a:t>
            </a:r>
          </a:p>
          <a:p>
            <a:r>
              <a:rPr lang="en-GB" sz="1200" b="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Plan</a:t>
            </a:r>
            <a:endParaRPr lang="en-GB" sz="1200" kern="1200" dirty="0">
              <a:solidFill>
                <a:schemeClr val="tx1"/>
              </a:solidFill>
              <a:effectLst/>
              <a:latin typeface="+mn-lt"/>
              <a:ea typeface="+mn-ea"/>
              <a:cs typeface="+mn-cs"/>
            </a:endParaRPr>
          </a:p>
          <a:p>
            <a:r>
              <a:rPr lang="en-GB" sz="1200" b="0" kern="1200" dirty="0">
                <a:solidFill>
                  <a:schemeClr val="tx1"/>
                </a:solidFill>
                <a:effectLst/>
                <a:latin typeface="+mn-lt"/>
                <a:ea typeface="+mn-ea"/>
                <a:cs typeface="+mn-cs"/>
              </a:rPr>
              <a:t>They opted for a regional test with a view to rolling out across the network. They selected Meridian and East Anglia as the test regions, as these regions represented over 20% of the brand’s early biscuit sales and so were deemed to be the most receptive to what the brand had to offer in this new category. </a:t>
            </a:r>
          </a:p>
          <a:p>
            <a:r>
              <a:rPr lang="en-GB" sz="1200" b="0" kern="1200" dirty="0">
                <a:solidFill>
                  <a:schemeClr val="tx1"/>
                </a:solidFill>
                <a:effectLst/>
                <a:latin typeface="+mn-lt"/>
                <a:ea typeface="+mn-ea"/>
                <a:cs typeface="+mn-cs"/>
              </a:rPr>
              <a:t> </a:t>
            </a:r>
          </a:p>
          <a:p>
            <a:r>
              <a:rPr lang="en-GB" sz="1200" b="0" kern="1200" dirty="0">
                <a:solidFill>
                  <a:schemeClr val="tx1"/>
                </a:solidFill>
                <a:effectLst/>
                <a:latin typeface="+mn-lt"/>
                <a:ea typeface="+mn-ea"/>
                <a:cs typeface="+mn-cs"/>
              </a:rPr>
              <a:t>Specific programmes were selected that indexed particularly well for women 45+. Good access to top programmes ensured maximum visibility which is crucial when trying to raise awareness within a competitive sector.   </a:t>
            </a:r>
          </a:p>
          <a:p>
            <a:r>
              <a:rPr lang="en-GB" sz="1200" b="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Results</a:t>
            </a:r>
            <a:endParaRPr lang="en-GB" sz="1200" kern="1200" dirty="0">
              <a:solidFill>
                <a:schemeClr val="tx1"/>
              </a:solidFill>
              <a:effectLst/>
              <a:latin typeface="+mn-lt"/>
              <a:ea typeface="+mn-ea"/>
              <a:cs typeface="+mn-cs"/>
            </a:endParaRPr>
          </a:p>
          <a:p>
            <a:pPr lvl="0"/>
            <a:r>
              <a:rPr lang="en-GB" sz="1200" b="0" kern="1200" dirty="0">
                <a:solidFill>
                  <a:schemeClr val="tx1"/>
                </a:solidFill>
                <a:effectLst/>
                <a:latin typeface="+mn-lt"/>
                <a:ea typeface="+mn-ea"/>
                <a:cs typeface="+mn-cs"/>
              </a:rPr>
              <a:t>There was a significant uplift in prompted ad recall from 1% to 5%</a:t>
            </a:r>
          </a:p>
          <a:p>
            <a:pPr lvl="0"/>
            <a:r>
              <a:rPr lang="en-GB" sz="1200" b="0" kern="1200" dirty="0">
                <a:solidFill>
                  <a:schemeClr val="tx1"/>
                </a:solidFill>
                <a:effectLst/>
                <a:latin typeface="+mn-lt"/>
                <a:ea typeface="+mn-ea"/>
                <a:cs typeface="+mn-cs"/>
              </a:rPr>
              <a:t>After being shown the ad, a third of respondents said they had been encouraged to buy Elizabeth Shaw biscuits</a:t>
            </a:r>
          </a:p>
          <a:p>
            <a:pPr lvl="0"/>
            <a:r>
              <a:rPr lang="en-GB" sz="1200" b="0" kern="1200" dirty="0">
                <a:solidFill>
                  <a:schemeClr val="tx1"/>
                </a:solidFill>
                <a:effectLst/>
                <a:latin typeface="+mn-lt"/>
                <a:ea typeface="+mn-ea"/>
                <a:cs typeface="+mn-cs"/>
              </a:rPr>
              <a:t>5%-point increase in consideration of Elizabeth Shaw biscuits over the course of the campaign</a:t>
            </a:r>
          </a:p>
          <a:p>
            <a:pPr lvl="0"/>
            <a:r>
              <a:rPr lang="en-GB" sz="1200" b="0" kern="1200" dirty="0">
                <a:solidFill>
                  <a:schemeClr val="tx1"/>
                </a:solidFill>
                <a:effectLst/>
                <a:latin typeface="+mn-lt"/>
                <a:ea typeface="+mn-ea"/>
                <a:cs typeface="+mn-cs"/>
              </a:rPr>
              <a:t>In Tesco stores in the TV regions, there was an increase in base sales of 268%. These Tesco stores now account for over 54% of the total sales (vs 21% pre TV advertising) and national base sales in Tesco have increased by 74%</a:t>
            </a:r>
          </a:p>
          <a:p>
            <a:pPr lvl="0"/>
            <a:r>
              <a:rPr lang="en-GB" sz="1200" b="0" kern="1200" dirty="0">
                <a:solidFill>
                  <a:schemeClr val="tx1"/>
                </a:solidFill>
                <a:effectLst/>
                <a:latin typeface="+mn-lt"/>
                <a:ea typeface="+mn-ea"/>
                <a:cs typeface="+mn-cs"/>
              </a:rPr>
              <a:t>National sales were up 40% on promotion during the campaign versus a similar price promotion without TV</a:t>
            </a:r>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07/11/2019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07/11/2019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07/11/2019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07/11/2019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07/11/2019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07/11/2019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07/11/2019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07/11/2019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07/11/2019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07/11/2019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07/11/2019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07/11/2019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07/11/2019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479425" y="352099"/>
            <a:ext cx="4407885" cy="1106833"/>
          </a:xfrm>
        </p:spPr>
        <p:txBody>
          <a:bodyPr>
            <a:normAutofit/>
          </a:bodyPr>
          <a:lstStyle/>
          <a:p>
            <a:r>
              <a:rPr lang="en-GB" dirty="0">
                <a:solidFill>
                  <a:schemeClr val="accent6"/>
                </a:solidFill>
              </a:rPr>
              <a:t>Elizabeth Shaw hit the sweet spot on TV</a:t>
            </a:r>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479425" y="1894491"/>
            <a:ext cx="4644368" cy="4017578"/>
          </a:xfrm>
        </p:spPr>
        <p:txBody>
          <a:bodyPr>
            <a:normAutofit lnSpcReduction="10000"/>
          </a:bodyPr>
          <a:lstStyle/>
          <a:p>
            <a:r>
              <a:rPr lang="en-GB" sz="1500" u="sng" dirty="0"/>
              <a:t>Challenge</a:t>
            </a:r>
          </a:p>
          <a:p>
            <a:pPr marL="285750" indent="-285750">
              <a:buFont typeface="Arial" panose="020B0604020202020204" pitchFamily="34" charset="0"/>
              <a:buChar char="•"/>
            </a:pPr>
            <a:r>
              <a:rPr lang="en-GB" sz="1500" dirty="0"/>
              <a:t>Elizabeth Shaw wanted to launch a new range of luxury biscuits aimed at upmarket women 45+  </a:t>
            </a:r>
          </a:p>
          <a:p>
            <a:r>
              <a:rPr lang="en-GB" sz="1500" u="sng" dirty="0"/>
              <a:t>Solution</a:t>
            </a:r>
          </a:p>
          <a:p>
            <a:pPr marL="285750" indent="-285750">
              <a:buFont typeface="Arial" panose="020B0604020202020204" pitchFamily="34" charset="0"/>
              <a:buChar char="•"/>
            </a:pPr>
            <a:r>
              <a:rPr lang="en-GB" sz="1500" dirty="0"/>
              <a:t>Used TV for the first time with the help of ITV initiative - Business For All</a:t>
            </a:r>
          </a:p>
          <a:p>
            <a:pPr marL="285750" indent="-285750">
              <a:buFont typeface="Arial" panose="020B0604020202020204" pitchFamily="34" charset="0"/>
              <a:buChar char="•"/>
            </a:pPr>
            <a:r>
              <a:rPr lang="en-GB" sz="1500" dirty="0"/>
              <a:t>Tested in two regions – Meridian and East Anglia – with a selection of top quality programming</a:t>
            </a:r>
          </a:p>
          <a:p>
            <a:r>
              <a:rPr lang="en-GB" sz="1500" u="sng" dirty="0"/>
              <a:t>Results</a:t>
            </a:r>
          </a:p>
          <a:p>
            <a:pPr marL="285750" indent="-285750">
              <a:lnSpc>
                <a:spcPct val="110000"/>
              </a:lnSpc>
              <a:buFont typeface="Arial" panose="020B0604020202020204" pitchFamily="34" charset="0"/>
              <a:buChar char="•"/>
            </a:pPr>
            <a:r>
              <a:rPr lang="en-GB" sz="1500" dirty="0"/>
              <a:t>Increase in base sales of 268% in Tesco stores in the TV regions</a:t>
            </a:r>
          </a:p>
          <a:p>
            <a:pPr marL="285750" indent="-285750">
              <a:lnSpc>
                <a:spcPct val="110000"/>
              </a:lnSpc>
              <a:buFont typeface="Arial" panose="020B0604020202020204" pitchFamily="34" charset="0"/>
              <a:buChar char="•"/>
            </a:pPr>
            <a:r>
              <a:rPr lang="en-GB" sz="1500" dirty="0"/>
              <a:t>National sales up 40% versus similar non TV period</a:t>
            </a:r>
          </a:p>
        </p:txBody>
      </p:sp>
      <p:pic>
        <p:nvPicPr>
          <p:cNvPr id="1026" name="Picture 2" descr="Image result for mediacom north logo">
            <a:extLst>
              <a:ext uri="{FF2B5EF4-FFF2-40B4-BE49-F238E27FC236}">
                <a16:creationId xmlns:a16="http://schemas.microsoft.com/office/drawing/2014/main" id="{2CE83A6C-4687-4EF9-BAC1-75B339E28E9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832" b="26650"/>
          <a:stretch/>
        </p:blipFill>
        <p:spPr bwMode="auto">
          <a:xfrm>
            <a:off x="9280896" y="380610"/>
            <a:ext cx="2431679" cy="110683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Image result for elizabeth shaw logo">
            <a:extLst>
              <a:ext uri="{FF2B5EF4-FFF2-40B4-BE49-F238E27FC236}">
                <a16:creationId xmlns:a16="http://schemas.microsoft.com/office/drawing/2014/main" id="{8EC2B8D2-5332-4999-9487-73206F169E6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5864" y="566580"/>
            <a:ext cx="3139309" cy="92086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Placeholder 13">
            <a:extLst>
              <a:ext uri="{FF2B5EF4-FFF2-40B4-BE49-F238E27FC236}">
                <a16:creationId xmlns:a16="http://schemas.microsoft.com/office/drawing/2014/main" id="{DBA4BB4D-34CC-4CF6-9FA4-D6986377A035}"/>
              </a:ext>
            </a:extLst>
          </p:cNvPr>
          <p:cNvPicPr>
            <a:picLocks noGrp="1" noChangeAspect="1"/>
          </p:cNvPicPr>
          <p:nvPr>
            <p:ph type="pic" sz="quarter" idx="14"/>
          </p:nvPr>
        </p:nvPicPr>
        <p:blipFill>
          <a:blip r:embed="rId5">
            <a:extLst>
              <a:ext uri="{28A0092B-C50C-407E-A947-70E740481C1C}">
                <a14:useLocalDpi xmlns:a14="http://schemas.microsoft.com/office/drawing/2010/main" val="0"/>
              </a:ext>
            </a:extLst>
          </a:blip>
          <a:srcRect t="773" b="773"/>
          <a:stretch>
            <a:fillRect/>
          </a:stretch>
        </p:blipFill>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887</TotalTime>
  <Words>132</Words>
  <Application>Microsoft Office PowerPoint</Application>
  <PresentationFormat>Widescreen</PresentationFormat>
  <Paragraphs>30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Elizabeth Shaw hit the sweet spot on TV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48</cp:revision>
  <dcterms:created xsi:type="dcterms:W3CDTF">2018-11-16T11:43:00Z</dcterms:created>
  <dcterms:modified xsi:type="dcterms:W3CDTF">2019-11-07T16:54:56Z</dcterms:modified>
</cp:coreProperties>
</file>