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Lst>
  <p:notesMasterIdLst>
    <p:notesMasterId r:id="rId10"/>
  </p:notesMasterIdLst>
  <p:sldIdLst>
    <p:sldId id="2147376404" r:id="rId4"/>
    <p:sldId id="2147482518" r:id="rId5"/>
    <p:sldId id="2147482513" r:id="rId6"/>
    <p:sldId id="2147376246" r:id="rId7"/>
    <p:sldId id="2147482361" r:id="rId8"/>
    <p:sldId id="21474823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B2580-073F-43BD-AD73-5C6464BD06DE}" v="260" dt="2024-07-31T11:58:26.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24"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Sheet1!$A$2:$A$13</cx:f>
        <cx:lvl ptCount="12">
          <cx:pt idx="0">Entertainment</cx:pt>
          <cx:pt idx="1">Drama</cx:pt>
          <cx:pt idx="2">Sport</cx:pt>
          <cx:pt idx="3">Documentaries</cx:pt>
          <cx:pt idx="4">Films</cx:pt>
          <cx:pt idx="5">News/Weather</cx:pt>
          <cx:pt idx="6">Hobbies/Leisure</cx:pt>
          <cx:pt idx="7">Current Affairs</cx:pt>
          <cx:pt idx="8">Music</cx:pt>
          <cx:pt idx="9">TV Films</cx:pt>
          <cx:pt idx="10">Children</cx:pt>
          <cx:pt idx="11">Other</cx:pt>
        </cx:lvl>
      </cx:strDim>
      <cx:numDim type="size">
        <cx:f dir="row">Sheet1!$B$2:$B$13</cx:f>
        <cx:lvl ptCount="12" formatCode="General">
          <cx:pt idx="0">0.26534809209099297</cx:pt>
          <cx:pt idx="1">0.17096503509064098</cx:pt>
          <cx:pt idx="2">0.13796497515336231</cx:pt>
          <cx:pt idx="3">0.12366017242022241</cx:pt>
          <cx:pt idx="4">0.09140249522600552</cx:pt>
          <cx:pt idx="5">0.074594481358042072</cx:pt>
          <cx:pt idx="6">0.073934195115560833</cx:pt>
          <cx:pt idx="7">0.031701549056514997</cx:pt>
          <cx:pt idx="8">0.011475353185783502</cx:pt>
          <cx:pt idx="9">0.010836835694347994</cx:pt>
          <cx:pt idx="10">0.0052905874458538922</cx:pt>
          <cx:pt idx="11">0.0028262281626725075</cx:pt>
        </cx:lvl>
      </cx:numDim>
    </cx:data>
  </cx:chartData>
  <cx:chart>
    <cx:plotArea>
      <cx:plotAreaRegion>
        <cx:series layoutId="treemap" uniqueId="{261A3A49-25F5-4C04-A748-56DE262FEE69}">
          <cx:tx>
            <cx:txData>
              <cx:f>Sheet1!$B$1</cx:f>
              <cx:v>Co-viewing</cx:v>
            </cx:txData>
          </cx:tx>
          <cx:dataLabels>
            <cx:txPr>
              <a:bodyPr spcFirstLastPara="1" vertOverflow="ellipsis" horzOverflow="overflow" wrap="square" lIns="0" tIns="0" rIns="0" bIns="0" anchor="ctr" anchorCtr="1"/>
              <a:lstStyle/>
              <a:p>
                <a:pPr algn="ctr" rtl="0">
                  <a:defRPr sz="1200">
                    <a:solidFill>
                      <a:schemeClr val="bg1"/>
                    </a:solidFill>
                  </a:defRPr>
                </a:pPr>
                <a:endParaRPr lang="en-US" sz="1200" b="0" i="0" u="none" strike="noStrike" kern="1200" baseline="0">
                  <a:solidFill>
                    <a:schemeClr val="bg1"/>
                  </a:solidFill>
                  <a:latin typeface="Arial"/>
                </a:endParaRPr>
              </a:p>
            </cx:txPr>
            <cx:visibility seriesName="0" categoryName="1" value="0"/>
            <cx:dataLabel idx="0">
              <cx:txPr>
                <a:bodyPr spcFirstLastPara="1" vertOverflow="ellipsis" horzOverflow="overflow" wrap="square" lIns="0" tIns="0" rIns="0" bIns="0" anchor="ctr" anchorCtr="1"/>
                <a:lstStyle/>
                <a:p>
                  <a:pPr algn="ctr" rtl="0">
                    <a:defRPr sz="1600"/>
                  </a:pPr>
                  <a:r>
                    <a:rPr lang="en-US" sz="1600" b="0" i="0" u="none" strike="noStrike" kern="1200" baseline="0">
                      <a:solidFill>
                        <a:schemeClr val="bg1"/>
                      </a:solidFill>
                      <a:latin typeface="Arial"/>
                    </a:rPr>
                    <a:t>Entertainment</a:t>
                  </a:r>
                </a:p>
              </cx:txPr>
              <cx:visibility seriesName="0" categoryName="1" value="0"/>
            </cx:dataLabel>
            <cx:dataLabel idx="1">
              <cx:txPr>
                <a:bodyPr spcFirstLastPara="1" vertOverflow="ellipsis" horzOverflow="overflow" wrap="square" lIns="0" tIns="0" rIns="0" bIns="0" anchor="ctr" anchorCtr="1"/>
                <a:lstStyle/>
                <a:p>
                  <a:pPr algn="ctr" rtl="0">
                    <a:defRPr sz="1600"/>
                  </a:pPr>
                  <a:r>
                    <a:rPr lang="en-US" sz="1600" b="0" i="0" u="none" strike="noStrike" kern="1200" baseline="0">
                      <a:solidFill>
                        <a:schemeClr val="bg1"/>
                      </a:solidFill>
                      <a:latin typeface="Arial"/>
                    </a:rPr>
                    <a:t>Drama</a:t>
                  </a:r>
                </a:p>
              </cx:txPr>
              <cx:visibility seriesName="0" categoryName="1" value="0"/>
            </cx:dataLabel>
            <cx:dataLabel idx="2">
              <cx:txPr>
                <a:bodyPr spcFirstLastPara="1" vertOverflow="ellipsis" horzOverflow="overflow" wrap="square" lIns="0" tIns="0" rIns="0" bIns="0" anchor="ctr" anchorCtr="1"/>
                <a:lstStyle/>
                <a:p>
                  <a:pPr algn="ctr" rtl="0">
                    <a:defRPr sz="1600"/>
                  </a:pPr>
                  <a:r>
                    <a:rPr lang="en-US" sz="1600" b="0" i="0" u="none" strike="noStrike" kern="1200" baseline="0">
                      <a:solidFill>
                        <a:schemeClr val="bg1"/>
                      </a:solidFill>
                      <a:latin typeface="Arial"/>
                    </a:rPr>
                    <a:t>Sport</a:t>
                  </a:r>
                </a:p>
              </cx:txPr>
              <cx:visibility seriesName="0" categoryName="1" value="0"/>
            </cx:dataLabel>
            <cx:dataLabel idx="3">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Documentaries</a:t>
                  </a:r>
                </a:p>
              </cx:txPr>
              <cx:visibility seriesName="0" categoryName="1" value="0"/>
            </cx:dataLabel>
            <cx:dataLabel idx="4">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Films</a:t>
                  </a:r>
                </a:p>
              </cx:txPr>
              <cx:visibility seriesName="0" categoryName="1" value="0"/>
            </cx:dataLabel>
            <cx:dataLabel idx="5">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News/Weather</a:t>
                  </a:r>
                </a:p>
              </cx:txPr>
              <cx:visibility seriesName="0" categoryName="1" value="0"/>
            </cx:dataLabel>
            <cx:dataLabel idx="6">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Hobbies/Leisure</a:t>
                  </a:r>
                </a:p>
              </cx:txPr>
              <cx:visibility seriesName="0" categoryName="1" value="0"/>
            </cx:dataLabel>
            <cx:dataLabel idx="7">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Current Affairs</a:t>
                  </a:r>
                </a:p>
              </cx:txPr>
              <cx:visibility seriesName="0" categoryName="1" value="0"/>
            </cx:dataLabel>
            <cx:dataLabel idx="8">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Music</a:t>
                  </a:r>
                </a:p>
              </cx:txPr>
              <cx:visibility seriesName="0" categoryName="1" value="0"/>
            </cx:dataLabel>
            <cx:dataLabel idx="9">
              <cx:txPr>
                <a:bodyPr spcFirstLastPara="1" vertOverflow="ellipsis" horzOverflow="overflow" wrap="square" lIns="0" tIns="0" rIns="0" bIns="0" anchor="ctr" anchorCtr="1"/>
                <a:lstStyle/>
                <a:p>
                  <a:pPr algn="ctr" rtl="0">
                    <a:defRPr sz="1000"/>
                  </a:pPr>
                  <a:r>
                    <a:rPr lang="en-US" sz="1000" b="0" i="0" u="none" strike="noStrike" kern="1200" baseline="0">
                      <a:solidFill>
                        <a:schemeClr val="bg1"/>
                      </a:solidFill>
                      <a:latin typeface="Arial"/>
                    </a:rPr>
                    <a:t>TV Films</a:t>
                  </a:r>
                </a:p>
              </cx:txPr>
              <cx:visibility seriesName="0" categoryName="1" value="0"/>
            </cx:dataLabel>
            <cx:dataLabel idx="10">
              <cx:txPr>
                <a:bodyPr spcFirstLastPara="1" vertOverflow="ellipsis" horzOverflow="overflow" wrap="square" lIns="0" tIns="0" rIns="0" bIns="0" anchor="ctr" anchorCtr="1"/>
                <a:lstStyle/>
                <a:p>
                  <a:pPr algn="ctr" rtl="0">
                    <a:defRPr sz="700"/>
                  </a:pPr>
                  <a:r>
                    <a:rPr lang="en-US" sz="700" b="0" i="0" u="none" strike="noStrike" kern="1200" baseline="0">
                      <a:solidFill>
                        <a:schemeClr val="bg1"/>
                      </a:solidFill>
                      <a:latin typeface="Arial"/>
                    </a:rPr>
                    <a:t>Children</a:t>
                  </a:r>
                </a:p>
              </cx:txPr>
              <cx:visibility seriesName="0" categoryName="1" value="0"/>
            </cx:dataLabel>
            <cx:dataLabel idx="11">
              <cx:txPr>
                <a:bodyPr spcFirstLastPara="1" vertOverflow="ellipsis" horzOverflow="overflow" wrap="square" lIns="0" tIns="0" rIns="0" bIns="0" anchor="ctr" anchorCtr="1"/>
                <a:lstStyle/>
                <a:p>
                  <a:pPr algn="ctr" rtl="0">
                    <a:defRPr sz="400"/>
                  </a:pPr>
                  <a:r>
                    <a:rPr lang="en-US" sz="400" b="0" i="0" u="none" strike="noStrike" kern="1200" baseline="0">
                      <a:solidFill>
                        <a:schemeClr val="bg1"/>
                      </a:solidFill>
                      <a:latin typeface="Arial"/>
                    </a:rPr>
                    <a:t>Other</a:t>
                  </a:r>
                </a:p>
              </cx:txPr>
              <cx:visibility seriesName="0" categoryName="1" value="0"/>
            </cx:dataLabel>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9C793-8501-488B-982D-300E53382C8D}"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A165D-FBF7-43A1-949E-F11622CD28E6}" type="slidenum">
              <a:rPr lang="en-GB" smtClean="0"/>
              <a:t>‹#›</a:t>
            </a:fld>
            <a:endParaRPr lang="en-GB"/>
          </a:p>
        </p:txBody>
      </p:sp>
    </p:spTree>
    <p:extLst>
      <p:ext uri="{BB962C8B-B14F-4D97-AF65-F5344CB8AC3E}">
        <p14:creationId xmlns:p14="http://schemas.microsoft.com/office/powerpoint/2010/main" val="344668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research/thinkbox-research/context-effec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5E64-7772-2D53-06D5-89A687EFD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2EACE-7A70-0B26-12EE-C3AE28EF0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8D47A-FE42-AD27-5472-6E53BF63F365}"/>
              </a:ext>
            </a:extLst>
          </p:cNvPr>
          <p:cNvSpPr>
            <a:spLocks noGrp="1"/>
          </p:cNvSpPr>
          <p:nvPr>
            <p:ph type="body" idx="1"/>
          </p:nvPr>
        </p:nvSpPr>
        <p:spPr/>
        <p:txBody>
          <a:bodyPr/>
          <a:lstStyle/>
          <a:p>
            <a:r>
              <a:rPr lang="en-US" dirty="0"/>
              <a:t>Context is key. The right in-home advertising context can increase ad recall by up to 6.3 times.</a:t>
            </a:r>
          </a:p>
          <a:p>
            <a:endParaRPr lang="en-US" dirty="0"/>
          </a:p>
          <a:p>
            <a:r>
              <a:rPr lang="en-US" dirty="0"/>
              <a:t>Looking at specific rooms within the home, the living room emerges as the most impactful, driving better ad recall than any other room, 176% higher than the kitchen, 10% better than the bedroom and 22% higher than any of the other rooms in the house.</a:t>
            </a:r>
          </a:p>
          <a:p>
            <a:endParaRPr lang="en-US" dirty="0"/>
          </a:p>
          <a:p>
            <a:r>
              <a:rPr lang="en-US" dirty="0"/>
              <a:t>So what exactly is going on in living rooms to make this such a powerful environment for advertisers?</a:t>
            </a:r>
          </a:p>
          <a:p>
            <a:endParaRPr lang="en-US" dirty="0"/>
          </a:p>
          <a:p>
            <a:r>
              <a:rPr lang="en-US" dirty="0"/>
              <a:t>Analysis of 87 variables via SEM identified key contextual factors that drive ad recall at home, both individually and collectively. Each of them are an important ingredient in creating the perfect advertising recipe. These are:</a:t>
            </a:r>
          </a:p>
          <a:p>
            <a:r>
              <a:rPr lang="en-US" dirty="0"/>
              <a:t>1. Device – larger screens such as the TV set have a higher impact on ad recall</a:t>
            </a:r>
          </a:p>
          <a:p>
            <a:r>
              <a:rPr lang="en-US" dirty="0"/>
              <a:t>2. Content – professionally produced content produced stronger results than non-professionally produced content</a:t>
            </a:r>
          </a:p>
          <a:p>
            <a:r>
              <a:rPr lang="en-US" dirty="0"/>
              <a:t>3. Location – different locations such as the living room produced different results</a:t>
            </a:r>
          </a:p>
          <a:p>
            <a:r>
              <a:rPr lang="en-US" dirty="0"/>
              <a:t>4. Mood – being in a positive mood has shown to produce stronger results</a:t>
            </a:r>
          </a:p>
          <a:p>
            <a:r>
              <a:rPr lang="en-US" dirty="0"/>
              <a:t>5. Occasion satisfaction – overall satisfaction with the viewing occasion drives ad recall</a:t>
            </a:r>
          </a:p>
          <a:p>
            <a:r>
              <a:rPr lang="en-US" dirty="0"/>
              <a:t>6. Other people – shared viewing plays a role in driving ad recall and satisfaction </a:t>
            </a:r>
          </a:p>
          <a:p>
            <a:endParaRPr lang="en-US" dirty="0"/>
          </a:p>
          <a:p>
            <a:r>
              <a:rPr lang="en-US" dirty="0"/>
              <a:t>Read more about the power of context here: https://www.thinkbox.tv/research/thinkbox-research/context-effects#in-brief</a:t>
            </a:r>
            <a:endParaRPr lang="en-GB" dirty="0"/>
          </a:p>
        </p:txBody>
      </p:sp>
      <p:sp>
        <p:nvSpPr>
          <p:cNvPr id="4" name="Slide Number Placeholder 3">
            <a:extLst>
              <a:ext uri="{FF2B5EF4-FFF2-40B4-BE49-F238E27FC236}">
                <a16:creationId xmlns:a16="http://schemas.microsoft.com/office/drawing/2014/main" id="{09F1D4E8-1429-CADE-3876-F4CB930945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E9835-E8D0-434A-8155-6EF9E64FA8A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942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48FA-3708-FD17-37CF-6887F1AB9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66DD3-2E12-9353-CF05-9E1B93B88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82A0D-2AF6-A99F-C8B3-E2FEB897D96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As seen in </a:t>
            </a:r>
            <a:r>
              <a:rPr lang="en-US" sz="1200" b="0" i="0" kern="1200" dirty="0">
                <a:solidFill>
                  <a:schemeClr val="tx1"/>
                </a:solidFill>
                <a:effectLst/>
                <a:latin typeface="+mn-lt"/>
                <a:ea typeface="+mn-ea"/>
                <a:cs typeface="+mn-cs"/>
                <a:hlinkClick r:id="rId3" tooltip="Context Effects"/>
              </a:rPr>
              <a:t>Context Effects</a:t>
            </a:r>
            <a:r>
              <a:rPr lang="en-US" sz="1200" b="0" i="0" kern="1200" dirty="0">
                <a:solidFill>
                  <a:schemeClr val="tx1"/>
                </a:solidFill>
                <a:effectLst/>
                <a:latin typeface="+mn-lt"/>
                <a:ea typeface="+mn-ea"/>
                <a:cs typeface="+mn-cs"/>
              </a:rPr>
              <a:t>, analysis found that being with others has a marked impact on ad recall, increasing by 23% vs. watching alone. viewing with other people has a positive impact on ad recall. In the same way, Staying Power showed how TV’s lasting impact is closely tied to the way we watch it. Unlike Social Media, TV remains a shared experience — often viewed on a big screen, in a relaxed living room setting, and crucially, with other people.</a:t>
            </a:r>
          </a:p>
          <a:p>
            <a:br>
              <a:rPr lang="en-US" dirty="0"/>
            </a:br>
            <a:r>
              <a:rPr lang="en-US" dirty="0"/>
              <a:t>A</a:t>
            </a:r>
            <a:r>
              <a:rPr lang="en-US" sz="1200" b="0" i="0" kern="1200" dirty="0">
                <a:solidFill>
                  <a:schemeClr val="tx1"/>
                </a:solidFill>
                <a:effectLst/>
                <a:latin typeface="+mn-lt"/>
                <a:ea typeface="+mn-ea"/>
                <a:cs typeface="+mn-cs"/>
              </a:rPr>
              <a:t>cross the eight-week period, liking of the TV ads in this study was 75% higher among those who were exposed to them with others (vs. seeing alone.) The findings suggest that TV’s enduring influence isn’t just about sight and sound — it’s about the social connection that comes from watching together.</a:t>
            </a:r>
            <a:endParaRPr lang="en-GB" dirty="0"/>
          </a:p>
        </p:txBody>
      </p:sp>
      <p:sp>
        <p:nvSpPr>
          <p:cNvPr id="4" name="Slide Number Placeholder 3">
            <a:extLst>
              <a:ext uri="{FF2B5EF4-FFF2-40B4-BE49-F238E27FC236}">
                <a16:creationId xmlns:a16="http://schemas.microsoft.com/office/drawing/2014/main" id="{8C2A35D7-7EFF-A91A-5C64-74B12A5380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E9835-E8D0-434A-8155-6EF9E64FA8A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188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1">
              <a:spcBef>
                <a:spcPts val="0"/>
              </a:spcBef>
              <a:buNone/>
            </a:pPr>
            <a:r>
              <a:rPr lang="en-GB" dirty="0"/>
              <a:t>In the home, the living room is the location with the highest ad recall.</a:t>
            </a:r>
            <a:endParaRPr lang="en-GB" sz="1200" dirty="0">
              <a:solidFill>
                <a:schemeClr val="bg1"/>
              </a:solidFill>
              <a:latin typeface="Helvetica Neue" panose="02000503000000020004" pitchFamily="2" charset="0"/>
            </a:endParaRPr>
          </a:p>
          <a:p>
            <a:pPr marL="0" indent="0" hangingPunct="1">
              <a:spcBef>
                <a:spcPts val="0"/>
              </a:spcBef>
              <a:buNone/>
            </a:pPr>
            <a:endParaRPr lang="en-GB" sz="1200" dirty="0">
              <a:solidFill>
                <a:schemeClr val="bg1"/>
              </a:solidFill>
              <a:latin typeface="Helvetica Neue" panose="02000503000000020004" pitchFamily="2" charset="0"/>
            </a:endParaRPr>
          </a:p>
          <a:p>
            <a:pPr marL="0" indent="0" hangingPunct="1">
              <a:spcBef>
                <a:spcPts val="0"/>
              </a:spcBef>
              <a:buNone/>
            </a:pPr>
            <a:r>
              <a:rPr lang="en-GB" sz="1200" dirty="0">
                <a:solidFill>
                  <a:schemeClr val="bg1"/>
                </a:solidFill>
                <a:latin typeface="Helvetica Neue" panose="02000503000000020004" pitchFamily="2" charset="0"/>
              </a:rPr>
              <a:t>A18. Do you remember seeing any advertising when you watched [OCCASION]?</a:t>
            </a:r>
          </a:p>
          <a:p>
            <a:pPr marL="0" indent="0" hangingPunct="1">
              <a:spcBef>
                <a:spcPts val="0"/>
              </a:spcBef>
              <a:buNone/>
            </a:pPr>
            <a:r>
              <a:rPr lang="en-GB" sz="1200" dirty="0">
                <a:solidFill>
                  <a:schemeClr val="bg1"/>
                </a:solidFill>
                <a:latin typeface="Helvetica Neue" panose="02000503000000020004" pitchFamily="2" charset="0"/>
              </a:rPr>
              <a:t>A5. Where were you when you watched [OCCASION]?</a:t>
            </a:r>
          </a:p>
          <a:p>
            <a:pPr marL="0" indent="0" hangingPunct="1">
              <a:spcBef>
                <a:spcPts val="0"/>
              </a:spcBef>
              <a:buNone/>
            </a:pPr>
            <a:endParaRPr lang="en-GB" sz="1200" dirty="0">
              <a:solidFill>
                <a:schemeClr val="bg1"/>
              </a:solidFill>
              <a:latin typeface="Helvetica Neue" panose="02000503000000020004" pitchFamily="2" charset="0"/>
            </a:endParaRPr>
          </a:p>
          <a:p>
            <a:pPr marL="0" indent="0" hangingPunct="1">
              <a:spcBef>
                <a:spcPts val="0"/>
              </a:spcBef>
              <a:buNone/>
            </a:pPr>
            <a:r>
              <a:rPr lang="en-GB" sz="1200" dirty="0">
                <a:solidFill>
                  <a:schemeClr val="bg1"/>
                </a:solidFill>
                <a:latin typeface="Helvetica Neue" panose="02000503000000020004" pitchFamily="2" charset="0"/>
              </a:rPr>
              <a:t>Base: 4,005 viewing occasions with ads answered by 2,017 online respondents aged 18-75 who watched any type of video content via any source the previous day.  Sample matched to Barb.</a:t>
            </a:r>
          </a:p>
          <a:p>
            <a:endParaRPr lang="en-GB" dirty="0"/>
          </a:p>
        </p:txBody>
      </p:sp>
      <p:sp>
        <p:nvSpPr>
          <p:cNvPr id="4" name="Slide Number Placeholder 3"/>
          <p:cNvSpPr>
            <a:spLocks noGrp="1"/>
          </p:cNvSpPr>
          <p:nvPr>
            <p:ph type="sldNum" sz="quarter" idx="5"/>
          </p:nvPr>
        </p:nvSpPr>
        <p:spPr/>
        <p:txBody>
          <a:bodyPr/>
          <a:lstStyle/>
          <a:p>
            <a:fld id="{49B8512A-5DE0-470A-93A1-BCA5FB208AD6}" type="slidenum">
              <a:rPr lang="en-GB" smtClean="0"/>
              <a:t>4</a:t>
            </a:fld>
            <a:endParaRPr lang="en-GB"/>
          </a:p>
        </p:txBody>
      </p:sp>
    </p:spTree>
    <p:extLst>
      <p:ext uri="{BB962C8B-B14F-4D97-AF65-F5344CB8AC3E}">
        <p14:creationId xmlns:p14="http://schemas.microsoft.com/office/powerpoint/2010/main" val="70241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5F01E-E10E-E9F5-41D7-182F3FC8B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34DDE-8188-E8A7-07BE-BB02A201B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6BC38-B24F-056F-502B-ECBD6032A1B0}"/>
              </a:ext>
            </a:extLst>
          </p:cNvPr>
          <p:cNvSpPr>
            <a:spLocks noGrp="1"/>
          </p:cNvSpPr>
          <p:nvPr>
            <p:ph type="body" idx="1"/>
          </p:nvPr>
        </p:nvSpPr>
        <p:spPr/>
        <p:txBody>
          <a:bodyPr/>
          <a:lstStyle/>
          <a:p>
            <a:r>
              <a:rPr lang="en-GB" dirty="0"/>
              <a:t>Using Barb data, we can see that shared viewing happened in all TV genres, with Entertainment and Drama seeing the largest proportion of viewing.</a:t>
            </a:r>
          </a:p>
        </p:txBody>
      </p:sp>
      <p:sp>
        <p:nvSpPr>
          <p:cNvPr id="4" name="Slide Number Placeholder 3">
            <a:extLst>
              <a:ext uri="{FF2B5EF4-FFF2-40B4-BE49-F238E27FC236}">
                <a16:creationId xmlns:a16="http://schemas.microsoft.com/office/drawing/2014/main" id="{2863DF31-6FDA-FA6A-0EC8-E9E2303FFD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A247-2633-4828-95AB-4BD37EB841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9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Barb data to analyse the top two performing genres with the largest proportion of co-viewing (Entertainment and Drama), we can see that comedy shows such as LOL: Last One Laughing and </a:t>
            </a:r>
            <a:r>
              <a:rPr lang="en-GB" dirty="0" err="1"/>
              <a:t>Tasmakster</a:t>
            </a:r>
            <a:r>
              <a:rPr lang="en-GB" dirty="0"/>
              <a:t> as well as gripping dramas such as The Last of Us and The Day of the Jackal were largely watched with other.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BA66E-2E48-479D-BCB5-E0D11BE925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6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52C9-26D8-CDBA-C233-B6234706C7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981393-B995-7441-1058-6EC6FAA8F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B6D6A8-41AD-5B64-CF5C-91166D1D93FE}"/>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5EFFAF2F-6AA1-6FC2-DAFB-32A7FF8EB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75380E-21C0-4303-772B-2E975C40B758}"/>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82839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20BA-E331-8C09-2382-594BFE02B8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6C62F-D0F1-AA78-7000-4BDCD0B78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8208D-64DD-C6B3-F495-ABE46AEF5187}"/>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29F64B82-9645-9947-0E42-350CB8E61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F5375-4A4E-4B42-225B-7400A1ACF43D}"/>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1121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7BFC1-10F7-9E0E-E6B0-0A44D16D0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E3E96D-14FD-5CA6-566C-0F3D101F2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8C50E-B6B1-5C1E-348F-37D3E221CAA7}"/>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1F324CF5-F130-795C-F6D5-E6668A631A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8B0F0-4D99-C64F-CD2E-8932A56B3BB0}"/>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339677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102482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411457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68383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79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589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56928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4593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77294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9C68-CBD4-084D-FD32-EE9C02116E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4B3A8E-4D78-475F-E03E-97F991FF2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911BF-90DD-52F5-280A-986DB51A8D1B}"/>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244115DD-FA0E-9240-6249-2E9550B8F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FAF2B-A7BF-2875-984E-1F8BE50D17CE}"/>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3151560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33060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031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71752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392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6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95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664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2768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026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9113-9B17-AD60-75BC-6F10F1D791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DD8100-6A7A-D6B4-6767-2D458B1BAD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67404-B4E1-161A-99B1-86CFECF49C00}"/>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00C4A07C-9F5A-18F7-6719-AD36BDE0EE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DE3B8-B24A-1B22-C035-1A01F0CAD2F5}"/>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272240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35365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962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198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219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34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28459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8538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267515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84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2565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DCF3-FD84-0B8D-1ED3-9E0C2A761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123D8-9E53-9C8B-E050-63941536F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E98D60-48C3-15E1-D087-1DA92E4896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C1CCC1-2C20-DCF9-2433-3332F5FC1E1A}"/>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6" name="Footer Placeholder 5">
            <a:extLst>
              <a:ext uri="{FF2B5EF4-FFF2-40B4-BE49-F238E27FC236}">
                <a16:creationId xmlns:a16="http://schemas.microsoft.com/office/drawing/2014/main" id="{99A7B564-BFD6-4CAE-2DC9-B7C347B19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A2FDE-3125-412B-CFC7-F1A16206BEF6}"/>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728580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3542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AC5BB-39CE-1A4C-8812-F3A17EA4417C}"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3486290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AC5BB-39CE-1A4C-8812-F3A17EA4417C}"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3026127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345746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1194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64410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37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87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1616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9248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48DB-0919-1982-4213-6E19C7E24A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990F7-9202-E87A-051D-0B6A7334A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751438-06CA-B048-42A3-C580720E52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2443FF-257F-8DB1-A0B5-0C543E9A3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7FA87-DA6A-A549-5CBF-C8BCAD56C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8B0694-B8F9-68E1-3CCC-10D620CDA10A}"/>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8" name="Footer Placeholder 7">
            <a:extLst>
              <a:ext uri="{FF2B5EF4-FFF2-40B4-BE49-F238E27FC236}">
                <a16:creationId xmlns:a16="http://schemas.microsoft.com/office/drawing/2014/main" id="{350D492C-A48A-0AFC-9D2C-2AE97288B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4A6F7B-7C18-1A8E-0AC5-735F80B40605}"/>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2231205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5404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1814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90700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00886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926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295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6694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462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666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7430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389E-2BA8-F86A-E11C-AE3092C874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1A0A5A-893D-B524-84AC-D49F79909597}"/>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4" name="Footer Placeholder 3">
            <a:extLst>
              <a:ext uri="{FF2B5EF4-FFF2-40B4-BE49-F238E27FC236}">
                <a16:creationId xmlns:a16="http://schemas.microsoft.com/office/drawing/2014/main" id="{10AFC894-AA4F-0020-BD44-A3E96B0DA1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992257-0A47-8B60-C96C-F05EC4A0DD9D}"/>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1212089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453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173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2104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79859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3026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777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4681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40475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37491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1689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36AB2-6B0A-419B-D73F-CBEEB2EFC50A}"/>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3" name="Footer Placeholder 2">
            <a:extLst>
              <a:ext uri="{FF2B5EF4-FFF2-40B4-BE49-F238E27FC236}">
                <a16:creationId xmlns:a16="http://schemas.microsoft.com/office/drawing/2014/main" id="{25A1E99D-3C9C-8767-932C-AE64D10F39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7240F7-7B26-1499-4BF6-D7F0E6610D0F}"/>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4462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1020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67599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53761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1523668"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1808122"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4270324"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6732526"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9194726" y="1149559"/>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1807496"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4269698"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6731900"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9194100"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162449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403316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649727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8951722"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1629473"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4058180"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8994530"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6534185"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3957352"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6460484"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8901308"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1523668"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3957352"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6460484"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8901308"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34846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159000" y="2598115"/>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2443454" y="1319053"/>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03800" y="1319053"/>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2442828" y="3516069"/>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03800" y="3516069"/>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259828" y="2585040"/>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267216" y="2585040"/>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264805" y="4799443"/>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292232" y="4799443"/>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8728" y="2598115"/>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159000" y="4823697"/>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8728" y="4823697"/>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71CA8401-C733-8A3E-5ECF-4E152FBE58AE}"/>
              </a:ext>
            </a:extLst>
          </p:cNvPr>
          <p:cNvSpPr>
            <a:spLocks noGrp="1"/>
          </p:cNvSpPr>
          <p:nvPr>
            <p:ph type="pic" sz="quarter" idx="41"/>
          </p:nvPr>
        </p:nvSpPr>
        <p:spPr>
          <a:xfrm>
            <a:off x="8578509" y="1320624"/>
            <a:ext cx="1184400" cy="1184400"/>
          </a:xfrm>
          <a:solidFill>
            <a:schemeClr val="bg1">
              <a:lumMod val="85000"/>
            </a:schemeClr>
          </a:solidFill>
        </p:spPr>
        <p:txBody>
          <a:bodyPr/>
          <a:lstStyle/>
          <a:p>
            <a:endParaRPr lang="en-GB"/>
          </a:p>
        </p:txBody>
      </p:sp>
      <p:sp>
        <p:nvSpPr>
          <p:cNvPr id="7" name="Picture Placeholder 5">
            <a:extLst>
              <a:ext uri="{FF2B5EF4-FFF2-40B4-BE49-F238E27FC236}">
                <a16:creationId xmlns:a16="http://schemas.microsoft.com/office/drawing/2014/main" id="{6372AB95-682F-54D2-FA30-732EB7F56ABC}"/>
              </a:ext>
            </a:extLst>
          </p:cNvPr>
          <p:cNvSpPr>
            <a:spLocks noGrp="1"/>
          </p:cNvSpPr>
          <p:nvPr>
            <p:ph type="pic" sz="quarter" idx="42"/>
          </p:nvPr>
        </p:nvSpPr>
        <p:spPr>
          <a:xfrm>
            <a:off x="8578509" y="3517640"/>
            <a:ext cx="1184400" cy="1184400"/>
          </a:xfrm>
          <a:solidFill>
            <a:schemeClr val="bg1">
              <a:lumMod val="85000"/>
            </a:schemeClr>
          </a:solidFill>
        </p:spPr>
        <p:txBody>
          <a:bodyPr/>
          <a:lstStyle/>
          <a:p>
            <a:endParaRPr lang="en-GB"/>
          </a:p>
        </p:txBody>
      </p:sp>
      <p:cxnSp>
        <p:nvCxnSpPr>
          <p:cNvPr id="8" name="Straight Connector 7">
            <a:extLst>
              <a:ext uri="{FF2B5EF4-FFF2-40B4-BE49-F238E27FC236}">
                <a16:creationId xmlns:a16="http://schemas.microsoft.com/office/drawing/2014/main" id="{B9DDB950-9C57-0C3D-EB93-BBC249BEA412}"/>
              </a:ext>
            </a:extLst>
          </p:cNvPr>
          <p:cNvCxnSpPr>
            <a:cxnSpLocks/>
          </p:cNvCxnSpPr>
          <p:nvPr userDrawn="1"/>
        </p:nvCxnSpPr>
        <p:spPr>
          <a:xfrm>
            <a:off x="8341925" y="2586611"/>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D08B71-E8C5-7FCB-7082-0028BFE93012}"/>
              </a:ext>
            </a:extLst>
          </p:cNvPr>
          <p:cNvCxnSpPr>
            <a:cxnSpLocks/>
          </p:cNvCxnSpPr>
          <p:nvPr userDrawn="1"/>
        </p:nvCxnSpPr>
        <p:spPr>
          <a:xfrm>
            <a:off x="8366941" y="4801014"/>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5F82AE81-D687-B233-51F6-7064B7866182}"/>
              </a:ext>
            </a:extLst>
          </p:cNvPr>
          <p:cNvSpPr>
            <a:spLocks noGrp="1"/>
          </p:cNvSpPr>
          <p:nvPr>
            <p:ph type="body" sz="quarter" idx="43" hasCustomPrompt="1"/>
          </p:nvPr>
        </p:nvSpPr>
        <p:spPr>
          <a:xfrm>
            <a:off x="8303437" y="2599686"/>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11" name="Text Placeholder 6">
            <a:extLst>
              <a:ext uri="{FF2B5EF4-FFF2-40B4-BE49-F238E27FC236}">
                <a16:creationId xmlns:a16="http://schemas.microsoft.com/office/drawing/2014/main" id="{D59BF2AC-F6F7-B78B-F001-F47A068EBBAF}"/>
              </a:ext>
            </a:extLst>
          </p:cNvPr>
          <p:cNvSpPr>
            <a:spLocks noGrp="1"/>
          </p:cNvSpPr>
          <p:nvPr>
            <p:ph type="body" sz="quarter" idx="44" hasCustomPrompt="1"/>
          </p:nvPr>
        </p:nvSpPr>
        <p:spPr>
          <a:xfrm>
            <a:off x="8303437" y="4825268"/>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7801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A4CA-0447-24C9-62A3-012F3A8124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191611-0748-AD37-E780-0724735AF29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6C6A8D-666B-47DC-BAC4-4E7AA3F64964}"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15/04/2026</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5C2C0D0C-F213-3418-D082-F4681836125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5C1178FA-A53E-F505-969B-823F04C959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EDD316-2EFC-4A2A-BC8C-CE118E394CC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1986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41BA-C5E5-9EB3-E4EF-78672BF53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ACB932-83C2-A422-3260-1A833D77C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054CDD-1D5D-916D-88CF-D3F0D3901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DCA3D-70AD-DBF4-6EB0-B483C2CCC94F}"/>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6" name="Footer Placeholder 5">
            <a:extLst>
              <a:ext uri="{FF2B5EF4-FFF2-40B4-BE49-F238E27FC236}">
                <a16:creationId xmlns:a16="http://schemas.microsoft.com/office/drawing/2014/main" id="{D808CB0C-8C61-6048-3116-654DCCB25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F0A67-EDF1-A939-9578-705632C78A80}"/>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350075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AB2B-1D41-1D24-1BE4-3448FBEDB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F69302-54BB-F128-BB7D-88E6E2D8C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6E04BC-3D9C-3DF9-3978-14AE64BBB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95B07-F9D5-EDA7-BD65-E9E7E52AE265}"/>
              </a:ext>
            </a:extLst>
          </p:cNvPr>
          <p:cNvSpPr>
            <a:spLocks noGrp="1"/>
          </p:cNvSpPr>
          <p:nvPr>
            <p:ph type="dt" sz="half" idx="10"/>
          </p:nvPr>
        </p:nvSpPr>
        <p:spPr/>
        <p:txBody>
          <a:bodyPr/>
          <a:lstStyle/>
          <a:p>
            <a:fld id="{4BAF16C3-CE84-4F52-BCA5-E1741047D812}" type="datetimeFigureOut">
              <a:rPr lang="en-GB" smtClean="0"/>
              <a:t>15/04/2026</a:t>
            </a:fld>
            <a:endParaRPr lang="en-GB"/>
          </a:p>
        </p:txBody>
      </p:sp>
      <p:sp>
        <p:nvSpPr>
          <p:cNvPr id="6" name="Footer Placeholder 5">
            <a:extLst>
              <a:ext uri="{FF2B5EF4-FFF2-40B4-BE49-F238E27FC236}">
                <a16:creationId xmlns:a16="http://schemas.microsoft.com/office/drawing/2014/main" id="{41C0185A-CEF3-4D55-5788-88F7D6113E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61DB9-2F7D-20CF-CED7-AA4DC5DED1F3}"/>
              </a:ext>
            </a:extLst>
          </p:cNvPr>
          <p:cNvSpPr>
            <a:spLocks noGrp="1"/>
          </p:cNvSpPr>
          <p:nvPr>
            <p:ph type="sldNum" sz="quarter" idx="12"/>
          </p:nvPr>
        </p:nvSpPr>
        <p:spPr/>
        <p:txBody>
          <a:bodyPr/>
          <a:lstStyle/>
          <a:p>
            <a:fld id="{E9BC317E-FCD0-412E-A78E-39349CE2E9D2}" type="slidenum">
              <a:rPr lang="en-GB" smtClean="0"/>
              <a:t>‹#›</a:t>
            </a:fld>
            <a:endParaRPr lang="en-GB"/>
          </a:p>
        </p:txBody>
      </p:sp>
    </p:spTree>
    <p:extLst>
      <p:ext uri="{BB962C8B-B14F-4D97-AF65-F5344CB8AC3E}">
        <p14:creationId xmlns:p14="http://schemas.microsoft.com/office/powerpoint/2010/main" val="10938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theme" Target="../theme/theme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image" Target="../media/image2.jpeg"/><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tags" Target="../tags/tag31.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98616-9F21-B77F-8DF7-8941F86D4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51C4AC-4AF7-C26B-38F0-6FEC59833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029E6-B40C-CEC7-6499-E74B2C8D5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AF16C3-CE84-4F52-BCA5-E1741047D812}" type="datetimeFigureOut">
              <a:rPr lang="en-GB" smtClean="0"/>
              <a:t>15/04/2026</a:t>
            </a:fld>
            <a:endParaRPr lang="en-GB"/>
          </a:p>
        </p:txBody>
      </p:sp>
      <p:sp>
        <p:nvSpPr>
          <p:cNvPr id="5" name="Footer Placeholder 4">
            <a:extLst>
              <a:ext uri="{FF2B5EF4-FFF2-40B4-BE49-F238E27FC236}">
                <a16:creationId xmlns:a16="http://schemas.microsoft.com/office/drawing/2014/main" id="{92989321-2682-1585-8A91-28BB3C13E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3FCA3B-D6BF-64A6-D628-FF8A23A99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BC317E-FCD0-412E-A78E-39349CE2E9D2}" type="slidenum">
              <a:rPr lang="en-GB" smtClean="0"/>
              <a:t>‹#›</a:t>
            </a:fld>
            <a:endParaRPr lang="en-GB"/>
          </a:p>
        </p:txBody>
      </p:sp>
    </p:spTree>
    <p:extLst>
      <p:ext uri="{BB962C8B-B14F-4D97-AF65-F5344CB8AC3E}">
        <p14:creationId xmlns:p14="http://schemas.microsoft.com/office/powerpoint/2010/main" val="378308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3"/>
    </p:custDataLst>
    <p:extLst>
      <p:ext uri="{BB962C8B-B14F-4D97-AF65-F5344CB8AC3E}">
        <p14:creationId xmlns:p14="http://schemas.microsoft.com/office/powerpoint/2010/main" val="72759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5"/>
    </p:custDataLst>
    <p:extLst>
      <p:ext uri="{BB962C8B-B14F-4D97-AF65-F5344CB8AC3E}">
        <p14:creationId xmlns:p14="http://schemas.microsoft.com/office/powerpoint/2010/main" val="37767142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5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FE829-04C1-E2D6-C164-6390D88FE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36EE199-FF8D-D574-56B9-C2F121635C30}"/>
              </a:ext>
            </a:extLst>
          </p:cNvPr>
          <p:cNvSpPr/>
          <p:nvPr/>
        </p:nvSpPr>
        <p:spPr>
          <a:xfrm flipH="1">
            <a:off x="-6" y="0"/>
            <a:ext cx="11617897" cy="4427621"/>
          </a:xfrm>
          <a:prstGeom prst="rect">
            <a:avLst/>
          </a:prstGeom>
          <a:gradFill flip="none" rotWithShape="1">
            <a:gsLst>
              <a:gs pos="42000">
                <a:schemeClr val="bg1">
                  <a:lumMod val="0"/>
                  <a:alpha val="0"/>
                </a:schemeClr>
              </a:gs>
              <a:gs pos="2200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5">
            <a:extLst>
              <a:ext uri="{FF2B5EF4-FFF2-40B4-BE49-F238E27FC236}">
                <a16:creationId xmlns:a16="http://schemas.microsoft.com/office/drawing/2014/main" id="{91DF34BF-327B-79E0-09ED-E1735AF0EA83}"/>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ITV – There’s no place like ITV</a:t>
            </a:r>
          </a:p>
        </p:txBody>
      </p:sp>
      <p:sp>
        <p:nvSpPr>
          <p:cNvPr id="3" name="Title 2">
            <a:extLst>
              <a:ext uri="{FF2B5EF4-FFF2-40B4-BE49-F238E27FC236}">
                <a16:creationId xmlns:a16="http://schemas.microsoft.com/office/drawing/2014/main" id="{E641A93C-02DF-DAA3-4921-4419BF823EE9}"/>
              </a:ext>
            </a:extLst>
          </p:cNvPr>
          <p:cNvSpPr>
            <a:spLocks noGrp="1"/>
          </p:cNvSpPr>
          <p:nvPr>
            <p:ph type="ctrTitle"/>
          </p:nvPr>
        </p:nvSpPr>
        <p:spPr/>
        <p:txBody>
          <a:bodyPr/>
          <a:lstStyle/>
          <a:p>
            <a:r>
              <a:rPr lang="en-GB" dirty="0"/>
              <a:t>Power of shared viewing</a:t>
            </a:r>
          </a:p>
        </p:txBody>
      </p:sp>
    </p:spTree>
    <p:extLst>
      <p:ext uri="{BB962C8B-B14F-4D97-AF65-F5344CB8AC3E}">
        <p14:creationId xmlns:p14="http://schemas.microsoft.com/office/powerpoint/2010/main" val="20904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652A-E085-079C-7C1D-352B09FA6E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38CFC01-0940-3037-B1AC-78C40978A83D}"/>
              </a:ext>
            </a:extLst>
          </p:cNvPr>
          <p:cNvSpPr/>
          <p:nvPr/>
        </p:nvSpPr>
        <p:spPr>
          <a:xfrm>
            <a:off x="0" y="0"/>
            <a:ext cx="6096000" cy="5934075"/>
          </a:xfrm>
          <a:prstGeom prst="rect">
            <a:avLst/>
          </a:prstGeom>
          <a:solidFill>
            <a:srgbClr val="007A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7">
            <a:extLst>
              <a:ext uri="{FF2B5EF4-FFF2-40B4-BE49-F238E27FC236}">
                <a16:creationId xmlns:a16="http://schemas.microsoft.com/office/drawing/2014/main" id="{A6322052-A64D-1420-1B47-0337E6159608}"/>
              </a:ext>
            </a:extLst>
          </p:cNvPr>
          <p:cNvSpPr>
            <a:spLocks noGrp="1"/>
          </p:cNvSpPr>
          <p:nvPr>
            <p:ph type="title"/>
          </p:nvPr>
        </p:nvSpPr>
        <p:spPr>
          <a:xfrm>
            <a:off x="371475" y="359944"/>
            <a:ext cx="4810125" cy="1021181"/>
          </a:xfrm>
        </p:spPr>
        <p:txBody>
          <a:bodyPr>
            <a:noAutofit/>
          </a:bodyPr>
          <a:lstStyle/>
          <a:p>
            <a:r>
              <a:rPr lang="en-US" sz="4400">
                <a:solidFill>
                  <a:schemeClr val="bg1"/>
                </a:solidFill>
              </a:rPr>
              <a:t>Not all advertising contexts deliver the same impact</a:t>
            </a:r>
            <a:endParaRPr lang="en-GB" sz="4400">
              <a:solidFill>
                <a:schemeClr val="bg1"/>
              </a:solidFill>
            </a:endParaRPr>
          </a:p>
        </p:txBody>
      </p:sp>
      <p:sp>
        <p:nvSpPr>
          <p:cNvPr id="2" name="Rectangle 1">
            <a:extLst>
              <a:ext uri="{FF2B5EF4-FFF2-40B4-BE49-F238E27FC236}">
                <a16:creationId xmlns:a16="http://schemas.microsoft.com/office/drawing/2014/main" id="{20DA7ABD-A6D0-F12B-B722-DF6F6EBBA36A}"/>
              </a:ext>
            </a:extLst>
          </p:cNvPr>
          <p:cNvSpPr/>
          <p:nvPr/>
        </p:nvSpPr>
        <p:spPr>
          <a:xfrm>
            <a:off x="8090137" y="574801"/>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Big screen</a:t>
            </a:r>
          </a:p>
        </p:txBody>
      </p:sp>
      <p:sp>
        <p:nvSpPr>
          <p:cNvPr id="7" name="Rectangle 6">
            <a:extLst>
              <a:ext uri="{FF2B5EF4-FFF2-40B4-BE49-F238E27FC236}">
                <a16:creationId xmlns:a16="http://schemas.microsoft.com/office/drawing/2014/main" id="{DDE1C90A-518F-7A28-5AB9-49EBC675AAB3}"/>
              </a:ext>
            </a:extLst>
          </p:cNvPr>
          <p:cNvSpPr/>
          <p:nvPr/>
        </p:nvSpPr>
        <p:spPr>
          <a:xfrm>
            <a:off x="8090140" y="1393534"/>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Professionally produced content</a:t>
            </a:r>
          </a:p>
        </p:txBody>
      </p:sp>
      <p:sp>
        <p:nvSpPr>
          <p:cNvPr id="8" name="Rectangle 7">
            <a:extLst>
              <a:ext uri="{FF2B5EF4-FFF2-40B4-BE49-F238E27FC236}">
                <a16:creationId xmlns:a16="http://schemas.microsoft.com/office/drawing/2014/main" id="{B4416AA5-FEDD-FD70-D424-54290F459D69}"/>
              </a:ext>
            </a:extLst>
          </p:cNvPr>
          <p:cNvSpPr/>
          <p:nvPr/>
        </p:nvSpPr>
        <p:spPr>
          <a:xfrm>
            <a:off x="8090139" y="2212267"/>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Location</a:t>
            </a:r>
          </a:p>
        </p:txBody>
      </p:sp>
      <p:sp>
        <p:nvSpPr>
          <p:cNvPr id="9" name="Rectangle 8">
            <a:extLst>
              <a:ext uri="{FF2B5EF4-FFF2-40B4-BE49-F238E27FC236}">
                <a16:creationId xmlns:a16="http://schemas.microsoft.com/office/drawing/2014/main" id="{B806311A-63F2-9430-F01A-A7B49B6BC23B}"/>
              </a:ext>
            </a:extLst>
          </p:cNvPr>
          <p:cNvSpPr/>
          <p:nvPr/>
        </p:nvSpPr>
        <p:spPr>
          <a:xfrm>
            <a:off x="8090138" y="3031000"/>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Mood</a:t>
            </a:r>
          </a:p>
        </p:txBody>
      </p:sp>
      <p:sp>
        <p:nvSpPr>
          <p:cNvPr id="10" name="Rectangle 9">
            <a:extLst>
              <a:ext uri="{FF2B5EF4-FFF2-40B4-BE49-F238E27FC236}">
                <a16:creationId xmlns:a16="http://schemas.microsoft.com/office/drawing/2014/main" id="{CD5EFAA4-CB08-4BF8-DBF9-CDD040E82D95}"/>
              </a:ext>
            </a:extLst>
          </p:cNvPr>
          <p:cNvSpPr/>
          <p:nvPr/>
        </p:nvSpPr>
        <p:spPr>
          <a:xfrm>
            <a:off x="8090138" y="3849733"/>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Occasion satisfaction</a:t>
            </a:r>
          </a:p>
        </p:txBody>
      </p:sp>
      <p:sp>
        <p:nvSpPr>
          <p:cNvPr id="11" name="Rectangle 10">
            <a:extLst>
              <a:ext uri="{FF2B5EF4-FFF2-40B4-BE49-F238E27FC236}">
                <a16:creationId xmlns:a16="http://schemas.microsoft.com/office/drawing/2014/main" id="{30B9BF49-EAB1-7448-2FBA-48FCB00F39A7}"/>
              </a:ext>
            </a:extLst>
          </p:cNvPr>
          <p:cNvSpPr/>
          <p:nvPr/>
        </p:nvSpPr>
        <p:spPr>
          <a:xfrm>
            <a:off x="8090136" y="4668465"/>
            <a:ext cx="2793539" cy="720000"/>
          </a:xfrm>
          <a:prstGeom prst="rect">
            <a:avLst/>
          </a:prstGeom>
          <a:solidFill>
            <a:srgbClr val="723C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Shared viewing</a:t>
            </a:r>
          </a:p>
        </p:txBody>
      </p:sp>
      <p:pic>
        <p:nvPicPr>
          <p:cNvPr id="23" name="Picture 22">
            <a:extLst>
              <a:ext uri="{FF2B5EF4-FFF2-40B4-BE49-F238E27FC236}">
                <a16:creationId xmlns:a16="http://schemas.microsoft.com/office/drawing/2014/main" id="{3353CA5B-3538-4508-7688-092A2BDDC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068" y="599857"/>
            <a:ext cx="694944" cy="694944"/>
          </a:xfrm>
          <a:prstGeom prst="rect">
            <a:avLst/>
          </a:prstGeom>
        </p:spPr>
      </p:pic>
      <p:pic>
        <p:nvPicPr>
          <p:cNvPr id="25" name="Picture 24">
            <a:extLst>
              <a:ext uri="{FF2B5EF4-FFF2-40B4-BE49-F238E27FC236}">
                <a16:creationId xmlns:a16="http://schemas.microsoft.com/office/drawing/2014/main" id="{FEC471FF-0906-A45F-2B36-BA9DCE199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068" y="2142689"/>
            <a:ext cx="694944" cy="694944"/>
          </a:xfrm>
          <a:prstGeom prst="rect">
            <a:avLst/>
          </a:prstGeom>
        </p:spPr>
      </p:pic>
      <p:pic>
        <p:nvPicPr>
          <p:cNvPr id="6" name="Picture 5">
            <a:extLst>
              <a:ext uri="{FF2B5EF4-FFF2-40B4-BE49-F238E27FC236}">
                <a16:creationId xmlns:a16="http://schemas.microsoft.com/office/drawing/2014/main" id="{C0DDCD12-EE65-6393-8634-6FBAF9FED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20" y="4720647"/>
            <a:ext cx="634921" cy="634921"/>
          </a:xfrm>
          <a:prstGeom prst="rect">
            <a:avLst/>
          </a:prstGeom>
        </p:spPr>
      </p:pic>
      <p:sp>
        <p:nvSpPr>
          <p:cNvPr id="4" name="Text Placeholder 10">
            <a:extLst>
              <a:ext uri="{FF2B5EF4-FFF2-40B4-BE49-F238E27FC236}">
                <a16:creationId xmlns:a16="http://schemas.microsoft.com/office/drawing/2014/main" id="{7CC1DCBE-FDB8-649D-E777-55945E16215E}"/>
              </a:ext>
            </a:extLst>
          </p:cNvPr>
          <p:cNvSpPr txBox="1">
            <a:spLocks/>
          </p:cNvSpPr>
          <p:nvPr/>
        </p:nvSpPr>
        <p:spPr>
          <a:xfrm>
            <a:off x="371476" y="5553053"/>
            <a:ext cx="5636132"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Source: Context Effects, Map The Territory &amp; Tapestry Research, 2024</a:t>
            </a:r>
          </a:p>
        </p:txBody>
      </p:sp>
      <p:pic>
        <p:nvPicPr>
          <p:cNvPr id="16" name="Picture 15">
            <a:extLst>
              <a:ext uri="{FF2B5EF4-FFF2-40B4-BE49-F238E27FC236}">
                <a16:creationId xmlns:a16="http://schemas.microsoft.com/office/drawing/2014/main" id="{AC11C620-4F0D-D79F-8FA0-57CC4C058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3068" y="1406349"/>
            <a:ext cx="694944" cy="694944"/>
          </a:xfrm>
          <a:prstGeom prst="rect">
            <a:avLst/>
          </a:prstGeom>
        </p:spPr>
      </p:pic>
      <p:pic>
        <p:nvPicPr>
          <p:cNvPr id="18" name="Picture 17">
            <a:extLst>
              <a:ext uri="{FF2B5EF4-FFF2-40B4-BE49-F238E27FC236}">
                <a16:creationId xmlns:a16="http://schemas.microsoft.com/office/drawing/2014/main" id="{1B7BE8D2-E3BF-9F89-F23A-021B64EC53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438" y="3075365"/>
            <a:ext cx="640203" cy="640203"/>
          </a:xfrm>
          <a:prstGeom prst="rect">
            <a:avLst/>
          </a:prstGeom>
        </p:spPr>
      </p:pic>
      <p:pic>
        <p:nvPicPr>
          <p:cNvPr id="20" name="Picture 19">
            <a:extLst>
              <a:ext uri="{FF2B5EF4-FFF2-40B4-BE49-F238E27FC236}">
                <a16:creationId xmlns:a16="http://schemas.microsoft.com/office/drawing/2014/main" id="{5EB37EF0-04EE-7CFC-A05D-CB29D34A5AEB}"/>
              </a:ext>
            </a:extLst>
          </p:cNvPr>
          <p:cNvPicPr>
            <a:picLocks noChangeAspect="1"/>
          </p:cNvPicPr>
          <p:nvPr/>
        </p:nvPicPr>
        <p:blipFill>
          <a:blip r:embed="rId8"/>
          <a:stretch>
            <a:fillRect/>
          </a:stretch>
        </p:blipFill>
        <p:spPr>
          <a:xfrm>
            <a:off x="7120438" y="3850178"/>
            <a:ext cx="695618" cy="656539"/>
          </a:xfrm>
          <a:prstGeom prst="rect">
            <a:avLst/>
          </a:prstGeom>
        </p:spPr>
      </p:pic>
    </p:spTree>
    <p:extLst>
      <p:ext uri="{BB962C8B-B14F-4D97-AF65-F5344CB8AC3E}">
        <p14:creationId xmlns:p14="http://schemas.microsoft.com/office/powerpoint/2010/main" val="177412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FB76-D9E6-0FF5-CCB3-413D137EF6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0F5EC2A-01AE-6E2A-66F3-2F1A89A16C0B}"/>
              </a:ext>
            </a:extLst>
          </p:cNvPr>
          <p:cNvSpPr/>
          <p:nvPr/>
        </p:nvSpPr>
        <p:spPr>
          <a:xfrm>
            <a:off x="0" y="0"/>
            <a:ext cx="6096000" cy="5934075"/>
          </a:xfrm>
          <a:prstGeom prst="rect">
            <a:avLst/>
          </a:prstGeom>
          <a:solidFill>
            <a:srgbClr val="723C9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7">
            <a:extLst>
              <a:ext uri="{FF2B5EF4-FFF2-40B4-BE49-F238E27FC236}">
                <a16:creationId xmlns:a16="http://schemas.microsoft.com/office/drawing/2014/main" id="{0754648E-DE86-5AE0-6359-10F0DFB97649}"/>
              </a:ext>
            </a:extLst>
          </p:cNvPr>
          <p:cNvSpPr>
            <a:spLocks noGrp="1"/>
          </p:cNvSpPr>
          <p:nvPr>
            <p:ph type="title"/>
          </p:nvPr>
        </p:nvSpPr>
        <p:spPr>
          <a:xfrm>
            <a:off x="371475" y="359944"/>
            <a:ext cx="4810125" cy="1021181"/>
          </a:xfrm>
        </p:spPr>
        <p:txBody>
          <a:bodyPr>
            <a:noAutofit/>
          </a:bodyPr>
          <a:lstStyle/>
          <a:p>
            <a:r>
              <a:rPr lang="en-US" sz="4400">
                <a:solidFill>
                  <a:schemeClr val="bg1"/>
                </a:solidFill>
              </a:rPr>
              <a:t>Shared TV viewing occasions drive ad performance</a:t>
            </a:r>
            <a:endParaRPr lang="en-GB" sz="4400">
              <a:solidFill>
                <a:schemeClr val="bg1"/>
              </a:solidFill>
            </a:endParaRPr>
          </a:p>
        </p:txBody>
      </p:sp>
      <p:grpSp>
        <p:nvGrpSpPr>
          <p:cNvPr id="15" name="Group 14">
            <a:extLst>
              <a:ext uri="{FF2B5EF4-FFF2-40B4-BE49-F238E27FC236}">
                <a16:creationId xmlns:a16="http://schemas.microsoft.com/office/drawing/2014/main" id="{AEDCAD08-9EBC-A311-DF1F-B0BBCD747AAC}"/>
              </a:ext>
            </a:extLst>
          </p:cNvPr>
          <p:cNvGrpSpPr/>
          <p:nvPr/>
        </p:nvGrpSpPr>
        <p:grpSpPr>
          <a:xfrm>
            <a:off x="7064471" y="1263701"/>
            <a:ext cx="4062256" cy="3544215"/>
            <a:chOff x="6848855" y="1001520"/>
            <a:chExt cx="4062256" cy="3544215"/>
          </a:xfrm>
        </p:grpSpPr>
        <p:sp>
          <p:nvSpPr>
            <p:cNvPr id="2" name="Rectangle 1">
              <a:extLst>
                <a:ext uri="{FF2B5EF4-FFF2-40B4-BE49-F238E27FC236}">
                  <a16:creationId xmlns:a16="http://schemas.microsoft.com/office/drawing/2014/main" id="{33E15F42-2FE2-67F4-CACD-32F2E4B8D747}"/>
                </a:ext>
              </a:extLst>
            </p:cNvPr>
            <p:cNvSpPr/>
            <p:nvPr/>
          </p:nvSpPr>
          <p:spPr>
            <a:xfrm>
              <a:off x="6848855" y="1001520"/>
              <a:ext cx="4062253" cy="1041095"/>
            </a:xfrm>
            <a:prstGeom prst="rect">
              <a:avLst/>
            </a:prstGeom>
            <a:solidFill>
              <a:srgbClr val="07A9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+23% higher ad recall</a:t>
              </a:r>
            </a:p>
          </p:txBody>
        </p:sp>
        <p:sp>
          <p:nvSpPr>
            <p:cNvPr id="7" name="Rectangle 6">
              <a:extLst>
                <a:ext uri="{FF2B5EF4-FFF2-40B4-BE49-F238E27FC236}">
                  <a16:creationId xmlns:a16="http://schemas.microsoft.com/office/drawing/2014/main" id="{0099DF0E-1AD9-B5BD-7FE7-0A82ACB11A38}"/>
                </a:ext>
              </a:extLst>
            </p:cNvPr>
            <p:cNvSpPr/>
            <p:nvPr/>
          </p:nvSpPr>
          <p:spPr>
            <a:xfrm>
              <a:off x="6848858" y="2253080"/>
              <a:ext cx="4062253" cy="1041095"/>
            </a:xfrm>
            <a:prstGeom prst="rect">
              <a:avLst/>
            </a:prstGeom>
            <a:solidFill>
              <a:srgbClr val="DB083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+15% higher brand trust</a:t>
              </a:r>
            </a:p>
          </p:txBody>
        </p:sp>
        <p:sp>
          <p:nvSpPr>
            <p:cNvPr id="8" name="Rectangle 7">
              <a:extLst>
                <a:ext uri="{FF2B5EF4-FFF2-40B4-BE49-F238E27FC236}">
                  <a16:creationId xmlns:a16="http://schemas.microsoft.com/office/drawing/2014/main" id="{1A5993CF-4487-40B4-52EF-492CC78436AB}"/>
                </a:ext>
              </a:extLst>
            </p:cNvPr>
            <p:cNvSpPr/>
            <p:nvPr/>
          </p:nvSpPr>
          <p:spPr>
            <a:xfrm>
              <a:off x="6848857" y="3504640"/>
              <a:ext cx="4062253" cy="1041095"/>
            </a:xfrm>
            <a:prstGeom prst="rect">
              <a:avLst/>
            </a:prstGeom>
            <a:solidFill>
              <a:srgbClr val="2D2D2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+75% greater liking of the TV ads</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 Placeholder 10">
            <a:extLst>
              <a:ext uri="{FF2B5EF4-FFF2-40B4-BE49-F238E27FC236}">
                <a16:creationId xmlns:a16="http://schemas.microsoft.com/office/drawing/2014/main" id="{57A140FA-32FE-0268-2B75-37E065D7A025}"/>
              </a:ext>
            </a:extLst>
          </p:cNvPr>
          <p:cNvSpPr txBox="1">
            <a:spLocks/>
          </p:cNvSpPr>
          <p:nvPr/>
        </p:nvSpPr>
        <p:spPr>
          <a:xfrm>
            <a:off x="371476" y="5553053"/>
            <a:ext cx="5636132"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white"/>
                </a:solidFill>
                <a:effectLst/>
                <a:uLnTx/>
                <a:uFillTx/>
                <a:latin typeface="Arial"/>
                <a:ea typeface="+mn-ea"/>
                <a:cs typeface="+mn-cs"/>
              </a:rPr>
              <a:t>Source: Context Effects, Map The Territory &amp; Tapestry Research, 2024.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prstClr val="white"/>
                </a:solidFill>
                <a:latin typeface="Arial"/>
              </a:rPr>
              <a:t>Staying Power, Tapestry Research, 2025.</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304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417624-229F-7883-0B41-10235537F584}"/>
              </a:ext>
            </a:extLst>
          </p:cNvPr>
          <p:cNvSpPr>
            <a:spLocks noGrp="1"/>
          </p:cNvSpPr>
          <p:nvPr>
            <p:ph type="title"/>
          </p:nvPr>
        </p:nvSpPr>
        <p:spPr/>
        <p:txBody>
          <a:bodyPr/>
          <a:lstStyle/>
          <a:p>
            <a:r>
              <a:rPr lang="en-GB" dirty="0"/>
              <a:t>The living room is the location with the highest ad recall</a:t>
            </a:r>
          </a:p>
        </p:txBody>
      </p:sp>
      <p:sp>
        <p:nvSpPr>
          <p:cNvPr id="6" name="Text Placeholder 5">
            <a:extLst>
              <a:ext uri="{FF2B5EF4-FFF2-40B4-BE49-F238E27FC236}">
                <a16:creationId xmlns:a16="http://schemas.microsoft.com/office/drawing/2014/main" id="{315C4FA8-DF6C-AA2A-4141-25C1BF140E98}"/>
              </a:ext>
            </a:extLst>
          </p:cNvPr>
          <p:cNvSpPr>
            <a:spLocks noGrp="1"/>
          </p:cNvSpPr>
          <p:nvPr>
            <p:ph type="body" sz="quarter" idx="15"/>
          </p:nvPr>
        </p:nvSpPr>
        <p:spPr/>
        <p:txBody>
          <a:bodyPr/>
          <a:lstStyle/>
          <a:p>
            <a:r>
              <a:rPr lang="en-US" dirty="0"/>
              <a:t>Source: Context Effects, Map The Territory &amp; Tapestry Research, 2024</a:t>
            </a:r>
          </a:p>
        </p:txBody>
      </p:sp>
      <p:pic>
        <p:nvPicPr>
          <p:cNvPr id="7" name="Picture 6" descr="A black and white floor plan of a house&#10;&#10;Description automatically generated">
            <a:extLst>
              <a:ext uri="{FF2B5EF4-FFF2-40B4-BE49-F238E27FC236}">
                <a16:creationId xmlns:a16="http://schemas.microsoft.com/office/drawing/2014/main" id="{06730B8B-A232-CF1E-50B0-DF36C288CD4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2368751" y="1188085"/>
            <a:ext cx="2584157" cy="3969048"/>
          </a:xfrm>
          <a:prstGeom prst="rect">
            <a:avLst/>
          </a:prstGeom>
        </p:spPr>
      </p:pic>
      <p:pic>
        <p:nvPicPr>
          <p:cNvPr id="8" name="Picture 7" descr="A black and white floor plan of a house&#10;&#10;Description automatically generated">
            <a:extLst>
              <a:ext uri="{FF2B5EF4-FFF2-40B4-BE49-F238E27FC236}">
                <a16:creationId xmlns:a16="http://schemas.microsoft.com/office/drawing/2014/main" id="{2B5E4C95-8E3B-C476-3C51-980FD2EE621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302576" y="1188085"/>
            <a:ext cx="3115310" cy="3969048"/>
          </a:xfrm>
          <a:prstGeom prst="rect">
            <a:avLst/>
          </a:prstGeom>
        </p:spPr>
      </p:pic>
      <p:sp>
        <p:nvSpPr>
          <p:cNvPr id="10" name="Rectangle 9">
            <a:extLst>
              <a:ext uri="{FF2B5EF4-FFF2-40B4-BE49-F238E27FC236}">
                <a16:creationId xmlns:a16="http://schemas.microsoft.com/office/drawing/2014/main" id="{54043ABC-6977-A4B5-B2BC-F943889EFD75}"/>
              </a:ext>
            </a:extLst>
          </p:cNvPr>
          <p:cNvSpPr/>
          <p:nvPr/>
        </p:nvSpPr>
        <p:spPr>
          <a:xfrm>
            <a:off x="2621324" y="1533686"/>
            <a:ext cx="1326912" cy="1208128"/>
          </a:xfrm>
          <a:prstGeom prst="rect">
            <a:avLst/>
          </a:prstGeom>
          <a:solidFill>
            <a:srgbClr val="0069B4">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Rectangle 10">
            <a:extLst>
              <a:ext uri="{FF2B5EF4-FFF2-40B4-BE49-F238E27FC236}">
                <a16:creationId xmlns:a16="http://schemas.microsoft.com/office/drawing/2014/main" id="{680A7D17-521A-154C-3922-9E2BBFEFBBCE}"/>
              </a:ext>
            </a:extLst>
          </p:cNvPr>
          <p:cNvSpPr/>
          <p:nvPr/>
        </p:nvSpPr>
        <p:spPr>
          <a:xfrm>
            <a:off x="2628200" y="2766676"/>
            <a:ext cx="1320036" cy="1874594"/>
          </a:xfrm>
          <a:prstGeom prst="rect">
            <a:avLst/>
          </a:prstGeom>
          <a:solidFill>
            <a:schemeClr val="accent5">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A40F4729-5FBA-BB2E-E011-02081F0A54AC}"/>
              </a:ext>
            </a:extLst>
          </p:cNvPr>
          <p:cNvSpPr/>
          <p:nvPr/>
        </p:nvSpPr>
        <p:spPr>
          <a:xfrm>
            <a:off x="7112455" y="1501121"/>
            <a:ext cx="1265035" cy="1416289"/>
          </a:xfrm>
          <a:prstGeom prst="rect">
            <a:avLst/>
          </a:prstGeom>
          <a:solidFill>
            <a:srgbClr val="87B923">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cxnSp>
        <p:nvCxnSpPr>
          <p:cNvPr id="13" name="Gerade Verbindung 101">
            <a:extLst>
              <a:ext uri="{FF2B5EF4-FFF2-40B4-BE49-F238E27FC236}">
                <a16:creationId xmlns:a16="http://schemas.microsoft.com/office/drawing/2014/main" id="{1AE30AE5-5A8C-ADE6-3E95-F8EA09B9F3DE}"/>
              </a:ext>
            </a:extLst>
          </p:cNvPr>
          <p:cNvCxnSpPr/>
          <p:nvPr/>
        </p:nvCxnSpPr>
        <p:spPr bwMode="gray">
          <a:xfrm>
            <a:off x="499246" y="2286812"/>
            <a:ext cx="2785534" cy="0"/>
          </a:xfrm>
          <a:prstGeom prst="line">
            <a:avLst/>
          </a:prstGeom>
          <a:solidFill>
            <a:srgbClr val="A7AFC8"/>
          </a:solidFill>
          <a:ln w="6350" cap="rnd" cmpd="sng" algn="ctr">
            <a:solidFill>
              <a:schemeClr val="tx1"/>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01">
            <a:extLst>
              <a:ext uri="{FF2B5EF4-FFF2-40B4-BE49-F238E27FC236}">
                <a16:creationId xmlns:a16="http://schemas.microsoft.com/office/drawing/2014/main" id="{2AC3D83F-7196-2BA7-E07E-08F44790CC44}"/>
              </a:ext>
            </a:extLst>
          </p:cNvPr>
          <p:cNvCxnSpPr/>
          <p:nvPr/>
        </p:nvCxnSpPr>
        <p:spPr bwMode="gray">
          <a:xfrm>
            <a:off x="3262179" y="3535868"/>
            <a:ext cx="3381457" cy="0"/>
          </a:xfrm>
          <a:prstGeom prst="line">
            <a:avLst/>
          </a:prstGeom>
          <a:solidFill>
            <a:srgbClr val="A7AFC8"/>
          </a:solidFill>
          <a:ln w="6350" cap="rnd" cmpd="sng" algn="ctr">
            <a:solidFill>
              <a:schemeClr val="tx1"/>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01">
            <a:extLst>
              <a:ext uri="{FF2B5EF4-FFF2-40B4-BE49-F238E27FC236}">
                <a16:creationId xmlns:a16="http://schemas.microsoft.com/office/drawing/2014/main" id="{40391AE4-AD4E-DD60-D10A-AFFEC459F215}"/>
              </a:ext>
            </a:extLst>
          </p:cNvPr>
          <p:cNvCxnSpPr/>
          <p:nvPr/>
        </p:nvCxnSpPr>
        <p:spPr bwMode="gray">
          <a:xfrm>
            <a:off x="7672140" y="2286406"/>
            <a:ext cx="3491491" cy="0"/>
          </a:xfrm>
          <a:prstGeom prst="line">
            <a:avLst/>
          </a:prstGeom>
          <a:solidFill>
            <a:srgbClr val="A7AFC8"/>
          </a:solidFill>
          <a:ln w="6350" cap="rnd" cmpd="sng" algn="ctr">
            <a:solidFill>
              <a:schemeClr val="tx1"/>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Table 16">
            <a:extLst>
              <a:ext uri="{FF2B5EF4-FFF2-40B4-BE49-F238E27FC236}">
                <a16:creationId xmlns:a16="http://schemas.microsoft.com/office/drawing/2014/main" id="{86226506-466F-D5BF-CF71-BA92C1008BC6}"/>
              </a:ext>
            </a:extLst>
          </p:cNvPr>
          <p:cNvGraphicFramePr>
            <a:graphicFrameLocks noGrp="1"/>
          </p:cNvGraphicFramePr>
          <p:nvPr/>
        </p:nvGraphicFramePr>
        <p:xfrm>
          <a:off x="499246" y="1605826"/>
          <a:ext cx="2248563" cy="1234440"/>
        </p:xfrm>
        <a:graphic>
          <a:graphicData uri="http://schemas.openxmlformats.org/drawingml/2006/table">
            <a:tbl>
              <a:tblPr firstRow="1" bandRow="1">
                <a:tableStyleId>{2D5ABB26-0587-4C30-8999-92F81FD0307C}</a:tableStyleId>
              </a:tblPr>
              <a:tblGrid>
                <a:gridCol w="2248563">
                  <a:extLst>
                    <a:ext uri="{9D8B030D-6E8A-4147-A177-3AD203B41FA5}">
                      <a16:colId xmlns:a16="http://schemas.microsoft.com/office/drawing/2014/main" val="1789133416"/>
                    </a:ext>
                  </a:extLst>
                </a:gridCol>
              </a:tblGrid>
              <a:tr h="419368">
                <a:tc>
                  <a:txBody>
                    <a:bodyPr/>
                    <a:lstStyle/>
                    <a:p>
                      <a:pPr marL="0" marR="0" lvl="0" indent="0" algn="l" defTabSz="410766" eaLnBrk="1" fontAlgn="auto" latinLnBrk="0" hangingPunct="1">
                        <a:lnSpc>
                          <a:spcPct val="100000"/>
                        </a:lnSpc>
                        <a:spcBef>
                          <a:spcPts val="0"/>
                        </a:spcBef>
                        <a:spcAft>
                          <a:spcPts val="0"/>
                        </a:spcAft>
                        <a:buClrTx/>
                        <a:buSzTx/>
                        <a:buFontTx/>
                        <a:buNone/>
                        <a:tabLst/>
                        <a:defRPr/>
                      </a:pPr>
                      <a:r>
                        <a:rPr lang="en-GB" sz="4400" b="1" dirty="0">
                          <a:solidFill>
                            <a:srgbClr val="0069B4"/>
                          </a:solidFill>
                          <a:effectLst/>
                        </a:rPr>
                        <a:t>176% </a:t>
                      </a:r>
                      <a:endParaRPr lang="en-GB" sz="4400" b="1" i="0" dirty="0">
                        <a:solidFill>
                          <a:srgbClr val="0069B4"/>
                        </a:solidFill>
                        <a:effectLst/>
                        <a:latin typeface="+mn-lt"/>
                      </a:endParaRPr>
                    </a:p>
                  </a:txBody>
                  <a:tcPr marB="0"/>
                </a:tc>
                <a:extLst>
                  <a:ext uri="{0D108BD9-81ED-4DB2-BD59-A6C34878D82A}">
                    <a16:rowId xmlns:a16="http://schemas.microsoft.com/office/drawing/2014/main" val="3408801797"/>
                  </a:ext>
                </a:extLst>
              </a:tr>
              <a:tr h="275807">
                <a:tc>
                  <a:txBody>
                    <a:bodyPr/>
                    <a:lstStyle/>
                    <a:p>
                      <a:pPr algn="ctr">
                        <a:spcAft>
                          <a:spcPts val="300"/>
                        </a:spcAft>
                      </a:pPr>
                      <a:r>
                        <a:rPr lang="en-GB" sz="1400" b="0" dirty="0">
                          <a:solidFill>
                            <a:srgbClr val="0069B4"/>
                          </a:solidFill>
                          <a:effectLst/>
                        </a:rPr>
                        <a:t>higher vs. </a:t>
                      </a:r>
                      <a:br>
                        <a:rPr lang="en-GB" sz="1400" b="0" dirty="0">
                          <a:solidFill>
                            <a:srgbClr val="0069B4"/>
                          </a:solidFill>
                          <a:effectLst/>
                        </a:rPr>
                      </a:br>
                      <a:r>
                        <a:rPr lang="en-GB" sz="1400" b="0" dirty="0">
                          <a:solidFill>
                            <a:srgbClr val="0069B4"/>
                          </a:solidFill>
                          <a:effectLst/>
                        </a:rPr>
                        <a:t>the kitchen</a:t>
                      </a:r>
                      <a:endParaRPr lang="en-US" sz="1400" dirty="0">
                        <a:solidFill>
                          <a:srgbClr val="0069B4"/>
                        </a:solidFill>
                        <a:effectLst/>
                        <a:latin typeface="+mn-lt"/>
                      </a:endParaRPr>
                    </a:p>
                  </a:txBody>
                  <a:tcPr/>
                </a:tc>
                <a:extLst>
                  <a:ext uri="{0D108BD9-81ED-4DB2-BD59-A6C34878D82A}">
                    <a16:rowId xmlns:a16="http://schemas.microsoft.com/office/drawing/2014/main" val="481044915"/>
                  </a:ext>
                </a:extLst>
              </a:tr>
            </a:tbl>
          </a:graphicData>
        </a:graphic>
      </p:graphicFrame>
      <p:sp>
        <p:nvSpPr>
          <p:cNvPr id="19" name="Graphic 32">
            <a:extLst>
              <a:ext uri="{FF2B5EF4-FFF2-40B4-BE49-F238E27FC236}">
                <a16:creationId xmlns:a16="http://schemas.microsoft.com/office/drawing/2014/main" id="{F48A3BFE-16A4-351C-0AE3-71315F755B05}"/>
              </a:ext>
            </a:extLst>
          </p:cNvPr>
          <p:cNvSpPr/>
          <p:nvPr/>
        </p:nvSpPr>
        <p:spPr>
          <a:xfrm flipH="1">
            <a:off x="2084353" y="1885207"/>
            <a:ext cx="314788" cy="314784"/>
          </a:xfrm>
          <a:custGeom>
            <a:avLst/>
            <a:gdLst>
              <a:gd name="connsiteX0" fmla="*/ 268212 w 314788"/>
              <a:gd name="connsiteY0" fmla="*/ 314784 h 314784"/>
              <a:gd name="connsiteX1" fmla="*/ 264025 w 314788"/>
              <a:gd name="connsiteY1" fmla="*/ 313053 h 314784"/>
              <a:gd name="connsiteX2" fmla="*/ 69323 w 314788"/>
              <a:gd name="connsiteY2" fmla="*/ 118367 h 314784"/>
              <a:gd name="connsiteX3" fmla="*/ 69323 w 314788"/>
              <a:gd name="connsiteY3" fmla="*/ 286194 h 314784"/>
              <a:gd name="connsiteX4" fmla="*/ 65672 w 314788"/>
              <a:gd name="connsiteY4" fmla="*/ 291663 h 314784"/>
              <a:gd name="connsiteX5" fmla="*/ 59227 w 314788"/>
              <a:gd name="connsiteY5" fmla="*/ 290381 h 314784"/>
              <a:gd name="connsiteX6" fmla="*/ 1731 w 314788"/>
              <a:gd name="connsiteY6" fmla="*/ 232870 h 314784"/>
              <a:gd name="connsiteX7" fmla="*/ 0 w 314788"/>
              <a:gd name="connsiteY7" fmla="*/ 228683 h 314784"/>
              <a:gd name="connsiteX8" fmla="*/ 0 w 314788"/>
              <a:gd name="connsiteY8" fmla="*/ 5918 h 314784"/>
              <a:gd name="connsiteX9" fmla="*/ 5918 w 314788"/>
              <a:gd name="connsiteY9" fmla="*/ 0 h 314784"/>
              <a:gd name="connsiteX10" fmla="*/ 228691 w 314788"/>
              <a:gd name="connsiteY10" fmla="*/ 0 h 314784"/>
              <a:gd name="connsiteX11" fmla="*/ 232877 w 314788"/>
              <a:gd name="connsiteY11" fmla="*/ 1731 h 314784"/>
              <a:gd name="connsiteX12" fmla="*/ 290381 w 314788"/>
              <a:gd name="connsiteY12" fmla="*/ 59227 h 314784"/>
              <a:gd name="connsiteX13" fmla="*/ 291663 w 314788"/>
              <a:gd name="connsiteY13" fmla="*/ 65672 h 314784"/>
              <a:gd name="connsiteX14" fmla="*/ 286194 w 314788"/>
              <a:gd name="connsiteY14" fmla="*/ 69323 h 314784"/>
              <a:gd name="connsiteX15" fmla="*/ 118367 w 314788"/>
              <a:gd name="connsiteY15" fmla="*/ 69323 h 314784"/>
              <a:gd name="connsiteX16" fmla="*/ 313053 w 314788"/>
              <a:gd name="connsiteY16" fmla="*/ 264033 h 314784"/>
              <a:gd name="connsiteX17" fmla="*/ 313053 w 314788"/>
              <a:gd name="connsiteY17" fmla="*/ 272399 h 314784"/>
              <a:gd name="connsiteX18" fmla="*/ 272399 w 314788"/>
              <a:gd name="connsiteY18" fmla="*/ 313053 h 314784"/>
              <a:gd name="connsiteX19" fmla="*/ 268212 w 314788"/>
              <a:gd name="connsiteY19" fmla="*/ 314784 h 31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788" h="314784">
                <a:moveTo>
                  <a:pt x="268212" y="314784"/>
                </a:moveTo>
                <a:cubicBezTo>
                  <a:pt x="266701" y="314784"/>
                  <a:pt x="265182" y="314210"/>
                  <a:pt x="264025" y="313053"/>
                </a:cubicBezTo>
                <a:lnTo>
                  <a:pt x="69323" y="118367"/>
                </a:lnTo>
                <a:lnTo>
                  <a:pt x="69323" y="286194"/>
                </a:lnTo>
                <a:cubicBezTo>
                  <a:pt x="69323" y="288586"/>
                  <a:pt x="67883" y="290743"/>
                  <a:pt x="65672" y="291663"/>
                </a:cubicBezTo>
                <a:cubicBezTo>
                  <a:pt x="63461" y="292576"/>
                  <a:pt x="60919" y="292073"/>
                  <a:pt x="59227" y="290381"/>
                </a:cubicBezTo>
                <a:lnTo>
                  <a:pt x="1731" y="232870"/>
                </a:lnTo>
                <a:cubicBezTo>
                  <a:pt x="622" y="231760"/>
                  <a:pt x="0" y="230257"/>
                  <a:pt x="0" y="228683"/>
                </a:cubicBezTo>
                <a:lnTo>
                  <a:pt x="0" y="5918"/>
                </a:lnTo>
                <a:cubicBezTo>
                  <a:pt x="0" y="2652"/>
                  <a:pt x="2652" y="0"/>
                  <a:pt x="5918" y="0"/>
                </a:cubicBezTo>
                <a:lnTo>
                  <a:pt x="228691" y="0"/>
                </a:lnTo>
                <a:cubicBezTo>
                  <a:pt x="230257" y="0"/>
                  <a:pt x="231768" y="622"/>
                  <a:pt x="232877" y="1731"/>
                </a:cubicBezTo>
                <a:lnTo>
                  <a:pt x="290381" y="59227"/>
                </a:lnTo>
                <a:cubicBezTo>
                  <a:pt x="292073" y="60919"/>
                  <a:pt x="292576" y="63461"/>
                  <a:pt x="291663" y="65672"/>
                </a:cubicBezTo>
                <a:cubicBezTo>
                  <a:pt x="290751" y="67883"/>
                  <a:pt x="288586" y="69323"/>
                  <a:pt x="286194" y="69323"/>
                </a:cubicBezTo>
                <a:lnTo>
                  <a:pt x="118367" y="69323"/>
                </a:lnTo>
                <a:lnTo>
                  <a:pt x="313053" y="264033"/>
                </a:lnTo>
                <a:cubicBezTo>
                  <a:pt x="315367" y="266347"/>
                  <a:pt x="315367" y="270093"/>
                  <a:pt x="313053" y="272399"/>
                </a:cubicBezTo>
                <a:lnTo>
                  <a:pt x="272399" y="313053"/>
                </a:lnTo>
                <a:cubicBezTo>
                  <a:pt x="271242" y="314210"/>
                  <a:pt x="269731" y="314784"/>
                  <a:pt x="268212" y="314784"/>
                </a:cubicBezTo>
                <a:close/>
              </a:path>
            </a:pathLst>
          </a:custGeom>
          <a:solidFill>
            <a:srgbClr val="0069B4"/>
          </a:solidFill>
          <a:ln w="781" cap="flat">
            <a:noFill/>
            <a:prstDash val="solid"/>
            <a:miter/>
          </a:ln>
        </p:spPr>
        <p:txBody>
          <a:bodyPr rtlCol="0" anchor="ctr"/>
          <a:lstStyle/>
          <a:p>
            <a:endParaRPr lang="en-US"/>
          </a:p>
        </p:txBody>
      </p:sp>
      <p:graphicFrame>
        <p:nvGraphicFramePr>
          <p:cNvPr id="20" name="Table 19">
            <a:extLst>
              <a:ext uri="{FF2B5EF4-FFF2-40B4-BE49-F238E27FC236}">
                <a16:creationId xmlns:a16="http://schemas.microsoft.com/office/drawing/2014/main" id="{6F91B7E0-D4DF-EEBC-7F1D-8572F395424C}"/>
              </a:ext>
            </a:extLst>
          </p:cNvPr>
          <p:cNvGraphicFramePr>
            <a:graphicFrameLocks noGrp="1"/>
          </p:cNvGraphicFramePr>
          <p:nvPr/>
        </p:nvGraphicFramePr>
        <p:xfrm>
          <a:off x="5068916" y="2843972"/>
          <a:ext cx="1513729" cy="1383792"/>
        </p:xfrm>
        <a:graphic>
          <a:graphicData uri="http://schemas.openxmlformats.org/drawingml/2006/table">
            <a:tbl>
              <a:tblPr firstRow="1" bandRow="1">
                <a:tableStyleId>{2D5ABB26-0587-4C30-8999-92F81FD0307C}</a:tableStyleId>
              </a:tblPr>
              <a:tblGrid>
                <a:gridCol w="1513729">
                  <a:extLst>
                    <a:ext uri="{9D8B030D-6E8A-4147-A177-3AD203B41FA5}">
                      <a16:colId xmlns:a16="http://schemas.microsoft.com/office/drawing/2014/main" val="1789133416"/>
                    </a:ext>
                  </a:extLst>
                </a:gridCol>
              </a:tblGrid>
              <a:tr h="419368">
                <a:tc>
                  <a:txBody>
                    <a:bodyPr/>
                    <a:lstStyle/>
                    <a:p>
                      <a:pPr marL="0" marR="0" lvl="0" indent="0" algn="l" defTabSz="410766" eaLnBrk="1" fontAlgn="auto" latinLnBrk="0" hangingPunct="1">
                        <a:lnSpc>
                          <a:spcPct val="100000"/>
                        </a:lnSpc>
                        <a:spcBef>
                          <a:spcPts val="0"/>
                        </a:spcBef>
                        <a:spcAft>
                          <a:spcPts val="0"/>
                        </a:spcAft>
                        <a:buClrTx/>
                        <a:buSzTx/>
                        <a:buFontTx/>
                        <a:buNone/>
                        <a:tabLst/>
                        <a:defRPr/>
                      </a:pPr>
                      <a:r>
                        <a:rPr lang="en-GB" sz="4400" b="1" dirty="0">
                          <a:solidFill>
                            <a:schemeClr val="accent5"/>
                          </a:solidFill>
                          <a:effectLst/>
                        </a:rPr>
                        <a:t>22%</a:t>
                      </a:r>
                      <a:endParaRPr lang="en-GB" sz="4400" b="1" i="0" dirty="0">
                        <a:solidFill>
                          <a:schemeClr val="accent5"/>
                        </a:solidFill>
                        <a:effectLst/>
                        <a:latin typeface="+mn-lt"/>
                      </a:endParaRPr>
                    </a:p>
                  </a:txBody>
                  <a:tcPr marL="0" marB="0"/>
                </a:tc>
                <a:extLst>
                  <a:ext uri="{0D108BD9-81ED-4DB2-BD59-A6C34878D82A}">
                    <a16:rowId xmlns:a16="http://schemas.microsoft.com/office/drawing/2014/main" val="3408801797"/>
                  </a:ext>
                </a:extLst>
              </a:tr>
              <a:tr h="275807">
                <a:tc>
                  <a:txBody>
                    <a:bodyPr/>
                    <a:lstStyle/>
                    <a:p>
                      <a:pPr algn="ctr">
                        <a:lnSpc>
                          <a:spcPct val="90000"/>
                        </a:lnSpc>
                        <a:spcAft>
                          <a:spcPts val="300"/>
                        </a:spcAft>
                      </a:pPr>
                      <a:r>
                        <a:rPr lang="en-GB" sz="1400" b="0" dirty="0">
                          <a:solidFill>
                            <a:schemeClr val="accent5"/>
                          </a:solidFill>
                          <a:effectLst/>
                        </a:rPr>
                        <a:t>higher than </a:t>
                      </a:r>
                      <a:br>
                        <a:rPr lang="en-GB" sz="1400" b="0" dirty="0">
                          <a:solidFill>
                            <a:schemeClr val="accent5"/>
                          </a:solidFill>
                          <a:effectLst/>
                        </a:rPr>
                      </a:br>
                      <a:r>
                        <a:rPr lang="en-GB" sz="1400" b="0" dirty="0">
                          <a:solidFill>
                            <a:schemeClr val="accent5"/>
                          </a:solidFill>
                          <a:effectLst/>
                        </a:rPr>
                        <a:t>all other rooms</a:t>
                      </a:r>
                      <a:br>
                        <a:rPr lang="en-GB" sz="1400" b="0" dirty="0">
                          <a:solidFill>
                            <a:schemeClr val="accent5"/>
                          </a:solidFill>
                          <a:effectLst/>
                        </a:rPr>
                      </a:br>
                      <a:r>
                        <a:rPr lang="en-GB" sz="1400" b="0" dirty="0">
                          <a:solidFill>
                            <a:schemeClr val="accent5"/>
                          </a:solidFill>
                          <a:effectLst/>
                        </a:rPr>
                        <a:t> in the home</a:t>
                      </a:r>
                      <a:endParaRPr lang="en-US" sz="1400" dirty="0">
                        <a:solidFill>
                          <a:schemeClr val="accent5"/>
                        </a:solidFill>
                        <a:effectLst/>
                        <a:latin typeface="+mn-lt"/>
                      </a:endParaRPr>
                    </a:p>
                  </a:txBody>
                  <a:tcPr/>
                </a:tc>
                <a:extLst>
                  <a:ext uri="{0D108BD9-81ED-4DB2-BD59-A6C34878D82A}">
                    <a16:rowId xmlns:a16="http://schemas.microsoft.com/office/drawing/2014/main" val="481044915"/>
                  </a:ext>
                </a:extLst>
              </a:tr>
            </a:tbl>
          </a:graphicData>
        </a:graphic>
      </p:graphicFrame>
      <p:pic>
        <p:nvPicPr>
          <p:cNvPr id="21" name="Graphic 20">
            <a:extLst>
              <a:ext uri="{FF2B5EF4-FFF2-40B4-BE49-F238E27FC236}">
                <a16:creationId xmlns:a16="http://schemas.microsoft.com/office/drawing/2014/main" id="{6A9798A8-F9C3-E632-7E85-04E1C36C4BC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6186568" y="3039417"/>
            <a:ext cx="402924" cy="402924"/>
          </a:xfrm>
          <a:prstGeom prst="rect">
            <a:avLst/>
          </a:prstGeom>
        </p:spPr>
      </p:pic>
      <p:graphicFrame>
        <p:nvGraphicFramePr>
          <p:cNvPr id="22" name="Table 21">
            <a:extLst>
              <a:ext uri="{FF2B5EF4-FFF2-40B4-BE49-F238E27FC236}">
                <a16:creationId xmlns:a16="http://schemas.microsoft.com/office/drawing/2014/main" id="{B46DC2BC-A5AC-B0AB-6754-FFBCBD6C375E}"/>
              </a:ext>
            </a:extLst>
          </p:cNvPr>
          <p:cNvGraphicFramePr>
            <a:graphicFrameLocks noGrp="1"/>
          </p:cNvGraphicFramePr>
          <p:nvPr/>
        </p:nvGraphicFramePr>
        <p:xfrm>
          <a:off x="9487160" y="1582875"/>
          <a:ext cx="1666003" cy="1234440"/>
        </p:xfrm>
        <a:graphic>
          <a:graphicData uri="http://schemas.openxmlformats.org/drawingml/2006/table">
            <a:tbl>
              <a:tblPr firstRow="1" bandRow="1">
                <a:tableStyleId>{2D5ABB26-0587-4C30-8999-92F81FD0307C}</a:tableStyleId>
              </a:tblPr>
              <a:tblGrid>
                <a:gridCol w="1666003">
                  <a:extLst>
                    <a:ext uri="{9D8B030D-6E8A-4147-A177-3AD203B41FA5}">
                      <a16:colId xmlns:a16="http://schemas.microsoft.com/office/drawing/2014/main" val="3377393407"/>
                    </a:ext>
                  </a:extLst>
                </a:gridCol>
              </a:tblGrid>
              <a:tr h="419368">
                <a:tc>
                  <a:txBody>
                    <a:bodyPr/>
                    <a:lstStyle/>
                    <a:p>
                      <a:pPr marL="0" marR="0" lvl="0" indent="0" algn="l" defTabSz="410766" eaLnBrk="1" fontAlgn="auto" latinLnBrk="0" hangingPunct="1">
                        <a:lnSpc>
                          <a:spcPct val="100000"/>
                        </a:lnSpc>
                        <a:spcBef>
                          <a:spcPts val="0"/>
                        </a:spcBef>
                        <a:spcAft>
                          <a:spcPts val="0"/>
                        </a:spcAft>
                        <a:buClrTx/>
                        <a:buSzTx/>
                        <a:buFontTx/>
                        <a:buNone/>
                        <a:tabLst/>
                        <a:defRPr/>
                      </a:pPr>
                      <a:r>
                        <a:rPr lang="en-GB" sz="4400" b="1" dirty="0">
                          <a:solidFill>
                            <a:schemeClr val="accent6"/>
                          </a:solidFill>
                          <a:effectLst/>
                        </a:rPr>
                        <a:t>10%</a:t>
                      </a:r>
                      <a:endParaRPr lang="en-GB" sz="4400" b="1" i="0" dirty="0">
                        <a:solidFill>
                          <a:schemeClr val="accent6"/>
                        </a:solidFill>
                        <a:effectLst/>
                        <a:latin typeface="Helvetica Neue" panose="02000503000000020004" pitchFamily="2" charset="0"/>
                      </a:endParaRPr>
                    </a:p>
                  </a:txBody>
                  <a:tcPr marL="0" marB="0"/>
                </a:tc>
                <a:extLst>
                  <a:ext uri="{0D108BD9-81ED-4DB2-BD59-A6C34878D82A}">
                    <a16:rowId xmlns:a16="http://schemas.microsoft.com/office/drawing/2014/main" val="2747584609"/>
                  </a:ext>
                </a:extLst>
              </a:tr>
              <a:tr h="275807">
                <a:tc>
                  <a:txBody>
                    <a:bodyPr/>
                    <a:lstStyle/>
                    <a:p>
                      <a:pPr algn="ctr">
                        <a:spcAft>
                          <a:spcPts val="300"/>
                        </a:spcAft>
                      </a:pPr>
                      <a:r>
                        <a:rPr lang="en-GB" sz="1400" b="0" dirty="0">
                          <a:solidFill>
                            <a:schemeClr val="accent6"/>
                          </a:solidFill>
                          <a:effectLst/>
                        </a:rPr>
                        <a:t>higher than </a:t>
                      </a:r>
                      <a:br>
                        <a:rPr lang="en-GB" sz="1400" b="0" dirty="0">
                          <a:solidFill>
                            <a:schemeClr val="accent6"/>
                          </a:solidFill>
                          <a:effectLst/>
                        </a:rPr>
                      </a:br>
                      <a:r>
                        <a:rPr lang="en-GB" sz="1400" b="0" dirty="0">
                          <a:solidFill>
                            <a:schemeClr val="accent6"/>
                          </a:solidFill>
                          <a:effectLst/>
                        </a:rPr>
                        <a:t>in the bedroom</a:t>
                      </a:r>
                      <a:endParaRPr lang="en-GB" sz="1400" b="0" i="0" dirty="0">
                        <a:solidFill>
                          <a:schemeClr val="accent6"/>
                        </a:solidFill>
                        <a:effectLst/>
                        <a:latin typeface="Helvetica Neue" panose="02000503000000020004" pitchFamily="2" charset="0"/>
                      </a:endParaRPr>
                    </a:p>
                  </a:txBody>
                  <a:tcPr/>
                </a:tc>
                <a:extLst>
                  <a:ext uri="{0D108BD9-81ED-4DB2-BD59-A6C34878D82A}">
                    <a16:rowId xmlns:a16="http://schemas.microsoft.com/office/drawing/2014/main" val="3055980634"/>
                  </a:ext>
                </a:extLst>
              </a:tr>
            </a:tbl>
          </a:graphicData>
        </a:graphic>
      </p:graphicFrame>
      <p:pic>
        <p:nvPicPr>
          <p:cNvPr id="23" name="Graphic 22">
            <a:extLst>
              <a:ext uri="{FF2B5EF4-FFF2-40B4-BE49-F238E27FC236}">
                <a16:creationId xmlns:a16="http://schemas.microsoft.com/office/drawing/2014/main" id="{2E1D1235-57F8-D13C-363D-93EEED8A3BDD}"/>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0651546" y="1807347"/>
            <a:ext cx="402924" cy="402924"/>
          </a:xfrm>
          <a:prstGeom prst="rect">
            <a:avLst/>
          </a:prstGeom>
        </p:spPr>
      </p:pic>
    </p:spTree>
    <p:extLst>
      <p:ext uri="{BB962C8B-B14F-4D97-AF65-F5344CB8AC3E}">
        <p14:creationId xmlns:p14="http://schemas.microsoft.com/office/powerpoint/2010/main" val="11023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ABD54-4ACB-3DE0-CC64-D1D9DCC56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7A187-B336-B07E-2D12-3831274126E0}"/>
              </a:ext>
            </a:extLst>
          </p:cNvPr>
          <p:cNvSpPr>
            <a:spLocks noGrp="1"/>
          </p:cNvSpPr>
          <p:nvPr>
            <p:ph type="title"/>
          </p:nvPr>
        </p:nvSpPr>
        <p:spPr>
          <a:xfrm>
            <a:off x="371475" y="359944"/>
            <a:ext cx="11341099" cy="1021181"/>
          </a:xfrm>
        </p:spPr>
        <p:txBody>
          <a:bodyPr>
            <a:normAutofit/>
          </a:bodyPr>
          <a:lstStyle/>
          <a:p>
            <a:r>
              <a:rPr lang="en-GB"/>
              <a:t>Shared viewing happens in all TV genres</a:t>
            </a:r>
          </a:p>
        </p:txBody>
      </p:sp>
      <mc:AlternateContent xmlns:mc="http://schemas.openxmlformats.org/markup-compatibility/2006" xmlns:cx1="http://schemas.microsoft.com/office/drawing/2015/9/8/chartex">
        <mc:Choice Requires="cx1">
          <p:graphicFrame>
            <p:nvGraphicFramePr>
              <p:cNvPr id="11" name="Content Placeholder 10">
                <a:extLst>
                  <a:ext uri="{FF2B5EF4-FFF2-40B4-BE49-F238E27FC236}">
                    <a16:creationId xmlns:a16="http://schemas.microsoft.com/office/drawing/2014/main" id="{D98D5484-7E3B-065B-B5AE-8F2563220105}"/>
                  </a:ext>
                </a:extLst>
              </p:cNvPr>
              <p:cNvGraphicFramePr>
                <a:graphicFrameLocks noGrp="1"/>
              </p:cNvGraphicFramePr>
              <p:nvPr>
                <p:ph sz="quarter" idx="14"/>
              </p:nvPr>
            </p:nvGraphicFramePr>
            <p:xfrm>
              <a:off x="379413" y="1614488"/>
              <a:ext cx="11295062" cy="365125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ontent Placeholder 10">
                <a:extLst>
                  <a:ext uri="{FF2B5EF4-FFF2-40B4-BE49-F238E27FC236}">
                    <a16:creationId xmlns:a16="http://schemas.microsoft.com/office/drawing/2014/main" id="{D98D5484-7E3B-065B-B5AE-8F2563220105}"/>
                  </a:ext>
                </a:extLst>
              </p:cNvPr>
              <p:cNvPicPr>
                <a:picLocks noGrp="1" noRot="1" noChangeAspect="1" noMove="1" noResize="1" noEditPoints="1" noAdjustHandles="1" noChangeArrowheads="1" noChangeShapeType="1"/>
              </p:cNvPicPr>
              <p:nvPr/>
            </p:nvPicPr>
            <p:blipFill>
              <a:blip r:embed="rId4"/>
              <a:stretch>
                <a:fillRect/>
              </a:stretch>
            </p:blipFill>
            <p:spPr>
              <a:xfrm>
                <a:off x="379413" y="1614488"/>
                <a:ext cx="11295062" cy="3651250"/>
              </a:xfrm>
              <a:prstGeom prst="rect">
                <a:avLst/>
              </a:prstGeom>
            </p:spPr>
          </p:pic>
        </mc:Fallback>
      </mc:AlternateContent>
      <p:sp>
        <p:nvSpPr>
          <p:cNvPr id="3" name="Text Placeholder 2">
            <a:extLst>
              <a:ext uri="{FF2B5EF4-FFF2-40B4-BE49-F238E27FC236}">
                <a16:creationId xmlns:a16="http://schemas.microsoft.com/office/drawing/2014/main" id="{5FD532BE-847D-A31E-7E5D-C153D048EC6F}"/>
              </a:ext>
            </a:extLst>
          </p:cNvPr>
          <p:cNvSpPr>
            <a:spLocks noGrp="1"/>
          </p:cNvSpPr>
          <p:nvPr>
            <p:ph type="body" sz="quarter" idx="15"/>
          </p:nvPr>
        </p:nvSpPr>
        <p:spPr>
          <a:xfrm>
            <a:off x="377758" y="5365115"/>
            <a:ext cx="5718242" cy="304800"/>
          </a:xfrm>
        </p:spPr>
        <p:txBody>
          <a:bodyPr/>
          <a:lstStyle/>
          <a:p>
            <a:r>
              <a:rPr lang="en-GB"/>
              <a:t>Source: Barb 2025, Co-viewing 2+, Commercial Broadcasters. % of all co-viewing</a:t>
            </a:r>
          </a:p>
        </p:txBody>
      </p:sp>
    </p:spTree>
    <p:extLst>
      <p:ext uri="{BB962C8B-B14F-4D97-AF65-F5344CB8AC3E}">
        <p14:creationId xmlns:p14="http://schemas.microsoft.com/office/powerpoint/2010/main" val="352091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C26BD-1587-3EDF-05B9-2585FFB62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E213-DB47-00A3-FBB1-0AC05827339A}"/>
              </a:ext>
            </a:extLst>
          </p:cNvPr>
          <p:cNvSpPr>
            <a:spLocks noGrp="1"/>
          </p:cNvSpPr>
          <p:nvPr>
            <p:ph type="title"/>
          </p:nvPr>
        </p:nvSpPr>
        <p:spPr/>
        <p:txBody>
          <a:bodyPr/>
          <a:lstStyle/>
          <a:p>
            <a:r>
              <a:rPr lang="en-GB"/>
              <a:t>TV shows that brought people together</a:t>
            </a:r>
            <a:endParaRPr lang="en-US"/>
          </a:p>
        </p:txBody>
      </p:sp>
      <p:sp>
        <p:nvSpPr>
          <p:cNvPr id="4" name="Text Placeholder 3">
            <a:extLst>
              <a:ext uri="{FF2B5EF4-FFF2-40B4-BE49-F238E27FC236}">
                <a16:creationId xmlns:a16="http://schemas.microsoft.com/office/drawing/2014/main" id="{232EE870-EDA6-3A4B-C8BD-86C7812B54B9}"/>
              </a:ext>
            </a:extLst>
          </p:cNvPr>
          <p:cNvSpPr>
            <a:spLocks noGrp="1"/>
          </p:cNvSpPr>
          <p:nvPr>
            <p:ph type="body" sz="quarter" idx="15"/>
          </p:nvPr>
        </p:nvSpPr>
        <p:spPr>
          <a:xfrm>
            <a:off x="377757" y="5365115"/>
            <a:ext cx="6231765" cy="304800"/>
          </a:xfrm>
        </p:spPr>
        <p:txBody>
          <a:bodyPr/>
          <a:lstStyle/>
          <a:p>
            <a:r>
              <a:rPr lang="en-US"/>
              <a:t>Source: Barb, 2025, 16+ co-viewing, commercial TV set, entertainment &amp; drama, over 1m total audience, all Christmas specials and one-offs removed, ranked by shared viewing proportion.</a:t>
            </a:r>
          </a:p>
        </p:txBody>
      </p:sp>
      <p:graphicFrame>
        <p:nvGraphicFramePr>
          <p:cNvPr id="8" name="Table 7">
            <a:extLst>
              <a:ext uri="{FF2B5EF4-FFF2-40B4-BE49-F238E27FC236}">
                <a16:creationId xmlns:a16="http://schemas.microsoft.com/office/drawing/2014/main" id="{23DA8B07-500E-4E57-BFF6-737025F01E24}"/>
              </a:ext>
            </a:extLst>
          </p:cNvPr>
          <p:cNvGraphicFramePr>
            <a:graphicFrameLocks noGrp="1"/>
          </p:cNvGraphicFramePr>
          <p:nvPr/>
        </p:nvGraphicFramePr>
        <p:xfrm>
          <a:off x="1301497" y="1668484"/>
          <a:ext cx="9589008" cy="3521032"/>
        </p:xfrm>
        <a:graphic>
          <a:graphicData uri="http://schemas.openxmlformats.org/drawingml/2006/table">
            <a:tbl>
              <a:tblPr/>
              <a:tblGrid>
                <a:gridCol w="487263">
                  <a:extLst>
                    <a:ext uri="{9D8B030D-6E8A-4147-A177-3AD203B41FA5}">
                      <a16:colId xmlns:a16="http://schemas.microsoft.com/office/drawing/2014/main" val="3807533143"/>
                    </a:ext>
                  </a:extLst>
                </a:gridCol>
                <a:gridCol w="1611874">
                  <a:extLst>
                    <a:ext uri="{9D8B030D-6E8A-4147-A177-3AD203B41FA5}">
                      <a16:colId xmlns:a16="http://schemas.microsoft.com/office/drawing/2014/main" val="1180108167"/>
                    </a:ext>
                  </a:extLst>
                </a:gridCol>
                <a:gridCol w="1141060">
                  <a:extLst>
                    <a:ext uri="{9D8B030D-6E8A-4147-A177-3AD203B41FA5}">
                      <a16:colId xmlns:a16="http://schemas.microsoft.com/office/drawing/2014/main" val="2139001840"/>
                    </a:ext>
                  </a:extLst>
                </a:gridCol>
                <a:gridCol w="3120951">
                  <a:extLst>
                    <a:ext uri="{9D8B030D-6E8A-4147-A177-3AD203B41FA5}">
                      <a16:colId xmlns:a16="http://schemas.microsoft.com/office/drawing/2014/main" val="3240390782"/>
                    </a:ext>
                  </a:extLst>
                </a:gridCol>
                <a:gridCol w="1299368">
                  <a:extLst>
                    <a:ext uri="{9D8B030D-6E8A-4147-A177-3AD203B41FA5}">
                      <a16:colId xmlns:a16="http://schemas.microsoft.com/office/drawing/2014/main" val="3758752022"/>
                    </a:ext>
                  </a:extLst>
                </a:gridCol>
                <a:gridCol w="1928492">
                  <a:extLst>
                    <a:ext uri="{9D8B030D-6E8A-4147-A177-3AD203B41FA5}">
                      <a16:colId xmlns:a16="http://schemas.microsoft.com/office/drawing/2014/main" val="1039680792"/>
                    </a:ext>
                  </a:extLst>
                </a:gridCol>
              </a:tblGrid>
              <a:tr h="313012">
                <a:tc>
                  <a:txBody>
                    <a:bodyPr/>
                    <a:lstStyle/>
                    <a:p>
                      <a:pPr algn="ctr" rtl="0" fontAlgn="ctr">
                        <a:buNone/>
                      </a:pPr>
                      <a:r>
                        <a:rPr lang="en-GB" sz="1050" b="1" i="0" u="none" strike="noStrike">
                          <a:solidFill>
                            <a:srgbClr val="FFFFFF"/>
                          </a:solidFill>
                          <a:effectLst/>
                          <a:latin typeface="Arial" panose="020B0604020202020204" pitchFamily="34" charset="0"/>
                        </a:rPr>
                        <a:t>Rank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buNone/>
                      </a:pPr>
                      <a:r>
                        <a:rPr lang="en-GB" sz="1050" b="1" i="0" u="none" strike="noStrike">
                          <a:solidFill>
                            <a:srgbClr val="FFFFFF"/>
                          </a:solidFill>
                          <a:effectLst/>
                          <a:latin typeface="Arial" panose="020B0604020202020204" pitchFamily="34" charset="0"/>
                        </a:rPr>
                        <a:t>Channel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buNone/>
                      </a:pPr>
                      <a:r>
                        <a:rPr lang="en-GB" sz="1050" b="1" i="0" u="none" strike="noStrike">
                          <a:solidFill>
                            <a:srgbClr val="FFFFFF"/>
                          </a:solidFill>
                          <a:effectLst/>
                          <a:latin typeface="Arial" panose="020B0604020202020204" pitchFamily="34" charset="0"/>
                        </a:rPr>
                        <a:t>Genre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buNone/>
                      </a:pPr>
                      <a:r>
                        <a:rPr lang="en-GB" sz="1050" b="1" i="0" u="none" strike="noStrike">
                          <a:solidFill>
                            <a:srgbClr val="FFFFFF"/>
                          </a:solidFill>
                          <a:effectLst/>
                          <a:latin typeface="Arial" panose="020B0604020202020204" pitchFamily="34" charset="0"/>
                        </a:rPr>
                        <a:t>Programme Title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buNone/>
                      </a:pPr>
                      <a:r>
                        <a:rPr lang="en-GB" sz="1050" b="1" i="0" u="none" strike="noStrike">
                          <a:solidFill>
                            <a:srgbClr val="FFFFFF"/>
                          </a:solidFill>
                          <a:effectLst/>
                          <a:latin typeface="Arial" panose="020B0604020202020204" pitchFamily="34" charset="0"/>
                        </a:rPr>
                        <a:t>Total Audience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buNone/>
                      </a:pPr>
                      <a:r>
                        <a:rPr lang="en-GB" sz="1050" b="1" i="0" u="none" strike="noStrike">
                          <a:solidFill>
                            <a:srgbClr val="FFFFFF"/>
                          </a:solidFill>
                          <a:effectLst/>
                          <a:latin typeface="Arial" panose="020B0604020202020204" pitchFamily="34" charset="0"/>
                        </a:rPr>
                        <a:t>Co-Viewing Proportion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val="1324653262"/>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Sky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The Last Of 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1831757671"/>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Sky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Rob &amp; Romesh vs...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968955588"/>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Prime Video Ad Tier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US" sz="1050" b="0" i="0" u="none" strike="noStrike">
                          <a:solidFill>
                            <a:srgbClr val="000000"/>
                          </a:solidFill>
                          <a:effectLst/>
                          <a:latin typeface="Arial" panose="020B0604020202020204" pitchFamily="34" charset="0"/>
                        </a:rPr>
                        <a:t>LOL: Last One Laughing 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652412963"/>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Channel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Taskmaster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964327669"/>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UKTV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Bookish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844964193"/>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The 1% Club</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028614423"/>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Prime Video Ad Tier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US" sz="1050" b="0" i="0" u="none" strike="noStrike">
                          <a:solidFill>
                            <a:srgbClr val="000000"/>
                          </a:solidFill>
                          <a:effectLst/>
                          <a:latin typeface="Arial" panose="020B0604020202020204" pitchFamily="34" charset="0"/>
                        </a:rPr>
                        <a:t>LOL: Last One Laughing Ireland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1249375856"/>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Sky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US" sz="1050" b="0" i="0" u="none" strike="noStrike">
                          <a:solidFill>
                            <a:srgbClr val="000000"/>
                          </a:solidFill>
                          <a:effectLst/>
                          <a:latin typeface="Arial" panose="020B0604020202020204" pitchFamily="34" charset="0"/>
                        </a:rPr>
                        <a:t>The Day Of The Jackal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419803602"/>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Code of Silence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3002003736"/>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Sky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Brassic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388896826"/>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US" sz="1050" b="0" i="0" u="none" strike="noStrike">
                          <a:solidFill>
                            <a:srgbClr val="000000"/>
                          </a:solidFill>
                          <a:effectLst/>
                          <a:latin typeface="Arial" panose="020B0604020202020204" pitchFamily="34" charset="0"/>
                        </a:rPr>
                        <a:t>Win Win with People’s Postcode Lottery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904071770"/>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Ant &amp; Dec's Limitless Win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006126168"/>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Channel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Gogglebox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987607831"/>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Trigger Point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7.0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767025358"/>
                  </a:ext>
                </a:extLst>
              </a:tr>
              <a:tr h="213868">
                <a:tc>
                  <a:txBody>
                    <a:bodyPr/>
                    <a:lstStyle/>
                    <a:p>
                      <a:pPr algn="ctr" rtl="0" fontAlgn="ctr">
                        <a:buNone/>
                      </a:pPr>
                      <a:r>
                        <a:rPr lang="en-GB" sz="1050" b="0" i="0" u="none" strike="noStrike">
                          <a:solidFill>
                            <a:srgbClr val="000000"/>
                          </a:solidFill>
                          <a:effectLst/>
                          <a:latin typeface="Arial" panose="020B06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Sky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Atomic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50" b="0" i="0" u="none" strike="noStrike">
                          <a:solidFill>
                            <a:srgbClr val="000000"/>
                          </a:solidFill>
                          <a:effectLst/>
                          <a:latin typeface="Arial" panose="020B0604020202020204" pitchFamily="34" charset="0"/>
                        </a:rPr>
                        <a:t>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3133052560"/>
                  </a:ext>
                </a:extLst>
              </a:tr>
            </a:tbl>
          </a:graphicData>
        </a:graphic>
      </p:graphicFrame>
    </p:spTree>
    <p:extLst>
      <p:ext uri="{BB962C8B-B14F-4D97-AF65-F5344CB8AC3E}">
        <p14:creationId xmlns:p14="http://schemas.microsoft.com/office/powerpoint/2010/main" val="309938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Widescreen</PresentationFormat>
  <Paragraphs>154</Paragraphs>
  <Slides>6</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Aptos Display</vt:lpstr>
      <vt:lpstr>Arial</vt:lpstr>
      <vt:lpstr>Calibri</vt:lpstr>
      <vt:lpstr>Helvetica Neue</vt:lpstr>
      <vt:lpstr>Office Theme</vt:lpstr>
      <vt:lpstr>3_Thinkbox</vt:lpstr>
      <vt:lpstr>Thinkbox</vt:lpstr>
      <vt:lpstr>Power of shared viewing</vt:lpstr>
      <vt:lpstr>Not all advertising contexts deliver the same impact</vt:lpstr>
      <vt:lpstr>Shared TV viewing occasions drive ad performance</vt:lpstr>
      <vt:lpstr>The living room is the location with the highest ad recall</vt:lpstr>
      <vt:lpstr>Shared viewing happens in all TV genres</vt:lpstr>
      <vt:lpstr>TV shows that brought people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Harry Parker</dc:creator>
  <cp:lastModifiedBy>Nailah Uddin</cp:lastModifiedBy>
  <cp:revision>9</cp:revision>
  <dcterms:created xsi:type="dcterms:W3CDTF">2024-07-30T19:52:19Z</dcterms:created>
  <dcterms:modified xsi:type="dcterms:W3CDTF">2026-04-15T11:48:50Z</dcterms:modified>
</cp:coreProperties>
</file>