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57107" autoAdjust="0"/>
  </p:normalViewPr>
  <p:slideViewPr>
    <p:cSldViewPr snapToGrid="0">
      <p:cViewPr varScale="1">
        <p:scale>
          <a:sx n="55" d="100"/>
          <a:sy n="55" d="100"/>
        </p:scale>
        <p:origin x="17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12/11/2019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MHA is one of the UK’s largest charities, providing care, accommodation and support for people in later life. </a:t>
            </a:r>
            <a:r>
              <a:rPr lang="en-GB" sz="1200" kern="1200" dirty="0" err="1">
                <a:solidFill>
                  <a:schemeClr val="tx1"/>
                </a:solidFill>
                <a:effectLst/>
                <a:latin typeface="+mn-lt"/>
                <a:ea typeface="+mn-ea"/>
                <a:cs typeface="+mn-cs"/>
              </a:rPr>
              <a:t>Auchlochan</a:t>
            </a:r>
            <a:r>
              <a:rPr lang="en-GB" sz="1200" kern="1200" dirty="0">
                <a:solidFill>
                  <a:schemeClr val="tx1"/>
                </a:solidFill>
                <a:effectLst/>
                <a:latin typeface="+mn-lt"/>
                <a:ea typeface="+mn-ea"/>
                <a:cs typeface="+mn-cs"/>
              </a:rPr>
              <a:t> Garden Village is MHA’s largest retirement living development, set in the heart of Scotland’s picturesque Lanarkshire. The village offers a variety of accommodation options which can be bought or rented and additional care is available if and when needed.</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Previous marketing activity had focussed on local press, supported by door drops, PPC and paid social activity - although conveying all that the village has to offer within a press ad or door drop, especially the emotional benefits, was challenging. In addition, they wanted to expand the area in which they were promoting the village. An ‘Open Day’ was scheduled for the village in October 2018. The key objectives for the campaign were therefore:</a:t>
            </a:r>
          </a:p>
          <a:p>
            <a:pPr lvl="0"/>
            <a:r>
              <a:rPr lang="en-GB" sz="1200" kern="1200" dirty="0">
                <a:solidFill>
                  <a:schemeClr val="tx1"/>
                </a:solidFill>
                <a:effectLst/>
                <a:latin typeface="+mn-lt"/>
                <a:ea typeface="+mn-ea"/>
                <a:cs typeface="+mn-cs"/>
              </a:rPr>
              <a:t>Drive interest in and bookings for the open day. Goal was to increase attendance by 50% on the previous open day </a:t>
            </a:r>
          </a:p>
          <a:p>
            <a:pPr lvl="0"/>
            <a:r>
              <a:rPr lang="en-GB" sz="1200" kern="1200" dirty="0">
                <a:solidFill>
                  <a:schemeClr val="tx1"/>
                </a:solidFill>
                <a:effectLst/>
                <a:latin typeface="+mn-lt"/>
                <a:ea typeface="+mn-ea"/>
                <a:cs typeface="+mn-cs"/>
              </a:rPr>
              <a:t>Generate leads to feed the sales enquiry pipeline, growing the database by 30%</a:t>
            </a:r>
          </a:p>
          <a:p>
            <a:pPr lvl="0"/>
            <a:r>
              <a:rPr lang="en-GB" sz="1200" kern="1200" dirty="0">
                <a:solidFill>
                  <a:schemeClr val="tx1"/>
                </a:solidFill>
                <a:effectLst/>
                <a:latin typeface="+mn-lt"/>
                <a:ea typeface="+mn-ea"/>
                <a:cs typeface="+mn-cs"/>
              </a:rPr>
              <a:t>Convert property sales with a target of 3 sales and 1 rental</a:t>
            </a:r>
          </a:p>
          <a:p>
            <a:pPr lvl="0"/>
            <a:r>
              <a:rPr lang="en-GB" sz="1200" kern="1200" dirty="0">
                <a:solidFill>
                  <a:schemeClr val="tx1"/>
                </a:solidFill>
                <a:effectLst/>
                <a:latin typeface="+mn-lt"/>
                <a:ea typeface="+mn-ea"/>
                <a:cs typeface="+mn-cs"/>
              </a:rPr>
              <a:t>Raise awareness both locally and further afield, reaching new audiences</a:t>
            </a:r>
          </a:p>
          <a:p>
            <a:pPr lvl="0"/>
            <a:r>
              <a:rPr lang="en-GB" sz="1200" kern="1200" dirty="0">
                <a:solidFill>
                  <a:schemeClr val="tx1"/>
                </a:solidFill>
                <a:effectLst/>
                <a:latin typeface="+mn-lt"/>
                <a:ea typeface="+mn-ea"/>
                <a:cs typeface="+mn-cs"/>
              </a:rPr>
              <a:t>To do this on a limited budget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MHA had never used TV previously and there were some reservations around the cost of both the airtime and the production of the ad. However, their media agency Alchemy Media convinced them to give TV a try on the basis that the visual and emotive nature of the medium would allow them to create something really inspiring. It also meant that they could deliver their message at scale and with speed, bringing the proposition to life to a much wider audience. It was TV’s unique ability to reach viewers in a relaxed mood, to cement long-term memories, to start conversations and also to drive conversions from more response-led channels that convinced MHA to trial this medium.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Alchemy Media looked at all available TV options, but opted for a deal with STV on a part-area basis. Their two key audiences were potential residents, aged 65+ and the wider influencer audience, aged 45+. Both of these audiences are heavy viewers of TV in Scotland.</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To keep production costs to a minimum, they used existing drone footage of the village and worked with STV’s production team to make the ad. This low cost production meant they had enough money left over for a robust TV test.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Analysis showed that the best time of day to reach their target audience was 12 to 5.30pm. This daytime only strategy, along with the fact that they were a new to TV advertiser, enabled them to get the best price possible. Using this daypart also meant they could access programmes that indexed particularly well for retired viewers.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They opted to use only the Glasgow and Edinburgh regions within STV. Using these regions meant they could expand the area covered by previous campaigns but, by cutting out Aberdeen and Dundee, meant a reduction on cost. They also allocated a small budget to STV Player to widen reach.</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Alchemy Media knew that the TV activity would drive an online response and so the plan included other media that would harvest the awareness driven by the TV ad – PPC, social video, local press and a DM campaign that utilised the existing database.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Results</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There was an immediate spike in web traffic as the TV ad went to air</a:t>
            </a:r>
          </a:p>
          <a:p>
            <a:pPr lvl="0"/>
            <a:r>
              <a:rPr lang="en-GB" sz="1200" kern="1200" dirty="0">
                <a:solidFill>
                  <a:schemeClr val="tx1"/>
                </a:solidFill>
                <a:effectLst/>
                <a:latin typeface="+mn-lt"/>
                <a:ea typeface="+mn-ea"/>
                <a:cs typeface="+mn-cs"/>
              </a:rPr>
              <a:t>Daily traffic increased on average by 540% during the campaign period with over 10,000 more web visits recorded vs the same period year on year</a:t>
            </a:r>
          </a:p>
          <a:p>
            <a:pPr lvl="0"/>
            <a:r>
              <a:rPr lang="en-GB" sz="1200" kern="1200" dirty="0">
                <a:solidFill>
                  <a:schemeClr val="tx1"/>
                </a:solidFill>
                <a:effectLst/>
                <a:latin typeface="+mn-lt"/>
                <a:ea typeface="+mn-ea"/>
                <a:cs typeface="+mn-cs"/>
              </a:rPr>
              <a:t>PPC click through rate doubled</a:t>
            </a:r>
          </a:p>
          <a:p>
            <a:pPr lvl="0"/>
            <a:r>
              <a:rPr lang="en-GB" sz="1200" kern="1200" dirty="0">
                <a:solidFill>
                  <a:schemeClr val="tx1"/>
                </a:solidFill>
                <a:effectLst/>
                <a:latin typeface="+mn-lt"/>
                <a:ea typeface="+mn-ea"/>
                <a:cs typeface="+mn-cs"/>
              </a:rPr>
              <a:t>Attendance at the Open Day increased from a previous average of 8 to 44 visitors at this event – up 450%</a:t>
            </a:r>
          </a:p>
          <a:p>
            <a:pPr lvl="0"/>
            <a:r>
              <a:rPr lang="en-GB" sz="1200" kern="1200" dirty="0">
                <a:solidFill>
                  <a:schemeClr val="tx1"/>
                </a:solidFill>
                <a:effectLst/>
                <a:latin typeface="+mn-lt"/>
                <a:ea typeface="+mn-ea"/>
                <a:cs typeface="+mn-cs"/>
              </a:rPr>
              <a:t>The quality of attendees was high with six property reservations taken. </a:t>
            </a:r>
          </a:p>
          <a:p>
            <a:pPr lvl="0"/>
            <a:r>
              <a:rPr lang="en-GB" sz="1200" kern="1200" dirty="0">
                <a:solidFill>
                  <a:schemeClr val="tx1"/>
                </a:solidFill>
                <a:effectLst/>
                <a:latin typeface="+mn-lt"/>
                <a:ea typeface="+mn-ea"/>
                <a:cs typeface="+mn-cs"/>
              </a:rPr>
              <a:t>The timescale from enquiry to reservation reduced significantly from a 6-12 month period to under a month</a:t>
            </a:r>
          </a:p>
          <a:p>
            <a:pPr lvl="0"/>
            <a:r>
              <a:rPr lang="en-GB" sz="1200" kern="1200" dirty="0">
                <a:solidFill>
                  <a:schemeClr val="tx1"/>
                </a:solidFill>
                <a:effectLst/>
                <a:latin typeface="+mn-lt"/>
                <a:ea typeface="+mn-ea"/>
                <a:cs typeface="+mn-cs"/>
              </a:rPr>
              <a:t>The activity also drove an increase in warm leads, with 75 contacts added to the database</a:t>
            </a:r>
          </a:p>
          <a:p>
            <a:pPr lvl="0"/>
            <a:r>
              <a:rPr lang="en-GB" sz="1200" kern="1200" dirty="0">
                <a:solidFill>
                  <a:schemeClr val="tx1"/>
                </a:solidFill>
                <a:effectLst/>
                <a:latin typeface="+mn-lt"/>
                <a:ea typeface="+mn-ea"/>
                <a:cs typeface="+mn-cs"/>
              </a:rPr>
              <a:t>ROI was 200:1</a:t>
            </a:r>
          </a:p>
          <a:p>
            <a:pPr lvl="0"/>
            <a:r>
              <a:rPr lang="en-GB" sz="1200" kern="1200" dirty="0">
                <a:solidFill>
                  <a:schemeClr val="tx1"/>
                </a:solidFill>
                <a:effectLst/>
                <a:latin typeface="+mn-lt"/>
                <a:ea typeface="+mn-ea"/>
                <a:cs typeface="+mn-cs"/>
              </a:rPr>
              <a:t>There was a follow up campaign in January 2019 that built on the learnings from the test</a:t>
            </a:r>
          </a:p>
          <a:p>
            <a:pPr lvl="0"/>
            <a:r>
              <a:rPr lang="en-GB" sz="1200" kern="1200" dirty="0">
                <a:solidFill>
                  <a:schemeClr val="tx1"/>
                </a:solidFill>
                <a:effectLst/>
                <a:latin typeface="+mn-lt"/>
                <a:ea typeface="+mn-ea"/>
                <a:cs typeface="+mn-cs"/>
              </a:rPr>
              <a:t>Finalist in TV Planning Awards 2019 – Best Low Budget Use of TV category</a:t>
            </a: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12/11/2019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12/11/2019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12/11/2019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12/11/2019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12/11/2019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479425" y="445913"/>
            <a:ext cx="6108152" cy="1021181"/>
          </a:xfrm>
        </p:spPr>
        <p:txBody>
          <a:bodyPr>
            <a:normAutofit/>
          </a:bodyPr>
          <a:lstStyle/>
          <a:p>
            <a:r>
              <a:rPr lang="en-GB" dirty="0">
                <a:solidFill>
                  <a:schemeClr val="accent6"/>
                </a:solidFill>
              </a:rPr>
              <a:t>MHA </a:t>
            </a:r>
            <a:r>
              <a:rPr lang="en-GB" dirty="0" err="1">
                <a:solidFill>
                  <a:schemeClr val="accent6"/>
                </a:solidFill>
              </a:rPr>
              <a:t>Auchlochan</a:t>
            </a:r>
            <a:r>
              <a:rPr lang="en-GB" dirty="0">
                <a:solidFill>
                  <a:schemeClr val="accent6"/>
                </a:solidFill>
              </a:rPr>
              <a:t> Garden Village tries TV for the first time</a:t>
            </a:r>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479425" y="2036380"/>
            <a:ext cx="4644368" cy="4017578"/>
          </a:xfrm>
        </p:spPr>
        <p:txBody>
          <a:bodyPr>
            <a:normAutofit/>
          </a:bodyPr>
          <a:lstStyle/>
          <a:p>
            <a:r>
              <a:rPr lang="en-GB" sz="1500" u="sng" dirty="0"/>
              <a:t>Challenge</a:t>
            </a:r>
          </a:p>
          <a:p>
            <a:pPr marL="285750" indent="-285750">
              <a:buFont typeface="Arial" panose="020B0604020202020204" pitchFamily="34" charset="0"/>
              <a:buChar char="•"/>
            </a:pPr>
            <a:r>
              <a:rPr lang="en-GB" sz="1500" dirty="0"/>
              <a:t>MHA needed to drive interest in and bookings for  their Open Day at </a:t>
            </a:r>
            <a:r>
              <a:rPr lang="en-GB" sz="1500" dirty="0" err="1"/>
              <a:t>Auchlochan</a:t>
            </a:r>
            <a:r>
              <a:rPr lang="en-GB" sz="1500" dirty="0"/>
              <a:t> Garden Village </a:t>
            </a:r>
          </a:p>
          <a:p>
            <a:r>
              <a:rPr lang="en-GB" sz="1500" u="sng" dirty="0"/>
              <a:t>Solution</a:t>
            </a:r>
          </a:p>
          <a:p>
            <a:pPr marL="285750" indent="-285750">
              <a:buFont typeface="Arial" panose="020B0604020202020204" pitchFamily="34" charset="0"/>
              <a:buChar char="•"/>
            </a:pPr>
            <a:r>
              <a:rPr lang="en-GB" sz="1500" dirty="0"/>
              <a:t>They tried TV for the first time with a limited area campaign in Scotland on STV</a:t>
            </a:r>
          </a:p>
          <a:p>
            <a:pPr marL="285750" indent="-285750">
              <a:buFont typeface="Arial" panose="020B0604020202020204" pitchFamily="34" charset="0"/>
              <a:buChar char="•"/>
            </a:pPr>
            <a:r>
              <a:rPr lang="en-GB" sz="1500" dirty="0"/>
              <a:t>Daytime only campaign for cost efficient reach of target audience</a:t>
            </a:r>
          </a:p>
          <a:p>
            <a:r>
              <a:rPr lang="en-GB" sz="1500" u="sng" dirty="0"/>
              <a:t>Results</a:t>
            </a:r>
          </a:p>
          <a:p>
            <a:pPr marL="285750" indent="-285750">
              <a:lnSpc>
                <a:spcPct val="110000"/>
              </a:lnSpc>
              <a:buFont typeface="Arial" panose="020B0604020202020204" pitchFamily="34" charset="0"/>
              <a:buChar char="•"/>
            </a:pPr>
            <a:r>
              <a:rPr lang="en-GB" sz="1500" dirty="0"/>
              <a:t>Attendance at the Open Day was up 450%</a:t>
            </a:r>
          </a:p>
          <a:p>
            <a:pPr marL="285750" indent="-285750">
              <a:lnSpc>
                <a:spcPct val="110000"/>
              </a:lnSpc>
              <a:buFont typeface="Arial" panose="020B0604020202020204" pitchFamily="34" charset="0"/>
              <a:buChar char="•"/>
            </a:pPr>
            <a:r>
              <a:rPr lang="en-GB" sz="1500" dirty="0"/>
              <a:t>ROI was 200:1</a:t>
            </a:r>
          </a:p>
        </p:txBody>
      </p:sp>
      <p:pic>
        <p:nvPicPr>
          <p:cNvPr id="1026" name="Picture 2" descr="Image result for alchemymedia">
            <a:extLst>
              <a:ext uri="{FF2B5EF4-FFF2-40B4-BE49-F238E27FC236}">
                <a16:creationId xmlns:a16="http://schemas.microsoft.com/office/drawing/2014/main" id="{3359145B-657A-499B-821F-F11581A1474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0094" b="12382"/>
          <a:stretch/>
        </p:blipFill>
        <p:spPr bwMode="auto">
          <a:xfrm>
            <a:off x="7240314" y="394555"/>
            <a:ext cx="1588376" cy="10725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auchlochan garden village logo">
            <a:extLst>
              <a:ext uri="{FF2B5EF4-FFF2-40B4-BE49-F238E27FC236}">
                <a16:creationId xmlns:a16="http://schemas.microsoft.com/office/drawing/2014/main" id="{B43343A4-2048-43DC-A12C-026542CCC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5377" y="327867"/>
            <a:ext cx="2280747" cy="85372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Placeholder 6">
            <a:extLst>
              <a:ext uri="{FF2B5EF4-FFF2-40B4-BE49-F238E27FC236}">
                <a16:creationId xmlns:a16="http://schemas.microsoft.com/office/drawing/2014/main" id="{05B718A7-A38A-4DD4-9506-7397D0804055}"/>
              </a:ext>
            </a:extLst>
          </p:cNvPr>
          <p:cNvPicPr>
            <a:picLocks noGrp="1" noChangeAspect="1"/>
          </p:cNvPicPr>
          <p:nvPr>
            <p:ph type="pic" sz="quarter" idx="14"/>
          </p:nvPr>
        </p:nvPicPr>
        <p:blipFill>
          <a:blip r:embed="rId5">
            <a:extLst>
              <a:ext uri="{28A0092B-C50C-407E-A947-70E740481C1C}">
                <a14:useLocalDpi xmlns:a14="http://schemas.microsoft.com/office/drawing/2010/main" val="0"/>
              </a:ext>
            </a:extLst>
          </a:blip>
          <a:srcRect t="773" b="773"/>
          <a:stretch>
            <a:fillRect/>
          </a:stretch>
        </p:blipFill>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TotalTime>
  <Words>134</Words>
  <Application>Microsoft Office PowerPoint</Application>
  <PresentationFormat>Widescreen</PresentationFormat>
  <Paragraphs>47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MHA Auchlochan Garden Village tries TV for the first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Akeel Mungul</cp:lastModifiedBy>
  <cp:revision>51</cp:revision>
  <dcterms:created xsi:type="dcterms:W3CDTF">2018-11-16T11:43:00Z</dcterms:created>
  <dcterms:modified xsi:type="dcterms:W3CDTF">2019-11-12T11:08:17Z</dcterms:modified>
</cp:coreProperties>
</file>