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2.xml" ContentType="application/vnd.openxmlformats-officedocument.presentationml.tags+xml"/>
  <Override PartName="/ppt/tags/tag33.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61" r:id="rId2"/>
  </p:sldIdLst>
  <p:sldSz cx="12192000" cy="6858000"/>
  <p:notesSz cx="6858000" cy="91440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78" userDrawn="1">
          <p15:clr>
            <a:srgbClr val="A4A3A4"/>
          </p15:clr>
        </p15:guide>
        <p15:guide id="4" orient="horz" pos="3430" userDrawn="1">
          <p15:clr>
            <a:srgbClr val="A4A3A4"/>
          </p15:clr>
        </p15:guide>
        <p15:guide id="5" orient="horz" pos="3453" userDrawn="1">
          <p15:clr>
            <a:srgbClr val="A4A3A4"/>
          </p15:clr>
        </p15:guide>
        <p15:guide id="6" orient="horz" pos="2980" userDrawn="1">
          <p15:clr>
            <a:srgbClr val="A4A3A4"/>
          </p15:clr>
        </p15:guide>
        <p15:guide id="7" orient="horz" pos="104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D2EC"/>
    <a:srgbClr val="E10514"/>
    <a:srgbClr val="D9D9D9"/>
    <a:srgbClr val="E5E5E5"/>
    <a:srgbClr val="00A5D7"/>
    <a:srgbClr val="808080"/>
    <a:srgbClr val="B9CD00"/>
    <a:srgbClr val="FFCD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59" autoAdjust="0"/>
    <p:restoredTop sz="75849" autoAdjust="0"/>
  </p:normalViewPr>
  <p:slideViewPr>
    <p:cSldViewPr snapToGrid="0" showGuides="1">
      <p:cViewPr varScale="1">
        <p:scale>
          <a:sx n="81" d="100"/>
          <a:sy n="81" d="100"/>
        </p:scale>
        <p:origin x="150" y="78"/>
      </p:cViewPr>
      <p:guideLst>
        <p:guide pos="3840"/>
        <p:guide orient="horz" pos="278"/>
        <p:guide orient="horz" pos="3430"/>
        <p:guide orient="horz" pos="3453"/>
        <p:guide orient="horz" pos="2980"/>
        <p:guide orient="horz" pos="1049"/>
      </p:guideLst>
    </p:cSldViewPr>
  </p:slideViewPr>
  <p:outlineViewPr>
    <p:cViewPr>
      <p:scale>
        <a:sx n="33" d="100"/>
        <a:sy n="33" d="100"/>
      </p:scale>
      <p:origin x="0" y="-16800"/>
    </p:cViewPr>
  </p:outlineViewPr>
  <p:notesTextViewPr>
    <p:cViewPr>
      <p:scale>
        <a:sx n="3" d="2"/>
        <a:sy n="3" d="2"/>
      </p:scale>
      <p:origin x="0" y="0"/>
    </p:cViewPr>
  </p:notesTextViewPr>
  <p:notesViewPr>
    <p:cSldViewPr snapToGrid="0" showGuides="1">
      <p:cViewPr varScale="1">
        <p:scale>
          <a:sx n="82" d="100"/>
          <a:sy n="82" d="100"/>
        </p:scale>
        <p:origin x="38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32.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56BA460-DC86-49AC-90AA-86C1E02239B2}" type="datetimeFigureOut">
              <a:rPr lang="en-GB" smtClean="0"/>
              <a:t>02/10/2019</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DDBEB2-BA40-44C0-A1B9-C3272EDE07E4}" type="slidenum">
              <a:rPr lang="en-GB" smtClean="0"/>
              <a:t>‹#›</a:t>
            </a:fld>
            <a:endParaRPr lang="en-GB"/>
          </a:p>
        </p:txBody>
      </p:sp>
    </p:spTree>
    <p:custDataLst>
      <p:tags r:id="rId2"/>
    </p:custDataLst>
    <p:extLst>
      <p:ext uri="{BB962C8B-B14F-4D97-AF65-F5344CB8AC3E}">
        <p14:creationId xmlns:p14="http://schemas.microsoft.com/office/powerpoint/2010/main" val="902387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2C2853-E575-4BC1-90FA-3518084ECF7E}" type="datetimeFigureOut">
              <a:rPr lang="en-GB" smtClean="0"/>
              <a:t>02/10/2019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A0DFD36-33EA-4DB4-B32D-6EBE0B1D4496}" type="slidenum">
              <a:rPr lang="en-GB" smtClean="0"/>
              <a:t>‹#›</a:t>
            </a:fld>
            <a:endParaRPr lang="en-GB"/>
          </a:p>
        </p:txBody>
      </p:sp>
    </p:spTree>
    <p:extLst>
      <p:ext uri="{BB962C8B-B14F-4D97-AF65-F5344CB8AC3E}">
        <p14:creationId xmlns:p14="http://schemas.microsoft.com/office/powerpoint/2010/main" val="1326831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000" b="1" dirty="0"/>
              <a:t>The Challenge:</a:t>
            </a:r>
          </a:p>
          <a:p>
            <a:r>
              <a:rPr lang="en-GB" dirty="0"/>
              <a:t>Sykes Holiday Cottages have been around for over 25 years, offering customers a huge range of more than 12,000 holiday homes to rent across the UK and Ireland – from cosy cottages for two to larger properties that sleep 20 or more.  Previously, Sykes relied heavily on PPC and online marketing to drive sales. However, in 2017, they wanted to grow the business and become a household name, so they knew they needed to change their strategy.</a:t>
            </a:r>
          </a:p>
          <a:p>
            <a:endParaRPr lang="en-GB" dirty="0"/>
          </a:p>
          <a:p>
            <a:r>
              <a:rPr lang="en-GB" b="1" dirty="0"/>
              <a:t>The Solution:</a:t>
            </a:r>
          </a:p>
          <a:p>
            <a:r>
              <a:rPr lang="en-GB" dirty="0"/>
              <a:t>Sykes’ agency, Media Agency Group (MAG), knew that TV would drive brand awareness, increase consideration and grow market share. Because Sykes had never advertised on TV before, MAG recommended a linear, regional TV plan. This meant that they were able to track and optimise the campaign as they went along, seeing business and marketing results by region and so could take learnings forward to a second, stronger campaign.</a:t>
            </a:r>
          </a:p>
          <a:p>
            <a:endParaRPr lang="en-GB" dirty="0"/>
          </a:p>
          <a:p>
            <a:r>
              <a:rPr lang="en-GB" dirty="0"/>
              <a:t>MAG analysed the best time of year to advertise looking at schedules and competitor activity and decided that December/January would be the optimum time, when holiday consideration is highest. </a:t>
            </a:r>
          </a:p>
          <a:p>
            <a:endParaRPr lang="en-GB" dirty="0"/>
          </a:p>
          <a:p>
            <a:r>
              <a:rPr lang="en-GB" dirty="0"/>
              <a:t>MAG used Experian Audience Data heat mapped onto TV regions combined with Sykes’ first party data in order to select the test regions. </a:t>
            </a:r>
          </a:p>
          <a:p>
            <a:endParaRPr lang="en-GB" dirty="0"/>
          </a:p>
          <a:p>
            <a:r>
              <a:rPr lang="en-GB" dirty="0"/>
              <a:t>The campaign was tracked on a weekly basis to gain a full understanding of how spots were performing and which ones were generating leads, to see which spots, channels, dayparts and programmes were the most cost effective. They closely monitored all activity and optimised where possible throughout the campaign, moving spots around to get the best results for Sykes.</a:t>
            </a:r>
          </a:p>
          <a:p>
            <a:endParaRPr lang="en-GB" dirty="0"/>
          </a:p>
          <a:p>
            <a:r>
              <a:rPr lang="en-GB" b="1" dirty="0"/>
              <a:t>Results:</a:t>
            </a:r>
          </a:p>
          <a:p>
            <a:r>
              <a:rPr lang="en-GB" dirty="0"/>
              <a:t>• Achieved the minimum goal of 15% share of voice within their competitor set</a:t>
            </a:r>
          </a:p>
          <a:p>
            <a:r>
              <a:rPr lang="en-GB" dirty="0"/>
              <a:t>• TV activity drove incremental bookings and so provided a positive ROI on lifetime value</a:t>
            </a:r>
          </a:p>
          <a:p>
            <a:r>
              <a:rPr lang="en-GB" dirty="0"/>
              <a:t>• TV provided a statistically significant uplift in brand awareness and consideration within the exposed regions</a:t>
            </a:r>
          </a:p>
          <a:p>
            <a:r>
              <a:rPr lang="en-GB" dirty="0"/>
              <a:t>• They got 53.4 million adult impacts</a:t>
            </a:r>
          </a:p>
          <a:p>
            <a:r>
              <a:rPr lang="en-GB" dirty="0"/>
              <a:t>• There were 21,363 attributed leads</a:t>
            </a:r>
          </a:p>
          <a:p>
            <a:r>
              <a:rPr lang="en-GB" dirty="0"/>
              <a:t>• There were 128,000 incremental branded sessions online </a:t>
            </a:r>
          </a:p>
        </p:txBody>
      </p:sp>
      <p:sp>
        <p:nvSpPr>
          <p:cNvPr id="4" name="Slide Number Placeholder 3"/>
          <p:cNvSpPr>
            <a:spLocks noGrp="1"/>
          </p:cNvSpPr>
          <p:nvPr>
            <p:ph type="sldNum" sz="quarter" idx="5"/>
          </p:nvPr>
        </p:nvSpPr>
        <p:spPr/>
        <p:txBody>
          <a:bodyPr/>
          <a:lstStyle/>
          <a:p>
            <a:fld id="{BA0DFD36-33EA-4DB4-B32D-6EBE0B1D4496}" type="slidenum">
              <a:rPr lang="en-GB" smtClean="0"/>
              <a:t>1</a:t>
            </a:fld>
            <a:endParaRPr lang="en-GB"/>
          </a:p>
        </p:txBody>
      </p:sp>
    </p:spTree>
    <p:extLst>
      <p:ext uri="{BB962C8B-B14F-4D97-AF65-F5344CB8AC3E}">
        <p14:creationId xmlns:p14="http://schemas.microsoft.com/office/powerpoint/2010/main" val="2614544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9.xml"/></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0.xml"/></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2861215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userDrawn="1">
          <p15:clr>
            <a:srgbClr val="FBAE40"/>
          </p15:clr>
        </p15:guide>
        <p15:guide id="2" pos="30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428750"/>
            <a:ext cx="2680405" cy="383698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428750"/>
            <a:ext cx="2680405" cy="383698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428750"/>
            <a:ext cx="2680405" cy="383698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428750"/>
            <a:ext cx="2680405" cy="383698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975014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428750"/>
            <a:ext cx="6342907" cy="383698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320066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5442018"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279127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71174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a:extLst>
              <a:ext uri="{FF2B5EF4-FFF2-40B4-BE49-F238E27FC236}">
                <a16:creationId xmlns:a16="http://schemas.microsoft.com/office/drawing/2014/main" id="{C83E0A7E-A4E1-41C3-86F6-B6D82D556557}"/>
              </a:ext>
            </a:extLst>
          </p:cNvPr>
          <p:cNvSpPr>
            <a:spLocks noGrp="1"/>
          </p:cNvSpPr>
          <p:nvPr>
            <p:ph type="pic" sz="quarter" idx="14"/>
          </p:nvPr>
        </p:nvSpPr>
        <p:spPr>
          <a:xfrm>
            <a:off x="4930580" y="1428750"/>
            <a:ext cx="3318069" cy="1853970"/>
          </a:xfrm>
          <a:prstGeom prst="rect">
            <a:avLst/>
          </a:prstGeom>
          <a:solidFill>
            <a:schemeClr val="bg1">
              <a:lumMod val="85000"/>
            </a:schemeClr>
          </a:solidFill>
        </p:spPr>
        <p:txBody>
          <a:bodyPr/>
          <a:lstStyle/>
          <a:p>
            <a:endParaRPr lang="en-GB" dirty="0"/>
          </a:p>
        </p:txBody>
      </p:sp>
      <p:sp>
        <p:nvSpPr>
          <p:cNvPr id="19" name="Picture Placeholder 8">
            <a:extLst>
              <a:ext uri="{FF2B5EF4-FFF2-40B4-BE49-F238E27FC236}">
                <a16:creationId xmlns:a16="http://schemas.microsoft.com/office/drawing/2014/main" id="{2E7303BD-8C87-4547-94CC-49DD3934C1D4}"/>
              </a:ext>
            </a:extLst>
          </p:cNvPr>
          <p:cNvSpPr>
            <a:spLocks noGrp="1"/>
          </p:cNvSpPr>
          <p:nvPr>
            <p:ph type="pic" sz="quarter" idx="15"/>
          </p:nvPr>
        </p:nvSpPr>
        <p:spPr>
          <a:xfrm>
            <a:off x="8394505" y="1428750"/>
            <a:ext cx="3318069" cy="1853970"/>
          </a:xfrm>
          <a:prstGeom prst="rect">
            <a:avLst/>
          </a:prstGeom>
          <a:solidFill>
            <a:schemeClr val="bg1">
              <a:lumMod val="85000"/>
            </a:schemeClr>
          </a:solidFill>
        </p:spPr>
        <p:txBody>
          <a:bodyPr/>
          <a:lstStyle/>
          <a:p>
            <a:endParaRPr lang="en-GB" dirty="0"/>
          </a:p>
        </p:txBody>
      </p:sp>
      <p:sp>
        <p:nvSpPr>
          <p:cNvPr id="20" name="Picture Placeholder 8">
            <a:extLst>
              <a:ext uri="{FF2B5EF4-FFF2-40B4-BE49-F238E27FC236}">
                <a16:creationId xmlns:a16="http://schemas.microsoft.com/office/drawing/2014/main" id="{3F505454-5599-4E41-93B7-601ECB120810}"/>
              </a:ext>
            </a:extLst>
          </p:cNvPr>
          <p:cNvSpPr>
            <a:spLocks noGrp="1"/>
          </p:cNvSpPr>
          <p:nvPr>
            <p:ph type="pic" sz="quarter" idx="16"/>
          </p:nvPr>
        </p:nvSpPr>
        <p:spPr>
          <a:xfrm>
            <a:off x="8394505" y="3411769"/>
            <a:ext cx="3318069" cy="1853970"/>
          </a:xfrm>
          <a:prstGeom prst="rect">
            <a:avLst/>
          </a:prstGeom>
          <a:solidFill>
            <a:schemeClr val="bg1">
              <a:lumMod val="85000"/>
            </a:schemeClr>
          </a:solidFill>
        </p:spPr>
        <p:txBody>
          <a:bodyPr/>
          <a:lstStyle/>
          <a:p>
            <a:endParaRPr lang="en-GB" dirty="0"/>
          </a:p>
        </p:txBody>
      </p:sp>
      <p:sp>
        <p:nvSpPr>
          <p:cNvPr id="21" name="Picture Placeholder 8">
            <a:extLst>
              <a:ext uri="{FF2B5EF4-FFF2-40B4-BE49-F238E27FC236}">
                <a16:creationId xmlns:a16="http://schemas.microsoft.com/office/drawing/2014/main" id="{3189B23B-90CA-44D3-94DB-D124B4FC4F69}"/>
              </a:ext>
            </a:extLst>
          </p:cNvPr>
          <p:cNvSpPr>
            <a:spLocks noGrp="1"/>
          </p:cNvSpPr>
          <p:nvPr>
            <p:ph type="pic" sz="quarter" idx="17"/>
          </p:nvPr>
        </p:nvSpPr>
        <p:spPr>
          <a:xfrm>
            <a:off x="4930580" y="3411769"/>
            <a:ext cx="331806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073396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428750"/>
            <a:ext cx="3645289" cy="1853970"/>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428750"/>
            <a:ext cx="3645289" cy="1853970"/>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428750"/>
            <a:ext cx="3645289" cy="1853970"/>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411769"/>
            <a:ext cx="3645289" cy="1853970"/>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411769"/>
            <a:ext cx="3645289" cy="1853970"/>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411769"/>
            <a:ext cx="3645289" cy="1853970"/>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968757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61420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551998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662775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614207"/>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02/10/2019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781120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459579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userDrawn="1">
          <p15:clr>
            <a:srgbClr val="FBAE40"/>
          </p15:clr>
        </p15:guide>
        <p15:guide id="2" userDrawn="1">
          <p15:clr>
            <a:srgbClr val="FBAE40"/>
          </p15:clr>
        </p15:guide>
        <p15:guide id="3" orient="horz" pos="2160" userDrawn="1">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ll Screen Video - Option 1">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391032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459108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4x Video - Option 1">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25167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Full screen video - Option 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4DE1B2C-E2EB-4D98-843F-9CDD27271EB2}"/>
              </a:ext>
            </a:extLst>
          </p:cNvPr>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a:extLst>
              <a:ext uri="{FF2B5EF4-FFF2-40B4-BE49-F238E27FC236}">
                <a16:creationId xmlns:a16="http://schemas.microsoft.com/office/drawing/2014/main" id="{09B3BE8F-C639-42D5-B26C-D4093C446871}"/>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348228E9-593B-43BF-9FE7-6F9613A7A563}"/>
              </a:ext>
            </a:extLst>
          </p:cNvPr>
          <p:cNvSpPr>
            <a:spLocks noGrp="1"/>
          </p:cNvSpPr>
          <p:nvPr>
            <p:ph type="sldNum" sz="quarter" idx="12"/>
          </p:nvPr>
        </p:nvSpPr>
        <p:spPr/>
        <p:txBody>
          <a:bodyPr/>
          <a:lstStyle/>
          <a:p>
            <a:fld id="{6623F64F-6692-49A2-80FF-3D660AAAEE7A}" type="slidenum">
              <a:rPr lang="en-GB" smtClean="0"/>
              <a:pPr/>
              <a:t>‹#›</a:t>
            </a:fld>
            <a:endParaRPr lang="en-GB" dirty="0"/>
          </a:p>
        </p:txBody>
      </p:sp>
      <p:sp>
        <p:nvSpPr>
          <p:cNvPr id="7" name="Media Placeholder 6">
            <a:extLst>
              <a:ext uri="{FF2B5EF4-FFF2-40B4-BE49-F238E27FC236}">
                <a16:creationId xmlns:a16="http://schemas.microsoft.com/office/drawing/2014/main" id="{89F17558-6D60-4901-A0B6-C4274AAB5238}"/>
              </a:ext>
            </a:extLst>
          </p:cNvPr>
          <p:cNvSpPr>
            <a:spLocks noGrp="1"/>
          </p:cNvSpPr>
          <p:nvPr>
            <p:ph type="media" sz="quarter" idx="13"/>
          </p:nvPr>
        </p:nvSpPr>
        <p:spPr>
          <a:xfrm>
            <a:off x="0" y="0"/>
            <a:ext cx="12192000" cy="6858000"/>
          </a:xfrm>
        </p:spPr>
        <p:txBody>
          <a:bodyPr/>
          <a:lstStyle/>
          <a:p>
            <a:endParaRPr lang="en-GB"/>
          </a:p>
        </p:txBody>
      </p:sp>
    </p:spTree>
    <p:custDataLst>
      <p:tags r:id="rId1"/>
    </p:custDataLst>
    <p:extLst>
      <p:ext uri="{BB962C8B-B14F-4D97-AF65-F5344CB8AC3E}">
        <p14:creationId xmlns:p14="http://schemas.microsoft.com/office/powerpoint/2010/main" val="1810603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7128985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210230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62061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831620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1044598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686801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02/10/2019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21857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02/10/2019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12230766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10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748257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71475" y="359944"/>
            <a:ext cx="11341099" cy="1021181"/>
          </a:xfrm>
        </p:spPr>
        <p:txBody>
          <a:bodyPr/>
          <a:lstStyle>
            <a:lvl1pPr>
              <a:defRPr/>
            </a:lvl1pPr>
          </a:lstStyle>
          <a:p>
            <a:r>
              <a:rPr lang="en-US" dirty="0"/>
              <a:t>Click to edit </a:t>
            </a:r>
            <a:br>
              <a:rPr lang="en-US" dirty="0"/>
            </a:br>
            <a:r>
              <a:rPr lang="en-US" dirty="0"/>
              <a:t>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1129603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683157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02/10/2019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614207"/>
            <a:ext cx="5562600" cy="365153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42875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35673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471938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orient="horz" pos="27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614207"/>
            <a:ext cx="4368867" cy="3651531"/>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42875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10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81982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6"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7335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8067285" y="3685540"/>
            <a:ext cx="36468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8">
            <a:extLst>
              <a:ext uri="{FF2B5EF4-FFF2-40B4-BE49-F238E27FC236}">
                <a16:creationId xmlns:a16="http://schemas.microsoft.com/office/drawing/2014/main" id="{8DFCE19A-1050-41D6-952B-88D1EA6241CC}"/>
              </a:ext>
            </a:extLst>
          </p:cNvPr>
          <p:cNvSpPr>
            <a:spLocks noGrp="1"/>
          </p:cNvSpPr>
          <p:nvPr>
            <p:ph type="pic" sz="quarter" idx="14"/>
          </p:nvPr>
        </p:nvSpPr>
        <p:spPr>
          <a:xfrm>
            <a:off x="4273355" y="1428749"/>
            <a:ext cx="3645289" cy="2106775"/>
          </a:xfrm>
          <a:prstGeom prst="rect">
            <a:avLst/>
          </a:prstGeom>
          <a:solidFill>
            <a:schemeClr val="bg1">
              <a:lumMod val="85000"/>
            </a:schemeClr>
          </a:solidFill>
        </p:spPr>
        <p:txBody>
          <a:bodyPr/>
          <a:lstStyle/>
          <a:p>
            <a:endParaRPr lang="en-GB" dirty="0"/>
          </a:p>
        </p:txBody>
      </p:sp>
      <p:sp>
        <p:nvSpPr>
          <p:cNvPr id="28" name="Picture Placeholder 8">
            <a:extLst>
              <a:ext uri="{FF2B5EF4-FFF2-40B4-BE49-F238E27FC236}">
                <a16:creationId xmlns:a16="http://schemas.microsoft.com/office/drawing/2014/main" id="{474332AB-8E82-4D2C-A077-AD78447B3B65}"/>
              </a:ext>
            </a:extLst>
          </p:cNvPr>
          <p:cNvSpPr>
            <a:spLocks noGrp="1"/>
          </p:cNvSpPr>
          <p:nvPr>
            <p:ph type="pic" sz="quarter" idx="15"/>
          </p:nvPr>
        </p:nvSpPr>
        <p:spPr>
          <a:xfrm>
            <a:off x="8067285" y="1428749"/>
            <a:ext cx="3645289" cy="2106775"/>
          </a:xfrm>
          <a:prstGeom prst="rect">
            <a:avLst/>
          </a:prstGeom>
          <a:solidFill>
            <a:schemeClr val="bg1">
              <a:lumMod val="85000"/>
            </a:schemeClr>
          </a:solidFill>
        </p:spPr>
        <p:txBody>
          <a:bodyPr/>
          <a:lstStyle/>
          <a:p>
            <a:endParaRPr lang="en-GB" dirty="0"/>
          </a:p>
        </p:txBody>
      </p:sp>
      <p:sp>
        <p:nvSpPr>
          <p:cNvPr id="29" name="Picture Placeholder 8">
            <a:extLst>
              <a:ext uri="{FF2B5EF4-FFF2-40B4-BE49-F238E27FC236}">
                <a16:creationId xmlns:a16="http://schemas.microsoft.com/office/drawing/2014/main" id="{44395837-4037-4FBC-A80F-2DFA7942FF5A}"/>
              </a:ext>
            </a:extLst>
          </p:cNvPr>
          <p:cNvSpPr>
            <a:spLocks noGrp="1"/>
          </p:cNvSpPr>
          <p:nvPr>
            <p:ph type="pic" sz="quarter" idx="22"/>
          </p:nvPr>
        </p:nvSpPr>
        <p:spPr>
          <a:xfrm>
            <a:off x="479425" y="1428749"/>
            <a:ext cx="3645289" cy="2106775"/>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27123113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orient="horz" pos="27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 image &amp; text horizontal">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02/10/2019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10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2792238"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3337118"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3330340"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6184644"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22" name="Straight Connector 21"/>
          <p:cNvCxnSpPr/>
          <p:nvPr userDrawn="1"/>
        </p:nvCxnSpPr>
        <p:spPr>
          <a:xfrm>
            <a:off x="6181255"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27" name="Picture Placeholder 16">
            <a:extLst>
              <a:ext uri="{FF2B5EF4-FFF2-40B4-BE49-F238E27FC236}">
                <a16:creationId xmlns:a16="http://schemas.microsoft.com/office/drawing/2014/main" id="{CCB00622-CF55-4D6B-A1E3-FEDA9C507933}"/>
              </a:ext>
            </a:extLst>
          </p:cNvPr>
          <p:cNvSpPr>
            <a:spLocks noGrp="1"/>
          </p:cNvSpPr>
          <p:nvPr>
            <p:ph type="pic" sz="quarter" idx="23"/>
          </p:nvPr>
        </p:nvSpPr>
        <p:spPr>
          <a:xfrm>
            <a:off x="479425" y="1428750"/>
            <a:ext cx="2680405" cy="2106774"/>
          </a:xfrm>
          <a:solidFill>
            <a:schemeClr val="bg1">
              <a:lumMod val="85000"/>
            </a:schemeClr>
          </a:solidFill>
        </p:spPr>
        <p:txBody>
          <a:bodyPr/>
          <a:lstStyle/>
          <a:p>
            <a:endParaRPr lang="en-GB" dirty="0"/>
          </a:p>
        </p:txBody>
      </p:sp>
      <p:sp>
        <p:nvSpPr>
          <p:cNvPr id="28" name="Picture Placeholder 16">
            <a:extLst>
              <a:ext uri="{FF2B5EF4-FFF2-40B4-BE49-F238E27FC236}">
                <a16:creationId xmlns:a16="http://schemas.microsoft.com/office/drawing/2014/main" id="{2B88D738-52E2-4893-86C8-E779DC5CA1A3}"/>
              </a:ext>
            </a:extLst>
          </p:cNvPr>
          <p:cNvSpPr>
            <a:spLocks noGrp="1"/>
          </p:cNvSpPr>
          <p:nvPr>
            <p:ph type="pic" sz="quarter" idx="24"/>
          </p:nvPr>
        </p:nvSpPr>
        <p:spPr>
          <a:xfrm>
            <a:off x="3330340" y="1428750"/>
            <a:ext cx="2680405" cy="2106774"/>
          </a:xfrm>
          <a:solidFill>
            <a:schemeClr val="bg1">
              <a:lumMod val="85000"/>
            </a:schemeClr>
          </a:solidFill>
        </p:spPr>
        <p:txBody>
          <a:bodyPr/>
          <a:lstStyle/>
          <a:p>
            <a:endParaRPr lang="en-GB"/>
          </a:p>
        </p:txBody>
      </p:sp>
      <p:sp>
        <p:nvSpPr>
          <p:cNvPr id="29" name="Picture Placeholder 16">
            <a:extLst>
              <a:ext uri="{FF2B5EF4-FFF2-40B4-BE49-F238E27FC236}">
                <a16:creationId xmlns:a16="http://schemas.microsoft.com/office/drawing/2014/main" id="{796217F8-03C9-4D68-93B3-20FA2E83EE1B}"/>
              </a:ext>
            </a:extLst>
          </p:cNvPr>
          <p:cNvSpPr>
            <a:spLocks noGrp="1"/>
          </p:cNvSpPr>
          <p:nvPr>
            <p:ph type="pic" sz="quarter" idx="25"/>
          </p:nvPr>
        </p:nvSpPr>
        <p:spPr>
          <a:xfrm>
            <a:off x="6181255" y="1428750"/>
            <a:ext cx="2680405" cy="2106774"/>
          </a:xfrm>
          <a:solidFill>
            <a:schemeClr val="bg1">
              <a:lumMod val="85000"/>
            </a:schemeClr>
          </a:solidFill>
        </p:spPr>
        <p:txBody>
          <a:bodyPr/>
          <a:lstStyle/>
          <a:p>
            <a:endParaRPr lang="en-GB" dirty="0"/>
          </a:p>
        </p:txBody>
      </p:sp>
      <p:sp>
        <p:nvSpPr>
          <p:cNvPr id="30" name="Picture Placeholder 16">
            <a:extLst>
              <a:ext uri="{FF2B5EF4-FFF2-40B4-BE49-F238E27FC236}">
                <a16:creationId xmlns:a16="http://schemas.microsoft.com/office/drawing/2014/main" id="{2723B1CA-8DFB-497B-9F08-8CA0C90D7E3E}"/>
              </a:ext>
            </a:extLst>
          </p:cNvPr>
          <p:cNvSpPr>
            <a:spLocks noGrp="1"/>
          </p:cNvSpPr>
          <p:nvPr>
            <p:ph type="pic" sz="quarter" idx="26"/>
          </p:nvPr>
        </p:nvSpPr>
        <p:spPr>
          <a:xfrm>
            <a:off x="9032169" y="1428750"/>
            <a:ext cx="2680405" cy="2106774"/>
          </a:xfrm>
          <a:solidFill>
            <a:schemeClr val="bg1">
              <a:lumMod val="85000"/>
            </a:schemeClr>
          </a:solidFill>
        </p:spPr>
        <p:txBody>
          <a:bodyPr/>
          <a:lstStyle/>
          <a:p>
            <a:endParaRPr lang="en-GB" dirty="0"/>
          </a:p>
        </p:txBody>
      </p:sp>
      <p:cxnSp>
        <p:nvCxnSpPr>
          <p:cNvPr id="31" name="Straight Connector 30">
            <a:extLst>
              <a:ext uri="{FF2B5EF4-FFF2-40B4-BE49-F238E27FC236}">
                <a16:creationId xmlns:a16="http://schemas.microsoft.com/office/drawing/2014/main" id="{B54C563D-6383-41D0-9D47-C959095D88EA}"/>
              </a:ext>
            </a:extLst>
          </p:cNvPr>
          <p:cNvCxnSpPr/>
          <p:nvPr userDrawn="1"/>
        </p:nvCxnSpPr>
        <p:spPr>
          <a:xfrm>
            <a:off x="9030574" y="3685540"/>
            <a:ext cx="26820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32" name="Text Placeholder 6">
            <a:extLst>
              <a:ext uri="{FF2B5EF4-FFF2-40B4-BE49-F238E27FC236}">
                <a16:creationId xmlns:a16="http://schemas.microsoft.com/office/drawing/2014/main" id="{334F0F9F-7167-4551-BFAC-B216392DF765}"/>
              </a:ext>
            </a:extLst>
          </p:cNvPr>
          <p:cNvSpPr>
            <a:spLocks noGrp="1"/>
          </p:cNvSpPr>
          <p:nvPr>
            <p:ph type="body" sz="quarter" idx="27"/>
          </p:nvPr>
        </p:nvSpPr>
        <p:spPr>
          <a:xfrm>
            <a:off x="9032170" y="3822699"/>
            <a:ext cx="2680405"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custDataLst>
      <p:tags r:id="rId1"/>
    </p:custDataLst>
    <p:extLst>
      <p:ext uri="{BB962C8B-B14F-4D97-AF65-F5344CB8AC3E}">
        <p14:creationId xmlns:p14="http://schemas.microsoft.com/office/powerpoint/2010/main" val="646399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1.jpe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2"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a:t>
            </a:r>
            <a:br>
              <a:rPr lang="en-US" dirty="0"/>
            </a:br>
            <a:r>
              <a:rPr lang="en-US" dirty="0"/>
              <a:t>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1000" b="0">
                <a:solidFill>
                  <a:schemeClr val="bg1"/>
                </a:solidFill>
              </a:defRPr>
            </a:lvl1pPr>
          </a:lstStyle>
          <a:p>
            <a:fld id="{2E6EF22D-7DBE-4099-99F0-B83DD9779912}" type="datetimeFigureOut">
              <a:rPr lang="en-GB" smtClean="0"/>
              <a:pPr/>
              <a:t>02/10/2019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10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10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614207"/>
            <a:ext cx="11334817" cy="365153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1"/>
    </p:custDataLst>
    <p:extLst>
      <p:ext uri="{BB962C8B-B14F-4D97-AF65-F5344CB8AC3E}">
        <p14:creationId xmlns:p14="http://schemas.microsoft.com/office/powerpoint/2010/main" val="2116753593"/>
      </p:ext>
    </p:extLst>
  </p:cSld>
  <p:clrMap bg1="lt1" tx1="dk1" bg2="lt2" tx2="dk2" accent1="accent1" accent2="accent2" accent3="accent3" accent4="accent4" accent5="accent5" accent6="accent6" hlink="hlink" folHlink="folHlink"/>
  <p:sldLayoutIdLst>
    <p:sldLayoutId id="2147483673" r:id="rId1"/>
    <p:sldLayoutId id="2147483684" r:id="rId2"/>
    <p:sldLayoutId id="2147483697" r:id="rId3"/>
    <p:sldLayoutId id="2147483687" r:id="rId4"/>
    <p:sldLayoutId id="2147483825" r:id="rId5"/>
    <p:sldLayoutId id="2147483686" r:id="rId6"/>
    <p:sldLayoutId id="2147483680" r:id="rId7"/>
    <p:sldLayoutId id="2147483678" r:id="rId8"/>
    <p:sldLayoutId id="2147483958" r:id="rId9"/>
    <p:sldLayoutId id="2147483956" r:id="rId10"/>
    <p:sldLayoutId id="2147483681" r:id="rId11"/>
    <p:sldLayoutId id="2147483682" r:id="rId12"/>
    <p:sldLayoutId id="2147483683" r:id="rId13"/>
    <p:sldLayoutId id="2147483957" r:id="rId14"/>
    <p:sldLayoutId id="2147483676" r:id="rId15"/>
    <p:sldLayoutId id="2147483696" r:id="rId16"/>
    <p:sldLayoutId id="2147483685" r:id="rId17"/>
    <p:sldLayoutId id="2147483688" r:id="rId18"/>
    <p:sldLayoutId id="2147483689" r:id="rId19"/>
    <p:sldLayoutId id="2147483690" r:id="rId20"/>
    <p:sldLayoutId id="2147483959" r:id="rId21"/>
    <p:sldLayoutId id="2147483691" r:id="rId22"/>
    <p:sldLayoutId id="2147483692" r:id="rId23"/>
    <p:sldLayoutId id="2147483693" r:id="rId24"/>
    <p:sldLayoutId id="2147483694" r:id="rId25"/>
    <p:sldLayoutId id="2147483695" r:id="rId26"/>
    <p:sldLayoutId id="2147483698" r:id="rId27"/>
    <p:sldLayoutId id="2147483679" r:id="rId28"/>
    <p:sldLayoutId id="2147483699" r:id="rId2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pos="302" userDrawn="1">
          <p15:clr>
            <a:srgbClr val="F26B43"/>
          </p15:clr>
        </p15:guide>
        <p15:guide id="3" pos="7378" userDrawn="1">
          <p15:clr>
            <a:srgbClr val="F26B43"/>
          </p15:clr>
        </p15:guide>
        <p15:guide id="4" orient="horz" pos="2160" userDrawn="1">
          <p15:clr>
            <a:srgbClr val="F26B43"/>
          </p15:clr>
        </p15:guide>
        <p15:guide id="5" orient="horz" pos="4165" userDrawn="1">
          <p15:clr>
            <a:srgbClr val="F26B43"/>
          </p15:clr>
        </p15:guide>
        <p15:guide id="6" orient="horz" pos="3317"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ags" Target="../tags/tag3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Sykes Holiday Cottages finds TV is the perfect place</a:t>
            </a:r>
          </a:p>
        </p:txBody>
      </p:sp>
      <p:sp>
        <p:nvSpPr>
          <p:cNvPr id="5" name="Text Placeholder 4"/>
          <p:cNvSpPr>
            <a:spLocks noGrp="1"/>
          </p:cNvSpPr>
          <p:nvPr>
            <p:ph type="body" sz="quarter" idx="13"/>
          </p:nvPr>
        </p:nvSpPr>
        <p:spPr>
          <a:xfrm>
            <a:off x="371476" y="1546482"/>
            <a:ext cx="4991910" cy="4394708"/>
          </a:xfrm>
        </p:spPr>
        <p:txBody>
          <a:bodyPr>
            <a:normAutofit/>
          </a:bodyPr>
          <a:lstStyle/>
          <a:p>
            <a:pPr>
              <a:spcBef>
                <a:spcPts val="0"/>
              </a:spcBef>
            </a:pPr>
            <a:r>
              <a:rPr lang="en-GB" sz="1400" u="sng" dirty="0"/>
              <a:t>Challenge </a:t>
            </a:r>
          </a:p>
          <a:p>
            <a:pPr marL="285750" indent="-285750">
              <a:spcBef>
                <a:spcPts val="0"/>
              </a:spcBef>
              <a:buFont typeface="Arial" panose="020B0604020202020204" pitchFamily="34" charset="0"/>
              <a:buChar char="•"/>
            </a:pPr>
            <a:r>
              <a:rPr lang="en-GB" sz="1400" dirty="0"/>
              <a:t>Sykes wanted to grow their business and become a household name by driving brand awareness, increasing consideration and growing market share</a:t>
            </a:r>
          </a:p>
          <a:p>
            <a:pPr>
              <a:spcBef>
                <a:spcPts val="0"/>
              </a:spcBef>
            </a:pPr>
            <a:br>
              <a:rPr lang="en-GB" sz="1400" dirty="0"/>
            </a:br>
            <a:r>
              <a:rPr lang="en-GB" sz="1400" u="sng" dirty="0"/>
              <a:t>Solution</a:t>
            </a:r>
            <a:r>
              <a:rPr lang="en-GB" sz="1400" b="1" u="sng" dirty="0"/>
              <a:t> </a:t>
            </a:r>
          </a:p>
          <a:p>
            <a:pPr marL="285750" indent="-285750">
              <a:spcBef>
                <a:spcPts val="0"/>
              </a:spcBef>
              <a:buFont typeface="Arial" panose="020B0604020202020204" pitchFamily="34" charset="0"/>
              <a:buChar char="•"/>
            </a:pPr>
            <a:r>
              <a:rPr lang="en-GB" sz="1400" dirty="0"/>
              <a:t>Launched 26</a:t>
            </a:r>
            <a:r>
              <a:rPr lang="en-GB" sz="1400" baseline="30000" dirty="0"/>
              <a:t>th</a:t>
            </a:r>
            <a:r>
              <a:rPr lang="en-GB" sz="1400" dirty="0"/>
              <a:t> Dec on TV with a linear, regional plan; heavyweight for 3 weeks, light for 4 weeks</a:t>
            </a:r>
          </a:p>
          <a:p>
            <a:pPr marL="285750" indent="-285750">
              <a:spcBef>
                <a:spcPts val="0"/>
              </a:spcBef>
              <a:buFont typeface="Arial" panose="020B0604020202020204" pitchFamily="34" charset="0"/>
              <a:buChar char="•"/>
            </a:pPr>
            <a:r>
              <a:rPr lang="en-GB" sz="1400" dirty="0"/>
              <a:t>Used Experian Audience Data heat mapped onto TV regions combined with Sykes’ first party data to select the test regions</a:t>
            </a:r>
          </a:p>
          <a:p>
            <a:pPr marL="285750" indent="-285750">
              <a:spcBef>
                <a:spcPts val="0"/>
              </a:spcBef>
              <a:buFont typeface="Arial" panose="020B0604020202020204" pitchFamily="34" charset="0"/>
              <a:buChar char="•"/>
            </a:pPr>
            <a:r>
              <a:rPr lang="en-GB" sz="1400" dirty="0"/>
              <a:t>Weekly tracking to identify most cost effective spots and optimising throughout</a:t>
            </a:r>
          </a:p>
          <a:p>
            <a:pPr marL="285750" indent="-285750">
              <a:spcBef>
                <a:spcPts val="0"/>
              </a:spcBef>
              <a:buFont typeface="Arial" panose="020B0604020202020204" pitchFamily="34" charset="0"/>
              <a:buChar char="•"/>
            </a:pPr>
            <a:endParaRPr lang="en-GB" sz="1400" dirty="0"/>
          </a:p>
          <a:p>
            <a:pPr>
              <a:spcBef>
                <a:spcPts val="0"/>
              </a:spcBef>
            </a:pPr>
            <a:r>
              <a:rPr lang="en-GB" sz="1400" u="sng" dirty="0"/>
              <a:t>Results</a:t>
            </a:r>
          </a:p>
          <a:p>
            <a:pPr marL="285750" indent="-285750">
              <a:spcBef>
                <a:spcPts val="0"/>
              </a:spcBef>
              <a:buFont typeface="Arial" panose="020B0604020202020204" pitchFamily="34" charset="0"/>
              <a:buChar char="•"/>
            </a:pPr>
            <a:r>
              <a:rPr lang="en-GB" sz="1400" dirty="0"/>
              <a:t>Achieved goal of 15% min share of voice vs competitors</a:t>
            </a:r>
          </a:p>
          <a:p>
            <a:pPr marL="285750" indent="-285750">
              <a:spcBef>
                <a:spcPts val="0"/>
              </a:spcBef>
              <a:buFont typeface="Arial" panose="020B0604020202020204" pitchFamily="34" charset="0"/>
              <a:buChar char="•"/>
            </a:pPr>
            <a:r>
              <a:rPr lang="en-GB" sz="1400" dirty="0"/>
              <a:t>TV drove incremental bookings to deliver positive ROI </a:t>
            </a:r>
          </a:p>
          <a:p>
            <a:pPr marL="285750" indent="-285750">
              <a:spcBef>
                <a:spcPts val="0"/>
              </a:spcBef>
              <a:buFont typeface="Arial" panose="020B0604020202020204" pitchFamily="34" charset="0"/>
              <a:buChar char="•"/>
            </a:pPr>
            <a:r>
              <a:rPr lang="en-GB" sz="1400" dirty="0"/>
              <a:t>Significant uplift in brand awareness and consideration  </a:t>
            </a:r>
          </a:p>
          <a:p>
            <a:pPr marL="285750" indent="-285750">
              <a:spcBef>
                <a:spcPts val="0"/>
              </a:spcBef>
              <a:buFont typeface="Arial" panose="020B0604020202020204" pitchFamily="34" charset="0"/>
              <a:buChar char="•"/>
            </a:pPr>
            <a:r>
              <a:rPr lang="en-GB" sz="1400" dirty="0"/>
              <a:t>Delivered 21,363 incremental leads </a:t>
            </a:r>
          </a:p>
        </p:txBody>
      </p:sp>
      <p:pic>
        <p:nvPicPr>
          <p:cNvPr id="10" name="Picture Placeholder 9"/>
          <p:cNvPicPr>
            <a:picLocks noGrp="1" noChangeAspect="1"/>
          </p:cNvPicPr>
          <p:nvPr>
            <p:ph type="pic" sz="quarter" idx="14"/>
          </p:nvPr>
        </p:nvPicPr>
        <p:blipFill>
          <a:blip r:embed="rId4">
            <a:extLst>
              <a:ext uri="{28A0092B-C50C-407E-A947-70E740481C1C}">
                <a14:useLocalDpi xmlns:a14="http://schemas.microsoft.com/office/drawing/2010/main" val="0"/>
              </a:ext>
            </a:extLst>
          </a:blip>
          <a:stretch>
            <a:fillRect/>
          </a:stretch>
        </p:blipFill>
        <p:spPr>
          <a:xfrm>
            <a:off x="5369668" y="1546482"/>
            <a:ext cx="6342907" cy="3601523"/>
          </a:xfrm>
        </p:spPr>
      </p:pic>
      <p:pic>
        <p:nvPicPr>
          <p:cNvPr id="1026" name="Picture 2" descr="Image result for sykes holiday cottages logo">
            <a:extLst>
              <a:ext uri="{FF2B5EF4-FFF2-40B4-BE49-F238E27FC236}">
                <a16:creationId xmlns:a16="http://schemas.microsoft.com/office/drawing/2014/main" id="{62CC1CCC-7882-43A1-812D-E286C2C507D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90713" y="532462"/>
            <a:ext cx="2257425" cy="44167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media agency group logo">
            <a:extLst>
              <a:ext uri="{FF2B5EF4-FFF2-40B4-BE49-F238E27FC236}">
                <a16:creationId xmlns:a16="http://schemas.microsoft.com/office/drawing/2014/main" id="{3BEF636F-E0C4-4665-9FB5-0B731BFED46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52668" y="219286"/>
            <a:ext cx="1068021" cy="1068021"/>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4044218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THUMBNAIL_REFRESH" val="1"/>
  <p:tag name="ARTICULATE_SLIDE_COUNT" val="36"/>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
  <a:themeElements>
    <a:clrScheme name="THINKBOX">
      <a:dk1>
        <a:sysClr val="windowText" lastClr="000000"/>
      </a:dk1>
      <a:lt1>
        <a:sysClr val="window" lastClr="FFFFFF"/>
      </a:lt1>
      <a:dk2>
        <a:srgbClr val="372D87"/>
      </a:dk2>
      <a:lt2>
        <a:srgbClr val="4D4D4D"/>
      </a:lt2>
      <a:accent1>
        <a:srgbClr val="372D87"/>
      </a:accent1>
      <a:accent2>
        <a:srgbClr val="0069B4"/>
      </a:accent2>
      <a:accent3>
        <a:srgbClr val="E10514"/>
      </a:accent3>
      <a:accent4>
        <a:srgbClr val="EB7305"/>
      </a:accent4>
      <a:accent5>
        <a:srgbClr val="009B3C"/>
      </a:accent5>
      <a:accent6>
        <a:srgbClr val="87B923"/>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1600" dirty="0" err="1" smtClean="0">
            <a:solidFill>
              <a:schemeClr val="bg2"/>
            </a:solidFill>
          </a:defRPr>
        </a:defPPr>
      </a:lstStyle>
    </a:tx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2185</TotalTime>
  <Words>396</Words>
  <Application>Microsoft Office PowerPoint</Application>
  <PresentationFormat>Widescreen</PresentationFormat>
  <Paragraphs>33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vt:lpstr>
      <vt:lpstr>Sykes Holiday Cottages finds TV is the perfect place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Carla Leclezio</dc:creator>
  <cp:lastModifiedBy>Zoe Harkness</cp:lastModifiedBy>
  <cp:revision>177</cp:revision>
  <dcterms:created xsi:type="dcterms:W3CDTF">2017-06-26T09:49:09Z</dcterms:created>
  <dcterms:modified xsi:type="dcterms:W3CDTF">2019-10-02T15:30:23Z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C1462182-D2AD-484E-BA59-D92BD6CB2974</vt:lpwstr>
  </property>
  <property fmtid="{D5CDD505-2E9C-101B-9397-08002B2CF9AE}" pid="3" name="ArticulatePath">
    <vt:lpwstr>Presentation1</vt:lpwstr>
  </property>
</Properties>
</file>