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93C4D8-4D25-41CF-8767-C244A3253F18}" v="24" dt="2024-02-29T11:46:46.2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5891" autoAdjust="0"/>
  </p:normalViewPr>
  <p:slideViewPr>
    <p:cSldViewPr snapToGrid="0">
      <p:cViewPr varScale="1">
        <p:scale>
          <a:sx n="45" d="100"/>
          <a:sy n="45" d="100"/>
        </p:scale>
        <p:origin x="3030" y="42"/>
      </p:cViewPr>
      <p:guideLst/>
    </p:cSldViewPr>
  </p:slideViewPr>
  <p:notesTextViewPr>
    <p:cViewPr>
      <p:scale>
        <a:sx n="1" d="1"/>
        <a:sy n="1" d="1"/>
      </p:scale>
      <p:origin x="0" y="-1716"/>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pen Shah" userId="266aef1e-d463-44a3-a77d-18428534783e" providerId="ADAL" clId="{A893C4D8-4D25-41CF-8767-C244A3253F18}"/>
    <pc:docChg chg="undo redo custSel modSld">
      <pc:chgData name="Rupen Shah" userId="266aef1e-d463-44a3-a77d-18428534783e" providerId="ADAL" clId="{A893C4D8-4D25-41CF-8767-C244A3253F18}" dt="2024-02-29T12:10:45.819" v="364" actId="6549"/>
      <pc:docMkLst>
        <pc:docMk/>
      </pc:docMkLst>
      <pc:sldChg chg="addSp delSp modSp mod modNotesTx">
        <pc:chgData name="Rupen Shah" userId="266aef1e-d463-44a3-a77d-18428534783e" providerId="ADAL" clId="{A893C4D8-4D25-41CF-8767-C244A3253F18}" dt="2024-02-29T12:10:45.819" v="364" actId="6549"/>
        <pc:sldMkLst>
          <pc:docMk/>
          <pc:sldMk cId="1587218849" sldId="690"/>
        </pc:sldMkLst>
        <pc:spChg chg="mod">
          <ac:chgData name="Rupen Shah" userId="266aef1e-d463-44a3-a77d-18428534783e" providerId="ADAL" clId="{A893C4D8-4D25-41CF-8767-C244A3253F18}" dt="2024-02-29T11:47:52.883" v="52" actId="14100"/>
          <ac:spMkLst>
            <pc:docMk/>
            <pc:sldMk cId="1587218849" sldId="690"/>
            <ac:spMk id="2" creationId="{6B3CC4CB-9AFD-4B62-86CF-948A36CBFF28}"/>
          </ac:spMkLst>
        </pc:spChg>
        <pc:spChg chg="mod">
          <ac:chgData name="Rupen Shah" userId="266aef1e-d463-44a3-a77d-18428534783e" providerId="ADAL" clId="{A893C4D8-4D25-41CF-8767-C244A3253F18}" dt="2024-02-29T12:10:45.819" v="364" actId="6549"/>
          <ac:spMkLst>
            <pc:docMk/>
            <pc:sldMk cId="1587218849" sldId="690"/>
            <ac:spMk id="3" creationId="{C7F03FE9-788F-48F6-A76A-FE7BFB7A54D5}"/>
          </ac:spMkLst>
        </pc:spChg>
        <pc:spChg chg="add del mod">
          <ac:chgData name="Rupen Shah" userId="266aef1e-d463-44a3-a77d-18428534783e" providerId="ADAL" clId="{A893C4D8-4D25-41CF-8767-C244A3253F18}" dt="2024-02-29T11:44:56.679" v="1"/>
          <ac:spMkLst>
            <pc:docMk/>
            <pc:sldMk cId="1587218849" sldId="690"/>
            <ac:spMk id="5" creationId="{BAA69B54-EB3F-E087-B705-56BF544FBE43}"/>
          </ac:spMkLst>
        </pc:spChg>
        <pc:picChg chg="del">
          <ac:chgData name="Rupen Shah" userId="266aef1e-d463-44a3-a77d-18428534783e" providerId="ADAL" clId="{A893C4D8-4D25-41CF-8767-C244A3253F18}" dt="2024-02-29T11:46:13.571" v="7" actId="478"/>
          <ac:picMkLst>
            <pc:docMk/>
            <pc:sldMk cId="1587218849" sldId="690"/>
            <ac:picMk id="6" creationId="{D9B381A0-3A39-ED02-EFE1-881217FA8518}"/>
          </ac:picMkLst>
        </pc:picChg>
        <pc:picChg chg="add mod">
          <ac:chgData name="Rupen Shah" userId="266aef1e-d463-44a3-a77d-18428534783e" providerId="ADAL" clId="{A893C4D8-4D25-41CF-8767-C244A3253F18}" dt="2024-02-29T11:44:58.867" v="3" actId="962"/>
          <ac:picMkLst>
            <pc:docMk/>
            <pc:sldMk cId="1587218849" sldId="690"/>
            <ac:picMk id="8" creationId="{DC9FC523-7C76-048B-8938-6BB9D0867B4A}"/>
          </ac:picMkLst>
        </pc:picChg>
        <pc:picChg chg="del">
          <ac:chgData name="Rupen Shah" userId="266aef1e-d463-44a3-a77d-18428534783e" providerId="ADAL" clId="{A893C4D8-4D25-41CF-8767-C244A3253F18}" dt="2024-02-29T11:45:34.308" v="4" actId="478"/>
          <ac:picMkLst>
            <pc:docMk/>
            <pc:sldMk cId="1587218849" sldId="690"/>
            <ac:picMk id="9" creationId="{970CBA21-BD52-710A-8C24-3FC45C1A586B}"/>
          </ac:picMkLst>
        </pc:picChg>
        <pc:picChg chg="del">
          <ac:chgData name="Rupen Shah" userId="266aef1e-d463-44a3-a77d-18428534783e" providerId="ADAL" clId="{A893C4D8-4D25-41CF-8767-C244A3253F18}" dt="2024-02-29T11:44:17.361" v="0" actId="478"/>
          <ac:picMkLst>
            <pc:docMk/>
            <pc:sldMk cId="1587218849" sldId="690"/>
            <ac:picMk id="17" creationId="{EF0B8209-4665-89D9-AF05-A0B9A0D7FE16}"/>
          </ac:picMkLst>
        </pc:picChg>
        <pc:picChg chg="add mod">
          <ac:chgData name="Rupen Shah" userId="266aef1e-d463-44a3-a77d-18428534783e" providerId="ADAL" clId="{A893C4D8-4D25-41CF-8767-C244A3253F18}" dt="2024-02-29T11:46:46.229" v="28" actId="1076"/>
          <ac:picMkLst>
            <pc:docMk/>
            <pc:sldMk cId="1587218849" sldId="690"/>
            <ac:picMk id="1026" creationId="{59267CEE-2643-795D-92F7-0A95778F3BE0}"/>
          </ac:picMkLst>
        </pc:picChg>
        <pc:picChg chg="add mod">
          <ac:chgData name="Rupen Shah" userId="266aef1e-d463-44a3-a77d-18428534783e" providerId="ADAL" clId="{A893C4D8-4D25-41CF-8767-C244A3253F18}" dt="2024-02-29T11:46:43.732" v="27" actId="1076"/>
          <ac:picMkLst>
            <pc:docMk/>
            <pc:sldMk cId="1587218849" sldId="690"/>
            <ac:picMk id="1028" creationId="{6B34B581-E1EA-DB91-C171-D18A95954F9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EC6C7-4DDB-48BD-9B76-93ED20243C9F}" type="datetimeFigureOut">
              <a:rPr lang="en-GB" smtClean="0"/>
              <a:t>29/02/2024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2B7F08-4B41-4F1D-9BB1-B316B59C1CC1}" type="slidenum">
              <a:rPr lang="en-GB" smtClean="0"/>
              <a:t>‹#›</a:t>
            </a:fld>
            <a:endParaRPr lang="en-GB"/>
          </a:p>
        </p:txBody>
      </p:sp>
    </p:spTree>
    <p:extLst>
      <p:ext uri="{BB962C8B-B14F-4D97-AF65-F5344CB8AC3E}">
        <p14:creationId xmlns:p14="http://schemas.microsoft.com/office/powerpoint/2010/main" val="184656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effectLst/>
                <a:latin typeface="Calibri" panose="020F0502020204030204" pitchFamily="34" charset="0"/>
                <a:ea typeface="Times New Roman" panose="02020603050405020304" pitchFamily="18" charset="0"/>
                <a:cs typeface="Times New Roman" panose="02020603050405020304" pitchFamily="18" charset="0"/>
              </a:rPr>
              <a:t>The Challenge</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P&amp;O Cruises is the market leader within cruising but </a:t>
            </a:r>
            <a:r>
              <a:rPr lang="en-GB" sz="900" dirty="0">
                <a:solidFill>
                  <a:srgbClr val="000000"/>
                </a:solidFill>
                <a:effectLst/>
                <a:latin typeface="Segoe UI" panose="020B0502040204020203" pitchFamily="34" charset="0"/>
                <a:ea typeface="Calibri" panose="020F0502020204030204" pitchFamily="34" charset="0"/>
                <a:cs typeface="Segoe UI" panose="020B0502040204020203" pitchFamily="34" charset="0"/>
              </a:rPr>
              <a:t>had bigger ambitions to be amongst the UK's favourite holiday brands</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the end of 2021, and with the impact of the pandemic still looming, this was a huge task.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Success lay in thinking beyond existing cruisers and looking to grow the market, attracting non-cruisers (newcomers) to the brand and challenging the perception of the category. With its spend achieving a 30% SOV within the cruise category, but only a 2% SOV within travel, it couldn’t simply spend its way to its objective - it was more than just a salience game.</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It knew that holidaymakers only consider three brands when booking their holidays and so it had to find a powerful, persuasive way to connect with this new audience.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Times New Roman" panose="02020603050405020304" pitchFamily="18" charset="0"/>
                <a:cs typeface="Times New Roman" panose="02020603050405020304" pitchFamily="18" charset="0"/>
              </a:rPr>
              <a:t>The TV Solution</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pPr>
              <a:lnSpc>
                <a:spcPts val="1205"/>
              </a:lnSpc>
            </a:pPr>
            <a:r>
              <a:rPr lang="en-GB" sz="1100" dirty="0">
                <a:effectLst/>
                <a:latin typeface="Calibri" panose="020F0502020204030204" pitchFamily="34" charset="0"/>
                <a:ea typeface="Calibri" panose="020F0502020204030204" pitchFamily="34" charset="0"/>
                <a:cs typeface="Times New Roman" panose="02020603050405020304" pitchFamily="18" charset="0"/>
              </a:rPr>
              <a:t>Wavemaker, its media agency, knew the key to success was not just salience but also creating an emotional connection with the broader “newcomers” target audience, and associating the holiday experience they sought. To achieve this, a specific audience was constructed using TGI data, identifying individuals who valued variety and adventure in their travels.</a:t>
            </a:r>
            <a:endParaRPr lang="en-GB" sz="1200" dirty="0">
              <a:effectLst/>
              <a:latin typeface="Georgia Pro Light" panose="02040302050405020303" pitchFamily="18" charset="0"/>
              <a:ea typeface="Calibri" panose="020F0502020204030204" pitchFamily="34" charset="0"/>
              <a:cs typeface="Times New Roman" panose="02020603050405020304" pitchFamily="18" charset="0"/>
            </a:endParaRPr>
          </a:p>
          <a:p>
            <a:pPr>
              <a:lnSpc>
                <a:spcPts val="1205"/>
              </a:lnSpc>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Georgia Pro Light" panose="02040302050405020303" pitchFamily="18" charset="0"/>
              <a:ea typeface="Calibri" panose="020F0502020204030204" pitchFamily="34" charset="0"/>
              <a:cs typeface="Times New Roman" panose="02020603050405020304" pitchFamily="18" charset="0"/>
            </a:endParaRPr>
          </a:p>
          <a:p>
            <a:pPr>
              <a:lnSpc>
                <a:spcPts val="1205"/>
              </a:lnSpc>
            </a:pPr>
            <a:r>
              <a:rPr lang="en-GB" sz="1100" dirty="0">
                <a:effectLst/>
                <a:latin typeface="Calibri" panose="020F0502020204030204" pitchFamily="34" charset="0"/>
                <a:ea typeface="Calibri" panose="020F0502020204030204" pitchFamily="34" charset="0"/>
                <a:cs typeface="Times New Roman" panose="02020603050405020304" pitchFamily="18" charset="0"/>
              </a:rPr>
              <a:t>Addressing misconceptions about cruising was another essential aspect of the strategy. Many non-cruisers perceived cruising as unexciting, limited, and lacking cultural immersion and adventure. These negative perceptions posed a challenge, especially after the impact of COVID-19.</a:t>
            </a:r>
            <a:endParaRPr lang="en-GB" sz="1200" dirty="0">
              <a:effectLst/>
              <a:latin typeface="Georgia Pro Light" panose="02040302050405020303" pitchFamily="18" charset="0"/>
              <a:ea typeface="Calibri" panose="020F0502020204030204" pitchFamily="34" charset="0"/>
              <a:cs typeface="Times New Roman" panose="02020603050405020304" pitchFamily="18" charset="0"/>
            </a:endParaRPr>
          </a:p>
          <a:p>
            <a:pPr>
              <a:lnSpc>
                <a:spcPts val="1205"/>
              </a:lnSpc>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Georgia Pro Light" panose="02040302050405020303" pitchFamily="18" charset="0"/>
              <a:ea typeface="Calibri" panose="020F0502020204030204" pitchFamily="34" charset="0"/>
              <a:cs typeface="Times New Roman" panose="02020603050405020304" pitchFamily="18" charset="0"/>
            </a:endParaRPr>
          </a:p>
          <a:p>
            <a:pPr>
              <a:lnSpc>
                <a:spcPts val="1205"/>
              </a:lnSpc>
            </a:pPr>
            <a:r>
              <a:rPr lang="en-GB" sz="1100" dirty="0">
                <a:effectLst/>
                <a:latin typeface="Calibri" panose="020F0502020204030204" pitchFamily="34" charset="0"/>
                <a:ea typeface="Calibri" panose="020F0502020204030204" pitchFamily="34" charset="0"/>
                <a:cs typeface="Times New Roman" panose="02020603050405020304" pitchFamily="18" charset="0"/>
              </a:rPr>
              <a:t>TV was identified as a potent platform for showcasing experiences effectively and driving sales, but there was a need to stand out amidst more substantial spending by competitors. Data from Wavemaker revealed that TV sponsorships not only have a high impact, but they are also the most effective at changing perceptions. So, as the category continued to recover and the target audience began to consider their holiday options, Wavemaker set out to find a property which had the ideal personality to associate with adventure and exploration, provide consistent presence to help re-frame the brand, and capitalise on the high-attention environment that only TV can provide.</a:t>
            </a:r>
            <a:endParaRPr lang="en-GB" sz="1200" dirty="0">
              <a:effectLst/>
              <a:latin typeface="Georgia Pro Light" panose="02040302050405020303" pitchFamily="18" charset="0"/>
              <a:ea typeface="Calibri" panose="020F0502020204030204" pitchFamily="34" charset="0"/>
              <a:cs typeface="Times New Roman" panose="02020603050405020304" pitchFamily="18" charset="0"/>
            </a:endParaRPr>
          </a:p>
          <a:p>
            <a:r>
              <a:rPr lang="en-GB" sz="1100" b="0" dirty="0">
                <a:solidFill>
                  <a:srgbClr val="000000"/>
                </a:solidFill>
                <a:effectLst/>
                <a:highlight>
                  <a:srgbClr val="FFFF00"/>
                </a:highlight>
                <a:latin typeface="Calibri" panose="020F0502020204030204" pitchFamily="34" charset="0"/>
                <a:ea typeface="Times New Roman" panose="02020603050405020304" pitchFamily="18" charset="0"/>
                <a:cs typeface="Segoe UI" panose="020B0502040204020203" pitchFamily="34"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Times New Roman" panose="02020603050405020304" pitchFamily="18" charset="0"/>
                <a:cs typeface="Times New Roman" panose="02020603050405020304" pitchFamily="18" charset="0"/>
              </a:rPr>
              <a:t>The Plan</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P&amp;O Cruises wanted to position itself as a gateway to incredible experiences rather than simply being a cruise provider and to achieve this, it partnered with Channel 4 to create "Adventures on 4" - a two-year sponsorship programme aligned with the broadcaster’s most adventurous programming.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package included 36 hours of peak Channel 4 programming - including viewer favourites such as Hunted, Sue Perkins’ Big American Road Trip, Guy Martin and The Bridge - ensuring consistent visibility and exposure on Channel 4 throughout the year along with presence on All4, historic content and repeats across their portfolio.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Knowing that a strong set of idents would ensure the sponsorship felt fresh throughout the year, would align with different types of content easily and would appeal to a broader spectrum of audiences, the creative agency produced 14 different idents showcasing the adventurous spirit of cruising holidays.</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algn="just">
              <a:lnSpc>
                <a:spcPts val="1205"/>
              </a:lnSpc>
            </a:pP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integrate further, P&amp;O Cruises sponsored social content for shows like "The Bridge" and "Hunted" with its branding included on exclusive content each week, engaging a younger demographic and increasing brand exposure.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GB" sz="11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Times New Roman" panose="02020603050405020304" pitchFamily="18" charset="0"/>
                <a:cs typeface="Times New Roman" panose="02020603050405020304" pitchFamily="18" charset="0"/>
              </a:rPr>
              <a:t>Results</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A 6%pt increase in share of search across 2022</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28% of viewers who recognised the sponsorship said their opinion of P&amp;O Cruises was much better </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26% of viewers who recognised the sponsorship said it made them much more likely to consider travelling with P&amp;O Cruises for their next holiday abroad</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Within this, 35% of our newcomer audience were now considering the brand (following exposure to the sponsorship)</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77% respondents agreed that P&amp;O Cruises was an appropriate sponsor of Adventures on 4</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27% of this group attributing this sentiment to their newfound perception of cruises as being adventurous</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1" dirty="0">
                <a:solidFill>
                  <a:srgbClr val="000000"/>
                </a:solidFill>
                <a:effectLst/>
                <a:latin typeface="Calibri" panose="020F0502020204030204" pitchFamily="34" charset="0"/>
                <a:ea typeface="Times New Roman" panose="02020603050405020304" pitchFamily="18" charset="0"/>
                <a:cs typeface="Segoe UI" panose="020B0502040204020203" pitchFamily="34" charset="0"/>
              </a:rPr>
              <a:t>42% of the audience stated that they learned something new about P&amp;O Cruises from the campaign</a:t>
            </a:r>
            <a:endParaRPr lang="en-GB" sz="12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71623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70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85271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1242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12696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581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34089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4521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851752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29/02/2024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83749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29/02/2024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85348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879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630563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40686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4522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8166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918386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86839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29/02/2024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711618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777203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29/02/2024</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2787803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29/02/2024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43556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2437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29/02/2024</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316805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85880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29/02/2024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9664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708873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4428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974253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0014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29/02/2024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330847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71476" y="359944"/>
            <a:ext cx="4998192" cy="1021181"/>
          </a:xfrm>
        </p:spPr>
        <p:txBody>
          <a:bodyPr>
            <a:normAutofit fontScale="90000"/>
          </a:bodyPr>
          <a:lstStyle/>
          <a:p>
            <a:r>
              <a:rPr lang="en-GB" dirty="0">
                <a:solidFill>
                  <a:schemeClr val="accent6"/>
                </a:solidFill>
              </a:rPr>
              <a:t>P&amp;O Cruises uses sponsorship to cruise to success</a:t>
            </a:r>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7758" y="1796142"/>
            <a:ext cx="4918142" cy="4257675"/>
          </a:xfrm>
        </p:spPr>
        <p:txBody>
          <a:bodyPr>
            <a:normAutofit/>
          </a:bodyPr>
          <a:lstStyle/>
          <a:p>
            <a:r>
              <a:rPr lang="en-GB" sz="1500" u="sng" dirty="0"/>
              <a:t>Challenge</a:t>
            </a:r>
          </a:p>
          <a:p>
            <a:pPr marL="285750" indent="-285750">
              <a:buFont typeface="Arial" panose="020B0604020202020204" pitchFamily="34" charset="0"/>
              <a:buChar char="•"/>
            </a:pPr>
            <a:r>
              <a:rPr lang="en-GB" sz="1500" dirty="0"/>
              <a:t>P&amp;O Cruises wanted to grow the market, attracting non-cruisers to the brand and challenging the perception of the category</a:t>
            </a:r>
          </a:p>
          <a:p>
            <a:r>
              <a:rPr lang="en-GB" sz="1500" u="sng" dirty="0"/>
              <a:t>Solution</a:t>
            </a:r>
          </a:p>
          <a:p>
            <a:pPr marL="285750" indent="-285750">
              <a:buFont typeface="Arial" panose="020B0604020202020204" pitchFamily="34" charset="0"/>
              <a:buChar char="•"/>
            </a:pPr>
            <a:r>
              <a:rPr lang="en-GB" sz="1500" dirty="0"/>
              <a:t>To position itself as a gateway to incredible experiences, the brand embarked on a two-year sponsorship of “Adventures of 4” - Channel 4’s most adventurous programming </a:t>
            </a:r>
          </a:p>
          <a:p>
            <a:r>
              <a:rPr lang="en-GB" sz="1500" u="sng" dirty="0"/>
              <a:t>Results</a:t>
            </a:r>
          </a:p>
          <a:p>
            <a:pPr marL="285750" indent="-285750">
              <a:buFont typeface="Arial" panose="020B0604020202020204" pitchFamily="34" charset="0"/>
              <a:buChar char="•"/>
            </a:pPr>
            <a:r>
              <a:rPr lang="en-GB" sz="1500" dirty="0"/>
              <a:t>Opinion improved by 28%</a:t>
            </a:r>
          </a:p>
          <a:p>
            <a:pPr marL="285750" indent="-285750">
              <a:buFont typeface="Arial" panose="020B0604020202020204" pitchFamily="34" charset="0"/>
              <a:buChar char="•"/>
            </a:pPr>
            <a:r>
              <a:rPr lang="en-GB" sz="1500" dirty="0"/>
              <a:t>Consideration grew by 26%</a:t>
            </a:r>
          </a:p>
          <a:p>
            <a:pPr marL="285750" indent="-285750">
              <a:buFont typeface="Arial" panose="020B0604020202020204" pitchFamily="34" charset="0"/>
              <a:buChar char="•"/>
            </a:pPr>
            <a:r>
              <a:rPr lang="en-GB" sz="1500" dirty="0"/>
              <a:t>42% said they learned something new</a:t>
            </a:r>
          </a:p>
          <a:p>
            <a:pPr marL="285750" indent="-285750">
              <a:buFont typeface="Arial" panose="020B0604020202020204" pitchFamily="34" charset="0"/>
              <a:buChar char="•"/>
            </a:pPr>
            <a:endParaRPr lang="en-GB" sz="1500" dirty="0"/>
          </a:p>
          <a:p>
            <a:pPr marL="285750" indent="-285750">
              <a:buFont typeface="Arial" panose="020B0604020202020204" pitchFamily="34" charset="0"/>
              <a:buChar char="•"/>
            </a:pPr>
            <a:endParaRPr lang="en-GB" sz="1400" dirty="0"/>
          </a:p>
        </p:txBody>
      </p:sp>
      <p:pic>
        <p:nvPicPr>
          <p:cNvPr id="8" name="Picture Placeholder 7" descr="A cruise ship in the water&#10;&#10;Description automatically generated">
            <a:extLst>
              <a:ext uri="{FF2B5EF4-FFF2-40B4-BE49-F238E27FC236}">
                <a16:creationId xmlns:a16="http://schemas.microsoft.com/office/drawing/2014/main" id="{DC9FC523-7C76-048B-8938-6BB9D0867B4A}"/>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l="1398" r="1398"/>
          <a:stretch>
            <a:fillRect/>
          </a:stretch>
        </p:blipFill>
        <p:spPr/>
      </p:pic>
      <p:pic>
        <p:nvPicPr>
          <p:cNvPr id="1026" name="Picture 2" descr="Media 360">
            <a:extLst>
              <a:ext uri="{FF2B5EF4-FFF2-40B4-BE49-F238E27FC236}">
                <a16:creationId xmlns:a16="http://schemas.microsoft.com/office/drawing/2014/main" id="{59267CEE-2643-795D-92F7-0A95778F3B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47233" y="505786"/>
            <a:ext cx="2535112" cy="108647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amp;O Cruises Logo PNG Transparent &amp; SVG Vector - Freebie Supply">
            <a:extLst>
              <a:ext uri="{FF2B5EF4-FFF2-40B4-BE49-F238E27FC236}">
                <a16:creationId xmlns:a16="http://schemas.microsoft.com/office/drawing/2014/main" id="{6B34B581-E1EA-DB91-C171-D18A95954F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95940" y="159320"/>
            <a:ext cx="2549894" cy="1079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795</Words>
  <Application>Microsoft Office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Courier New</vt:lpstr>
      <vt:lpstr>Georgia Pro Light</vt:lpstr>
      <vt:lpstr>Segoe UI</vt:lpstr>
      <vt:lpstr>Symbol</vt:lpstr>
      <vt:lpstr>Times</vt:lpstr>
      <vt:lpstr>Thinkbox_Red</vt:lpstr>
      <vt:lpstr>P&amp;O Cruises uses sponsorship to cruise to success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Prostate Cancer UK partners with Sky Sports</dc:title>
  <dc:creator>Rupen Shah</dc:creator>
  <cp:lastModifiedBy>Rupen Shah</cp:lastModifiedBy>
  <cp:revision>4</cp:revision>
  <dcterms:created xsi:type="dcterms:W3CDTF">2023-06-19T08:36:01Z</dcterms:created>
  <dcterms:modified xsi:type="dcterms:W3CDTF">2024-02-29T12:10:49Z</dcterms:modified>
</cp:coreProperties>
</file>