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72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68428" autoAdjust="0"/>
  </p:normalViewPr>
  <p:slideViewPr>
    <p:cSldViewPr snapToGrid="0">
      <p:cViewPr varScale="1">
        <p:scale>
          <a:sx n="73" d="100"/>
          <a:sy n="73" d="100"/>
        </p:scale>
        <p:origin x="2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11/09/2019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Hotels-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Challenge</a:t>
            </a:r>
          </a:p>
          <a:p>
            <a:r>
              <a:rPr lang="en-US" sz="1200" b="0" i="0" kern="1200" dirty="0">
                <a:solidFill>
                  <a:schemeClr val="tx1"/>
                </a:solidFill>
                <a:effectLst/>
                <a:latin typeface="+mn-lt"/>
                <a:ea typeface="+mn-ea"/>
                <a:cs typeface="+mn-cs"/>
              </a:rPr>
              <a:t>Hotel aggregator Hotels.com were looking for a new and innovative way to promote their site in a digital environment.</a:t>
            </a:r>
          </a:p>
          <a:p>
            <a:r>
              <a:rPr lang="en-US" sz="1200" b="0" i="0" kern="1200" dirty="0">
                <a:solidFill>
                  <a:schemeClr val="tx1"/>
                </a:solidFill>
                <a:effectLst/>
                <a:latin typeface="+mn-lt"/>
                <a:ea typeface="+mn-ea"/>
                <a:cs typeface="+mn-cs"/>
              </a:rPr>
              <a:t>They wanted to use their comical number 1 fan Captain obvious in their communications and challenged their ad agency CP+B to come up with an idea that was specific to the digital environment, contextually relevant and in line with the humorous tone of voice.</a:t>
            </a:r>
          </a:p>
          <a:p>
            <a:r>
              <a:rPr lang="en-US" sz="1200" b="0" i="0" kern="1200" dirty="0">
                <a:solidFill>
                  <a:schemeClr val="tx1"/>
                </a:solidFill>
                <a:effectLst/>
                <a:latin typeface="+mn-lt"/>
                <a:ea typeface="+mn-ea"/>
                <a:cs typeface="+mn-cs"/>
              </a:rPr>
              <a:t>They also needed an environment that fitted with their light-hearted approach whilst providing a platform capable of delivering the message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Solution</a:t>
            </a:r>
          </a:p>
          <a:p>
            <a:r>
              <a:rPr lang="en-US" sz="1200" b="0" i="0" kern="1200" dirty="0">
                <a:solidFill>
                  <a:schemeClr val="tx1"/>
                </a:solidFill>
                <a:effectLst/>
                <a:latin typeface="+mn-lt"/>
                <a:ea typeface="+mn-ea"/>
                <a:cs typeface="+mn-cs"/>
              </a:rPr>
              <a:t>CP+B decided to play with the idea with the skip button and creatively flip its meaning to a more literal one.  They filmed two versions of the ad, one normally and one where all characters in the ad were skipping both of which were perfectly synced</a:t>
            </a:r>
          </a:p>
          <a:p>
            <a:r>
              <a:rPr lang="en-US" sz="1200" b="0" i="0" kern="1200" dirty="0">
                <a:solidFill>
                  <a:schemeClr val="tx1"/>
                </a:solidFill>
                <a:effectLst/>
                <a:latin typeface="+mn-lt"/>
                <a:ea typeface="+mn-ea"/>
                <a:cs typeface="+mn-cs"/>
              </a:rPr>
              <a:t>They looked for a partner to deliver this idea and All4 the was the perfect environment in terms of tone and their enhanced VOD opportunities enabled to execute their idea, this is one of the first times an advertiser has used the innate interactivity of VOD at the time the ad was filmed</a:t>
            </a:r>
          </a:p>
          <a:p>
            <a:r>
              <a:rPr lang="en-US" sz="1200" b="0" i="0" kern="1200" dirty="0">
                <a:solidFill>
                  <a:schemeClr val="tx1"/>
                </a:solidFill>
                <a:effectLst/>
                <a:latin typeface="+mn-lt"/>
                <a:ea typeface="+mn-ea"/>
                <a:cs typeface="+mn-cs"/>
              </a:rPr>
              <a:t>Channel 4 also believe that as advertisers spend lots of money on creative it is a real shame that some platforms allow them to be skipped therefore this creative idea fit very neatly into the ethos around ad skipping.</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The results of the campaign were ‘mind blowing’ the ad saw the highest ever levels of interaction on the All4 platform with over 50% engagement rate and more than half of those people clicking on the “</a:t>
            </a:r>
            <a:r>
              <a:rPr lang="en-US" sz="1200" b="0" i="0" kern="1200" dirty="0" err="1">
                <a:solidFill>
                  <a:schemeClr val="tx1"/>
                </a:solidFill>
                <a:effectLst/>
                <a:latin typeface="+mn-lt"/>
                <a:ea typeface="+mn-ea"/>
                <a:cs typeface="+mn-cs"/>
              </a:rPr>
              <a:t>unskip</a:t>
            </a:r>
            <a:r>
              <a:rPr lang="en-US" sz="1200" b="0" i="0" kern="1200" dirty="0">
                <a:solidFill>
                  <a:schemeClr val="tx1"/>
                </a:solidFill>
                <a:effectLst/>
                <a:latin typeface="+mn-lt"/>
                <a:ea typeface="+mn-ea"/>
                <a:cs typeface="+mn-cs"/>
              </a:rPr>
              <a:t>” button for even further interaction.</a:t>
            </a:r>
          </a:p>
          <a:p>
            <a:endParaRPr lang="en-GB" dirty="0"/>
          </a:p>
          <a:p>
            <a:r>
              <a:rPr lang="en-GB" dirty="0"/>
              <a:t>To read the full case study and access the creative visit: </a:t>
            </a:r>
            <a:r>
              <a:rPr lang="en-GB" dirty="0">
                <a:hlinkClick r:id="rId3"/>
              </a:rPr>
              <a:t>https://www.thinkbox.tv/Case-studies/Hotels-com</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3008752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11/09/2019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11/09/2019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11/09/2019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11/09/2019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E1B1-3412-4E81-9ECA-0817F88E4DC1}"/>
              </a:ext>
            </a:extLst>
          </p:cNvPr>
          <p:cNvSpPr>
            <a:spLocks noGrp="1"/>
          </p:cNvSpPr>
          <p:nvPr>
            <p:ph type="title"/>
          </p:nvPr>
        </p:nvSpPr>
        <p:spPr>
          <a:xfrm>
            <a:off x="371475" y="359944"/>
            <a:ext cx="6525713" cy="1021181"/>
          </a:xfrm>
        </p:spPr>
        <p:txBody>
          <a:bodyPr>
            <a:normAutofit fontScale="90000"/>
          </a:bodyPr>
          <a:lstStyle/>
          <a:p>
            <a:r>
              <a:rPr lang="en-GB" dirty="0">
                <a:solidFill>
                  <a:schemeClr val="accent6"/>
                </a:solidFill>
              </a:rPr>
              <a:t>Hotels.com ‘Skippable advert’ on All4</a:t>
            </a:r>
            <a:br>
              <a:rPr lang="en-GB" dirty="0">
                <a:solidFill>
                  <a:schemeClr val="accent6"/>
                </a:solidFill>
              </a:rPr>
            </a:br>
            <a:endParaRPr lang="en-GB" dirty="0">
              <a:solidFill>
                <a:schemeClr val="accent6"/>
              </a:solidFill>
            </a:endParaRPr>
          </a:p>
        </p:txBody>
      </p:sp>
      <p:sp>
        <p:nvSpPr>
          <p:cNvPr id="3" name="Text Placeholder 2">
            <a:extLst>
              <a:ext uri="{FF2B5EF4-FFF2-40B4-BE49-F238E27FC236}">
                <a16:creationId xmlns:a16="http://schemas.microsoft.com/office/drawing/2014/main" id="{53A2AD30-02A0-4060-8242-A2FA6CAC3D3A}"/>
              </a:ext>
            </a:extLst>
          </p:cNvPr>
          <p:cNvSpPr>
            <a:spLocks noGrp="1"/>
          </p:cNvSpPr>
          <p:nvPr>
            <p:ph type="body" sz="quarter" idx="13"/>
          </p:nvPr>
        </p:nvSpPr>
        <p:spPr/>
        <p:txBody>
          <a:bodyPr>
            <a:normAutofit fontScale="85000" lnSpcReduction="10000"/>
          </a:bodyPr>
          <a:lstStyle/>
          <a:p>
            <a:r>
              <a:rPr lang="en-GB" u="sng" dirty="0"/>
              <a:t>Challenge</a:t>
            </a:r>
          </a:p>
          <a:p>
            <a:pPr marL="285750" indent="-285750">
              <a:buFont typeface="Arial" panose="020B0604020202020204" pitchFamily="34" charset="0"/>
              <a:buChar char="•"/>
            </a:pPr>
            <a:r>
              <a:rPr lang="en-GB" dirty="0"/>
              <a:t>To deliver a light-hearted, contextually relevant ad that was specific to the digital environment</a:t>
            </a:r>
          </a:p>
          <a:p>
            <a:r>
              <a:rPr lang="en-GB" u="sng" dirty="0"/>
              <a:t>Solution</a:t>
            </a:r>
          </a:p>
          <a:p>
            <a:pPr marL="285750" indent="-285750">
              <a:buFont typeface="Arial" panose="020B0604020202020204" pitchFamily="34" charset="0"/>
              <a:buChar char="•"/>
            </a:pPr>
            <a:r>
              <a:rPr lang="en-GB" dirty="0"/>
              <a:t>Partnered with All4 to offer viewers an interactive ad that they could ‘skip’ and ‘</a:t>
            </a:r>
            <a:r>
              <a:rPr lang="en-GB" dirty="0" err="1"/>
              <a:t>unskip</a:t>
            </a:r>
            <a:r>
              <a:rPr lang="en-GB" dirty="0"/>
              <a:t>’</a:t>
            </a:r>
          </a:p>
          <a:p>
            <a:pPr marL="285750" indent="-285750">
              <a:buFont typeface="Arial" panose="020B0604020202020204" pitchFamily="34" charset="0"/>
              <a:buChar char="•"/>
            </a:pPr>
            <a:r>
              <a:rPr lang="en-GB" dirty="0"/>
              <a:t>If they clicked ‘skip ad’ they saw all the characters in the ad skipping and the ad was synced exactly so they could ‘</a:t>
            </a:r>
            <a:r>
              <a:rPr lang="en-GB" dirty="0" err="1"/>
              <a:t>unskip</a:t>
            </a:r>
            <a:r>
              <a:rPr lang="en-GB" dirty="0"/>
              <a:t>’ at any time</a:t>
            </a:r>
          </a:p>
          <a:p>
            <a:r>
              <a:rPr lang="en-GB" u="sng" dirty="0"/>
              <a:t>Results</a:t>
            </a:r>
          </a:p>
          <a:p>
            <a:pPr marL="285750" indent="-285750">
              <a:buFont typeface="Arial" panose="020B0604020202020204" pitchFamily="34" charset="0"/>
              <a:buChar char="•"/>
            </a:pPr>
            <a:r>
              <a:rPr lang="en-GB" dirty="0"/>
              <a:t>The ad received the highest interaction ever received on the All 4 platform, with over 50% engagement rate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6" name="Picture Placeholder 5">
            <a:extLst>
              <a:ext uri="{FF2B5EF4-FFF2-40B4-BE49-F238E27FC236}">
                <a16:creationId xmlns:a16="http://schemas.microsoft.com/office/drawing/2014/main" id="{E00123EE-8982-4B97-BC2B-0FB60334356E}"/>
              </a:ext>
            </a:extLst>
          </p:cNvPr>
          <p:cNvPicPr>
            <a:picLocks noGrp="1" noChangeAspect="1"/>
          </p:cNvPicPr>
          <p:nvPr>
            <p:ph type="pic" sz="quarter" idx="14"/>
          </p:nvPr>
        </p:nvPicPr>
        <p:blipFill>
          <a:blip r:embed="rId3"/>
          <a:srcRect t="773" b="773"/>
          <a:stretch>
            <a:fillRect/>
          </a:stretch>
        </p:blipFill>
        <p:spPr>
          <a:prstGeom prst="rect">
            <a:avLst/>
          </a:prstGeom>
        </p:spPr>
      </p:pic>
      <p:pic>
        <p:nvPicPr>
          <p:cNvPr id="2050" name="Picture 2" descr="Image result for hotels.com logo">
            <a:extLst>
              <a:ext uri="{FF2B5EF4-FFF2-40B4-BE49-F238E27FC236}">
                <a16:creationId xmlns:a16="http://schemas.microsoft.com/office/drawing/2014/main" id="{588D63A9-14C0-4722-9AE0-E557B304BA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214" b="34643"/>
          <a:stretch/>
        </p:blipFill>
        <p:spPr bwMode="auto">
          <a:xfrm>
            <a:off x="9968731" y="459770"/>
            <a:ext cx="1743844" cy="4107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rispin porter bogusky">
            <a:extLst>
              <a:ext uri="{FF2B5EF4-FFF2-40B4-BE49-F238E27FC236}">
                <a16:creationId xmlns:a16="http://schemas.microsoft.com/office/drawing/2014/main" id="{931AB224-1568-4396-AAB0-B0BEF9EF4D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5942" y="420581"/>
            <a:ext cx="510590" cy="51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79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2585</TotalTime>
  <Words>216</Words>
  <Application>Microsoft Office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Hotels.com ‘Skippable advert’ on All4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177</cp:revision>
  <dcterms:created xsi:type="dcterms:W3CDTF">2018-11-16T11:43:00Z</dcterms:created>
  <dcterms:modified xsi:type="dcterms:W3CDTF">2019-09-11T15:50:27Z</dcterms:modified>
</cp:coreProperties>
</file>