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49" d="100"/>
          <a:sy n="49" d="100"/>
        </p:scale>
        <p:origin x="113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03/08/2021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Key Points</a:t>
            </a:r>
            <a:r>
              <a:rPr lang="en-GB" sz="1200" i="1" kern="1200" dirty="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National lockdowns meant that </a:t>
            </a:r>
            <a:r>
              <a:rPr lang="en-GB" sz="1200" kern="1200" dirty="0" err="1">
                <a:solidFill>
                  <a:schemeClr val="tx1"/>
                </a:solidFill>
                <a:effectLst/>
                <a:latin typeface="+mn-lt"/>
                <a:ea typeface="+mn-ea"/>
                <a:cs typeface="+mn-cs"/>
              </a:rPr>
              <a:t>Propercorn’s</a:t>
            </a:r>
            <a:r>
              <a:rPr lang="en-GB" sz="1200" kern="1200" dirty="0">
                <a:solidFill>
                  <a:schemeClr val="tx1"/>
                </a:solidFill>
                <a:effectLst/>
                <a:latin typeface="+mn-lt"/>
                <a:ea typeface="+mn-ea"/>
                <a:cs typeface="+mn-cs"/>
              </a:rPr>
              <a:t> usual recency, point of purchase approach needed to change</a:t>
            </a:r>
          </a:p>
          <a:p>
            <a:pPr lvl="0"/>
            <a:r>
              <a:rPr lang="en-GB" sz="1200" kern="1200" dirty="0" err="1">
                <a:solidFill>
                  <a:schemeClr val="tx1"/>
                </a:solidFill>
                <a:effectLst/>
                <a:latin typeface="+mn-lt"/>
                <a:ea typeface="+mn-ea"/>
                <a:cs typeface="+mn-cs"/>
              </a:rPr>
              <a:t>Thinkbox’s</a:t>
            </a:r>
            <a:r>
              <a:rPr lang="en-GB" sz="1200" kern="1200" dirty="0">
                <a:solidFill>
                  <a:schemeClr val="tx1"/>
                </a:solidFill>
                <a:effectLst/>
                <a:latin typeface="+mn-lt"/>
                <a:ea typeface="+mn-ea"/>
                <a:cs typeface="+mn-cs"/>
              </a:rPr>
              <a:t> ‘The age of Television: the needs that drive us’ research helped Yonder develop a Box Set strategy with Sky Media</a:t>
            </a:r>
          </a:p>
          <a:p>
            <a:pPr lvl="0"/>
            <a:r>
              <a:rPr lang="en-GB" sz="1200" kern="1200" dirty="0">
                <a:solidFill>
                  <a:schemeClr val="tx1"/>
                </a:solidFill>
                <a:effectLst/>
                <a:latin typeface="+mn-lt"/>
                <a:ea typeface="+mn-ea"/>
                <a:cs typeface="+mn-cs"/>
              </a:rPr>
              <a:t>The campaign saw increases in prompted brand awareness, purchase intent, sales and penetration</a:t>
            </a: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Launched in 2011, </a:t>
            </a:r>
            <a:r>
              <a:rPr lang="en-GB" sz="1200" b="0" kern="1200" dirty="0" err="1">
                <a:solidFill>
                  <a:schemeClr val="tx1"/>
                </a:solidFill>
                <a:effectLst/>
                <a:latin typeface="+mn-lt"/>
                <a:ea typeface="+mn-ea"/>
                <a:cs typeface="+mn-cs"/>
              </a:rPr>
              <a:t>Propercorn</a:t>
            </a:r>
            <a:r>
              <a:rPr lang="en-GB" sz="1200" b="0" kern="1200" dirty="0">
                <a:solidFill>
                  <a:schemeClr val="tx1"/>
                </a:solidFill>
                <a:effectLst/>
                <a:latin typeface="+mn-lt"/>
                <a:ea typeface="+mn-ea"/>
                <a:cs typeface="+mn-cs"/>
              </a:rPr>
              <a:t> are an independent popcorn company, selling a variety of flavours in varying sizes with national and international distribution. In Q1 2020, Yonder Media had planned and were poised to go live with their first campaign for </a:t>
            </a:r>
            <a:r>
              <a:rPr lang="en-GB" sz="1200" b="0" kern="1200" dirty="0" err="1">
                <a:solidFill>
                  <a:schemeClr val="tx1"/>
                </a:solidFill>
                <a:effectLst/>
                <a:latin typeface="+mn-lt"/>
                <a:ea typeface="+mn-ea"/>
                <a:cs typeface="+mn-cs"/>
              </a:rPr>
              <a:t>Propercorn</a:t>
            </a:r>
            <a:r>
              <a:rPr lang="en-GB" sz="1200" b="0" kern="1200" dirty="0">
                <a:solidFill>
                  <a:schemeClr val="tx1"/>
                </a:solidFill>
                <a:effectLst/>
                <a:latin typeface="+mn-lt"/>
                <a:ea typeface="+mn-ea"/>
                <a:cs typeface="+mn-cs"/>
              </a:rPr>
              <a:t>, based on a recency strategy to reach office workers grabbing a meal deal or a mid-afternoon snack.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Then the </a:t>
            </a:r>
            <a:r>
              <a:rPr lang="en-GB" sz="1200" b="0" kern="1200" dirty="0" err="1">
                <a:solidFill>
                  <a:schemeClr val="tx1"/>
                </a:solidFill>
                <a:effectLst/>
                <a:latin typeface="+mn-lt"/>
                <a:ea typeface="+mn-ea"/>
                <a:cs typeface="+mn-cs"/>
              </a:rPr>
              <a:t>Covid</a:t>
            </a:r>
            <a:r>
              <a:rPr lang="en-GB" sz="1200" b="0" kern="1200" dirty="0">
                <a:solidFill>
                  <a:schemeClr val="tx1"/>
                </a:solidFill>
                <a:effectLst/>
                <a:latin typeface="+mn-lt"/>
                <a:ea typeface="+mn-ea"/>
                <a:cs typeface="+mn-cs"/>
              </a:rPr>
              <a:t> crisis hit and the UK was plunged into a national lockdown - nobody working in the office, no £3 meal deals from Boots, nobody popping out for a coffee let alone to grab a bag of popcorn. The strategy had to switch and fast.</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Literally overnight there was a huge shift in shopping habits - out went single packs in convenience stores and in came increasing demand for sharing packs as part of a weekly shop. So Yonder needed to shift </a:t>
            </a:r>
            <a:r>
              <a:rPr lang="en-GB" sz="1200" b="0" kern="1200" dirty="0" err="1">
                <a:solidFill>
                  <a:schemeClr val="tx1"/>
                </a:solidFill>
                <a:effectLst/>
                <a:latin typeface="+mn-lt"/>
                <a:ea typeface="+mn-ea"/>
                <a:cs typeface="+mn-cs"/>
              </a:rPr>
              <a:t>Propercorn’s</a:t>
            </a:r>
            <a:r>
              <a:rPr lang="en-GB" sz="1200" b="0" kern="1200" dirty="0">
                <a:solidFill>
                  <a:schemeClr val="tx1"/>
                </a:solidFill>
                <a:effectLst/>
                <a:latin typeface="+mn-lt"/>
                <a:ea typeface="+mn-ea"/>
                <a:cs typeface="+mn-cs"/>
              </a:rPr>
              <a:t> marketing focus. They could no longer rely on a recency, point of purchase approach supporting single packs - mass penetration was going to be key.</a:t>
            </a:r>
          </a:p>
          <a:p>
            <a:r>
              <a:rPr lang="en-GB" sz="1200" b="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Simultaneously, a huge shift in audience behaviour saw shared viewing increase 37% and boxset-binge-watching was up 56% amongst under 35s.</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Historically, </a:t>
            </a:r>
            <a:r>
              <a:rPr lang="en-GB" sz="1200" kern="1200" dirty="0" err="1">
                <a:solidFill>
                  <a:schemeClr val="tx1"/>
                </a:solidFill>
                <a:effectLst/>
                <a:latin typeface="+mn-lt"/>
                <a:ea typeface="+mn-ea"/>
                <a:cs typeface="+mn-cs"/>
              </a:rPr>
              <a:t>Propercorn</a:t>
            </a:r>
            <a:r>
              <a:rPr lang="en-GB" sz="1200" kern="1200" dirty="0">
                <a:solidFill>
                  <a:schemeClr val="tx1"/>
                </a:solidFill>
                <a:effectLst/>
                <a:latin typeface="+mn-lt"/>
                <a:ea typeface="+mn-ea"/>
                <a:cs typeface="+mn-cs"/>
              </a:rPr>
              <a:t> had believed TV was out of reach for their modest budgets. However, with no prospect of reaching audiences out of home and with a softer TV market driven by increased viewing and reduced advertiser investment, it was the perfect time to explore such an opportunity.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scene was set for Yonder to execute a new strategy for </a:t>
            </a:r>
            <a:r>
              <a:rPr lang="en-GB" sz="1200" kern="1200" dirty="0" err="1">
                <a:solidFill>
                  <a:schemeClr val="tx1"/>
                </a:solidFill>
                <a:effectLst/>
                <a:latin typeface="+mn-lt"/>
                <a:ea typeface="+mn-ea"/>
                <a:cs typeface="+mn-cs"/>
              </a:rPr>
              <a:t>Propercorn</a:t>
            </a:r>
            <a:r>
              <a:rPr lang="en-GB" sz="1200" kern="1200" dirty="0">
                <a:solidFill>
                  <a:schemeClr val="tx1"/>
                </a:solidFill>
                <a:effectLst/>
                <a:latin typeface="+mn-lt"/>
                <a:ea typeface="+mn-ea"/>
                <a:cs typeface="+mn-cs"/>
              </a:rPr>
              <a:t>; to pivot their plans and embrace those precious moments of togetherness through the most emotively charged medium - TV.</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a:t>
            </a:r>
            <a:r>
              <a:rPr lang="en-GB" sz="1200" kern="1200" dirty="0" err="1">
                <a:solidFill>
                  <a:schemeClr val="tx1"/>
                </a:solidFill>
                <a:effectLst/>
                <a:latin typeface="+mn-lt"/>
                <a:ea typeface="+mn-ea"/>
                <a:cs typeface="+mn-cs"/>
              </a:rPr>
              <a:t>Propercorn</a:t>
            </a:r>
            <a:r>
              <a:rPr lang="en-GB" sz="1200" kern="1200" dirty="0">
                <a:solidFill>
                  <a:schemeClr val="tx1"/>
                </a:solidFill>
                <a:effectLst/>
                <a:latin typeface="+mn-lt"/>
                <a:ea typeface="+mn-ea"/>
                <a:cs typeface="+mn-cs"/>
              </a:rPr>
              <a:t> had never advertised on TV before, they needed to create a brand new TV ad, which they did by adapting existing assets. Meanwhile, Yonder set out to find the perfect media partner for </a:t>
            </a:r>
            <a:r>
              <a:rPr lang="en-GB" sz="1200" kern="1200" dirty="0" err="1">
                <a:solidFill>
                  <a:schemeClr val="tx1"/>
                </a:solidFill>
                <a:effectLst/>
                <a:latin typeface="+mn-lt"/>
                <a:ea typeface="+mn-ea"/>
                <a:cs typeface="+mn-cs"/>
              </a:rPr>
              <a:t>Propercorn’s</a:t>
            </a:r>
            <a:r>
              <a:rPr lang="en-GB" sz="1200" kern="1200" dirty="0">
                <a:solidFill>
                  <a:schemeClr val="tx1"/>
                </a:solidFill>
                <a:effectLst/>
                <a:latin typeface="+mn-lt"/>
                <a:ea typeface="+mn-ea"/>
                <a:cs typeface="+mn-cs"/>
              </a:rPr>
              <a:t> first venture into the world of TV advertising.</a:t>
            </a:r>
          </a:p>
          <a:p>
            <a:r>
              <a:rPr lang="en-GB" sz="120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Armed with the knowledge of increased box set viewing and using the Thinkbox ‘The Age of Television: the need states that drive us’ research, Yonder planned to place </a:t>
            </a:r>
            <a:r>
              <a:rPr lang="en-GB" sz="1200" kern="1200" dirty="0" err="1">
                <a:solidFill>
                  <a:schemeClr val="tx1"/>
                </a:solidFill>
                <a:effectLst/>
                <a:latin typeface="+mn-lt"/>
                <a:ea typeface="+mn-ea"/>
                <a:cs typeface="+mn-cs"/>
              </a:rPr>
              <a:t>Propercorn</a:t>
            </a:r>
            <a:r>
              <a:rPr lang="en-GB" sz="1200" kern="1200" dirty="0">
                <a:solidFill>
                  <a:schemeClr val="tx1"/>
                </a:solidFill>
                <a:effectLst/>
                <a:latin typeface="+mn-lt"/>
                <a:ea typeface="+mn-ea"/>
                <a:cs typeface="+mn-cs"/>
              </a:rPr>
              <a:t> at the heart of cosy comfort viewing such as blockbuster movies and the most talked about dramas which were critical for escapism during the deepest lulls of lockdown. They opted to invest their total budget with one key partner, Sky Media and advertised wholly in box sets to reach younger viewers and people watching together. The strategy cemented </a:t>
            </a:r>
            <a:r>
              <a:rPr lang="en-GB" sz="1200" kern="1200" dirty="0" err="1">
                <a:solidFill>
                  <a:schemeClr val="tx1"/>
                </a:solidFill>
                <a:effectLst/>
                <a:latin typeface="+mn-lt"/>
                <a:ea typeface="+mn-ea"/>
                <a:cs typeface="+mn-cs"/>
              </a:rPr>
              <a:t>Propercorn</a:t>
            </a:r>
            <a:r>
              <a:rPr lang="en-GB" sz="1200" kern="1200" dirty="0">
                <a:solidFill>
                  <a:schemeClr val="tx1"/>
                </a:solidFill>
                <a:effectLst/>
                <a:latin typeface="+mn-lt"/>
                <a:ea typeface="+mn-ea"/>
                <a:cs typeface="+mn-cs"/>
              </a:rPr>
              <a:t> as a key ingredient in the recipe for a good night in.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100% boxsets strategy saw </a:t>
            </a:r>
            <a:r>
              <a:rPr lang="en-GB" sz="1200" kern="1200" dirty="0" err="1">
                <a:solidFill>
                  <a:schemeClr val="tx1"/>
                </a:solidFill>
                <a:effectLst/>
                <a:latin typeface="+mn-lt"/>
                <a:ea typeface="+mn-ea"/>
                <a:cs typeface="+mn-cs"/>
              </a:rPr>
              <a:t>Propercorn</a:t>
            </a:r>
            <a:r>
              <a:rPr lang="en-GB" sz="1200" kern="1200" dirty="0">
                <a:solidFill>
                  <a:schemeClr val="tx1"/>
                </a:solidFill>
                <a:effectLst/>
                <a:latin typeface="+mn-lt"/>
                <a:ea typeface="+mn-ea"/>
                <a:cs typeface="+mn-cs"/>
              </a:rPr>
              <a:t> appear in global hits such as Succession, Chernobyl, and the epic Game of Thrones (which is still in Sky’s top ten most downloaded shows). In social media, Yonder tapped into the second-screen effect with the use of Twitter’s TV-targeting feature; together with Facebook and Instagram ads to surround online socialising.</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Prompted brand awareness increased by a whopping 65%</a:t>
            </a:r>
          </a:p>
          <a:p>
            <a:pPr lvl="0"/>
            <a:r>
              <a:rPr lang="en-GB" sz="1200" kern="1200" dirty="0">
                <a:solidFill>
                  <a:schemeClr val="tx1"/>
                </a:solidFill>
                <a:effectLst/>
                <a:latin typeface="+mn-lt"/>
                <a:ea typeface="+mn-ea"/>
                <a:cs typeface="+mn-cs"/>
              </a:rPr>
              <a:t>Familiarity and purchase intent both increased by 11% </a:t>
            </a:r>
          </a:p>
          <a:p>
            <a:pPr lvl="0"/>
            <a:r>
              <a:rPr lang="en-GB" sz="1200" kern="1200" dirty="0">
                <a:solidFill>
                  <a:schemeClr val="tx1"/>
                </a:solidFill>
                <a:effectLst/>
                <a:latin typeface="+mn-lt"/>
                <a:ea typeface="+mn-ea"/>
                <a:cs typeface="+mn-cs"/>
              </a:rPr>
              <a:t>Sales of sharing bags went up by 28%, while multipack sales went up by 25% - double the category growth (14%)</a:t>
            </a:r>
          </a:p>
          <a:p>
            <a:pPr lvl="0"/>
            <a:r>
              <a:rPr lang="en-GB" sz="1200" kern="1200" dirty="0">
                <a:solidFill>
                  <a:schemeClr val="tx1"/>
                </a:solidFill>
                <a:effectLst/>
                <a:latin typeface="+mn-lt"/>
                <a:ea typeface="+mn-ea"/>
                <a:cs typeface="+mn-cs"/>
              </a:rPr>
              <a:t>Penetration went up by 19% for in-store grocery sales, and a massive 29% for online grocery.</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“The results from our first ever TV campaign have been fantastic, thanks to </a:t>
            </a:r>
            <a:r>
              <a:rPr lang="en-GB" sz="1200" i="1" kern="1200" dirty="0" err="1">
                <a:solidFill>
                  <a:schemeClr val="tx1"/>
                </a:solidFill>
                <a:effectLst/>
                <a:latin typeface="+mn-lt"/>
                <a:ea typeface="+mn-ea"/>
                <a:cs typeface="+mn-cs"/>
              </a:rPr>
              <a:t>Yonder’s</a:t>
            </a:r>
            <a:r>
              <a:rPr lang="en-GB" sz="1200" i="1" kern="1200" dirty="0">
                <a:solidFill>
                  <a:schemeClr val="tx1"/>
                </a:solidFill>
                <a:effectLst/>
                <a:latin typeface="+mn-lt"/>
                <a:ea typeface="+mn-ea"/>
                <a:cs typeface="+mn-cs"/>
              </a:rPr>
              <a:t> entrepreneurial approach and buying prowess.”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Kate Moorcroft, Chief Marketing Officer, </a:t>
            </a:r>
            <a:r>
              <a:rPr lang="en-GB" sz="1200" b="1" kern="1200" dirty="0" err="1">
                <a:solidFill>
                  <a:schemeClr val="tx1"/>
                </a:solidFill>
                <a:effectLst/>
                <a:latin typeface="+mn-lt"/>
                <a:ea typeface="+mn-ea"/>
                <a:cs typeface="+mn-cs"/>
              </a:rPr>
              <a:t>Propercorn</a:t>
            </a:r>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03/08/2021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03/08/2021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03/08/2021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03/08/2021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03/08/2021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03/08/2021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03/08/2021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03/08/2021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03/08/2021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03/08/2021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03/08/2021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03/08/2021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6148594" cy="1021181"/>
          </a:xfrm>
        </p:spPr>
        <p:txBody>
          <a:bodyPr>
            <a:normAutofit fontScale="90000"/>
          </a:bodyPr>
          <a:lstStyle/>
          <a:p>
            <a:r>
              <a:rPr lang="en-GB" dirty="0" err="1">
                <a:solidFill>
                  <a:schemeClr val="accent6"/>
                </a:solidFill>
              </a:rPr>
              <a:t>Propercorn’s</a:t>
            </a:r>
            <a:r>
              <a:rPr lang="en-GB" dirty="0">
                <a:solidFill>
                  <a:schemeClr val="accent6"/>
                </a:solidFill>
              </a:rPr>
              <a:t> first pop at TV advertising delivered proper good results </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fontScale="85000" lnSpcReduction="20000"/>
          </a:bodyPr>
          <a:lstStyle/>
          <a:p>
            <a:r>
              <a:rPr lang="en-GB" sz="1500" u="sng" dirty="0"/>
              <a:t>Challenge</a:t>
            </a:r>
          </a:p>
          <a:p>
            <a:pPr marL="285750" lvl="0" indent="-285750">
              <a:buFont typeface="Arial" panose="020B0604020202020204" pitchFamily="34" charset="0"/>
              <a:buChar char="•"/>
            </a:pPr>
            <a:r>
              <a:rPr lang="en-GB" sz="1500" dirty="0"/>
              <a:t>A </a:t>
            </a:r>
            <a:r>
              <a:rPr lang="en-GB" sz="1500" dirty="0" err="1"/>
              <a:t>Covid</a:t>
            </a:r>
            <a:r>
              <a:rPr lang="en-GB" sz="1500" dirty="0"/>
              <a:t> driven shift in shopping behaviour meant that </a:t>
            </a:r>
            <a:r>
              <a:rPr lang="en-GB" sz="1500" dirty="0" err="1"/>
              <a:t>Propercorn’s</a:t>
            </a:r>
            <a:r>
              <a:rPr lang="en-GB" sz="1500" dirty="0"/>
              <a:t> proposed recency strategy to reach office workers needed to change</a:t>
            </a:r>
          </a:p>
          <a:p>
            <a:pPr marL="285750" lvl="0" indent="-285750">
              <a:buFont typeface="Arial" panose="020B0604020202020204" pitchFamily="34" charset="0"/>
              <a:buChar char="•"/>
            </a:pPr>
            <a:r>
              <a:rPr lang="en-GB" sz="1500" dirty="0" err="1"/>
              <a:t>Propercorn</a:t>
            </a:r>
            <a:r>
              <a:rPr lang="en-GB" sz="1500" dirty="0"/>
              <a:t> simultaneously wanted to take advantage of the increased boxset viewing </a:t>
            </a:r>
          </a:p>
          <a:p>
            <a:r>
              <a:rPr lang="en-GB" sz="1500" u="sng" dirty="0"/>
              <a:t>Solution</a:t>
            </a:r>
          </a:p>
          <a:p>
            <a:pPr marL="285750" indent="-285750">
              <a:buFont typeface="Arial" panose="020B0604020202020204" pitchFamily="34" charset="0"/>
              <a:buChar char="•"/>
            </a:pPr>
            <a:r>
              <a:rPr lang="en-GB" sz="1500" dirty="0"/>
              <a:t>Taking advantage of a softer TV market </a:t>
            </a:r>
            <a:r>
              <a:rPr lang="en-GB" sz="1500" dirty="0" err="1"/>
              <a:t>Propercorn</a:t>
            </a:r>
            <a:r>
              <a:rPr lang="en-GB" sz="1500" dirty="0"/>
              <a:t> were able to take their first steps into the world of TV advertising </a:t>
            </a:r>
          </a:p>
          <a:p>
            <a:pPr marL="285750" indent="-285750">
              <a:buFont typeface="Arial" panose="020B0604020202020204" pitchFamily="34" charset="0"/>
              <a:buChar char="•"/>
            </a:pPr>
            <a:r>
              <a:rPr lang="en-GB" sz="1500" dirty="0"/>
              <a:t>A 100% Sky boxsets strategy placed </a:t>
            </a:r>
            <a:r>
              <a:rPr lang="en-GB" sz="1500" dirty="0" err="1"/>
              <a:t>Propercorn</a:t>
            </a:r>
            <a:r>
              <a:rPr lang="en-GB" sz="1500" dirty="0"/>
              <a:t> around hits such as Succession, Chernobyl, and Game of Thrones</a:t>
            </a:r>
          </a:p>
          <a:p>
            <a:r>
              <a:rPr lang="en-GB" sz="1500" u="sng" dirty="0"/>
              <a:t>Results</a:t>
            </a:r>
          </a:p>
          <a:p>
            <a:pPr marL="285750" lvl="0" indent="-285750">
              <a:buFont typeface="Arial" panose="020B0604020202020204" pitchFamily="34" charset="0"/>
              <a:buChar char="•"/>
            </a:pPr>
            <a:r>
              <a:rPr lang="en-GB" sz="1500" dirty="0"/>
              <a:t>Prompted brand awareness increased by 65%</a:t>
            </a:r>
          </a:p>
          <a:p>
            <a:pPr marL="285750" indent="-285750">
              <a:buFont typeface="Arial" panose="020B0604020202020204" pitchFamily="34" charset="0"/>
              <a:buChar char="•"/>
            </a:pPr>
            <a:r>
              <a:rPr lang="en-GB" sz="1500" dirty="0"/>
              <a:t>Familiarity and purchase intent increased by 11%</a:t>
            </a:r>
          </a:p>
          <a:p>
            <a:pPr marL="285750" indent="-285750">
              <a:buFont typeface="Arial" panose="020B0604020202020204" pitchFamily="34" charset="0"/>
              <a:buChar char="•"/>
            </a:pPr>
            <a:r>
              <a:rPr lang="en-GB" sz="1500" dirty="0"/>
              <a:t>Sales of sharing bag and multipacks doubled category growth</a:t>
            </a:r>
          </a:p>
          <a:p>
            <a:pPr marL="285750" indent="-285750">
              <a:buFont typeface="Arial" panose="020B0604020202020204" pitchFamily="34" charset="0"/>
              <a:buChar char="•"/>
            </a:pPr>
            <a:r>
              <a:rPr lang="en-GB" sz="1500" dirty="0"/>
              <a:t>Penetration increased for both in-store and online grocery</a:t>
            </a:r>
          </a:p>
          <a:p>
            <a:pPr marL="285750" indent="-285750">
              <a:buFont typeface="Arial" panose="020B0604020202020204" pitchFamily="34" charset="0"/>
              <a:buChar char="•"/>
            </a:pPr>
            <a:endParaRPr lang="en-GB" sz="1600" b="0" dirty="0">
              <a:effectLst/>
              <a:latin typeface="Times"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500" dirty="0"/>
          </a:p>
        </p:txBody>
      </p:sp>
      <p:pic>
        <p:nvPicPr>
          <p:cNvPr id="5" name="Picture 4">
            <a:extLst>
              <a:ext uri="{FF2B5EF4-FFF2-40B4-BE49-F238E27FC236}">
                <a16:creationId xmlns:a16="http://schemas.microsoft.com/office/drawing/2014/main" id="{075AA968-AAF9-4E88-9A1B-DC8DAF613F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9397" y="95250"/>
            <a:ext cx="2847975" cy="1285875"/>
          </a:xfrm>
          <a:prstGeom prst="rect">
            <a:avLst/>
          </a:prstGeom>
        </p:spPr>
      </p:pic>
      <p:pic>
        <p:nvPicPr>
          <p:cNvPr id="1026" name="Picture 2" descr="Yonder Media UK — The Independent Media Agency for the Audience Age">
            <a:extLst>
              <a:ext uri="{FF2B5EF4-FFF2-40B4-BE49-F238E27FC236}">
                <a16:creationId xmlns:a16="http://schemas.microsoft.com/office/drawing/2014/main" id="{57995EB6-93A5-4930-B27F-6B3EE88EE5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6700" y="95250"/>
            <a:ext cx="12858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Placeholder 7">
            <a:extLst>
              <a:ext uri="{FF2B5EF4-FFF2-40B4-BE49-F238E27FC236}">
                <a16:creationId xmlns:a16="http://schemas.microsoft.com/office/drawing/2014/main" id="{DF0815E6-7CF5-4F88-9AC7-2377BFBE9F97}"/>
              </a:ext>
            </a:extLst>
          </p:cNvPr>
          <p:cNvPicPr>
            <a:picLocks noGrp="1" noChangeAspect="1"/>
          </p:cNvPicPr>
          <p:nvPr>
            <p:ph type="pic" sz="quarter" idx="14"/>
          </p:nvPr>
        </p:nvPicPr>
        <p:blipFill rotWithShape="1">
          <a:blip r:embed="rId5">
            <a:extLst>
              <a:ext uri="{28A0092B-C50C-407E-A947-70E740481C1C}">
                <a14:useLocalDpi xmlns:a14="http://schemas.microsoft.com/office/drawing/2010/main" val="0"/>
              </a:ext>
            </a:extLst>
          </a:blip>
          <a:srcRect t="773" b="773"/>
          <a:stretch>
            <a:fillRect/>
          </a:stretch>
        </p:blipFill>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815</Words>
  <Application>Microsoft Office PowerPoint</Application>
  <PresentationFormat>Widescreen</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Thinkbox_Red</vt:lpstr>
      <vt:lpstr>Propercorn’s first pop at TV advertising delivered proper good 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Akeel Mungul</cp:lastModifiedBy>
  <cp:revision>17</cp:revision>
  <dcterms:created xsi:type="dcterms:W3CDTF">2020-01-24T16:35:16Z</dcterms:created>
  <dcterms:modified xsi:type="dcterms:W3CDTF">2021-08-03T08:58:09Z</dcterms:modified>
</cp:coreProperties>
</file>