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823" autoAdjust="0"/>
  </p:normalViewPr>
  <p:slideViewPr>
    <p:cSldViewPr snapToGrid="0">
      <p:cViewPr varScale="1">
        <p:scale>
          <a:sx n="78" d="100"/>
          <a:sy n="78" d="100"/>
        </p:scale>
        <p:origin x="18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06/08/2025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Call of Duty, by Activision Blizzard, is one of the most popular video games with a 20-year legacy, whose annual release is a highly anticipated event in the gaming calendar. </a:t>
            </a:r>
          </a:p>
          <a:p>
            <a:r>
              <a:rPr lang="en-GB" sz="1200" b="0" kern="1200" dirty="0">
                <a:solidFill>
                  <a:schemeClr val="tx1"/>
                </a:solidFill>
                <a:effectLst/>
                <a:latin typeface="+mn-lt"/>
                <a:ea typeface="+mn-ea"/>
                <a:cs typeface="+mn-cs"/>
              </a:rPr>
              <a:t>In 2024, they were launching the latest instalment, Black Ops 6, and needed the launch to be as big and bold as always to maintain the high level of demand. Activision were looking for an innovative marketing strategy that would captivate fans and drive sales. </a:t>
            </a:r>
          </a:p>
          <a:p>
            <a:r>
              <a:rPr lang="en-GB" sz="1200" b="0" kern="1200" dirty="0">
                <a:solidFill>
                  <a:schemeClr val="tx1"/>
                </a:solidFill>
                <a:effectLst/>
                <a:latin typeface="+mn-lt"/>
                <a:ea typeface="+mn-ea"/>
                <a:cs typeface="+mn-cs"/>
              </a:rPr>
              <a:t>Their broad objective was to sell over 10 million units worldwide and deliver a peak of 8 million daily active users. Within this, the UK market was tasked with delivering 7% of global performance and their approach was all about infiltrating popular culture in unexpected ways to drive social chatter   </a:t>
            </a:r>
          </a:p>
          <a:p>
            <a:r>
              <a:rPr lang="en-GB" sz="1200" b="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‘The Replacer’ is a playable character who features in the Black Ops series.  Played by Peter </a:t>
            </a:r>
            <a:r>
              <a:rPr lang="en-GB" sz="1200" b="0" kern="1200" dirty="0" err="1">
                <a:solidFill>
                  <a:schemeClr val="tx1"/>
                </a:solidFill>
                <a:effectLst/>
                <a:latin typeface="+mn-lt"/>
                <a:ea typeface="+mn-ea"/>
                <a:cs typeface="+mn-cs"/>
              </a:rPr>
              <a:t>Stormare</a:t>
            </a:r>
            <a:r>
              <a:rPr lang="en-GB" sz="1200" b="0" kern="1200" dirty="0">
                <a:solidFill>
                  <a:schemeClr val="tx1"/>
                </a:solidFill>
                <a:effectLst/>
                <a:latin typeface="+mn-lt"/>
                <a:ea typeface="+mn-ea"/>
                <a:cs typeface="+mn-cs"/>
              </a:rPr>
              <a:t>, The Replacer personifies the Black Ops swagger by taking over people’s everyday responsibilities in a </a:t>
            </a:r>
            <a:r>
              <a:rPr lang="en-GB" sz="1200" b="0" kern="1200" dirty="0" err="1">
                <a:solidFill>
                  <a:schemeClr val="tx1"/>
                </a:solidFill>
                <a:effectLst/>
                <a:latin typeface="+mn-lt"/>
                <a:ea typeface="+mn-ea"/>
                <a:cs typeface="+mn-cs"/>
              </a:rPr>
              <a:t>humourous</a:t>
            </a:r>
            <a:r>
              <a:rPr lang="en-GB" sz="1200" b="0" kern="1200" dirty="0">
                <a:solidFill>
                  <a:schemeClr val="tx1"/>
                </a:solidFill>
                <a:effectLst/>
                <a:latin typeface="+mn-lt"/>
                <a:ea typeface="+mn-ea"/>
                <a:cs typeface="+mn-cs"/>
              </a:rPr>
              <a:t> way, freeing up their time to play Black Ops. </a:t>
            </a:r>
          </a:p>
          <a:p>
            <a:r>
              <a:rPr lang="en-GB" sz="1200" b="0" kern="1200" dirty="0">
                <a:solidFill>
                  <a:schemeClr val="tx1"/>
                </a:solidFill>
                <a:effectLst/>
                <a:latin typeface="+mn-lt"/>
                <a:ea typeface="+mn-ea"/>
                <a:cs typeface="+mn-cs"/>
              </a:rPr>
              <a:t>For Black Ops 6, IPG </a:t>
            </a:r>
            <a:r>
              <a:rPr lang="en-GB" sz="1200" b="0" kern="1200" dirty="0" err="1">
                <a:solidFill>
                  <a:schemeClr val="tx1"/>
                </a:solidFill>
                <a:effectLst/>
                <a:latin typeface="+mn-lt"/>
                <a:ea typeface="+mn-ea"/>
                <a:cs typeface="+mn-cs"/>
              </a:rPr>
              <a:t>Mediabrands</a:t>
            </a:r>
            <a:r>
              <a:rPr lang="en-GB" sz="1200" b="0" kern="1200" dirty="0">
                <a:solidFill>
                  <a:schemeClr val="tx1"/>
                </a:solidFill>
                <a:effectLst/>
                <a:latin typeface="+mn-lt"/>
                <a:ea typeface="+mn-ea"/>
                <a:cs typeface="+mn-cs"/>
              </a:rPr>
              <a:t> Red Snap, created multiple, regionally relevant pieces of content that placed him in real life scenarios. By seamlessly stitching The Replacer into popular cultural moments,  they were able to provide contextually relevant treatments that surprised and delighted the target audience. </a:t>
            </a:r>
          </a:p>
          <a:p>
            <a:r>
              <a:rPr lang="en-GB" sz="1200" b="0" kern="1200" dirty="0">
                <a:solidFill>
                  <a:schemeClr val="tx1"/>
                </a:solidFill>
                <a:effectLst/>
                <a:latin typeface="+mn-lt"/>
                <a:ea typeface="+mn-ea"/>
                <a:cs typeface="+mn-cs"/>
              </a:rPr>
              <a:t>In the UK, they partnered with Sky Sports News, so they could access their market-leading sports journalists and disrupt a breaking news story with the signature chaos and humour The Replacer brings.  </a:t>
            </a:r>
          </a:p>
          <a:p>
            <a:r>
              <a:rPr lang="en-GB" sz="1200" b="0" kern="1200" dirty="0">
                <a:solidFill>
                  <a:schemeClr val="tx1"/>
                </a:solidFill>
                <a:effectLst/>
                <a:latin typeface="+mn-lt"/>
                <a:ea typeface="+mn-ea"/>
                <a:cs typeface="+mn-cs"/>
              </a:rPr>
              <a:t>They created a segment where The Replacer takes the place of a reporter, interacting with Mike Wedderburn and Hayley McQueen, while mimicking the format viewers expect. This piece went last in break, so was in commercial airtime but blended seamlessly with the show itself.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The Replacer asset ran 40 times on Sky Sports News for 20 days from 12</a:t>
            </a:r>
            <a:r>
              <a:rPr lang="en-GB" sz="1200" b="0" kern="1200" baseline="30000" dirty="0">
                <a:solidFill>
                  <a:schemeClr val="tx1"/>
                </a:solidFill>
                <a:effectLst/>
                <a:latin typeface="+mn-lt"/>
                <a:ea typeface="+mn-ea"/>
                <a:cs typeface="+mn-cs"/>
              </a:rPr>
              <a:t>th</a:t>
            </a:r>
            <a:r>
              <a:rPr lang="en-GB" sz="1200" b="0" kern="1200" dirty="0">
                <a:solidFill>
                  <a:schemeClr val="tx1"/>
                </a:solidFill>
                <a:effectLst/>
                <a:latin typeface="+mn-lt"/>
                <a:ea typeface="+mn-ea"/>
                <a:cs typeface="+mn-cs"/>
              </a:rPr>
              <a:t> to 25</a:t>
            </a:r>
            <a:r>
              <a:rPr lang="en-GB" sz="1200" b="0" kern="1200" baseline="30000" dirty="0">
                <a:solidFill>
                  <a:schemeClr val="tx1"/>
                </a:solidFill>
                <a:effectLst/>
                <a:latin typeface="+mn-lt"/>
                <a:ea typeface="+mn-ea"/>
                <a:cs typeface="+mn-cs"/>
              </a:rPr>
              <a:t>th</a:t>
            </a:r>
            <a:r>
              <a:rPr lang="en-GB" sz="1200" b="0" kern="1200" dirty="0">
                <a:solidFill>
                  <a:schemeClr val="tx1"/>
                </a:solidFill>
                <a:effectLst/>
                <a:latin typeface="+mn-lt"/>
                <a:ea typeface="+mn-ea"/>
                <a:cs typeface="+mn-cs"/>
              </a:rPr>
              <a:t> October to coincide with the launch of the game. They also negotiated 8 spots in pre-match and halftime breaks in Premier League games on Sky Sports. </a:t>
            </a:r>
          </a:p>
          <a:p>
            <a:r>
              <a:rPr lang="en-GB" sz="1200" b="0" kern="1200" dirty="0">
                <a:solidFill>
                  <a:schemeClr val="tx1"/>
                </a:solidFill>
                <a:effectLst/>
                <a:latin typeface="+mn-lt"/>
                <a:ea typeface="+mn-ea"/>
                <a:cs typeface="+mn-cs"/>
              </a:rPr>
              <a:t>The Sky Sports partnership was supported by spots on BVOD, cinema and YouTube, with the aim of maximising reach and frequency amongst 18 to 44 year old men.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Results</a:t>
            </a:r>
            <a:endParaRPr lang="en-GB" sz="1200" kern="1200" dirty="0">
              <a:solidFill>
                <a:schemeClr val="tx1"/>
              </a:solidFill>
              <a:effectLst/>
              <a:latin typeface="+mn-lt"/>
              <a:ea typeface="+mn-ea"/>
              <a:cs typeface="+mn-cs"/>
            </a:endParaRPr>
          </a:p>
          <a:p>
            <a:pPr lvl="0"/>
            <a:r>
              <a:rPr lang="en-GB" sz="1200" b="0" kern="1200" dirty="0">
                <a:solidFill>
                  <a:schemeClr val="tx1"/>
                </a:solidFill>
                <a:effectLst/>
                <a:latin typeface="+mn-lt"/>
                <a:ea typeface="+mn-ea"/>
                <a:cs typeface="+mn-cs"/>
              </a:rPr>
              <a:t>UK awareness increased from 8.2% to 14.6% (source: Nielsen gamer panel)</a:t>
            </a:r>
          </a:p>
          <a:p>
            <a:pPr lvl="0"/>
            <a:r>
              <a:rPr lang="fr-FR" sz="1200" b="0" kern="1200" dirty="0">
                <a:solidFill>
                  <a:schemeClr val="tx1"/>
                </a:solidFill>
                <a:effectLst/>
                <a:latin typeface="+mn-lt"/>
                <a:ea typeface="+mn-ea"/>
                <a:cs typeface="+mn-cs"/>
              </a:rPr>
              <a:t>UK </a:t>
            </a:r>
            <a:r>
              <a:rPr lang="fr-FR" sz="1200" b="0" kern="1200" dirty="0" err="1">
                <a:solidFill>
                  <a:schemeClr val="tx1"/>
                </a:solidFill>
                <a:effectLst/>
                <a:latin typeface="+mn-lt"/>
                <a:ea typeface="+mn-ea"/>
                <a:cs typeface="+mn-cs"/>
              </a:rPr>
              <a:t>drove</a:t>
            </a:r>
            <a:r>
              <a:rPr lang="fr-FR" sz="1200" b="0" kern="1200" dirty="0">
                <a:solidFill>
                  <a:schemeClr val="tx1"/>
                </a:solidFill>
                <a:effectLst/>
                <a:latin typeface="+mn-lt"/>
                <a:ea typeface="+mn-ea"/>
                <a:cs typeface="+mn-cs"/>
              </a:rPr>
              <a:t> 20 million social mentions (source : </a:t>
            </a:r>
            <a:r>
              <a:rPr lang="fr-FR" sz="1200" b="0" kern="1200" dirty="0" err="1">
                <a:solidFill>
                  <a:schemeClr val="tx1"/>
                </a:solidFill>
                <a:effectLst/>
                <a:latin typeface="+mn-lt"/>
                <a:ea typeface="+mn-ea"/>
                <a:cs typeface="+mn-cs"/>
              </a:rPr>
              <a:t>Spinkler</a:t>
            </a:r>
            <a:r>
              <a:rPr lang="fr-FR" sz="1200" b="0" kern="1200" dirty="0">
                <a:solidFill>
                  <a:schemeClr val="tx1"/>
                </a:solidFill>
                <a:effectLst/>
                <a:latin typeface="+mn-lt"/>
                <a:ea typeface="+mn-ea"/>
                <a:cs typeface="+mn-cs"/>
              </a:rPr>
              <a:t> Data)</a:t>
            </a:r>
            <a:endParaRPr lang="en-GB" sz="1200" b="0" kern="1200" dirty="0">
              <a:solidFill>
                <a:schemeClr val="tx1"/>
              </a:solidFill>
              <a:effectLst/>
              <a:latin typeface="+mn-lt"/>
              <a:ea typeface="+mn-ea"/>
              <a:cs typeface="+mn-cs"/>
            </a:endParaRPr>
          </a:p>
          <a:p>
            <a:pPr lvl="0"/>
            <a:r>
              <a:rPr lang="en-GB" sz="1200" b="0" kern="1200" dirty="0">
                <a:solidFill>
                  <a:schemeClr val="tx1"/>
                </a:solidFill>
                <a:effectLst/>
                <a:latin typeface="+mn-lt"/>
                <a:ea typeface="+mn-ea"/>
                <a:cs typeface="+mn-cs"/>
              </a:rPr>
              <a:t>Globally, there were over 10 million downloads on day one, with the UK delivering on target</a:t>
            </a:r>
          </a:p>
          <a:p>
            <a:pPr lvl="0"/>
            <a:r>
              <a:rPr lang="en-GB" sz="1200" b="0" kern="1200" dirty="0">
                <a:solidFill>
                  <a:schemeClr val="tx1"/>
                </a:solidFill>
                <a:effectLst/>
                <a:latin typeface="+mn-lt"/>
                <a:ea typeface="+mn-ea"/>
                <a:cs typeface="+mn-cs"/>
              </a:rPr>
              <a:t>Globally, daily active users peaked at over 8 million  </a:t>
            </a:r>
          </a:p>
          <a:p>
            <a:pPr lvl="0"/>
            <a:r>
              <a:rPr lang="en-GB" sz="1200" b="0" kern="1200" dirty="0">
                <a:solidFill>
                  <a:schemeClr val="tx1"/>
                </a:solidFill>
                <a:effectLst/>
                <a:latin typeface="+mn-lt"/>
                <a:ea typeface="+mn-ea"/>
                <a:cs typeface="+mn-cs"/>
              </a:rPr>
              <a:t>UK hit set target for unit sales </a:t>
            </a: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06/08/2025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06/08/2025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06/08/2025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06/08/2025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06/08/2025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06/08/2025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06/08/2025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06/08/2025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06/08/2025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06/08/2025</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06/08/2025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06/08/2025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06/08/2025</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a:xfrm>
            <a:off x="197141" y="217304"/>
            <a:ext cx="6157011" cy="1021181"/>
          </a:xfrm>
        </p:spPr>
        <p:txBody>
          <a:bodyPr>
            <a:normAutofit fontScale="90000"/>
          </a:bodyPr>
          <a:lstStyle/>
          <a:p>
            <a:r>
              <a:rPr lang="en-GB" sz="3300" dirty="0"/>
              <a:t>Activision Blizzard’s media takeover launch for Black Ops 6 </a:t>
            </a:r>
            <a:br>
              <a:rPr lang="en-GB" dirty="0"/>
            </a:br>
            <a:endParaRPr lang="en-GB" dirty="0"/>
          </a:p>
        </p:txBody>
      </p:sp>
      <p:sp>
        <p:nvSpPr>
          <p:cNvPr id="11" name="TextBox 10">
            <a:extLst>
              <a:ext uri="{FF2B5EF4-FFF2-40B4-BE49-F238E27FC236}">
                <a16:creationId xmlns:a16="http://schemas.microsoft.com/office/drawing/2014/main" id="{CF0BE58F-C5A2-63CF-5E9C-828548CC96BD}"/>
              </a:ext>
            </a:extLst>
          </p:cNvPr>
          <p:cNvSpPr txBox="1"/>
          <p:nvPr/>
        </p:nvSpPr>
        <p:spPr>
          <a:xfrm>
            <a:off x="289362" y="1587642"/>
            <a:ext cx="6064790" cy="3785652"/>
          </a:xfrm>
          <a:prstGeom prst="rect">
            <a:avLst/>
          </a:prstGeom>
          <a:noFill/>
        </p:spPr>
        <p:txBody>
          <a:bodyPr wrap="square" rtlCol="0">
            <a:spAutoFit/>
          </a:bodyPr>
          <a:lstStyle/>
          <a:p>
            <a:pPr algn="l"/>
            <a:r>
              <a:rPr lang="en-GB" sz="1600" b="1" u="sng" dirty="0">
                <a:solidFill>
                  <a:schemeClr val="bg2"/>
                </a:solidFill>
              </a:rPr>
              <a:t>The Challenge:</a:t>
            </a:r>
          </a:p>
          <a:p>
            <a:pPr marL="285750" indent="-285750">
              <a:buFont typeface="Arial" panose="020B0604020202020204" pitchFamily="34" charset="0"/>
              <a:buChar char="•"/>
            </a:pPr>
            <a:r>
              <a:rPr lang="en-GB" sz="1600" dirty="0">
                <a:ea typeface="Calibri" panose="020F0502020204030204" pitchFamily="34" charset="0"/>
              </a:rPr>
              <a:t>The launch of Black Ops 6 needed to be big and bold to maintain the high level of demand for previous game launches</a:t>
            </a:r>
            <a:endParaRPr lang="en-GB" sz="1600" dirty="0">
              <a:effectLst/>
              <a:ea typeface="Calibri" panose="020F0502020204030204" pitchFamily="34" charset="0"/>
            </a:endParaRPr>
          </a:p>
          <a:p>
            <a:pPr marL="285750" indent="-285750">
              <a:buFont typeface="Arial" panose="020B0604020202020204" pitchFamily="34" charset="0"/>
              <a:buChar char="•"/>
            </a:pPr>
            <a:r>
              <a:rPr lang="en-GB" sz="1600" dirty="0">
                <a:solidFill>
                  <a:schemeClr val="bg2"/>
                </a:solidFill>
                <a:ea typeface="Calibri" panose="020F0502020204030204" pitchFamily="34" charset="0"/>
              </a:rPr>
              <a:t>They wanted to captivate fans and drive sales  </a:t>
            </a:r>
          </a:p>
          <a:p>
            <a:endParaRPr lang="en-GB" sz="1600" dirty="0">
              <a:solidFill>
                <a:schemeClr val="bg2"/>
              </a:solidFill>
            </a:endParaRPr>
          </a:p>
          <a:p>
            <a:pPr algn="l"/>
            <a:r>
              <a:rPr lang="en-GB" sz="1600" b="1" u="sng" dirty="0">
                <a:solidFill>
                  <a:schemeClr val="bg2"/>
                </a:solidFill>
              </a:rPr>
              <a:t>The Solution:</a:t>
            </a:r>
          </a:p>
          <a:p>
            <a:pPr marL="285750" indent="-285750">
              <a:buFont typeface="Arial" panose="020B0604020202020204" pitchFamily="34" charset="0"/>
              <a:buChar char="•"/>
            </a:pPr>
            <a:r>
              <a:rPr lang="en-GB" sz="1600" dirty="0">
                <a:solidFill>
                  <a:schemeClr val="bg2"/>
                </a:solidFill>
                <a:ea typeface="Calibri" panose="020F0502020204030204" pitchFamily="34" charset="0"/>
              </a:rPr>
              <a:t>IPG </a:t>
            </a:r>
            <a:r>
              <a:rPr lang="en-GB" sz="1600" dirty="0" err="1">
                <a:solidFill>
                  <a:schemeClr val="bg2"/>
                </a:solidFill>
                <a:ea typeface="Calibri" panose="020F0502020204030204" pitchFamily="34" charset="0"/>
              </a:rPr>
              <a:t>Mediabrands</a:t>
            </a:r>
            <a:r>
              <a:rPr lang="en-GB" sz="1600" dirty="0">
                <a:solidFill>
                  <a:schemeClr val="bg2"/>
                </a:solidFill>
                <a:ea typeface="Calibri" panose="020F0502020204030204" pitchFamily="34" charset="0"/>
              </a:rPr>
              <a:t> opted for a content solution </a:t>
            </a:r>
          </a:p>
          <a:p>
            <a:pPr marL="285750" indent="-285750">
              <a:buFont typeface="Arial" panose="020B0604020202020204" pitchFamily="34" charset="0"/>
              <a:buChar char="•"/>
            </a:pPr>
            <a:r>
              <a:rPr lang="en-GB" sz="1600" dirty="0">
                <a:solidFill>
                  <a:schemeClr val="bg2"/>
                </a:solidFill>
                <a:ea typeface="Calibri" panose="020F0502020204030204" pitchFamily="34" charset="0"/>
              </a:rPr>
              <a:t>They stitched the character ‘The Replacer’ into popular cultural moments, where he took over people’s responsibilities in a </a:t>
            </a:r>
            <a:r>
              <a:rPr lang="en-GB" sz="1600" dirty="0" err="1">
                <a:solidFill>
                  <a:schemeClr val="bg2"/>
                </a:solidFill>
                <a:ea typeface="Calibri" panose="020F0502020204030204" pitchFamily="34" charset="0"/>
              </a:rPr>
              <a:t>humourous</a:t>
            </a:r>
            <a:r>
              <a:rPr lang="en-GB" sz="1600" dirty="0">
                <a:solidFill>
                  <a:schemeClr val="bg2"/>
                </a:solidFill>
                <a:ea typeface="Calibri" panose="020F0502020204030204" pitchFamily="34" charset="0"/>
              </a:rPr>
              <a:t> way so that they were free to play Black Ops </a:t>
            </a:r>
          </a:p>
          <a:p>
            <a:r>
              <a:rPr lang="en-GB" sz="1600" dirty="0">
                <a:solidFill>
                  <a:schemeClr val="bg2"/>
                </a:solidFill>
                <a:ea typeface="Calibri" panose="020F0502020204030204" pitchFamily="34" charset="0"/>
              </a:rPr>
              <a:t> </a:t>
            </a:r>
            <a:endParaRPr lang="en-GB" sz="1600" dirty="0">
              <a:solidFill>
                <a:schemeClr val="bg2"/>
              </a:solidFill>
            </a:endParaRPr>
          </a:p>
          <a:p>
            <a:pPr algn="l"/>
            <a:r>
              <a:rPr lang="en-GB" sz="1600" b="1" u="sng" dirty="0">
                <a:solidFill>
                  <a:schemeClr val="bg2"/>
                </a:solidFill>
              </a:rPr>
              <a:t>The Results:</a:t>
            </a:r>
          </a:p>
          <a:p>
            <a:pPr marL="285750" indent="-285750" algn="l">
              <a:buFont typeface="Arial" panose="020B0604020202020204" pitchFamily="34" charset="0"/>
              <a:buChar char="•"/>
            </a:pPr>
            <a:r>
              <a:rPr lang="en-GB" sz="1600" dirty="0">
                <a:solidFill>
                  <a:schemeClr val="bg2"/>
                </a:solidFill>
              </a:rPr>
              <a:t>UK awareness increased from 8.2% to 14.6% </a:t>
            </a:r>
          </a:p>
          <a:p>
            <a:pPr marL="285750" indent="-285750" algn="l">
              <a:buFont typeface="Arial" panose="020B0604020202020204" pitchFamily="34" charset="0"/>
              <a:buChar char="•"/>
            </a:pPr>
            <a:r>
              <a:rPr lang="en-GB" sz="1600" dirty="0">
                <a:solidFill>
                  <a:schemeClr val="bg2"/>
                </a:solidFill>
              </a:rPr>
              <a:t>Over 10 million downloads globally</a:t>
            </a:r>
          </a:p>
          <a:p>
            <a:pPr marL="285750" indent="-285750" algn="l">
              <a:buFont typeface="Arial" panose="020B0604020202020204" pitchFamily="34" charset="0"/>
              <a:buChar char="•"/>
            </a:pPr>
            <a:r>
              <a:rPr lang="en-GB" sz="1600" dirty="0">
                <a:solidFill>
                  <a:schemeClr val="bg2"/>
                </a:solidFill>
              </a:rPr>
              <a:t>UK hit set target for unit sales </a:t>
            </a:r>
          </a:p>
        </p:txBody>
      </p:sp>
      <p:pic>
        <p:nvPicPr>
          <p:cNvPr id="5" name="Picture 4" descr="A person in a suit and tie with his hands up&#10;&#10;AI-generated content may be incorrect.">
            <a:extLst>
              <a:ext uri="{FF2B5EF4-FFF2-40B4-BE49-F238E27FC236}">
                <a16:creationId xmlns:a16="http://schemas.microsoft.com/office/drawing/2014/main" id="{F1B91E42-3676-1171-3B41-A8DBC79C08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2163" y="2057201"/>
            <a:ext cx="5350475" cy="3009642"/>
          </a:xfrm>
          <a:prstGeom prst="rect">
            <a:avLst/>
          </a:prstGeom>
        </p:spPr>
      </p:pic>
      <p:pic>
        <p:nvPicPr>
          <p:cNvPr id="7" name="Picture 6" descr="A black background with white text&#10;&#10;AI-generated content may be incorrect.">
            <a:extLst>
              <a:ext uri="{FF2B5EF4-FFF2-40B4-BE49-F238E27FC236}">
                <a16:creationId xmlns:a16="http://schemas.microsoft.com/office/drawing/2014/main" id="{F638A146-EAE6-040F-3943-8082B689047C}"/>
              </a:ext>
            </a:extLst>
          </p:cNvPr>
          <p:cNvPicPr>
            <a:picLocks noChangeAspect="1"/>
          </p:cNvPicPr>
          <p:nvPr/>
        </p:nvPicPr>
        <p:blipFill>
          <a:blip r:embed="rId4">
            <a:extLst>
              <a:ext uri="{28A0092B-C50C-407E-A947-70E740481C1C}">
                <a14:useLocalDpi xmlns:a14="http://schemas.microsoft.com/office/drawing/2010/main" val="0"/>
              </a:ext>
            </a:extLst>
          </a:blip>
          <a:srcRect t="36539" b="36655"/>
          <a:stretch>
            <a:fillRect/>
          </a:stretch>
        </p:blipFill>
        <p:spPr>
          <a:xfrm>
            <a:off x="6299004" y="376159"/>
            <a:ext cx="2825446" cy="504926"/>
          </a:xfrm>
          <a:prstGeom prst="rect">
            <a:avLst/>
          </a:prstGeom>
        </p:spPr>
      </p:pic>
      <p:pic>
        <p:nvPicPr>
          <p:cNvPr id="12" name="Picture 11" descr="A black and white logo&#10;&#10;AI-generated content may be incorrect.">
            <a:extLst>
              <a:ext uri="{FF2B5EF4-FFF2-40B4-BE49-F238E27FC236}">
                <a16:creationId xmlns:a16="http://schemas.microsoft.com/office/drawing/2014/main" id="{5BC157E6-9F99-6BCE-E97A-F089A656022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76828" y="339088"/>
            <a:ext cx="2599288" cy="646934"/>
          </a:xfrm>
          <a:prstGeom prst="rect">
            <a:avLst/>
          </a:prstGeom>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584</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3_Thinkbox</vt:lpstr>
      <vt:lpstr>Activision Blizzard’s media takeover launch for Black Ops 6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Zoe Harkness</cp:lastModifiedBy>
  <cp:revision>10</cp:revision>
  <dcterms:created xsi:type="dcterms:W3CDTF">2023-08-07T12:56:43Z</dcterms:created>
  <dcterms:modified xsi:type="dcterms:W3CDTF">2025-08-06T11:12:30Z</dcterms:modified>
</cp:coreProperties>
</file>