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692"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C8FF"/>
    <a:srgbClr val="39ACFF"/>
    <a:srgbClr val="000000"/>
    <a:srgbClr val="004F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0" autoAdjust="0"/>
    <p:restoredTop sz="47004" autoAdjust="0"/>
  </p:normalViewPr>
  <p:slideViewPr>
    <p:cSldViewPr snapToGrid="0">
      <p:cViewPr varScale="1">
        <p:scale>
          <a:sx n="50" d="100"/>
          <a:sy n="50" d="100"/>
        </p:scale>
        <p:origin x="2544"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727F8-A33B-4492-879F-4827FC9D2527}" type="datetimeFigureOut">
              <a:rPr lang="en-GB" smtClean="0"/>
              <a:t>02/08/2019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F4BFFE-AA9D-476F-A275-7AE7429F8649}" type="slidenum">
              <a:rPr lang="en-GB" smtClean="0"/>
              <a:t>‹#›</a:t>
            </a:fld>
            <a:endParaRPr lang="en-GB"/>
          </a:p>
        </p:txBody>
      </p:sp>
    </p:spTree>
    <p:extLst>
      <p:ext uri="{BB962C8B-B14F-4D97-AF65-F5344CB8AC3E}">
        <p14:creationId xmlns:p14="http://schemas.microsoft.com/office/powerpoint/2010/main" val="347002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thinkbox.tv/Case-studies/Alibaba"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The Challenge</a:t>
            </a:r>
          </a:p>
          <a:p>
            <a:r>
              <a:rPr lang="en-US" sz="1200" b="0" i="0" kern="1200" dirty="0">
                <a:solidFill>
                  <a:schemeClr val="tx1"/>
                </a:solidFill>
                <a:effectLst/>
                <a:latin typeface="+mn-lt"/>
                <a:ea typeface="+mn-ea"/>
                <a:cs typeface="+mn-cs"/>
              </a:rPr>
              <a:t>Alibaba.com is the global leader in B2B e-commerce across the world, with over 48m buyers and sellers in 240 countries. However, they were relatively unknown in the UK and they needed to build trust and increase brand awareness and website traffic.</a:t>
            </a:r>
          </a:p>
          <a:p>
            <a:r>
              <a:rPr lang="en-US" sz="1200" b="0" i="0" kern="1200" dirty="0">
                <a:solidFill>
                  <a:schemeClr val="tx1"/>
                </a:solidFill>
                <a:effectLst/>
                <a:latin typeface="+mn-lt"/>
                <a:ea typeface="+mn-ea"/>
                <a:cs typeface="+mn-cs"/>
              </a:rPr>
              <a:t>Research identified that trust was the biggest barrier to entry in using the site and trust is a key element in creating a long term relationship with the brand.</a:t>
            </a:r>
          </a:p>
          <a:p>
            <a:r>
              <a:rPr lang="en-US" sz="1200" b="0" i="0" kern="1200" dirty="0">
                <a:solidFill>
                  <a:schemeClr val="tx1"/>
                </a:solidFill>
                <a:effectLst/>
                <a:latin typeface="+mn-lt"/>
                <a:ea typeface="+mn-ea"/>
                <a:cs typeface="+mn-cs"/>
              </a:rPr>
              <a:t>Through TGI and Touchpoints research plus Alibaba’s own data, they established several key insights that would feed into the TV solution – namely that they are attempting to target a time-poor audience in a cluttered B2B marketplace and they needed to target their audience when they are close to a business mind-set.</a:t>
            </a:r>
          </a:p>
          <a:p>
            <a:r>
              <a:rPr lang="en-US" sz="1200" b="0" i="0" kern="1200" dirty="0">
                <a:solidFill>
                  <a:schemeClr val="tx1"/>
                </a:solidFill>
                <a:effectLst/>
                <a:latin typeface="+mn-lt"/>
                <a:ea typeface="+mn-ea"/>
                <a:cs typeface="+mn-cs"/>
              </a:rPr>
              <a:t>With this in mind, they identified Sunday and Monday evenings as the perfect time to target their business audience – a key time when they were in a receptive ‘to-do list mindset’ without too many other distractions.</a:t>
            </a:r>
          </a:p>
          <a:p>
            <a:r>
              <a:rPr lang="en-US" sz="1200" b="0" i="0" kern="1200" dirty="0">
                <a:solidFill>
                  <a:schemeClr val="tx1"/>
                </a:solidFill>
                <a:effectLst/>
                <a:latin typeface="+mn-lt"/>
                <a:ea typeface="+mn-ea"/>
                <a:cs typeface="+mn-cs"/>
              </a:rPr>
              <a:t>Once the key times were defined, they needed to work them into a TV solution. Alibaba.com is an internet business so driving traffic to their website and translating the traffic to conversions was the next step.</a:t>
            </a:r>
          </a:p>
          <a:p>
            <a:r>
              <a:rPr lang="en-US" sz="1200" b="0" i="0" kern="1200" dirty="0">
                <a:solidFill>
                  <a:schemeClr val="tx1"/>
                </a:solidFill>
                <a:effectLst/>
                <a:latin typeface="+mn-lt"/>
                <a:ea typeface="+mn-ea"/>
                <a:cs typeface="+mn-cs"/>
              </a:rPr>
              <a:t>They needed media channels that would create trust, drive awareness and provide significant reach amongst the SME community.</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The Solution</a:t>
            </a:r>
          </a:p>
          <a:p>
            <a:r>
              <a:rPr lang="en-US" sz="1200" b="0" i="0" kern="1200" dirty="0">
                <a:solidFill>
                  <a:schemeClr val="tx1"/>
                </a:solidFill>
                <a:effectLst/>
                <a:latin typeface="+mn-lt"/>
                <a:ea typeface="+mn-ea"/>
                <a:cs typeface="+mn-cs"/>
              </a:rPr>
              <a:t>TV was chosen as the lead medium due to its ability to generate trust and also to drive viewers online – assisted by the numbers of viewers who watch TV whilst going online. In addition, TV would assist with brand recognition and awareness.</a:t>
            </a:r>
          </a:p>
          <a:p>
            <a:r>
              <a:rPr lang="en-US" sz="1200" b="0" i="0" kern="1200" dirty="0">
                <a:solidFill>
                  <a:schemeClr val="tx1"/>
                </a:solidFill>
                <a:effectLst/>
                <a:latin typeface="+mn-lt"/>
                <a:ea typeface="+mn-ea"/>
                <a:cs typeface="+mn-cs"/>
              </a:rPr>
              <a:t>Having identified Sunday and Monday evenings as the key days of the week, they also created a bespoke </a:t>
            </a:r>
            <a:r>
              <a:rPr lang="en-US" sz="1200" b="0" i="0" kern="1200" dirty="0" err="1">
                <a:solidFill>
                  <a:schemeClr val="tx1"/>
                </a:solidFill>
                <a:effectLst/>
                <a:latin typeface="+mn-lt"/>
                <a:ea typeface="+mn-ea"/>
                <a:cs typeface="+mn-cs"/>
              </a:rPr>
              <a:t>programme</a:t>
            </a:r>
            <a:r>
              <a:rPr lang="en-US" sz="1200" b="0" i="0" kern="1200" dirty="0">
                <a:solidFill>
                  <a:schemeClr val="tx1"/>
                </a:solidFill>
                <a:effectLst/>
                <a:latin typeface="+mn-lt"/>
                <a:ea typeface="+mn-ea"/>
                <a:cs typeface="+mn-cs"/>
              </a:rPr>
              <a:t> strategy designed to </a:t>
            </a:r>
            <a:r>
              <a:rPr lang="en-US" sz="1200" b="0" i="0" kern="1200" dirty="0" err="1">
                <a:solidFill>
                  <a:schemeClr val="tx1"/>
                </a:solidFill>
                <a:effectLst/>
                <a:latin typeface="+mn-lt"/>
                <a:ea typeface="+mn-ea"/>
                <a:cs typeface="+mn-cs"/>
              </a:rPr>
              <a:t>maximise</a:t>
            </a:r>
            <a:r>
              <a:rPr lang="en-US" sz="1200" b="0" i="0" kern="1200" dirty="0">
                <a:solidFill>
                  <a:schemeClr val="tx1"/>
                </a:solidFill>
                <a:effectLst/>
                <a:latin typeface="+mn-lt"/>
                <a:ea typeface="+mn-ea"/>
                <a:cs typeface="+mn-cs"/>
              </a:rPr>
              <a:t> reach of their target audience. These </a:t>
            </a:r>
            <a:r>
              <a:rPr lang="en-US" sz="1200" b="0" i="0" kern="1200" dirty="0" err="1">
                <a:solidFill>
                  <a:schemeClr val="tx1"/>
                </a:solidFill>
                <a:effectLst/>
                <a:latin typeface="+mn-lt"/>
                <a:ea typeface="+mn-ea"/>
                <a:cs typeface="+mn-cs"/>
              </a:rPr>
              <a:t>programmes</a:t>
            </a:r>
            <a:r>
              <a:rPr lang="en-US" sz="1200" b="0" i="0" kern="1200" dirty="0">
                <a:solidFill>
                  <a:schemeClr val="tx1"/>
                </a:solidFill>
                <a:effectLst/>
                <a:latin typeface="+mn-lt"/>
                <a:ea typeface="+mn-ea"/>
                <a:cs typeface="+mn-cs"/>
              </a:rPr>
              <a:t> included business documentaries, news and current affairs. </a:t>
            </a:r>
          </a:p>
          <a:p>
            <a:r>
              <a:rPr lang="en-US" sz="1200" b="0" i="0" kern="1200" dirty="0">
                <a:solidFill>
                  <a:schemeClr val="tx1"/>
                </a:solidFill>
                <a:effectLst/>
                <a:latin typeface="+mn-lt"/>
                <a:ea typeface="+mn-ea"/>
                <a:cs typeface="+mn-cs"/>
              </a:rPr>
              <a:t>Alibaba.com used a mixture of 30” and 10” spots during the campaign. The 30” were used to build the brand and educate the audience whilst the 10” helped extend cover and frequency whilst keeping costs down. This was also helped by advertising in August – traditionally a cheaper month to advertise on TV.</a:t>
            </a:r>
          </a:p>
          <a:p>
            <a:r>
              <a:rPr lang="en-US" sz="1200" b="0" i="0" kern="1200" dirty="0">
                <a:solidFill>
                  <a:schemeClr val="tx1"/>
                </a:solidFill>
                <a:effectLst/>
                <a:latin typeface="+mn-lt"/>
                <a:ea typeface="+mn-ea"/>
                <a:cs typeface="+mn-cs"/>
              </a:rPr>
              <a:t>With the focus on trust central to building awareness and driving traffic to the website, Alibaba.com used their existing database to build an online community through a microsite. People were invited to comment and share videos of how Alibaba had helped their business with the winners promoted on national TV as part of the TV creative. By showcasing how Alibaba.com had helped businesses, the focus was on trust and the user generated content element of the campaign helped create buzz around the TV campaign.</a:t>
            </a:r>
          </a:p>
          <a:p>
            <a:r>
              <a:rPr lang="en-US" sz="1200" b="0" i="0" kern="1200" dirty="0">
                <a:solidFill>
                  <a:schemeClr val="tx1"/>
                </a:solidFill>
                <a:effectLst/>
                <a:latin typeface="+mn-lt"/>
                <a:ea typeface="+mn-ea"/>
                <a:cs typeface="+mn-cs"/>
              </a:rPr>
              <a:t>To support the TV campaign, they used radio, outdoor and PR. The radio ad replicated the audio from the TV to create synergy and also to act as a reminder on the previous night’s TV campaign.  The outdoor route was black cabs in order to reach business people.</a:t>
            </a:r>
          </a:p>
          <a:p>
            <a:r>
              <a:rPr lang="en-US" sz="1200" b="0" i="0" kern="1200" dirty="0">
                <a:solidFill>
                  <a:schemeClr val="tx1"/>
                </a:solidFill>
                <a:effectLst/>
                <a:latin typeface="+mn-lt"/>
                <a:ea typeface="+mn-ea"/>
                <a:cs typeface="+mn-cs"/>
              </a:rPr>
              <a:t>The PR team used the brand awareness generated by the TV campaign to focus on B2B environments such as business magazines and business sectors of national press.</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Results</a:t>
            </a:r>
          </a:p>
          <a:p>
            <a:r>
              <a:rPr lang="en-US" sz="1200" b="0" i="0" kern="1200" dirty="0">
                <a:solidFill>
                  <a:schemeClr val="tx1"/>
                </a:solidFill>
                <a:effectLst/>
                <a:latin typeface="+mn-lt"/>
                <a:ea typeface="+mn-ea"/>
                <a:cs typeface="+mn-cs"/>
              </a:rPr>
              <a:t>227% increase in awareness post campaign</a:t>
            </a:r>
          </a:p>
          <a:p>
            <a:r>
              <a:rPr lang="en-US" sz="1200" b="0" i="0" kern="1200" dirty="0">
                <a:solidFill>
                  <a:schemeClr val="tx1"/>
                </a:solidFill>
                <a:effectLst/>
                <a:latin typeface="+mn-lt"/>
                <a:ea typeface="+mn-ea"/>
                <a:cs typeface="+mn-cs"/>
              </a:rPr>
              <a:t>200% increase in web traffic year on year</a:t>
            </a:r>
          </a:p>
          <a:p>
            <a:r>
              <a:rPr lang="en-US" sz="1200" b="0" i="0" kern="1200" dirty="0">
                <a:solidFill>
                  <a:schemeClr val="tx1"/>
                </a:solidFill>
                <a:effectLst/>
                <a:latin typeface="+mn-lt"/>
                <a:ea typeface="+mn-ea"/>
                <a:cs typeface="+mn-cs"/>
              </a:rPr>
              <a:t>Sustained elevated traffic volumes post TV campaign</a:t>
            </a:r>
          </a:p>
          <a:p>
            <a:r>
              <a:rPr lang="en-US" sz="1200" b="0" i="0" kern="1200" dirty="0">
                <a:solidFill>
                  <a:schemeClr val="tx1"/>
                </a:solidFill>
                <a:effectLst/>
                <a:latin typeface="+mn-lt"/>
                <a:ea typeface="+mn-ea"/>
                <a:cs typeface="+mn-cs"/>
              </a:rPr>
              <a:t>Planned campaign for Summer 2011 due to success of 2010 campaign</a:t>
            </a:r>
          </a:p>
          <a:p>
            <a:endParaRPr lang="en-US" sz="1200" b="0" i="0" kern="1200" dirty="0">
              <a:solidFill>
                <a:schemeClr val="tx1"/>
              </a:solidFill>
              <a:effectLst/>
              <a:latin typeface="+mn-lt"/>
              <a:ea typeface="+mn-ea"/>
              <a:cs typeface="+mn-cs"/>
            </a:endParaRPr>
          </a:p>
          <a:p>
            <a:r>
              <a:rPr lang="en-GB" dirty="0"/>
              <a:t>To read the full case study and access the creative visit: </a:t>
            </a:r>
            <a:r>
              <a:rPr lang="en-GB" dirty="0">
                <a:hlinkClick r:id="rId3"/>
              </a:rPr>
              <a:t>https://www.thinkbox.tv/Case-studies/Alibaba</a:t>
            </a:r>
            <a:endParaRPr lang="en-US" sz="1200" b="0" i="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9EF4BFFE-AA9D-476F-A275-7AE7429F8649}" type="slidenum">
              <a:rPr lang="en-GB" smtClean="0"/>
              <a:t>1</a:t>
            </a:fld>
            <a:endParaRPr lang="en-GB"/>
          </a:p>
        </p:txBody>
      </p:sp>
    </p:spTree>
    <p:extLst>
      <p:ext uri="{BB962C8B-B14F-4D97-AF65-F5344CB8AC3E}">
        <p14:creationId xmlns:p14="http://schemas.microsoft.com/office/powerpoint/2010/main" val="32041571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02/08/2019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90224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02/08/2019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752600"/>
            <a:ext cx="6342907" cy="351313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01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02/08/2019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5442018"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920129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02/08/2019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4"/>
          </p:nvPr>
        </p:nvSpPr>
        <p:spPr>
          <a:xfrm>
            <a:off x="5226050" y="1752600"/>
            <a:ext cx="3159193"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553381" y="1752600"/>
            <a:ext cx="3159193" cy="1672994"/>
          </a:xfrm>
          <a:prstGeom prst="rect">
            <a:avLst/>
          </a:prstGeom>
          <a:solidFill>
            <a:schemeClr val="bg1">
              <a:lumMod val="85000"/>
            </a:schemeClr>
          </a:solidFill>
        </p:spPr>
        <p:txBody>
          <a:bodyPr/>
          <a:lstStyle/>
          <a:p>
            <a:endParaRPr lang="en-GB" dirty="0"/>
          </a:p>
        </p:txBody>
      </p:sp>
      <p:sp>
        <p:nvSpPr>
          <p:cNvPr id="13" name="Picture Placeholder 8"/>
          <p:cNvSpPr>
            <a:spLocks noGrp="1"/>
          </p:cNvSpPr>
          <p:nvPr>
            <p:ph type="pic" sz="quarter" idx="16"/>
          </p:nvPr>
        </p:nvSpPr>
        <p:spPr>
          <a:xfrm>
            <a:off x="8553381" y="3592744"/>
            <a:ext cx="3159193"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5226050" y="3592744"/>
            <a:ext cx="3159193"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71487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752600"/>
            <a:ext cx="3645289"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752600"/>
            <a:ext cx="3645289" cy="1672994"/>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752600"/>
            <a:ext cx="3645289" cy="1672994"/>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02/08/2019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592744"/>
            <a:ext cx="3645289"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592744"/>
            <a:ext cx="3645289"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592744"/>
            <a:ext cx="3645289" cy="1672994"/>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313057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50653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02/08/2019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406683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02/08/2019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368739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814300"/>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02/08/2019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150693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02/08/2019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2172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02/08/2019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41420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x Video">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02/08/2019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10019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02/08/2019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308818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94200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268006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36640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405878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77316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37565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02/08/2019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8847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02/08/2019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30459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64"/>
            <a:ext cx="10094912" cy="957509"/>
          </a:xfrm>
        </p:spPr>
        <p:txBody>
          <a:bodyPr/>
          <a:lstStyle/>
          <a:p>
            <a:r>
              <a:rPr lang="en-US"/>
              <a:t>Click to edit Master title style</a:t>
            </a:r>
            <a:endParaRPr lang="en-GB" dirty="0"/>
          </a:p>
        </p:txBody>
      </p:sp>
      <p:sp>
        <p:nvSpPr>
          <p:cNvPr id="3" name="Content Placeholder 2"/>
          <p:cNvSpPr>
            <a:spLocks noGrp="1"/>
          </p:cNvSpPr>
          <p:nvPr>
            <p:ph idx="1"/>
          </p:nvPr>
        </p:nvSpPr>
        <p:spPr>
          <a:xfrm>
            <a:off x="609600" y="1207293"/>
            <a:ext cx="11150600" cy="5006016"/>
          </a:xfrm>
        </p:spPr>
        <p:txBody>
          <a:bodyPr/>
          <a:lstStyle>
            <a:lvl1pPr>
              <a:defRPr sz="1867"/>
            </a:lvl1pPr>
            <a:lvl2pPr>
              <a:defRPr sz="1600"/>
            </a:lvl2pPr>
            <a:lvl3pPr>
              <a:defRPr sz="1467"/>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59585B9F-EF5C-4314-BCBC-A6F82ED753B2}" type="datetimeFigureOut">
              <a:rPr lang="en-GB" smtClean="0">
                <a:solidFill>
                  <a:srgbClr val="515254">
                    <a:tint val="75000"/>
                  </a:srgbClr>
                </a:solidFill>
              </a:rPr>
              <a:pPr/>
              <a:t>02/08/2019</a:t>
            </a:fld>
            <a:endParaRPr lang="en-GB">
              <a:solidFill>
                <a:srgbClr val="515254">
                  <a:tint val="75000"/>
                </a:srgbClr>
              </a:solidFill>
            </a:endParaRPr>
          </a:p>
        </p:txBody>
      </p:sp>
      <p:sp>
        <p:nvSpPr>
          <p:cNvPr id="5" name="Footer Placeholder 4"/>
          <p:cNvSpPr>
            <a:spLocks noGrp="1"/>
          </p:cNvSpPr>
          <p:nvPr>
            <p:ph type="ftr" sz="quarter" idx="11"/>
          </p:nvPr>
        </p:nvSpPr>
        <p:spPr/>
        <p:txBody>
          <a:bodyPr/>
          <a:lstStyle/>
          <a:p>
            <a:endParaRPr lang="en-GB">
              <a:solidFill>
                <a:srgbClr val="515254">
                  <a:tint val="75000"/>
                </a:srgbClr>
              </a:solidFill>
            </a:endParaRPr>
          </a:p>
        </p:txBody>
      </p:sp>
      <p:sp>
        <p:nvSpPr>
          <p:cNvPr id="6" name="Slide Number Placeholder 5"/>
          <p:cNvSpPr>
            <a:spLocks noGrp="1"/>
          </p:cNvSpPr>
          <p:nvPr>
            <p:ph type="sldNum" sz="quarter" idx="12"/>
          </p:nvPr>
        </p:nvSpPr>
        <p:spPr/>
        <p:txBody>
          <a:bodyPr/>
          <a:lstStyle/>
          <a:p>
            <a:fld id="{FA73F885-FE6B-4251-84D2-F6CEF084999B}" type="slidenum">
              <a:rPr lang="en-GB" smtClean="0">
                <a:solidFill>
                  <a:srgbClr val="515254">
                    <a:tint val="75000"/>
                  </a:srgbClr>
                </a:solidFill>
              </a:rPr>
              <a:pPr/>
              <a:t>‹#›</a:t>
            </a:fld>
            <a:endParaRPr lang="en-GB">
              <a:solidFill>
                <a:srgbClr val="515254">
                  <a:tint val="75000"/>
                </a:srgbClr>
              </a:solidFill>
            </a:endParaRPr>
          </a:p>
        </p:txBody>
      </p:sp>
    </p:spTree>
    <p:extLst>
      <p:ext uri="{BB962C8B-B14F-4D97-AF65-F5344CB8AC3E}">
        <p14:creationId xmlns:p14="http://schemas.microsoft.com/office/powerpoint/2010/main" val="59245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8"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282D69-1CD7-4AC1-A4EC-A960DFABD313}" type="datetimeFigureOut">
              <a:rPr lang="en-GB" smtClean="0"/>
              <a:pPr/>
              <a:t>02/08/2019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ECB2DA-819C-4D24-9E44-1616C5C302CC}" type="slidenum">
              <a:rPr lang="en-GB" smtClean="0"/>
              <a:pPr/>
              <a:t>‹#›</a:t>
            </a:fld>
            <a:endParaRPr lang="en-GB"/>
          </a:p>
        </p:txBody>
      </p:sp>
    </p:spTree>
    <p:extLst>
      <p:ext uri="{BB962C8B-B14F-4D97-AF65-F5344CB8AC3E}">
        <p14:creationId xmlns:p14="http://schemas.microsoft.com/office/powerpoint/2010/main" val="138412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8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1233252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DFC6B2F-8097-43AB-AAD7-EE86BB3BFD94}" type="datetimeFigureOut">
              <a:rPr lang="en-GB"/>
              <a:pPr>
                <a:defRPr/>
              </a:pPr>
              <a:t>02/08/2019</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7CDC3F9-4A8E-4CE9-8516-D930A4635220}" type="slidenum">
              <a:rPr lang="en-GB"/>
              <a:pPr>
                <a:defRPr/>
              </a:pPr>
              <a:t>‹#›</a:t>
            </a:fld>
            <a:endParaRPr lang="en-GB" dirty="0"/>
          </a:p>
        </p:txBody>
      </p:sp>
    </p:spTree>
    <p:extLst>
      <p:ext uri="{BB962C8B-B14F-4D97-AF65-F5344CB8AC3E}">
        <p14:creationId xmlns:p14="http://schemas.microsoft.com/office/powerpoint/2010/main" val="265330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1129603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4123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81243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02/08/2019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1314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02/08/2019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99438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02/08/2019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94504"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7" name="Picture Placeholder 16"/>
          <p:cNvSpPr>
            <a:spLocks noGrp="1"/>
          </p:cNvSpPr>
          <p:nvPr>
            <p:ph type="pic" sz="quarter" idx="19"/>
          </p:nvPr>
        </p:nvSpPr>
        <p:spPr>
          <a:xfrm>
            <a:off x="479425" y="1752600"/>
            <a:ext cx="3611563" cy="1782934"/>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4285684" y="1752600"/>
            <a:ext cx="3611563" cy="1782934"/>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8101012" y="1752600"/>
            <a:ext cx="3611563" cy="1782934"/>
          </a:xfrm>
          <a:solidFill>
            <a:schemeClr val="bg1">
              <a:lumMod val="85000"/>
            </a:schemeClr>
          </a:solidFill>
        </p:spPr>
        <p:txBody>
          <a:bodyPr/>
          <a:lstStyle/>
          <a:p>
            <a:endParaRPr lang="en-GB" dirty="0"/>
          </a:p>
        </p:txBody>
      </p:sp>
      <p:cxnSp>
        <p:nvCxnSpPr>
          <p:cNvPr id="22" name="Straight Connector 21"/>
          <p:cNvCxnSpPr/>
          <p:nvPr userDrawn="1"/>
        </p:nvCxnSpPr>
        <p:spPr>
          <a:xfrm>
            <a:off x="8101012"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8632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02/08/2019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752600"/>
            <a:ext cx="2680405" cy="351313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752600"/>
            <a:ext cx="2680405" cy="351313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752600"/>
            <a:ext cx="2680405" cy="351313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752600"/>
            <a:ext cx="2680405" cy="351313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566316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800" b="0">
                <a:solidFill>
                  <a:schemeClr val="bg1"/>
                </a:solidFill>
              </a:defRPr>
            </a:lvl1pPr>
          </a:lstStyle>
          <a:p>
            <a:fld id="{2E6EF22D-7DBE-4099-99F0-B83DD9779912}" type="datetimeFigureOut">
              <a:rPr lang="en-GB" smtClean="0"/>
              <a:pPr/>
              <a:t>02/08/2019</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8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8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911237"/>
            <a:ext cx="11334817" cy="33545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653530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90" r:id="rId29"/>
    <p:sldLayoutId id="2147483691"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327B399-1A6D-48C4-8DAE-C317AF153C37}"/>
              </a:ext>
            </a:extLst>
          </p:cNvPr>
          <p:cNvSpPr>
            <a:spLocks noGrp="1"/>
          </p:cNvSpPr>
          <p:nvPr>
            <p:ph type="body" sz="quarter" idx="13"/>
          </p:nvPr>
        </p:nvSpPr>
        <p:spPr/>
        <p:txBody>
          <a:bodyPr>
            <a:normAutofit fontScale="92500" lnSpcReduction="20000"/>
          </a:bodyPr>
          <a:lstStyle/>
          <a:p>
            <a:pPr>
              <a:lnSpc>
                <a:spcPct val="110000"/>
              </a:lnSpc>
            </a:pPr>
            <a:r>
              <a:rPr lang="en-GB" u="sng" dirty="0"/>
              <a:t>Challenge</a:t>
            </a:r>
          </a:p>
          <a:p>
            <a:pPr marL="285750" indent="-285750">
              <a:lnSpc>
                <a:spcPct val="110000"/>
              </a:lnSpc>
              <a:buFont typeface="Arial" panose="020B0604020202020204" pitchFamily="34" charset="0"/>
              <a:buChar char="•"/>
            </a:pPr>
            <a:r>
              <a:rPr lang="en-US" dirty="0"/>
              <a:t>Alibaba.com needed to increase brand awareness and build trust amongst a time-poor audience with a limited budget</a:t>
            </a:r>
            <a:endParaRPr lang="en-GB" dirty="0"/>
          </a:p>
          <a:p>
            <a:pPr>
              <a:lnSpc>
                <a:spcPct val="110000"/>
              </a:lnSpc>
            </a:pPr>
            <a:r>
              <a:rPr lang="en-GB" u="sng" dirty="0"/>
              <a:t>Solution</a:t>
            </a:r>
          </a:p>
          <a:p>
            <a:pPr marL="285750" indent="-285750">
              <a:lnSpc>
                <a:spcPct val="110000"/>
              </a:lnSpc>
              <a:buFont typeface="Arial" panose="020B0604020202020204" pitchFamily="34" charset="0"/>
              <a:buChar char="•"/>
            </a:pPr>
            <a:r>
              <a:rPr lang="en-US" dirty="0"/>
              <a:t>They focused on key programming and days of the week for the audience, and a mixture of second lengths in August to help the budget stretch further</a:t>
            </a:r>
          </a:p>
          <a:p>
            <a:pPr>
              <a:lnSpc>
                <a:spcPct val="110000"/>
              </a:lnSpc>
            </a:pPr>
            <a:r>
              <a:rPr lang="en-GB" u="sng" dirty="0"/>
              <a:t>Results</a:t>
            </a:r>
          </a:p>
          <a:p>
            <a:pPr marL="285750" indent="-285750">
              <a:lnSpc>
                <a:spcPct val="110000"/>
              </a:lnSpc>
              <a:buFont typeface="Arial" panose="020B0604020202020204" pitchFamily="34" charset="0"/>
              <a:buChar char="•"/>
            </a:pPr>
            <a:r>
              <a:rPr lang="en-US" dirty="0"/>
              <a:t>227% increase in awareness post campaign</a:t>
            </a:r>
          </a:p>
          <a:p>
            <a:pPr marL="285750" indent="-285750">
              <a:lnSpc>
                <a:spcPct val="110000"/>
              </a:lnSpc>
              <a:buFont typeface="Arial" panose="020B0604020202020204" pitchFamily="34" charset="0"/>
              <a:buChar char="•"/>
            </a:pPr>
            <a:r>
              <a:rPr lang="en-GB" dirty="0"/>
              <a:t>200% increase in web traffic YoY</a:t>
            </a:r>
          </a:p>
          <a:p>
            <a:endParaRPr lang="en-GB" dirty="0"/>
          </a:p>
        </p:txBody>
      </p:sp>
      <p:pic>
        <p:nvPicPr>
          <p:cNvPr id="5" name="Picture Placeholder 4">
            <a:extLst>
              <a:ext uri="{FF2B5EF4-FFF2-40B4-BE49-F238E27FC236}">
                <a16:creationId xmlns:a16="http://schemas.microsoft.com/office/drawing/2014/main" id="{C68A71B1-3518-4B17-B089-0B859CC3EE5E}"/>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t="729" b="729"/>
          <a:stretch>
            <a:fillRect/>
          </a:stretch>
        </p:blipFill>
        <p:spPr/>
      </p:pic>
      <p:sp>
        <p:nvSpPr>
          <p:cNvPr id="6" name="Title 4">
            <a:extLst>
              <a:ext uri="{FF2B5EF4-FFF2-40B4-BE49-F238E27FC236}">
                <a16:creationId xmlns:a16="http://schemas.microsoft.com/office/drawing/2014/main" id="{CB4E9B6D-14AF-45F6-A47E-B685E04D9AC2}"/>
              </a:ext>
            </a:extLst>
          </p:cNvPr>
          <p:cNvSpPr>
            <a:spLocks noGrp="1"/>
          </p:cNvSpPr>
          <p:nvPr>
            <p:ph type="title"/>
          </p:nvPr>
        </p:nvSpPr>
        <p:spPr>
          <a:xfrm>
            <a:off x="371476" y="466263"/>
            <a:ext cx="9641977" cy="1021181"/>
          </a:xfrm>
        </p:spPr>
        <p:txBody>
          <a:bodyPr>
            <a:normAutofit/>
          </a:bodyPr>
          <a:lstStyle/>
          <a:p>
            <a:r>
              <a:rPr lang="en-US" dirty="0">
                <a:solidFill>
                  <a:schemeClr val="accent6"/>
                </a:solidFill>
              </a:rPr>
              <a:t>Alibaba.com used TV to get close to businesses</a:t>
            </a:r>
            <a:endParaRPr lang="en-GB" dirty="0">
              <a:solidFill>
                <a:schemeClr val="accent6"/>
              </a:solidFill>
            </a:endParaRPr>
          </a:p>
        </p:txBody>
      </p:sp>
      <p:pic>
        <p:nvPicPr>
          <p:cNvPr id="2" name="Picture 1">
            <a:extLst>
              <a:ext uri="{FF2B5EF4-FFF2-40B4-BE49-F238E27FC236}">
                <a16:creationId xmlns:a16="http://schemas.microsoft.com/office/drawing/2014/main" id="{6A7344ED-DFF8-49CC-89A6-36FDD7132D10}"/>
              </a:ext>
            </a:extLst>
          </p:cNvPr>
          <p:cNvPicPr>
            <a:picLocks noChangeAspect="1"/>
          </p:cNvPicPr>
          <p:nvPr/>
        </p:nvPicPr>
        <p:blipFill>
          <a:blip r:embed="rId4"/>
          <a:stretch>
            <a:fillRect/>
          </a:stretch>
        </p:blipFill>
        <p:spPr>
          <a:xfrm>
            <a:off x="9721518" y="140327"/>
            <a:ext cx="1511298" cy="1133474"/>
          </a:xfrm>
          <a:prstGeom prst="rect">
            <a:avLst/>
          </a:prstGeom>
        </p:spPr>
      </p:pic>
      <p:pic>
        <p:nvPicPr>
          <p:cNvPr id="4" name="Picture 3">
            <a:extLst>
              <a:ext uri="{FF2B5EF4-FFF2-40B4-BE49-F238E27FC236}">
                <a16:creationId xmlns:a16="http://schemas.microsoft.com/office/drawing/2014/main" id="{CD3AF9CF-B28E-4863-9949-835D5CA8EE0A}"/>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11093821" y="124285"/>
            <a:ext cx="1008000" cy="1008000"/>
          </a:xfrm>
          <a:prstGeom prst="rect">
            <a:avLst/>
          </a:prstGeom>
        </p:spPr>
      </p:pic>
    </p:spTree>
    <p:extLst>
      <p:ext uri="{BB962C8B-B14F-4D97-AF65-F5344CB8AC3E}">
        <p14:creationId xmlns:p14="http://schemas.microsoft.com/office/powerpoint/2010/main" val="3976940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_Red">
  <a:themeElements>
    <a:clrScheme name="THINKBOX_01">
      <a:dk1>
        <a:sysClr val="windowText" lastClr="000000"/>
      </a:dk1>
      <a:lt1>
        <a:sysClr val="window" lastClr="FFFFFF"/>
      </a:lt1>
      <a:dk2>
        <a:srgbClr val="E10514"/>
      </a:dk2>
      <a:lt2>
        <a:srgbClr val="808080"/>
      </a:lt2>
      <a:accent1>
        <a:srgbClr val="E10514"/>
      </a:accent1>
      <a:accent2>
        <a:srgbClr val="EB7305"/>
      </a:accent2>
      <a:accent3>
        <a:srgbClr val="87B923"/>
      </a:accent3>
      <a:accent4>
        <a:srgbClr val="009B3C"/>
      </a:accent4>
      <a:accent5>
        <a:srgbClr val="0069B4"/>
      </a:accent5>
      <a:accent6>
        <a:srgbClr val="372D87"/>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1056</TotalTime>
  <Words>399</Words>
  <Application>Microsoft Office PowerPoint</Application>
  <PresentationFormat>Widescreen</PresentationFormat>
  <Paragraphs>32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Thinkbox_Red</vt:lpstr>
      <vt:lpstr>Alibaba.com used TV to get close to businesses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average new advertiser spent £144k on TV in 2017</dc:title>
  <dc:creator>Zoe Harkness</dc:creator>
  <cp:lastModifiedBy>Rupen Shah</cp:lastModifiedBy>
  <cp:revision>53</cp:revision>
  <dcterms:created xsi:type="dcterms:W3CDTF">2018-11-16T11:43:00Z</dcterms:created>
  <dcterms:modified xsi:type="dcterms:W3CDTF">2019-08-02T13:33:48Z</dcterms:modified>
</cp:coreProperties>
</file>