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4.xml" ContentType="application/vnd.openxmlformats-officedocument.theme+xml"/>
  <Override PartName="/ppt/tags/tag9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22" r:id="rId3"/>
  </p:sldMasterIdLst>
  <p:notesMasterIdLst>
    <p:notesMasterId r:id="rId11"/>
  </p:notesMasterIdLst>
  <p:sldIdLst>
    <p:sldId id="258" r:id="rId4"/>
    <p:sldId id="284" r:id="rId5"/>
    <p:sldId id="4648" r:id="rId6"/>
    <p:sldId id="2147376131" r:id="rId7"/>
    <p:sldId id="2147376229" r:id="rId8"/>
    <p:sldId id="2147376113" r:id="rId9"/>
    <p:sldId id="2147376128"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58411-07FC-4D62-B851-3F27D14B3AE2}">
          <p14:sldIdLst>
            <p14:sldId id="258"/>
            <p14:sldId id="284"/>
            <p14:sldId id="4648"/>
            <p14:sldId id="2147376131"/>
            <p14:sldId id="2147376229"/>
            <p14:sldId id="2147376113"/>
            <p14:sldId id="214737612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84532" autoAdjust="0"/>
  </p:normalViewPr>
  <p:slideViewPr>
    <p:cSldViewPr snapToGrid="0">
      <p:cViewPr varScale="1">
        <p:scale>
          <a:sx n="89" d="100"/>
          <a:sy n="89" d="100"/>
        </p:scale>
        <p:origin x="13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884177097342185E-2"/>
          <c:y val="0.12833241713494584"/>
          <c:w val="0.75793881334981461"/>
          <c:h val="0.7612789111491165"/>
        </c:manualLayout>
      </c:layout>
      <c:areaChart>
        <c:grouping val="stacked"/>
        <c:varyColors val="0"/>
        <c:ser>
          <c:idx val="0"/>
          <c:order val="0"/>
          <c:tx>
            <c:strRef>
              <c:f>Sheet1!$B$1</c:f>
              <c:strCache>
                <c:ptCount val="1"/>
                <c:pt idx="0">
                  <c:v>Broadcaster TV</c:v>
                </c:pt>
              </c:strCache>
            </c:strRef>
          </c:tx>
          <c:spPr>
            <a:solidFill>
              <a:srgbClr val="E10514"/>
            </a:solidFill>
            <a:ln>
              <a:solidFill>
                <a:srgbClr val="E10514"/>
              </a:solidFill>
            </a:ln>
          </c:spPr>
          <c:cat>
            <c:numRef>
              <c:f>Sheet1!$A$2:$A$9</c:f>
              <c:numCache>
                <c:formatCode>General</c:formatCode>
                <c:ptCount val="8"/>
                <c:pt idx="0">
                  <c:v>2015</c:v>
                </c:pt>
                <c:pt idx="1">
                  <c:v>2016</c:v>
                </c:pt>
                <c:pt idx="2">
                  <c:v>2017</c:v>
                </c:pt>
                <c:pt idx="3">
                  <c:v>2018</c:v>
                </c:pt>
                <c:pt idx="4">
                  <c:v>2019</c:v>
                </c:pt>
                <c:pt idx="5">
                  <c:v>2020</c:v>
                </c:pt>
                <c:pt idx="6">
                  <c:v>2021</c:v>
                </c:pt>
                <c:pt idx="7" formatCode="0">
                  <c:v>2022</c:v>
                </c:pt>
              </c:numCache>
            </c:numRef>
          </c:cat>
          <c:val>
            <c:numRef>
              <c:f>Sheet1!$B$2:$B$9</c:f>
              <c:numCache>
                <c:formatCode>[$-F400]h:mm:ss\ AM/PM</c:formatCode>
                <c:ptCount val="8"/>
                <c:pt idx="0">
                  <c:v>0.17020833333333335</c:v>
                </c:pt>
                <c:pt idx="1">
                  <c:v>0.16814241013724712</c:v>
                </c:pt>
                <c:pt idx="2">
                  <c:v>0.16312680565474041</c:v>
                </c:pt>
                <c:pt idx="3">
                  <c:v>0.15615321403123883</c:v>
                </c:pt>
                <c:pt idx="4">
                  <c:v>0.1504698494599023</c:v>
                </c:pt>
                <c:pt idx="5">
                  <c:v>0.15944444444444444</c:v>
                </c:pt>
                <c:pt idx="6">
                  <c:v>0.14513236672817889</c:v>
                </c:pt>
                <c:pt idx="7">
                  <c:v>0.12915277777777776</c:v>
                </c:pt>
              </c:numCache>
            </c:numRef>
          </c:val>
          <c:extLst>
            <c:ext xmlns:c16="http://schemas.microsoft.com/office/drawing/2014/chart" uri="{C3380CC4-5D6E-409C-BE32-E72D297353CC}">
              <c16:uniqueId val="{00000000-B9F1-4DD2-864D-15C23E871B8F}"/>
            </c:ext>
          </c:extLst>
        </c:ser>
        <c:ser>
          <c:idx val="1"/>
          <c:order val="1"/>
          <c:tx>
            <c:strRef>
              <c:f>Sheet1!$C$1</c:f>
              <c:strCache>
                <c:ptCount val="1"/>
                <c:pt idx="0">
                  <c:v>SVOD</c:v>
                </c:pt>
              </c:strCache>
            </c:strRef>
          </c:tx>
          <c:spPr>
            <a:solidFill>
              <a:srgbClr val="FD878F"/>
            </a:solidFill>
            <a:ln w="25400">
              <a:noFill/>
            </a:ln>
          </c:spPr>
          <c:cat>
            <c:numRef>
              <c:f>Sheet1!$A$2:$A$9</c:f>
              <c:numCache>
                <c:formatCode>General</c:formatCode>
                <c:ptCount val="8"/>
                <c:pt idx="0">
                  <c:v>2015</c:v>
                </c:pt>
                <c:pt idx="1">
                  <c:v>2016</c:v>
                </c:pt>
                <c:pt idx="2">
                  <c:v>2017</c:v>
                </c:pt>
                <c:pt idx="3">
                  <c:v>2018</c:v>
                </c:pt>
                <c:pt idx="4">
                  <c:v>2019</c:v>
                </c:pt>
                <c:pt idx="5">
                  <c:v>2020</c:v>
                </c:pt>
                <c:pt idx="6">
                  <c:v>2021</c:v>
                </c:pt>
                <c:pt idx="7" formatCode="0">
                  <c:v>2022</c:v>
                </c:pt>
              </c:numCache>
            </c:numRef>
          </c:cat>
          <c:val>
            <c:numRef>
              <c:f>Sheet1!$C$2:$C$9</c:f>
              <c:numCache>
                <c:formatCode>[$-F400]h:mm:ss\ AM/PM</c:formatCode>
                <c:ptCount val="8"/>
                <c:pt idx="0">
                  <c:v>5.9541666666666666E-3</c:v>
                </c:pt>
                <c:pt idx="1">
                  <c:v>7.2374999999999991E-3</c:v>
                </c:pt>
                <c:pt idx="2">
                  <c:v>1.0145833333333333E-2</c:v>
                </c:pt>
                <c:pt idx="3">
                  <c:v>1.6987499999999999E-2</c:v>
                </c:pt>
                <c:pt idx="4">
                  <c:v>2.1929166666666666E-2</c:v>
                </c:pt>
                <c:pt idx="5">
                  <c:v>3.2183333333333335E-2</c:v>
                </c:pt>
                <c:pt idx="6">
                  <c:v>3.7225000000000001E-2</c:v>
                </c:pt>
                <c:pt idx="7">
                  <c:v>3.1937499999999994E-2</c:v>
                </c:pt>
              </c:numCache>
            </c:numRef>
          </c:val>
          <c:extLst>
            <c:ext xmlns:c16="http://schemas.microsoft.com/office/drawing/2014/chart" uri="{C3380CC4-5D6E-409C-BE32-E72D297353CC}">
              <c16:uniqueId val="{00000001-B9F1-4DD2-864D-15C23E871B8F}"/>
            </c:ext>
          </c:extLst>
        </c:ser>
        <c:ser>
          <c:idx val="2"/>
          <c:order val="2"/>
          <c:tx>
            <c:strRef>
              <c:f>Sheet1!$D$1</c:f>
              <c:strCache>
                <c:ptCount val="1"/>
                <c:pt idx="0">
                  <c:v>DVD</c:v>
                </c:pt>
              </c:strCache>
            </c:strRef>
          </c:tx>
          <c:spPr>
            <a:solidFill>
              <a:srgbClr val="00AE4C"/>
            </a:solidFill>
          </c:spPr>
          <c:cat>
            <c:numRef>
              <c:f>Sheet1!$A$2:$A$9</c:f>
              <c:numCache>
                <c:formatCode>General</c:formatCode>
                <c:ptCount val="8"/>
                <c:pt idx="0">
                  <c:v>2015</c:v>
                </c:pt>
                <c:pt idx="1">
                  <c:v>2016</c:v>
                </c:pt>
                <c:pt idx="2">
                  <c:v>2017</c:v>
                </c:pt>
                <c:pt idx="3">
                  <c:v>2018</c:v>
                </c:pt>
                <c:pt idx="4">
                  <c:v>2019</c:v>
                </c:pt>
                <c:pt idx="5">
                  <c:v>2020</c:v>
                </c:pt>
                <c:pt idx="6">
                  <c:v>2021</c:v>
                </c:pt>
                <c:pt idx="7" formatCode="0">
                  <c:v>2022</c:v>
                </c:pt>
              </c:numCache>
            </c:numRef>
          </c:cat>
          <c:val>
            <c:numRef>
              <c:f>Sheet1!$D$2:$D$9</c:f>
              <c:numCache>
                <c:formatCode>[$-F400]h:mm:ss\ AM/PM</c:formatCode>
                <c:ptCount val="8"/>
                <c:pt idx="0">
                  <c:v>5.3458333333333326E-3</c:v>
                </c:pt>
                <c:pt idx="1">
                  <c:v>5.6250000000000007E-3</c:v>
                </c:pt>
                <c:pt idx="2">
                  <c:v>5.0750000000000005E-3</c:v>
                </c:pt>
                <c:pt idx="3">
                  <c:v>4.8958333333333336E-3</c:v>
                </c:pt>
                <c:pt idx="4">
                  <c:v>3.8916666666666665E-3</c:v>
                </c:pt>
                <c:pt idx="5">
                  <c:v>4.2166666666666663E-3</c:v>
                </c:pt>
                <c:pt idx="6">
                  <c:v>3.1041666666666665E-3</c:v>
                </c:pt>
                <c:pt idx="7">
                  <c:v>1.7166666666666667E-3</c:v>
                </c:pt>
              </c:numCache>
            </c:numRef>
          </c:val>
          <c:extLst>
            <c:ext xmlns:c16="http://schemas.microsoft.com/office/drawing/2014/chart" uri="{C3380CC4-5D6E-409C-BE32-E72D297353CC}">
              <c16:uniqueId val="{00000002-B9F1-4DD2-864D-15C23E871B8F}"/>
            </c:ext>
          </c:extLst>
        </c:ser>
        <c:ser>
          <c:idx val="3"/>
          <c:order val="3"/>
          <c:tx>
            <c:strRef>
              <c:f>Sheet1!$E$1</c:f>
              <c:strCache>
                <c:ptCount val="1"/>
                <c:pt idx="0">
                  <c:v>Cinema</c:v>
                </c:pt>
              </c:strCache>
            </c:strRef>
          </c:tx>
          <c:spPr>
            <a:solidFill>
              <a:srgbClr val="24FF79"/>
            </a:solidFill>
          </c:spPr>
          <c:cat>
            <c:numRef>
              <c:f>Sheet1!$A$2:$A$9</c:f>
              <c:numCache>
                <c:formatCode>General</c:formatCode>
                <c:ptCount val="8"/>
                <c:pt idx="0">
                  <c:v>2015</c:v>
                </c:pt>
                <c:pt idx="1">
                  <c:v>2016</c:v>
                </c:pt>
                <c:pt idx="2">
                  <c:v>2017</c:v>
                </c:pt>
                <c:pt idx="3">
                  <c:v>2018</c:v>
                </c:pt>
                <c:pt idx="4">
                  <c:v>2019</c:v>
                </c:pt>
                <c:pt idx="5">
                  <c:v>2020</c:v>
                </c:pt>
                <c:pt idx="6">
                  <c:v>2021</c:v>
                </c:pt>
                <c:pt idx="7" formatCode="0">
                  <c:v>2022</c:v>
                </c:pt>
              </c:numCache>
            </c:numRef>
          </c:cat>
          <c:val>
            <c:numRef>
              <c:f>Sheet1!$E$2:$E$9</c:f>
              <c:numCache>
                <c:formatCode>[$-F400]h:mm:ss\ AM/PM</c:formatCode>
                <c:ptCount val="8"/>
                <c:pt idx="0">
                  <c:v>1.2708333333333335E-3</c:v>
                </c:pt>
                <c:pt idx="1">
                  <c:v>1.4541666666666665E-3</c:v>
                </c:pt>
                <c:pt idx="2">
                  <c:v>1.5458333333333333E-3</c:v>
                </c:pt>
                <c:pt idx="3">
                  <c:v>1.4875000000000003E-3</c:v>
                </c:pt>
                <c:pt idx="4">
                  <c:v>1.2875E-3</c:v>
                </c:pt>
                <c:pt idx="5">
                  <c:v>2.541666666666667E-4</c:v>
                </c:pt>
                <c:pt idx="6">
                  <c:v>1.2499999999999999E-5</c:v>
                </c:pt>
                <c:pt idx="7">
                  <c:v>1.2499999999999998E-3</c:v>
                </c:pt>
              </c:numCache>
            </c:numRef>
          </c:val>
          <c:extLst>
            <c:ext xmlns:c16="http://schemas.microsoft.com/office/drawing/2014/chart" uri="{C3380CC4-5D6E-409C-BE32-E72D297353CC}">
              <c16:uniqueId val="{00000003-B9F1-4DD2-864D-15C23E871B8F}"/>
            </c:ext>
          </c:extLst>
        </c:ser>
        <c:ser>
          <c:idx val="4"/>
          <c:order val="4"/>
          <c:tx>
            <c:strRef>
              <c:f>Sheet1!$F$1</c:f>
              <c:strCache>
                <c:ptCount val="1"/>
                <c:pt idx="0">
                  <c:v>Other online video</c:v>
                </c:pt>
              </c:strCache>
            </c:strRef>
          </c:tx>
          <c:spPr>
            <a:solidFill>
              <a:srgbClr val="004F87"/>
            </a:solidFill>
            <a:ln>
              <a:noFill/>
            </a:ln>
          </c:spPr>
          <c:cat>
            <c:numRef>
              <c:f>Sheet1!$A$2:$A$9</c:f>
              <c:numCache>
                <c:formatCode>General</c:formatCode>
                <c:ptCount val="8"/>
                <c:pt idx="0">
                  <c:v>2015</c:v>
                </c:pt>
                <c:pt idx="1">
                  <c:v>2016</c:v>
                </c:pt>
                <c:pt idx="2">
                  <c:v>2017</c:v>
                </c:pt>
                <c:pt idx="3">
                  <c:v>2018</c:v>
                </c:pt>
                <c:pt idx="4">
                  <c:v>2019</c:v>
                </c:pt>
                <c:pt idx="5">
                  <c:v>2020</c:v>
                </c:pt>
                <c:pt idx="6">
                  <c:v>2021</c:v>
                </c:pt>
                <c:pt idx="7" formatCode="0">
                  <c:v>2022</c:v>
                </c:pt>
              </c:numCache>
            </c:numRef>
          </c:cat>
          <c:val>
            <c:numRef>
              <c:f>Sheet1!$F$2:$F$9</c:f>
              <c:numCache>
                <c:formatCode>[$-F400]h:mm:ss\ AM/PM</c:formatCode>
                <c:ptCount val="8"/>
                <c:pt idx="0">
                  <c:v>2.8625E-3</c:v>
                </c:pt>
                <c:pt idx="1">
                  <c:v>4.1749999999999999E-3</c:v>
                </c:pt>
                <c:pt idx="2">
                  <c:v>4.2791666666666664E-3</c:v>
                </c:pt>
                <c:pt idx="3">
                  <c:v>1.8541666666666667E-3</c:v>
                </c:pt>
                <c:pt idx="4">
                  <c:v>2.0416666666666665E-3</c:v>
                </c:pt>
                <c:pt idx="5">
                  <c:v>3.7916666666666667E-3</c:v>
                </c:pt>
                <c:pt idx="6">
                  <c:v>2.7333333333333337E-3</c:v>
                </c:pt>
                <c:pt idx="7">
                  <c:v>2.3395833333333333E-3</c:v>
                </c:pt>
              </c:numCache>
            </c:numRef>
          </c:val>
          <c:extLst>
            <c:ext xmlns:c16="http://schemas.microsoft.com/office/drawing/2014/chart" uri="{C3380CC4-5D6E-409C-BE32-E72D297353CC}">
              <c16:uniqueId val="{00000000-9075-4441-A94F-036DB1C8A320}"/>
            </c:ext>
          </c:extLst>
        </c:ser>
        <c:ser>
          <c:idx val="7"/>
          <c:order val="5"/>
          <c:tx>
            <c:strRef>
              <c:f>Sheet1!$G$1</c:f>
              <c:strCache>
                <c:ptCount val="1"/>
                <c:pt idx="0">
                  <c:v>YouTube</c:v>
                </c:pt>
              </c:strCache>
            </c:strRef>
          </c:tx>
          <c:spPr>
            <a:solidFill>
              <a:srgbClr val="39ACFF"/>
            </a:solidFill>
            <a:ln>
              <a:noFill/>
            </a:ln>
          </c:spPr>
          <c:cat>
            <c:numRef>
              <c:f>Sheet1!$A$2:$A$9</c:f>
              <c:numCache>
                <c:formatCode>General</c:formatCode>
                <c:ptCount val="8"/>
                <c:pt idx="0">
                  <c:v>2015</c:v>
                </c:pt>
                <c:pt idx="1">
                  <c:v>2016</c:v>
                </c:pt>
                <c:pt idx="2">
                  <c:v>2017</c:v>
                </c:pt>
                <c:pt idx="3">
                  <c:v>2018</c:v>
                </c:pt>
                <c:pt idx="4">
                  <c:v>2019</c:v>
                </c:pt>
                <c:pt idx="5">
                  <c:v>2020</c:v>
                </c:pt>
                <c:pt idx="6">
                  <c:v>2021</c:v>
                </c:pt>
                <c:pt idx="7" formatCode="0">
                  <c:v>2022</c:v>
                </c:pt>
              </c:numCache>
            </c:numRef>
          </c:cat>
          <c:val>
            <c:numRef>
              <c:f>Sheet1!$G$2:$G$9</c:f>
              <c:numCache>
                <c:formatCode>[$-F400]h:mm:ss\ AM/PM</c:formatCode>
                <c:ptCount val="8"/>
                <c:pt idx="0">
                  <c:v>4.5333333333333328E-3</c:v>
                </c:pt>
                <c:pt idx="1">
                  <c:v>5.5750000000000001E-3</c:v>
                </c:pt>
                <c:pt idx="2">
                  <c:v>9.0333333333333325E-3</c:v>
                </c:pt>
                <c:pt idx="3">
                  <c:v>1.11E-2</c:v>
                </c:pt>
                <c:pt idx="4">
                  <c:v>1.2749999999999999E-2</c:v>
                </c:pt>
                <c:pt idx="5">
                  <c:v>1.8095833333333332E-2</c:v>
                </c:pt>
                <c:pt idx="6">
                  <c:v>1.4195833333333333E-2</c:v>
                </c:pt>
                <c:pt idx="7">
                  <c:v>1.5424999999999999E-2</c:v>
                </c:pt>
              </c:numCache>
            </c:numRef>
          </c:val>
          <c:extLst>
            <c:ext xmlns:c16="http://schemas.microsoft.com/office/drawing/2014/chart" uri="{C3380CC4-5D6E-409C-BE32-E72D297353CC}">
              <c16:uniqueId val="{00000000-3422-4ED2-8C18-4E689444D11E}"/>
            </c:ext>
          </c:extLst>
        </c:ser>
        <c:ser>
          <c:idx val="5"/>
          <c:order val="6"/>
          <c:tx>
            <c:strRef>
              <c:f>Sheet1!$H$1</c:f>
              <c:strCache>
                <c:ptCount val="1"/>
                <c:pt idx="0">
                  <c:v>TikTok</c:v>
                </c:pt>
              </c:strCache>
            </c:strRef>
          </c:tx>
          <c:spPr>
            <a:solidFill>
              <a:srgbClr val="BAE2FF"/>
            </a:solidFill>
            <a:ln>
              <a:solidFill>
                <a:srgbClr val="BAE2FF"/>
              </a:solidFill>
            </a:ln>
          </c:spPr>
          <c:cat>
            <c:numRef>
              <c:f>Sheet1!$A$2:$A$9</c:f>
              <c:numCache>
                <c:formatCode>General</c:formatCode>
                <c:ptCount val="8"/>
                <c:pt idx="0">
                  <c:v>2015</c:v>
                </c:pt>
                <c:pt idx="1">
                  <c:v>2016</c:v>
                </c:pt>
                <c:pt idx="2">
                  <c:v>2017</c:v>
                </c:pt>
                <c:pt idx="3">
                  <c:v>2018</c:v>
                </c:pt>
                <c:pt idx="4">
                  <c:v>2019</c:v>
                </c:pt>
                <c:pt idx="5">
                  <c:v>2020</c:v>
                </c:pt>
                <c:pt idx="6">
                  <c:v>2021</c:v>
                </c:pt>
                <c:pt idx="7" formatCode="0">
                  <c:v>2022</c:v>
                </c:pt>
              </c:numCache>
            </c:numRef>
          </c:cat>
          <c:val>
            <c:numRef>
              <c:f>Sheet1!$H$2:$H$9</c:f>
              <c:numCache>
                <c:formatCode>[$-F400]h:mm:ss\ AM/PM</c:formatCode>
                <c:ptCount val="8"/>
                <c:pt idx="0">
                  <c:v>0</c:v>
                </c:pt>
                <c:pt idx="1">
                  <c:v>0</c:v>
                </c:pt>
                <c:pt idx="2">
                  <c:v>0</c:v>
                </c:pt>
                <c:pt idx="3">
                  <c:v>0</c:v>
                </c:pt>
                <c:pt idx="4">
                  <c:v>0</c:v>
                </c:pt>
                <c:pt idx="5">
                  <c:v>3.4833333333333335E-3</c:v>
                </c:pt>
                <c:pt idx="6">
                  <c:v>5.7041666666666673E-3</c:v>
                </c:pt>
                <c:pt idx="7">
                  <c:v>9.5750000000000002E-3</c:v>
                </c:pt>
              </c:numCache>
            </c:numRef>
          </c:val>
          <c:extLst>
            <c:ext xmlns:c16="http://schemas.microsoft.com/office/drawing/2014/chart" uri="{C3380CC4-5D6E-409C-BE32-E72D297353CC}">
              <c16:uniqueId val="{00000001-9075-4441-A94F-036DB1C8A320}"/>
            </c:ext>
          </c:extLst>
        </c:ser>
        <c:dLbls>
          <c:showLegendKey val="0"/>
          <c:showVal val="0"/>
          <c:showCatName val="0"/>
          <c:showSerName val="0"/>
          <c:showPercent val="0"/>
          <c:showBubbleSize val="0"/>
        </c:dLbls>
        <c:axId val="34584448"/>
        <c:axId val="34585984"/>
      </c:areaChart>
      <c:catAx>
        <c:axId val="34584448"/>
        <c:scaling>
          <c:orientation val="minMax"/>
        </c:scaling>
        <c:delete val="0"/>
        <c:axPos val="b"/>
        <c:numFmt formatCode="General" sourceLinked="1"/>
        <c:majorTickMark val="out"/>
        <c:minorTickMark val="none"/>
        <c:tickLblPos val="nextTo"/>
        <c:spPr>
          <a:ln>
            <a:noFill/>
          </a:ln>
        </c:spPr>
        <c:txPr>
          <a:bodyPr/>
          <a:lstStyle/>
          <a:p>
            <a:pPr>
              <a:defRPr sz="1100" b="1"/>
            </a:pPr>
            <a:endParaRPr lang="en-US"/>
          </a:p>
        </c:txPr>
        <c:crossAx val="34585984"/>
        <c:crosses val="autoZero"/>
        <c:auto val="1"/>
        <c:lblAlgn val="ctr"/>
        <c:lblOffset val="100"/>
        <c:noMultiLvlLbl val="0"/>
      </c:catAx>
      <c:valAx>
        <c:axId val="34585984"/>
        <c:scaling>
          <c:orientation val="minMax"/>
        </c:scaling>
        <c:delete val="0"/>
        <c:axPos val="l"/>
        <c:numFmt formatCode="h:mm" sourceLinked="0"/>
        <c:majorTickMark val="out"/>
        <c:minorTickMark val="none"/>
        <c:tickLblPos val="nextTo"/>
        <c:spPr>
          <a:ln>
            <a:noFill/>
          </a:ln>
        </c:spPr>
        <c:txPr>
          <a:bodyPr/>
          <a:lstStyle/>
          <a:p>
            <a:pPr>
              <a:defRPr sz="1200" b="1"/>
            </a:pPr>
            <a:endParaRPr lang="en-US"/>
          </a:p>
        </c:txPr>
        <c:crossAx val="34584448"/>
        <c:crosses val="autoZero"/>
        <c:crossBetween val="midCat"/>
        <c:majorUnit val="2.0833000000000001E-2"/>
      </c:valAx>
    </c:plotArea>
    <c:legend>
      <c:legendPos val="r"/>
      <c:overlay val="0"/>
      <c:txPr>
        <a:bodyPr/>
        <a:lstStyle/>
        <a:p>
          <a:pPr>
            <a:defRPr sz="1200" b="1"/>
          </a:pPr>
          <a:endParaRPr lang="en-US"/>
        </a:p>
      </c:txPr>
    </c:legend>
    <c:plotVisOnly val="1"/>
    <c:dispBlanksAs val="zero"/>
    <c:showDLblsOverMax val="0"/>
  </c:chart>
  <c:spPr>
    <a:ln>
      <a:prstDash val="sysDash"/>
    </a:ln>
  </c:spPr>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3128071619418061"/>
          <c:w val="0.60805695577737995"/>
          <c:h val="0.78302770318438297"/>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A952-4F72-B030-79035831601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952-4F72-B030-7903583160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A952-4F72-B030-79035831601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952-4F72-B030-7903583160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BVOD</c:v>
                </c:pt>
                <c:pt idx="1">
                  <c:v>Playback</c:v>
                </c:pt>
                <c:pt idx="2">
                  <c:v>Live</c:v>
                </c:pt>
              </c:strCache>
            </c:strRef>
          </c:cat>
          <c:val>
            <c:numRef>
              <c:f>Sheet1!$B$2:$B$4</c:f>
              <c:numCache>
                <c:formatCode>0.0</c:formatCode>
                <c:ptCount val="3"/>
                <c:pt idx="0">
                  <c:v>17.2</c:v>
                </c:pt>
                <c:pt idx="1">
                  <c:v>17.399999999999999</c:v>
                </c:pt>
                <c:pt idx="2">
                  <c:v>126.1</c:v>
                </c:pt>
              </c:numCache>
            </c:numRef>
          </c:val>
          <c:extLst>
            <c:ext xmlns:c16="http://schemas.microsoft.com/office/drawing/2014/chart" uri="{C3380CC4-5D6E-409C-BE32-E72D297353CC}">
              <c16:uniqueId val="{00000004-A952-4F72-B030-79035831601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2820339833449432"/>
          <c:y val="0.40677182175309962"/>
          <c:w val="0.23279637749098869"/>
          <c:h val="0.2080915697624896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6638998585956041"/>
          <c:w val="0.57987095651618115"/>
          <c:h val="0.72229973585161256"/>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3ACC-4156-8A45-B94424D86D0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ACC-4156-8A45-B94424D86D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CC-4156-8A45-B94424D86D0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3ACC-4156-8A45-B94424D86D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BVOD</c:v>
                </c:pt>
                <c:pt idx="1">
                  <c:v>Playback</c:v>
                </c:pt>
                <c:pt idx="2">
                  <c:v>Live</c:v>
                </c:pt>
              </c:strCache>
            </c:strRef>
          </c:cat>
          <c:val>
            <c:numRef>
              <c:f>Sheet1!$B$2:$B$4</c:f>
              <c:numCache>
                <c:formatCode>0.0</c:formatCode>
                <c:ptCount val="3"/>
                <c:pt idx="0">
                  <c:v>16.8</c:v>
                </c:pt>
                <c:pt idx="1">
                  <c:v>3.7</c:v>
                </c:pt>
                <c:pt idx="2">
                  <c:v>40.6</c:v>
                </c:pt>
              </c:numCache>
            </c:numRef>
          </c:val>
          <c:extLst>
            <c:ext xmlns:c16="http://schemas.microsoft.com/office/drawing/2014/chart" uri="{C3380CC4-5D6E-409C-BE32-E72D297353CC}">
              <c16:uniqueId val="{00000006-3ACC-4156-8A45-B94424D86D0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lumMod val="75000"/>
                </a:srgbClr>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4622E-4"/>
                  <c:y val="-2.7072513797860638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5.714424557447048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446372878344719E-3"/>
                  <c:y val="-6.857309468936485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8927457566893322E-3"/>
                  <c:y val="-8.381059198877979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25.9</c:v>
                </c:pt>
                <c:pt idx="1">
                  <c:v>63</c:v>
                </c:pt>
                <c:pt idx="2">
                  <c:v>12.7</c:v>
                </c:pt>
                <c:pt idx="3">
                  <c:v>7.6</c:v>
                </c:pt>
                <c:pt idx="4">
                  <c:v>1.4</c:v>
                </c:pt>
                <c:pt idx="5">
                  <c:v>0.7</c:v>
                </c:pt>
                <c:pt idx="6">
                  <c:v>54.9</c:v>
                </c:pt>
                <c:pt idx="7">
                  <c:v>61.1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7730304985373978E-2"/>
                  <c:y val="2.057192840680943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2.169559317516999E-3"/>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12</c:v>
                </c:pt>
                <c:pt idx="1">
                  <c:v>44.4</c:v>
                </c:pt>
                <c:pt idx="2" formatCode="#,##0.0">
                  <c:v>5.3</c:v>
                </c:pt>
                <c:pt idx="3">
                  <c:v>8.4</c:v>
                </c:pt>
                <c:pt idx="4">
                  <c:v>0.8</c:v>
                </c:pt>
                <c:pt idx="5">
                  <c:v>1.2</c:v>
                </c:pt>
                <c:pt idx="6">
                  <c:v>37.1</c:v>
                </c:pt>
                <c:pt idx="7">
                  <c:v>160.69999999999999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1600" b="1"/>
              <a:t>All Individuals – TV set</a:t>
            </a:r>
          </a:p>
        </c:rich>
      </c:tx>
      <c:layout>
        <c:manualLayout>
          <c:xMode val="edge"/>
          <c:yMode val="edge"/>
          <c:x val="0.19287225697157148"/>
          <c:y val="7.5905914086770776E-2"/>
        </c:manualLayout>
      </c:layout>
      <c:overlay val="1"/>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Total Commercial Broadcaster</c:v>
                </c:pt>
              </c:strCache>
            </c:strRef>
          </c:tx>
          <c:spPr>
            <a:solidFill>
              <a:schemeClr val="accent3"/>
            </a:solidFill>
            <a:ln>
              <a:noFill/>
            </a:ln>
            <a:effectLst/>
          </c:spPr>
          <c:invertIfNegative val="0"/>
          <c:cat>
            <c:strRef>
              <c:f>Sheet1!$B$1:$L$1</c:f>
              <c:strCache>
                <c:ptCount val="11"/>
                <c:pt idx="0">
                  <c:v>Non commercial TV viewers</c:v>
                </c:pt>
                <c:pt idx="1">
                  <c:v>Lightest 10%</c:v>
                </c:pt>
                <c:pt idx="2">
                  <c:v> </c:v>
                </c:pt>
                <c:pt idx="3">
                  <c:v>  </c:v>
                </c:pt>
                <c:pt idx="4">
                  <c:v>   </c:v>
                </c:pt>
                <c:pt idx="5">
                  <c:v>    </c:v>
                </c:pt>
                <c:pt idx="6">
                  <c:v>     </c:v>
                </c:pt>
                <c:pt idx="7">
                  <c:v>      </c:v>
                </c:pt>
                <c:pt idx="8">
                  <c:v>         </c:v>
                </c:pt>
                <c:pt idx="9">
                  <c:v>          </c:v>
                </c:pt>
                <c:pt idx="10">
                  <c:v>Heaviest 10%</c:v>
                </c:pt>
              </c:strCache>
            </c:strRef>
          </c:cat>
          <c:val>
            <c:numRef>
              <c:f>Sheet1!$B$2:$L$2</c:f>
              <c:numCache>
                <c:formatCode>h:mm</c:formatCode>
                <c:ptCount val="11"/>
                <c:pt idx="0">
                  <c:v>0</c:v>
                </c:pt>
                <c:pt idx="1">
                  <c:v>1.1226851851851851E-3</c:v>
                </c:pt>
                <c:pt idx="2">
                  <c:v>5.3935185185185188E-3</c:v>
                </c:pt>
                <c:pt idx="3">
                  <c:v>1.1770833333333333E-2</c:v>
                </c:pt>
                <c:pt idx="4">
                  <c:v>2.1261574074074075E-2</c:v>
                </c:pt>
                <c:pt idx="5">
                  <c:v>3.3576388888888892E-2</c:v>
                </c:pt>
                <c:pt idx="6">
                  <c:v>5.0520833333333327E-2</c:v>
                </c:pt>
                <c:pt idx="7">
                  <c:v>7.2152777777777774E-2</c:v>
                </c:pt>
                <c:pt idx="8">
                  <c:v>0.1030787037037037</c:v>
                </c:pt>
                <c:pt idx="9">
                  <c:v>0.15410879629629629</c:v>
                </c:pt>
                <c:pt idx="10">
                  <c:v>0.29561342592592593</c:v>
                </c:pt>
              </c:numCache>
            </c:numRef>
          </c:val>
          <c:extLst>
            <c:ext xmlns:c16="http://schemas.microsoft.com/office/drawing/2014/chart" uri="{C3380CC4-5D6E-409C-BE32-E72D297353CC}">
              <c16:uniqueId val="{00000000-F16E-4B6C-BBA4-6D294E6B6D35}"/>
            </c:ext>
          </c:extLst>
        </c:ser>
        <c:ser>
          <c:idx val="1"/>
          <c:order val="1"/>
          <c:tx>
            <c:strRef>
              <c:f>Sheet1!$A$3</c:f>
              <c:strCache>
                <c:ptCount val="1"/>
                <c:pt idx="0">
                  <c:v>Total SVOD/AVOD</c:v>
                </c:pt>
              </c:strCache>
            </c:strRef>
          </c:tx>
          <c:spPr>
            <a:solidFill>
              <a:schemeClr val="accent3">
                <a:lumMod val="20000"/>
                <a:lumOff val="80000"/>
              </a:schemeClr>
            </a:solidFill>
            <a:ln>
              <a:noFill/>
            </a:ln>
            <a:effectLst/>
          </c:spPr>
          <c:invertIfNegative val="0"/>
          <c:cat>
            <c:strRef>
              <c:f>Sheet1!$B$1:$L$1</c:f>
              <c:strCache>
                <c:ptCount val="11"/>
                <c:pt idx="0">
                  <c:v>Non commercial TV viewers</c:v>
                </c:pt>
                <c:pt idx="1">
                  <c:v>Lightest 10%</c:v>
                </c:pt>
                <c:pt idx="2">
                  <c:v> </c:v>
                </c:pt>
                <c:pt idx="3">
                  <c:v>  </c:v>
                </c:pt>
                <c:pt idx="4">
                  <c:v>   </c:v>
                </c:pt>
                <c:pt idx="5">
                  <c:v>    </c:v>
                </c:pt>
                <c:pt idx="6">
                  <c:v>     </c:v>
                </c:pt>
                <c:pt idx="7">
                  <c:v>      </c:v>
                </c:pt>
                <c:pt idx="8">
                  <c:v>         </c:v>
                </c:pt>
                <c:pt idx="9">
                  <c:v>          </c:v>
                </c:pt>
                <c:pt idx="10">
                  <c:v>Heaviest 10%</c:v>
                </c:pt>
              </c:strCache>
            </c:strRef>
          </c:cat>
          <c:val>
            <c:numRef>
              <c:f>Sheet1!$B$3:$L$3</c:f>
              <c:numCache>
                <c:formatCode>h:mm</c:formatCode>
                <c:ptCount val="11"/>
                <c:pt idx="0">
                  <c:v>6.2268518518518515E-3</c:v>
                </c:pt>
                <c:pt idx="1">
                  <c:v>2.56712962962963E-2</c:v>
                </c:pt>
                <c:pt idx="2">
                  <c:v>2.5740740740740745E-2</c:v>
                </c:pt>
                <c:pt idx="3">
                  <c:v>2.5578703703703704E-2</c:v>
                </c:pt>
                <c:pt idx="4">
                  <c:v>2.4062500000000001E-2</c:v>
                </c:pt>
                <c:pt idx="5">
                  <c:v>2.3634259259259258E-2</c:v>
                </c:pt>
                <c:pt idx="6">
                  <c:v>2.1608796296296296E-2</c:v>
                </c:pt>
                <c:pt idx="7">
                  <c:v>2.2997685185185187E-2</c:v>
                </c:pt>
                <c:pt idx="8">
                  <c:v>1.653935185185185E-2</c:v>
                </c:pt>
                <c:pt idx="9">
                  <c:v>1.7789351851851851E-2</c:v>
                </c:pt>
                <c:pt idx="10">
                  <c:v>1.3379629629629628E-2</c:v>
                </c:pt>
              </c:numCache>
            </c:numRef>
          </c:val>
          <c:extLst>
            <c:ext xmlns:c16="http://schemas.microsoft.com/office/drawing/2014/chart" uri="{C3380CC4-5D6E-409C-BE32-E72D297353CC}">
              <c16:uniqueId val="{00000001-F16E-4B6C-BBA4-6D294E6B6D35}"/>
            </c:ext>
          </c:extLst>
        </c:ser>
        <c:ser>
          <c:idx val="2"/>
          <c:order val="2"/>
          <c:tx>
            <c:strRef>
              <c:f>Sheet1!$A$4</c:f>
              <c:strCache>
                <c:ptCount val="1"/>
                <c:pt idx="0">
                  <c:v>Total Video-Sharing</c:v>
                </c:pt>
              </c:strCache>
            </c:strRef>
          </c:tx>
          <c:spPr>
            <a:solidFill>
              <a:schemeClr val="accent2">
                <a:lumMod val="60000"/>
                <a:lumOff val="40000"/>
              </a:schemeClr>
            </a:solidFill>
            <a:ln>
              <a:noFill/>
            </a:ln>
            <a:effectLst/>
          </c:spPr>
          <c:invertIfNegative val="0"/>
          <c:cat>
            <c:strRef>
              <c:f>Sheet1!$B$1:$L$1</c:f>
              <c:strCache>
                <c:ptCount val="11"/>
                <c:pt idx="0">
                  <c:v>Non commercial TV viewers</c:v>
                </c:pt>
                <c:pt idx="1">
                  <c:v>Lightest 10%</c:v>
                </c:pt>
                <c:pt idx="2">
                  <c:v> </c:v>
                </c:pt>
                <c:pt idx="3">
                  <c:v>  </c:v>
                </c:pt>
                <c:pt idx="4">
                  <c:v>   </c:v>
                </c:pt>
                <c:pt idx="5">
                  <c:v>    </c:v>
                </c:pt>
                <c:pt idx="6">
                  <c:v>     </c:v>
                </c:pt>
                <c:pt idx="7">
                  <c:v>      </c:v>
                </c:pt>
                <c:pt idx="8">
                  <c:v>         </c:v>
                </c:pt>
                <c:pt idx="9">
                  <c:v>          </c:v>
                </c:pt>
                <c:pt idx="10">
                  <c:v>Heaviest 10%</c:v>
                </c:pt>
              </c:strCache>
            </c:strRef>
          </c:cat>
          <c:val>
            <c:numRef>
              <c:f>Sheet1!$B$4:$L$4</c:f>
              <c:numCache>
                <c:formatCode>h:mm</c:formatCode>
                <c:ptCount val="11"/>
                <c:pt idx="0">
                  <c:v>2.6388888888888885E-3</c:v>
                </c:pt>
                <c:pt idx="1">
                  <c:v>1.0763888888888891E-2</c:v>
                </c:pt>
                <c:pt idx="2">
                  <c:v>1.0173611111111111E-2</c:v>
                </c:pt>
                <c:pt idx="3">
                  <c:v>9.9652777777777778E-3</c:v>
                </c:pt>
                <c:pt idx="4">
                  <c:v>8.3564814814814804E-3</c:v>
                </c:pt>
                <c:pt idx="5">
                  <c:v>6.2731481481481484E-3</c:v>
                </c:pt>
                <c:pt idx="6">
                  <c:v>4.3749999999999995E-3</c:v>
                </c:pt>
                <c:pt idx="7">
                  <c:v>4.4328703703703709E-3</c:v>
                </c:pt>
                <c:pt idx="8">
                  <c:v>3.645833333333333E-3</c:v>
                </c:pt>
                <c:pt idx="9">
                  <c:v>4.3981481481481484E-3</c:v>
                </c:pt>
                <c:pt idx="10">
                  <c:v>2.9166666666666668E-3</c:v>
                </c:pt>
              </c:numCache>
            </c:numRef>
          </c:val>
          <c:extLst>
            <c:ext xmlns:c16="http://schemas.microsoft.com/office/drawing/2014/chart" uri="{C3380CC4-5D6E-409C-BE32-E72D297353CC}">
              <c16:uniqueId val="{00000002-F16E-4B6C-BBA4-6D294E6B6D35}"/>
            </c:ext>
          </c:extLst>
        </c:ser>
        <c:dLbls>
          <c:showLegendKey val="0"/>
          <c:showVal val="0"/>
          <c:showCatName val="0"/>
          <c:showSerName val="0"/>
          <c:showPercent val="0"/>
          <c:showBubbleSize val="0"/>
        </c:dLbls>
        <c:gapWidth val="150"/>
        <c:overlap val="100"/>
        <c:axId val="1074343976"/>
        <c:axId val="1074337744"/>
      </c:barChart>
      <c:catAx>
        <c:axId val="1074343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74337744"/>
        <c:crosses val="autoZero"/>
        <c:auto val="1"/>
        <c:lblAlgn val="ctr"/>
        <c:lblOffset val="100"/>
        <c:noMultiLvlLbl val="0"/>
      </c:catAx>
      <c:valAx>
        <c:axId val="1074337744"/>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dirty="0"/>
                  <a:t>AVE HOURS PER PERSON PER DAY</a:t>
                </a:r>
              </a:p>
            </c:rich>
          </c:tx>
          <c:layout>
            <c:manualLayout>
              <c:xMode val="edge"/>
              <c:yMode val="edge"/>
              <c:x val="0"/>
              <c:y val="0.1895581943175808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074343976"/>
        <c:crosses val="autoZero"/>
        <c:crossBetween val="between"/>
        <c:majorUnit val="4.1677700000000012E-2"/>
      </c:valAx>
      <c:spPr>
        <a:noFill/>
        <a:ln>
          <a:noFill/>
        </a:ln>
        <a:effectLst/>
      </c:spPr>
    </c:plotArea>
    <c:legend>
      <c:legendPos val="r"/>
      <c:layout>
        <c:manualLayout>
          <c:xMode val="edge"/>
          <c:yMode val="edge"/>
          <c:x val="0.22262078362233492"/>
          <c:y val="0.17186621745056432"/>
          <c:w val="0.30538876046156832"/>
          <c:h val="0.2313864847973785"/>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92507788490175"/>
          <c:y val="0.10237531080620181"/>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40000"/>
                  <a:lumOff val="60000"/>
                </a:srgbClr>
              </a:solidFill>
            </c:spPr>
            <c:extLst>
              <c:ext xmlns:c16="http://schemas.microsoft.com/office/drawing/2014/chart" uri="{C3380CC4-5D6E-409C-BE32-E72D297353CC}">
                <c16:uniqueId val="{00000001-AAFF-45A3-A865-F04D69EBD962}"/>
              </c:ext>
            </c:extLst>
          </c:dPt>
          <c:dPt>
            <c:idx val="1"/>
            <c:bubble3D val="0"/>
            <c:spPr>
              <a:solidFill>
                <a:srgbClr val="0069B4"/>
              </a:solidFill>
            </c:spPr>
            <c:extLst>
              <c:ext xmlns:c16="http://schemas.microsoft.com/office/drawing/2014/chart" uri="{C3380CC4-5D6E-409C-BE32-E72D297353CC}">
                <c16:uniqueId val="{00000003-AAFF-45A3-A865-F04D69EBD962}"/>
              </c:ext>
            </c:extLst>
          </c:dPt>
          <c:dPt>
            <c:idx val="2"/>
            <c:bubble3D val="0"/>
            <c:spPr>
              <a:solidFill>
                <a:srgbClr val="372D87"/>
              </a:solidFill>
            </c:spPr>
            <c:extLst>
              <c:ext xmlns:c16="http://schemas.microsoft.com/office/drawing/2014/chart" uri="{C3380CC4-5D6E-409C-BE32-E72D297353CC}">
                <c16:uniqueId val="{00000005-AAFF-45A3-A865-F04D69EBD962}"/>
              </c:ext>
            </c:extLst>
          </c:dPt>
          <c:dPt>
            <c:idx val="3"/>
            <c:bubble3D val="0"/>
            <c:spPr>
              <a:solidFill>
                <a:srgbClr val="009B3C"/>
              </a:solidFill>
            </c:spPr>
            <c:extLst>
              <c:ext xmlns:c16="http://schemas.microsoft.com/office/drawing/2014/chart" uri="{C3380CC4-5D6E-409C-BE32-E72D297353CC}">
                <c16:uniqueId val="{00000007-AAFF-45A3-A865-F04D69EBD962}"/>
              </c:ext>
            </c:extLst>
          </c:dPt>
          <c:dPt>
            <c:idx val="4"/>
            <c:bubble3D val="0"/>
            <c:spPr>
              <a:solidFill>
                <a:srgbClr val="C00000"/>
              </a:solidFill>
              <a:ln>
                <a:noFill/>
              </a:ln>
            </c:spPr>
            <c:extLst>
              <c:ext xmlns:c16="http://schemas.microsoft.com/office/drawing/2014/chart" uri="{C3380CC4-5D6E-409C-BE32-E72D297353CC}">
                <c16:uniqueId val="{00000009-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0-DA6B-47CB-B25D-940A3E552215}"/>
              </c:ext>
            </c:extLst>
          </c:dPt>
          <c:dPt>
            <c:idx val="6"/>
            <c:bubble3D val="0"/>
            <c:spPr>
              <a:solidFill>
                <a:srgbClr val="C00000"/>
              </a:solidFill>
            </c:spPr>
            <c:extLst>
              <c:ext xmlns:c16="http://schemas.microsoft.com/office/drawing/2014/chart" uri="{C3380CC4-5D6E-409C-BE32-E72D297353CC}">
                <c16:uniqueId val="{0000000D-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0F-AAFF-45A3-A865-F04D69EBD962}"/>
              </c:ext>
            </c:extLst>
          </c:dPt>
          <c:dPt>
            <c:idx val="8"/>
            <c:bubble3D val="0"/>
            <c:spPr>
              <a:solidFill>
                <a:srgbClr val="EB7305"/>
              </a:solidFill>
            </c:spPr>
            <c:extLst>
              <c:ext xmlns:c16="http://schemas.microsoft.com/office/drawing/2014/chart" uri="{C3380CC4-5D6E-409C-BE32-E72D297353CC}">
                <c16:uniqueId val="{00000011-AAFF-45A3-A865-F04D69EBD962}"/>
              </c:ext>
            </c:extLst>
          </c:dPt>
          <c:dPt>
            <c:idx val="9"/>
            <c:bubble3D val="0"/>
            <c:spPr>
              <a:solidFill>
                <a:schemeClr val="tx2"/>
              </a:solidFill>
            </c:spPr>
            <c:extLst>
              <c:ext xmlns:c16="http://schemas.microsoft.com/office/drawing/2014/chart" uri="{C3380CC4-5D6E-409C-BE32-E72D297353CC}">
                <c16:uniqueId val="{00000013-AAFF-45A3-A865-F04D69EBD962}"/>
              </c:ext>
            </c:extLst>
          </c:dPt>
          <c:dLbls>
            <c:dLbl>
              <c:idx val="0"/>
              <c:layout>
                <c:manualLayout>
                  <c:x val="4.3391186350339979E-3"/>
                  <c:y val="4.5715396459576098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1.115643206005012E-3"/>
                  <c:y val="-1.9290457450935154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5.6104803950989594E-2"/>
                      <c:h val="4.2286741725108275E-2"/>
                    </c:manualLayout>
                  </c15:layout>
                </c:ext>
                <c:ext xmlns:c16="http://schemas.microsoft.com/office/drawing/2014/chart" uri="{C3380CC4-5D6E-409C-BE32-E72D297353CC}">
                  <c16:uniqueId val="{00000003-AAFF-45A3-A865-F04D69EBD962}"/>
                </c:ext>
              </c:extLst>
            </c:dLbl>
            <c:dLbl>
              <c:idx val="3"/>
              <c:layout>
                <c:manualLayout>
                  <c:x val="4.1944813471995267E-2"/>
                  <c:y val="3.8858086990639959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4.571539645957735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2.1695593175170044E-2"/>
                  <c:y val="-7.771617398128000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F-AAFF-45A3-A865-F04D69EBD962}"/>
                </c:ext>
              </c:extLst>
            </c:dLbl>
            <c:dLbl>
              <c:idx val="9"/>
              <c:layout>
                <c:manualLayout>
                  <c:x val="-1.7728317646261638E-2"/>
                  <c:y val="6.60058332125954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Sheet1!$B$2:$B$6</c:f>
              <c:numCache>
                <c:formatCode>0.00</c:formatCode>
                <c:ptCount val="5"/>
                <c:pt idx="0">
                  <c:v>0.94</c:v>
                </c:pt>
                <c:pt idx="1">
                  <c:v>2.96</c:v>
                </c:pt>
                <c:pt idx="2">
                  <c:v>0.51</c:v>
                </c:pt>
                <c:pt idx="3">
                  <c:v>0.11</c:v>
                </c:pt>
                <c:pt idx="4">
                  <c:v>5.8</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40000"/>
                  <a:lumOff val="60000"/>
                </a:srgbClr>
              </a:solidFill>
            </c:spPr>
            <c:extLst>
              <c:ext xmlns:c16="http://schemas.microsoft.com/office/drawing/2014/chart" uri="{C3380CC4-5D6E-409C-BE32-E72D297353CC}">
                <c16:uniqueId val="{00000019-AAFF-45A3-A865-F04D69EBD962}"/>
              </c:ext>
            </c:extLst>
          </c:dPt>
          <c:dPt>
            <c:idx val="1"/>
            <c:bubble3D val="0"/>
            <c:spPr>
              <a:solidFill>
                <a:srgbClr val="0069B4"/>
              </a:solidFill>
            </c:spPr>
            <c:extLst>
              <c:ext xmlns:c16="http://schemas.microsoft.com/office/drawing/2014/chart" uri="{C3380CC4-5D6E-409C-BE32-E72D297353CC}">
                <c16:uniqueId val="{0000001B-AAFF-45A3-A865-F04D69EBD962}"/>
              </c:ext>
            </c:extLst>
          </c:dPt>
          <c:dPt>
            <c:idx val="2"/>
            <c:bubble3D val="0"/>
            <c:spPr>
              <a:solidFill>
                <a:srgbClr val="372D87"/>
              </a:solidFill>
            </c:spPr>
            <c:extLst>
              <c:ext xmlns:c16="http://schemas.microsoft.com/office/drawing/2014/chart" uri="{C3380CC4-5D6E-409C-BE32-E72D297353CC}">
                <c16:uniqueId val="{0000001D-AAFF-45A3-A865-F04D69EBD962}"/>
              </c:ext>
            </c:extLst>
          </c:dPt>
          <c:dPt>
            <c:idx val="3"/>
            <c:bubble3D val="0"/>
            <c:spPr>
              <a:solidFill>
                <a:srgbClr val="009B3C"/>
              </a:solidFill>
            </c:spPr>
            <c:extLst>
              <c:ext xmlns:c16="http://schemas.microsoft.com/office/drawing/2014/chart" uri="{C3380CC4-5D6E-409C-BE32-E72D297353CC}">
                <c16:uniqueId val="{0000001F-AAFF-45A3-A865-F04D69EBD962}"/>
              </c:ext>
            </c:extLst>
          </c:dPt>
          <c:dPt>
            <c:idx val="4"/>
            <c:bubble3D val="0"/>
            <c:spPr>
              <a:solidFill>
                <a:srgbClr val="C00000"/>
              </a:solidFill>
            </c:spPr>
            <c:extLst>
              <c:ext xmlns:c16="http://schemas.microsoft.com/office/drawing/2014/chart" uri="{C3380CC4-5D6E-409C-BE32-E72D297353CC}">
                <c16:uniqueId val="{00000021-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1-DA6B-47CB-B25D-940A3E552215}"/>
              </c:ext>
            </c:extLst>
          </c:dPt>
          <c:dPt>
            <c:idx val="6"/>
            <c:bubble3D val="0"/>
            <c:spPr>
              <a:solidFill>
                <a:srgbClr val="C00000"/>
              </a:solidFill>
            </c:spPr>
            <c:extLst>
              <c:ext xmlns:c16="http://schemas.microsoft.com/office/drawing/2014/chart" uri="{C3380CC4-5D6E-409C-BE32-E72D297353CC}">
                <c16:uniqueId val="{00000025-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27-AAFF-45A3-A865-F04D69EBD962}"/>
              </c:ext>
            </c:extLst>
          </c:dPt>
          <c:dPt>
            <c:idx val="8"/>
            <c:bubble3D val="0"/>
            <c:spPr>
              <a:solidFill>
                <a:schemeClr val="accent2"/>
              </a:solidFill>
            </c:spPr>
            <c:extLst>
              <c:ext xmlns:c16="http://schemas.microsoft.com/office/drawing/2014/chart" uri="{C3380CC4-5D6E-409C-BE32-E72D297353CC}">
                <c16:uniqueId val="{00000029-AAFF-45A3-A865-F04D69EBD962}"/>
              </c:ext>
            </c:extLst>
          </c:dPt>
          <c:dPt>
            <c:idx val="9"/>
            <c:bubble3D val="0"/>
            <c:spPr>
              <a:solidFill>
                <a:schemeClr val="tx2"/>
              </a:solidFill>
            </c:spPr>
            <c:extLst>
              <c:ext xmlns:c16="http://schemas.microsoft.com/office/drawing/2014/chart" uri="{C3380CC4-5D6E-409C-BE32-E72D297353CC}">
                <c16:uniqueId val="{0000002B-AAFF-45A3-A865-F04D69EBD962}"/>
              </c:ext>
            </c:extLst>
          </c:dPt>
          <c:dLbls>
            <c:dLbl>
              <c:idx val="0"/>
              <c:layout>
                <c:manualLayout>
                  <c:x val="4.339118635033945E-3"/>
                  <c:y val="-4.5715396459576523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9-AAFF-45A3-A865-F04D69EBD962}"/>
                </c:ext>
              </c:extLst>
            </c:dLbl>
            <c:dLbl>
              <c:idx val="1"/>
              <c:layout>
                <c:manualLayout>
                  <c:x val="5.7854915133786645E-3"/>
                  <c:y val="0"/>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6.7979525282199207E-2"/>
                  <c:y val="-4.5715396459576521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9.2567864214058632E-2"/>
                  <c:y val="-0.1645754272544755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7854915133786641E-2"/>
                  <c:y val="-1.8286158583830609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27-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Sheet1!$D$2:$D$6</c:f>
              <c:numCache>
                <c:formatCode>0.00</c:formatCode>
                <c:ptCount val="5"/>
                <c:pt idx="0">
                  <c:v>0.43</c:v>
                </c:pt>
                <c:pt idx="1">
                  <c:v>2.0699999999999998</c:v>
                </c:pt>
                <c:pt idx="2">
                  <c:v>0.22</c:v>
                </c:pt>
                <c:pt idx="3">
                  <c:v>0.06</c:v>
                </c:pt>
                <c:pt idx="4">
                  <c:v>14.2</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0D2D5-B4D1-42C2-A954-5865DB1F6FF5}" type="datetimeFigureOut">
              <a:rPr lang="en-GB" smtClean="0"/>
              <a:t>25/04/2023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24C00-85C6-4295-BE2C-B41F9E304FE2}" type="slidenum">
              <a:rPr lang="en-GB" smtClean="0"/>
              <a:t>‹#›</a:t>
            </a:fld>
            <a:endParaRPr lang="en-GB"/>
          </a:p>
        </p:txBody>
      </p:sp>
    </p:spTree>
    <p:extLst>
      <p:ext uri="{BB962C8B-B14F-4D97-AF65-F5344CB8AC3E}">
        <p14:creationId xmlns:p14="http://schemas.microsoft.com/office/powerpoint/2010/main" val="245105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D3C3D0-CB30-40EF-940B-D8B32998417B}" type="slidenum">
              <a:rPr lang="en-GB" smtClean="0"/>
              <a:t>1</a:t>
            </a:fld>
            <a:endParaRPr lang="en-GB"/>
          </a:p>
        </p:txBody>
      </p:sp>
    </p:spTree>
    <p:extLst>
      <p:ext uri="{BB962C8B-B14F-4D97-AF65-F5344CB8AC3E}">
        <p14:creationId xmlns:p14="http://schemas.microsoft.com/office/powerpoint/2010/main" val="1904901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72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a:solidFill>
                  <a:srgbClr val="000000"/>
                </a:solidFill>
                <a:latin typeface="Founders Grotesk Bold"/>
              </a:rPr>
              <a:t>BVOD is vital to different audiences </a:t>
            </a:r>
            <a:endParaRPr lang="en-GB" sz="1800" b="0" i="0" u="none" strike="noStrike" baseline="0">
              <a:solidFill>
                <a:srgbClr val="000000"/>
              </a:solidFill>
              <a:latin typeface="Founders Grotesk Bold"/>
            </a:endParaRPr>
          </a:p>
          <a:p>
            <a:r>
              <a:rPr lang="en-GB" sz="1800" b="0" i="0" u="none" strike="noStrike" baseline="0">
                <a:solidFill>
                  <a:srgbClr val="000000"/>
                </a:solidFill>
                <a:latin typeface="Founders Grotesk Regular"/>
              </a:rPr>
              <a:t>Breaking down broadcaster TV into the different ways it can be accessed reveals the increasingly important role of BVOD for 16-34, now 28% of all broadcaster TV viewing.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32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a:solidFill>
                  <a:schemeClr val="tx1"/>
                </a:solidFill>
                <a:latin typeface="+mn-lt"/>
                <a:ea typeface="+mn-ea"/>
                <a:cs typeface="+mn-cs"/>
              </a:rPr>
              <a:t>Methodology</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76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5</a:t>
            </a:fld>
            <a:endParaRPr lang="en-GB"/>
          </a:p>
        </p:txBody>
      </p:sp>
    </p:spTree>
    <p:extLst>
      <p:ext uri="{BB962C8B-B14F-4D97-AF65-F5344CB8AC3E}">
        <p14:creationId xmlns:p14="http://schemas.microsoft.com/office/powerpoint/2010/main" val="3740019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Without a single source data provider on time-spent watching AV advertising, this analysis takes a jigsaw approach, using a variety of data sources to build the most accurate picture of AV viewing time possible. </a:t>
            </a:r>
          </a:p>
          <a:p>
            <a:pPr marL="0" indent="0">
              <a:buFontTx/>
              <a:buNone/>
            </a:pPr>
            <a:endParaRPr lang="en-GB" dirty="0"/>
          </a:p>
          <a:p>
            <a:pPr marL="0" indent="0">
              <a:buFontTx/>
              <a:buNone/>
            </a:pPr>
            <a:r>
              <a:rPr lang="en-GB" dirty="0"/>
              <a:t>The data approach used to build the estimate for each platform:</a:t>
            </a:r>
          </a:p>
          <a:p>
            <a:pPr marL="171450" indent="-171450">
              <a:buFont typeface="Arial" panose="020B0604020202020204" pitchFamily="34" charset="0"/>
              <a:buChar char="•"/>
            </a:pPr>
            <a:r>
              <a:rPr lang="en-GB" dirty="0"/>
              <a:t>Broadcaster TV: Barb data for linear and playback advertising time and the broadcasters’ own census data for BVOD advertising viewing time.</a:t>
            </a:r>
          </a:p>
          <a:p>
            <a:pPr marL="171450" indent="-171450">
              <a:buFont typeface="Arial" panose="020B0604020202020204" pitchFamily="34" charset="0"/>
              <a:buChar char="•"/>
            </a:pPr>
            <a:r>
              <a:rPr lang="en-GB" dirty="0"/>
              <a:t>Cinema: The UK Cinema Association provides total box office seats sold. We’ve estimated 15 minutes of advertising per seat. </a:t>
            </a:r>
          </a:p>
          <a:p>
            <a:pPr marL="171450" indent="-171450">
              <a:buFont typeface="Arial" panose="020B0604020202020204" pitchFamily="34" charset="0"/>
              <a:buChar char="•"/>
            </a:pPr>
            <a:r>
              <a:rPr lang="en-GB" dirty="0"/>
              <a:t>YouTube: Barb data for time spent viewing content, </a:t>
            </a:r>
            <a:r>
              <a:rPr lang="en-GB" dirty="0" err="1"/>
              <a:t>ViewersLogic</a:t>
            </a:r>
            <a:r>
              <a:rPr lang="en-GB" dirty="0"/>
              <a:t> panel data to estimate out of home viewing not measured by Barb (73.5% in home, 26.5% out of home), broadcasters’ own data of ad load per hour of YouTube viewing, and agency data for average duration of ad view.</a:t>
            </a:r>
          </a:p>
          <a:p>
            <a:pPr marL="171450" indent="-171450">
              <a:buFont typeface="Arial" panose="020B0604020202020204" pitchFamily="34" charset="0"/>
              <a:buChar char="•"/>
            </a:pPr>
            <a:r>
              <a:rPr lang="en-GB" dirty="0"/>
              <a:t>TikTok: Barb data for time spent viewing content, </a:t>
            </a:r>
            <a:r>
              <a:rPr lang="en-GB" dirty="0" err="1"/>
              <a:t>ViewersLogic</a:t>
            </a:r>
            <a:r>
              <a:rPr lang="en-GB" dirty="0"/>
              <a:t> panel data to estimate out of home viewing not measured by Barb (77.5% in home, 22.5% out of home), Thinkbox estimates for ad load per hour of TikTok viewing, and agency data for average duration of view. </a:t>
            </a:r>
          </a:p>
          <a:p>
            <a:pPr marL="171450" indent="-171450">
              <a:buFont typeface="Arial" panose="020B0604020202020204" pitchFamily="34" charset="0"/>
              <a:buChar char="•"/>
            </a:pPr>
            <a:r>
              <a:rPr lang="en-GB" dirty="0"/>
              <a:t>Other online video: IPA </a:t>
            </a:r>
            <a:r>
              <a:rPr lang="en-GB" dirty="0" err="1"/>
              <a:t>TouchPoints</a:t>
            </a:r>
            <a:r>
              <a:rPr lang="en-GB" dirty="0"/>
              <a:t> data for % of other online video viewing relative to all video viewing, Thinkbox estimate of % ad time to content time (based on YouTube/TikTok).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998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2.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97517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29170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19191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17539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0476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61094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96426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15045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6713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4412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0622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5007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87D4F53B-E777-4D22-BF14-5A6FF8D3BEAE}"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85927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FBDBA1E-F2E9-4EAB-A2DA-23DB5AEB00CA}"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383191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51286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64477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40347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28494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72782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8567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92707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5014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379286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12976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3575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12537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49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7019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9313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93458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7654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2974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21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1726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4453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5360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92887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0367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617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6077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5466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05367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30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16278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7271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17216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6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61095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64254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612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6559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03332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25/04/2023</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13549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7764" y="29164"/>
            <a:ext cx="10094912" cy="957509"/>
          </a:xfrm>
        </p:spPr>
        <p:txBody>
          <a:bodyPr/>
          <a:lstStyle/>
          <a:p>
            <a:r>
              <a:rPr lang="en-US"/>
              <a:t>Click to edit Master title style</a:t>
            </a:r>
            <a:endParaRPr lang="en-GB"/>
          </a:p>
        </p:txBody>
      </p:sp>
      <p:sp>
        <p:nvSpPr>
          <p:cNvPr id="3" name="Content Placeholder 2"/>
          <p:cNvSpPr>
            <a:spLocks noGrp="1"/>
          </p:cNvSpPr>
          <p:nvPr>
            <p:ph sz="half" idx="1"/>
          </p:nvPr>
        </p:nvSpPr>
        <p:spPr>
          <a:xfrm>
            <a:off x="607764" y="1205127"/>
            <a:ext cx="5472608" cy="5088565"/>
          </a:xfrm>
        </p:spPr>
        <p:txBody>
          <a:bodyPr>
            <a:no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66443" y="1205127"/>
            <a:ext cx="5472608" cy="5088565"/>
          </a:xfrm>
        </p:spPr>
        <p:txBody>
          <a:bodyPr>
            <a:no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9585B9F-EF5C-4314-BCBC-A6F82ED753B2}"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73F885-FE6B-4251-84D2-F6CEF084999B}" type="slidenum">
              <a:rPr lang="en-GB" smtClean="0"/>
              <a:t>‹#›</a:t>
            </a:fld>
            <a:endParaRPr lang="en-GB"/>
          </a:p>
        </p:txBody>
      </p:sp>
    </p:spTree>
    <p:extLst>
      <p:ext uri="{BB962C8B-B14F-4D97-AF65-F5344CB8AC3E}">
        <p14:creationId xmlns:p14="http://schemas.microsoft.com/office/powerpoint/2010/main" val="63697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443551F-6DD1-4455-A929-CE3610787234}"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A5D968-63AE-4165-9E6B-542FD22CA04D}" type="slidenum">
              <a:rPr lang="en-GB" smtClean="0"/>
              <a:t>‹#›</a:t>
            </a:fld>
            <a:endParaRPr lang="en-GB"/>
          </a:p>
        </p:txBody>
      </p:sp>
    </p:spTree>
    <p:extLst>
      <p:ext uri="{BB962C8B-B14F-4D97-AF65-F5344CB8AC3E}">
        <p14:creationId xmlns:p14="http://schemas.microsoft.com/office/powerpoint/2010/main" val="283432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68106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38009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72774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196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345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3165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5812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2110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75489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304256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5375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94116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890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54623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8854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3326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0002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81994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1887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8153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96052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325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420283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37899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5974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67226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06176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10263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57236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5170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60645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10901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52242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image" Target="../media/image1.jpeg"/><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tags" Target="../tags/tag6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7D4F53B-E777-4D22-BF14-5A6FF8D3BEAE}" type="datetimeFigureOut">
              <a:rPr lang="en-GB" smtClean="0"/>
              <a:t>25/04/2023</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FBDBA1E-F2E9-4EAB-A2DA-23DB5AEB00CA}"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587816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25/04/2023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42621293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25/04/2023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130725592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0.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indoor, floor, living, room&#10;&#10;Description automatically generated">
            <a:extLst>
              <a:ext uri="{FF2B5EF4-FFF2-40B4-BE49-F238E27FC236}">
                <a16:creationId xmlns:a16="http://schemas.microsoft.com/office/drawing/2014/main" id="{637F604A-26D2-561B-D2EE-415D910935C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AC2CCDAD-7B20-4255-AE07-230E60239003}"/>
              </a:ext>
            </a:extLst>
          </p:cNvPr>
          <p:cNvSpPr/>
          <p:nvPr/>
        </p:nvSpPr>
        <p:spPr>
          <a:xfrm>
            <a:off x="0" y="0"/>
            <a:ext cx="12191999" cy="6858001"/>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a:xfrm>
            <a:off x="358588" y="814395"/>
            <a:ext cx="5298141" cy="2411176"/>
          </a:xfrm>
        </p:spPr>
        <p:txBody>
          <a:bodyPr/>
          <a:lstStyle/>
          <a:p>
            <a:r>
              <a:rPr lang="en-GB" dirty="0"/>
              <a:t>Time spent viewing</a:t>
            </a:r>
          </a:p>
        </p:txBody>
      </p:sp>
      <p:sp>
        <p:nvSpPr>
          <p:cNvPr id="10" name="TextBox 9">
            <a:extLst>
              <a:ext uri="{FF2B5EF4-FFF2-40B4-BE49-F238E27FC236}">
                <a16:creationId xmlns:a16="http://schemas.microsoft.com/office/drawing/2014/main" id="{275BC8C2-D022-4F4D-A1A3-88002DB63A22}"/>
              </a:ext>
            </a:extLst>
          </p:cNvPr>
          <p:cNvSpPr txBox="1"/>
          <p:nvPr/>
        </p:nvSpPr>
        <p:spPr>
          <a:xfrm rot="16200000">
            <a:off x="10650417" y="4487766"/>
            <a:ext cx="2655517" cy="246221"/>
          </a:xfrm>
          <a:prstGeom prst="rect">
            <a:avLst/>
          </a:prstGeom>
          <a:noFill/>
        </p:spPr>
        <p:txBody>
          <a:bodyPr wrap="square" rtlCol="0">
            <a:spAutoFit/>
          </a:bodyPr>
          <a:lstStyle/>
          <a:p>
            <a:pPr algn="l"/>
            <a:r>
              <a:rPr lang="en-GB" sz="1000" dirty="0">
                <a:solidFill>
                  <a:schemeClr val="bg1"/>
                </a:solidFill>
              </a:rPr>
              <a:t>Alzheimer’s Society – Football Memories</a:t>
            </a:r>
          </a:p>
        </p:txBody>
      </p:sp>
    </p:spTree>
    <p:custDataLst>
      <p:tags r:id="rId1"/>
    </p:custDataLst>
    <p:extLst>
      <p:ext uri="{BB962C8B-B14F-4D97-AF65-F5344CB8AC3E}">
        <p14:creationId xmlns:p14="http://schemas.microsoft.com/office/powerpoint/2010/main" val="124353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41B59BB-66DE-416B-90F9-1D1831A86B4F}"/>
              </a:ext>
            </a:extLst>
          </p:cNvPr>
          <p:cNvGraphicFramePr/>
          <p:nvPr/>
        </p:nvGraphicFramePr>
        <p:xfrm>
          <a:off x="271200" y="1018637"/>
          <a:ext cx="11649600" cy="429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9062AEE-6A27-40F1-9C29-5EBDDB7C0131}"/>
              </a:ext>
            </a:extLst>
          </p:cNvPr>
          <p:cNvSpPr>
            <a:spLocks noGrp="1"/>
          </p:cNvSpPr>
          <p:nvPr>
            <p:ph type="title"/>
          </p:nvPr>
        </p:nvSpPr>
        <p:spPr>
          <a:xfrm>
            <a:off x="370800" y="360000"/>
            <a:ext cx="11341099" cy="1021181"/>
          </a:xfrm>
        </p:spPr>
        <p:txBody>
          <a:bodyPr>
            <a:normAutofit/>
          </a:bodyPr>
          <a:lstStyle/>
          <a:p>
            <a:r>
              <a:rPr lang="en-GB" dirty="0">
                <a:solidFill>
                  <a:schemeClr val="accent1"/>
                </a:solidFill>
              </a:rPr>
              <a:t>Video viewing has reverted to pre-pandemic levels</a:t>
            </a:r>
          </a:p>
        </p:txBody>
      </p:sp>
      <p:sp>
        <p:nvSpPr>
          <p:cNvPr id="3" name="Text Placeholder 2">
            <a:extLst>
              <a:ext uri="{FF2B5EF4-FFF2-40B4-BE49-F238E27FC236}">
                <a16:creationId xmlns:a16="http://schemas.microsoft.com/office/drawing/2014/main" id="{BE80E6CA-3F6B-4C1F-A901-5D8560976AFF}"/>
              </a:ext>
            </a:extLst>
          </p:cNvPr>
          <p:cNvSpPr>
            <a:spLocks noGrp="1"/>
          </p:cNvSpPr>
          <p:nvPr>
            <p:ph type="body" sz="quarter" idx="15"/>
          </p:nvPr>
        </p:nvSpPr>
        <p:spPr>
          <a:xfrm>
            <a:off x="360000" y="5400000"/>
            <a:ext cx="11334817" cy="304800"/>
          </a:xfrm>
        </p:spPr>
        <p:txBody>
          <a:bodyPr/>
          <a:lstStyle/>
          <a:p>
            <a:r>
              <a:rPr lang="en-GB" sz="1000">
                <a:solidFill>
                  <a:srgbClr val="4D4D4D"/>
                </a:solidFill>
              </a:rPr>
              <a:t>Source: IPA </a:t>
            </a:r>
            <a:r>
              <a:rPr lang="en-GB" sz="1000" err="1">
                <a:solidFill>
                  <a:srgbClr val="4D4D4D"/>
                </a:solidFill>
              </a:rPr>
              <a:t>TouchPoints</a:t>
            </a:r>
            <a:r>
              <a:rPr lang="en-GB" sz="1000">
                <a:solidFill>
                  <a:srgbClr val="4D4D4D"/>
                </a:solidFill>
              </a:rPr>
              <a:t>, Adults,  Average of Wave 1 and Wave 2 2022, Barb and Broadcaster data</a:t>
            </a:r>
            <a:endParaRPr lang="en-GB" sz="1000"/>
          </a:p>
        </p:txBody>
      </p:sp>
      <p:sp>
        <p:nvSpPr>
          <p:cNvPr id="8" name="TextBox 7">
            <a:extLst>
              <a:ext uri="{FF2B5EF4-FFF2-40B4-BE49-F238E27FC236}">
                <a16:creationId xmlns:a16="http://schemas.microsoft.com/office/drawing/2014/main" id="{11F326E2-61C9-4C84-BFF6-22E3B896F069}"/>
              </a:ext>
            </a:extLst>
          </p:cNvPr>
          <p:cNvSpPr txBox="1"/>
          <p:nvPr/>
        </p:nvSpPr>
        <p:spPr>
          <a:xfrm rot="16200000">
            <a:off x="-1019626" y="2784917"/>
            <a:ext cx="281248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HOURS PER PERSON PER DAY (Adults)</a:t>
            </a:r>
          </a:p>
        </p:txBody>
      </p:sp>
    </p:spTree>
    <p:extLst>
      <p:ext uri="{BB962C8B-B14F-4D97-AF65-F5344CB8AC3E}">
        <p14:creationId xmlns:p14="http://schemas.microsoft.com/office/powerpoint/2010/main" val="77672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851B-D6A4-405C-BF03-95FDE4D34981}"/>
              </a:ext>
            </a:extLst>
          </p:cNvPr>
          <p:cNvSpPr>
            <a:spLocks noGrp="1"/>
          </p:cNvSpPr>
          <p:nvPr>
            <p:ph type="title"/>
          </p:nvPr>
        </p:nvSpPr>
        <p:spPr/>
        <p:txBody>
          <a:bodyPr/>
          <a:lstStyle/>
          <a:p>
            <a:r>
              <a:rPr lang="en-GB" dirty="0"/>
              <a:t>How we watch broadcaster TV – 16-34s</a:t>
            </a:r>
          </a:p>
        </p:txBody>
      </p:sp>
      <p:sp>
        <p:nvSpPr>
          <p:cNvPr id="3" name="Text Placeholder 2">
            <a:extLst>
              <a:ext uri="{FF2B5EF4-FFF2-40B4-BE49-F238E27FC236}">
                <a16:creationId xmlns:a16="http://schemas.microsoft.com/office/drawing/2014/main" id="{A91BE4F6-25A2-464F-8E48-88F285575764}"/>
              </a:ext>
            </a:extLst>
          </p:cNvPr>
          <p:cNvSpPr>
            <a:spLocks noGrp="1"/>
          </p:cNvSpPr>
          <p:nvPr>
            <p:ph type="body" sz="quarter" idx="15"/>
          </p:nvPr>
        </p:nvSpPr>
        <p:spPr>
          <a:xfrm>
            <a:off x="360000" y="5400000"/>
            <a:ext cx="11334817" cy="304800"/>
          </a:xfrm>
        </p:spPr>
        <p:txBody>
          <a:bodyPr/>
          <a:lstStyle/>
          <a:p>
            <a:r>
              <a:rPr lang="en-GB"/>
              <a:t>Source: 2022, Barb / Broadcaster stream data</a:t>
            </a:r>
          </a:p>
          <a:p>
            <a:endParaRPr lang="en-GB"/>
          </a:p>
        </p:txBody>
      </p:sp>
      <p:grpSp>
        <p:nvGrpSpPr>
          <p:cNvPr id="31" name="Group 30">
            <a:extLst>
              <a:ext uri="{FF2B5EF4-FFF2-40B4-BE49-F238E27FC236}">
                <a16:creationId xmlns:a16="http://schemas.microsoft.com/office/drawing/2014/main" id="{9854DA8F-AC57-4A16-ADF6-24764564B795}"/>
              </a:ext>
            </a:extLst>
          </p:cNvPr>
          <p:cNvGrpSpPr/>
          <p:nvPr/>
        </p:nvGrpSpPr>
        <p:grpSpPr>
          <a:xfrm>
            <a:off x="1968500" y="1283334"/>
            <a:ext cx="8781016" cy="3553807"/>
            <a:chOff x="714375" y="1028699"/>
            <a:chExt cx="8781016" cy="3553807"/>
          </a:xfrm>
        </p:grpSpPr>
        <p:graphicFrame>
          <p:nvGraphicFramePr>
            <p:cNvPr id="24" name="Chart 23">
              <a:extLst>
                <a:ext uri="{FF2B5EF4-FFF2-40B4-BE49-F238E27FC236}">
                  <a16:creationId xmlns:a16="http://schemas.microsoft.com/office/drawing/2014/main" id="{26C28FE3-1E95-46FA-96D9-CA4ACEC1A075}"/>
                </a:ext>
              </a:extLst>
            </p:cNvPr>
            <p:cNvGraphicFramePr/>
            <p:nvPr/>
          </p:nvGraphicFramePr>
          <p:xfrm>
            <a:off x="714375" y="1028701"/>
            <a:ext cx="4233309" cy="3522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3C89EA00-401F-46A5-B68C-2B136544E1FE}"/>
                </a:ext>
              </a:extLst>
            </p:cNvPr>
            <p:cNvGraphicFramePr/>
            <p:nvPr/>
          </p:nvGraphicFramePr>
          <p:xfrm>
            <a:off x="5038726" y="1028699"/>
            <a:ext cx="4456665" cy="352203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09EC1653-A99A-4CE8-9174-3810924690B0}"/>
                </a:ext>
              </a:extLst>
            </p:cNvPr>
            <p:cNvSpPr txBox="1"/>
            <p:nvPr/>
          </p:nvSpPr>
          <p:spPr>
            <a:xfrm>
              <a:off x="1450014"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4D4D4D"/>
                  </a:solidFill>
                  <a:latin typeface="Arial"/>
                </a:rPr>
                <a:t>2</a:t>
              </a:r>
              <a:r>
                <a:rPr kumimoji="0" lang="en-GB" sz="1600" b="0" i="0" u="none" strike="noStrike" kern="1200" cap="none" spc="0" normalizeH="0" baseline="0" noProof="0">
                  <a:ln>
                    <a:noFill/>
                  </a:ln>
                  <a:solidFill>
                    <a:srgbClr val="4D4D4D"/>
                  </a:solidFill>
                  <a:effectLst/>
                  <a:uLnTx/>
                  <a:uFillTx/>
                  <a:latin typeface="Arial"/>
                  <a:ea typeface="+mn-ea"/>
                  <a:cs typeface="+mn-cs"/>
                </a:rPr>
                <a:t> hrs 41 mins</a:t>
              </a:r>
            </a:p>
          </p:txBody>
        </p:sp>
        <p:sp>
          <p:nvSpPr>
            <p:cNvPr id="28" name="TextBox 27">
              <a:extLst>
                <a:ext uri="{FF2B5EF4-FFF2-40B4-BE49-F238E27FC236}">
                  <a16:creationId xmlns:a16="http://schemas.microsoft.com/office/drawing/2014/main" id="{E873AF99-EC2A-4A0B-A7FC-1AD1F3BE64FB}"/>
                </a:ext>
              </a:extLst>
            </p:cNvPr>
            <p:cNvSpPr txBox="1"/>
            <p:nvPr/>
          </p:nvSpPr>
          <p:spPr>
            <a:xfrm>
              <a:off x="5789783"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4D4D4D"/>
                  </a:solidFill>
                  <a:latin typeface="Arial"/>
                </a:rPr>
                <a:t>1</a:t>
              </a:r>
              <a:r>
                <a:rPr kumimoji="0" lang="en-GB" sz="1600" b="0" i="0" u="none" strike="noStrike" kern="1200" cap="none" spc="0" normalizeH="0" baseline="0" noProof="0">
                  <a:ln>
                    <a:noFill/>
                  </a:ln>
                  <a:solidFill>
                    <a:srgbClr val="4D4D4D"/>
                  </a:solidFill>
                  <a:effectLst/>
                  <a:uLnTx/>
                  <a:uFillTx/>
                  <a:latin typeface="Arial"/>
                  <a:ea typeface="+mn-ea"/>
                  <a:cs typeface="+mn-cs"/>
                </a:rPr>
                <a:t> hr 1 min</a:t>
              </a:r>
            </a:p>
          </p:txBody>
        </p:sp>
        <p:sp>
          <p:nvSpPr>
            <p:cNvPr id="29" name="TextBox 28">
              <a:extLst>
                <a:ext uri="{FF2B5EF4-FFF2-40B4-BE49-F238E27FC236}">
                  <a16:creationId xmlns:a16="http://schemas.microsoft.com/office/drawing/2014/main" id="{65ED99D4-CDE6-4C25-A898-381CB37D81F5}"/>
                </a:ext>
              </a:extLst>
            </p:cNvPr>
            <p:cNvSpPr txBox="1"/>
            <p:nvPr/>
          </p:nvSpPr>
          <p:spPr>
            <a:xfrm>
              <a:off x="1707929" y="2674548"/>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err="1">
                  <a:ln>
                    <a:noFill/>
                  </a:ln>
                  <a:solidFill>
                    <a:srgbClr val="4D4D4D"/>
                  </a:solidFill>
                  <a:effectLst/>
                  <a:uLnTx/>
                  <a:uFillTx/>
                  <a:latin typeface="Arial"/>
                  <a:ea typeface="+mn-ea"/>
                  <a:cs typeface="+mn-cs"/>
                </a:rPr>
                <a:t>Inds</a:t>
              </a:r>
              <a:endParaRPr kumimoji="0" lang="en-GB" sz="1600" b="1" i="0" u="none" strike="noStrike" kern="1200" cap="none" spc="0" normalizeH="0" baseline="0" noProof="0">
                <a:ln>
                  <a:noFill/>
                </a:ln>
                <a:solidFill>
                  <a:srgbClr val="4D4D4D"/>
                </a:solidFill>
                <a:effectLst/>
                <a:uLnTx/>
                <a:uFillTx/>
                <a:latin typeface="Arial"/>
                <a:ea typeface="+mn-ea"/>
                <a:cs typeface="+mn-cs"/>
              </a:endParaRPr>
            </a:p>
          </p:txBody>
        </p:sp>
        <p:sp>
          <p:nvSpPr>
            <p:cNvPr id="30" name="TextBox 29">
              <a:extLst>
                <a:ext uri="{FF2B5EF4-FFF2-40B4-BE49-F238E27FC236}">
                  <a16:creationId xmlns:a16="http://schemas.microsoft.com/office/drawing/2014/main" id="{D6207C1F-99D3-4F02-B0FA-B2B81ECDFB12}"/>
                </a:ext>
              </a:extLst>
            </p:cNvPr>
            <p:cNvSpPr txBox="1"/>
            <p:nvPr/>
          </p:nvSpPr>
          <p:spPr>
            <a:xfrm>
              <a:off x="6122024" y="2673799"/>
              <a:ext cx="857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16-34s</a:t>
              </a:r>
            </a:p>
          </p:txBody>
        </p:sp>
      </p:grpSp>
    </p:spTree>
    <p:extLst>
      <p:ext uri="{BB962C8B-B14F-4D97-AF65-F5344CB8AC3E}">
        <p14:creationId xmlns:p14="http://schemas.microsoft.com/office/powerpoint/2010/main" val="248015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dirty="0"/>
              <a:t>2022 video viewing – 16-34s</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30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3 hrs, 47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a:ea typeface="+mn-ea"/>
                <a:cs typeface="+mn-cs"/>
              </a:rPr>
              <a:t>16-34s</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62841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BC92329-5D15-AA43-8FAA-A6660E90A44D}"/>
              </a:ext>
            </a:extLst>
          </p:cNvPr>
          <p:cNvGraphicFramePr/>
          <p:nvPr/>
        </p:nvGraphicFramePr>
        <p:xfrm>
          <a:off x="485823" y="1073499"/>
          <a:ext cx="11220354" cy="384818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645FC974-E34B-EB71-A33A-F6B62891957E}"/>
              </a:ext>
            </a:extLst>
          </p:cNvPr>
          <p:cNvSpPr>
            <a:spLocks noGrp="1"/>
          </p:cNvSpPr>
          <p:nvPr>
            <p:ph type="body" sz="quarter" idx="15"/>
          </p:nvPr>
        </p:nvSpPr>
        <p:spPr>
          <a:xfrm>
            <a:off x="360000" y="5400000"/>
            <a:ext cx="11334817" cy="304800"/>
          </a:xfrm>
        </p:spPr>
        <p:txBody>
          <a:bodyPr/>
          <a:lstStyle/>
          <a:p>
            <a:r>
              <a:rPr lang="en-GB" dirty="0"/>
              <a:t>Source: Barb, October 2022</a:t>
            </a:r>
          </a:p>
          <a:p>
            <a:endParaRPr lang="en-GB" dirty="0"/>
          </a:p>
        </p:txBody>
      </p:sp>
      <p:cxnSp>
        <p:nvCxnSpPr>
          <p:cNvPr id="8" name="Straight Arrow Connector 7">
            <a:extLst>
              <a:ext uri="{FF2B5EF4-FFF2-40B4-BE49-F238E27FC236}">
                <a16:creationId xmlns:a16="http://schemas.microsoft.com/office/drawing/2014/main" id="{EB9F15AC-59AA-DE71-3561-FFC5E43E1E6E}"/>
              </a:ext>
            </a:extLst>
          </p:cNvPr>
          <p:cNvCxnSpPr>
            <a:cxnSpLocks/>
          </p:cNvCxnSpPr>
          <p:nvPr/>
        </p:nvCxnSpPr>
        <p:spPr>
          <a:xfrm>
            <a:off x="2646029" y="4826643"/>
            <a:ext cx="8469091" cy="0"/>
          </a:xfrm>
          <a:prstGeom prst="straightConnector1">
            <a:avLst/>
          </a:prstGeom>
          <a:ln w="22225">
            <a:solidFill>
              <a:srgbClr val="00004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0FBCBA3-8372-31C7-15E2-DEEF873FD9C2}"/>
              </a:ext>
            </a:extLst>
          </p:cNvPr>
          <p:cNvSpPr txBox="1"/>
          <p:nvPr/>
        </p:nvSpPr>
        <p:spPr>
          <a:xfrm>
            <a:off x="3923539" y="4940538"/>
            <a:ext cx="567766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mn-cs"/>
              </a:rPr>
              <a:t>All viewers of commercial TV in October split into deciles (5.3m viewers each)</a:t>
            </a:r>
          </a:p>
        </p:txBody>
      </p:sp>
      <p:sp>
        <p:nvSpPr>
          <p:cNvPr id="10" name="TextBox 9">
            <a:extLst>
              <a:ext uri="{FF2B5EF4-FFF2-40B4-BE49-F238E27FC236}">
                <a16:creationId xmlns:a16="http://schemas.microsoft.com/office/drawing/2014/main" id="{0ACE9560-AAAE-318F-3C56-FE00CBAA0A04}"/>
              </a:ext>
            </a:extLst>
          </p:cNvPr>
          <p:cNvSpPr txBox="1"/>
          <p:nvPr/>
        </p:nvSpPr>
        <p:spPr>
          <a:xfrm>
            <a:off x="1310112" y="4825122"/>
            <a:ext cx="124236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mn-cs"/>
              </a:rPr>
              <a:t>5.2m viewers</a:t>
            </a:r>
          </a:p>
        </p:txBody>
      </p:sp>
      <p:sp>
        <p:nvSpPr>
          <p:cNvPr id="2" name="Title 1">
            <a:extLst>
              <a:ext uri="{FF2B5EF4-FFF2-40B4-BE49-F238E27FC236}">
                <a16:creationId xmlns:a16="http://schemas.microsoft.com/office/drawing/2014/main" id="{7D8AD63B-1D61-7DE1-4121-BADB833C144B}"/>
              </a:ext>
            </a:extLst>
          </p:cNvPr>
          <p:cNvSpPr>
            <a:spLocks noGrp="1"/>
          </p:cNvSpPr>
          <p:nvPr>
            <p:ph type="title"/>
          </p:nvPr>
        </p:nvSpPr>
        <p:spPr>
          <a:xfrm>
            <a:off x="371475" y="325432"/>
            <a:ext cx="11341099" cy="1021181"/>
          </a:xfrm>
        </p:spPr>
        <p:txBody>
          <a:bodyPr/>
          <a:lstStyle/>
          <a:p>
            <a:r>
              <a:rPr lang="en-GB" dirty="0"/>
              <a:t>SVOD is complimentary to TV, but mostly ad free</a:t>
            </a:r>
          </a:p>
        </p:txBody>
      </p:sp>
      <p:cxnSp>
        <p:nvCxnSpPr>
          <p:cNvPr id="5" name="Straight Connector 4">
            <a:extLst>
              <a:ext uri="{FF2B5EF4-FFF2-40B4-BE49-F238E27FC236}">
                <a16:creationId xmlns:a16="http://schemas.microsoft.com/office/drawing/2014/main" id="{C5733E45-A0BE-8801-E922-A29B51C870B8}"/>
              </a:ext>
            </a:extLst>
          </p:cNvPr>
          <p:cNvCxnSpPr>
            <a:cxnSpLocks/>
          </p:cNvCxnSpPr>
          <p:nvPr/>
        </p:nvCxnSpPr>
        <p:spPr>
          <a:xfrm>
            <a:off x="2236304" y="1137728"/>
            <a:ext cx="0" cy="4079809"/>
          </a:xfrm>
          <a:prstGeom prst="line">
            <a:avLst/>
          </a:prstGeom>
          <a:ln w="22225">
            <a:solidFill>
              <a:srgbClr val="D9D9D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38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1F73E5-EF39-1AF6-6EBA-F47561EEE06A}"/>
              </a:ext>
            </a:extLst>
          </p:cNvPr>
          <p:cNvPicPr>
            <a:picLocks noChangeAspect="1"/>
          </p:cNvPicPr>
          <p:nvPr/>
        </p:nvPicPr>
        <p:blipFill>
          <a:blip r:embed="rId2"/>
          <a:stretch>
            <a:fillRect/>
          </a:stretch>
        </p:blipFill>
        <p:spPr>
          <a:xfrm>
            <a:off x="6225984" y="2079000"/>
            <a:ext cx="5486589" cy="2700000"/>
          </a:xfrm>
          <a:prstGeom prst="rect">
            <a:avLst/>
          </a:prstGeom>
        </p:spPr>
      </p:pic>
      <p:pic>
        <p:nvPicPr>
          <p:cNvPr id="11" name="Picture 10">
            <a:extLst>
              <a:ext uri="{FF2B5EF4-FFF2-40B4-BE49-F238E27FC236}">
                <a16:creationId xmlns:a16="http://schemas.microsoft.com/office/drawing/2014/main" id="{228FA7A7-FE97-4362-2409-B79AC4FD4C5E}"/>
              </a:ext>
            </a:extLst>
          </p:cNvPr>
          <p:cNvPicPr>
            <a:picLocks noChangeAspect="1"/>
          </p:cNvPicPr>
          <p:nvPr/>
        </p:nvPicPr>
        <p:blipFill>
          <a:blip r:embed="rId3"/>
          <a:stretch>
            <a:fillRect/>
          </a:stretch>
        </p:blipFill>
        <p:spPr>
          <a:xfrm>
            <a:off x="371474" y="2079000"/>
            <a:ext cx="5486589" cy="2700000"/>
          </a:xfrm>
          <a:prstGeom prst="rect">
            <a:avLst/>
          </a:prstGeom>
        </p:spPr>
      </p:pic>
      <p:sp>
        <p:nvSpPr>
          <p:cNvPr id="2" name="Title 1">
            <a:extLst>
              <a:ext uri="{FF2B5EF4-FFF2-40B4-BE49-F238E27FC236}">
                <a16:creationId xmlns:a16="http://schemas.microsoft.com/office/drawing/2014/main" id="{ED4EB6C9-D5FB-298B-B517-B07E5681DF03}"/>
              </a:ext>
            </a:extLst>
          </p:cNvPr>
          <p:cNvSpPr>
            <a:spLocks noGrp="1"/>
          </p:cNvSpPr>
          <p:nvPr>
            <p:ph type="title"/>
          </p:nvPr>
        </p:nvSpPr>
        <p:spPr/>
        <p:txBody>
          <a:bodyPr/>
          <a:lstStyle/>
          <a:p>
            <a:r>
              <a:rPr lang="en-GB" dirty="0"/>
              <a:t>Broadcasters deliver the biggest hits</a:t>
            </a:r>
          </a:p>
        </p:txBody>
      </p:sp>
      <p:sp>
        <p:nvSpPr>
          <p:cNvPr id="8" name="Text Placeholder 2">
            <a:extLst>
              <a:ext uri="{FF2B5EF4-FFF2-40B4-BE49-F238E27FC236}">
                <a16:creationId xmlns:a16="http://schemas.microsoft.com/office/drawing/2014/main" id="{BCA06C3F-E2F4-3399-317E-CBE933CFEA0A}"/>
              </a:ext>
            </a:extLst>
          </p:cNvPr>
          <p:cNvSpPr txBox="1">
            <a:spLocks/>
          </p:cNvSpPr>
          <p:nvPr/>
        </p:nvSpPr>
        <p:spPr>
          <a:xfrm>
            <a:off x="360000" y="5400000"/>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Source: Barb, 2022, individuals. Average audience figures. Consolidated 1-28 days, excludes one-offs, films and sports</a:t>
            </a:r>
          </a:p>
        </p:txBody>
      </p:sp>
    </p:spTree>
    <p:extLst>
      <p:ext uri="{BB962C8B-B14F-4D97-AF65-F5344CB8AC3E}">
        <p14:creationId xmlns:p14="http://schemas.microsoft.com/office/powerpoint/2010/main" val="38937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A0402100-1BA0-4908-8129-D8012CD1B1E8}"/>
              </a:ext>
            </a:extLst>
          </p:cNvPr>
          <p:cNvSpPr>
            <a:spLocks noGrp="1"/>
          </p:cNvSpPr>
          <p:nvPr>
            <p:ph type="body" sz="quarter" idx="15"/>
          </p:nvPr>
        </p:nvSpPr>
        <p:spPr>
          <a:xfrm>
            <a:off x="360000" y="5400000"/>
            <a:ext cx="11334817" cy="304800"/>
          </a:xfrm>
        </p:spPr>
        <p:txBody>
          <a:bodyPr/>
          <a:lstStyle/>
          <a:p>
            <a:r>
              <a:rPr lang="en-GB"/>
              <a:t>Source: 2022, Barb / Broadcaster stream data / IPA </a:t>
            </a:r>
            <a:r>
              <a:rPr lang="en-GB" err="1"/>
              <a:t>TouchPoints</a:t>
            </a:r>
            <a:r>
              <a:rPr lang="en-GB"/>
              <a:t> 2022 / UK Cinema Association / </a:t>
            </a:r>
            <a:r>
              <a:rPr lang="en-GB" err="1"/>
              <a:t>ViewersLogic</a:t>
            </a:r>
            <a:r>
              <a:rPr lang="en-GB"/>
              <a:t> to model OOH viewing time * YouTube ad time modelled at 4.1% of content time, TikTok ad time modelled at 3.4% of content time using agency and broadcaster data, Other online modelled at 4% of content time)</a:t>
            </a:r>
          </a:p>
          <a:p>
            <a:endParaRPr lang="en-GB"/>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17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3176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10.3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218376" y="593085"/>
            <a:ext cx="34929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advertising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6561" y="388810"/>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itle 1">
            <a:extLst>
              <a:ext uri="{FF2B5EF4-FFF2-40B4-BE49-F238E27FC236}">
                <a16:creationId xmlns:a16="http://schemas.microsoft.com/office/drawing/2014/main" id="{EE9E2016-4A4C-46C7-B432-2A7F8C3E8817}"/>
              </a:ext>
            </a:extLst>
          </p:cNvPr>
          <p:cNvSpPr txBox="1">
            <a:spLocks/>
          </p:cNvSpPr>
          <p:nvPr/>
        </p:nvSpPr>
        <p:spPr>
          <a:xfrm>
            <a:off x="424837" y="542699"/>
            <a:ext cx="3611904" cy="25229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a:ln>
                  <a:noFill/>
                </a:ln>
                <a:solidFill>
                  <a:srgbClr val="372D87"/>
                </a:solidFill>
                <a:effectLst/>
                <a:uLnTx/>
                <a:uFillTx/>
                <a:latin typeface="Arial"/>
                <a:ea typeface="+mj-ea"/>
                <a:cs typeface="+mj-cs"/>
              </a:rPr>
              <a:t>Broadcasters account for over 80% of all video advertising</a:t>
            </a:r>
          </a:p>
        </p:txBody>
      </p:sp>
    </p:spTree>
    <p:extLst>
      <p:ext uri="{BB962C8B-B14F-4D97-AF65-F5344CB8AC3E}">
        <p14:creationId xmlns:p14="http://schemas.microsoft.com/office/powerpoint/2010/main" val="184134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02BD2806-9B2A-415D-90C3-907991C4CCC8"/>
  <p:tag name="ISPRINGONLINEFOLDERID" val="0"/>
  <p:tag name="ISPRINGONLINEFOLDERPATH" val="Content List"/>
  <p:tag name="ISPRINGCLOUDFOLDERID" val="26"/>
  <p:tag name="ISPRINGCLOUDFOLDERPATH" val="Repository/Nickable Charts/TV  viewing &amp; audiences/"/>
  <p:tag name="ISPRING_PLAYERS_CUSTOMIZATION" val="UEsDBBQAAgAIAHV8+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8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8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8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w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w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Ciam5KCn/buLAPAAA6JwAAFwAAAHVuaXZlcnNhbC91bml2ZXJzYWwucG5n7Zr9X9Ln+sDx6LKt0nVas2ZEO+2s7bulllMTA2c1rW1KZWaKSs0J+YDPqKBgD3OesxT3/VY6HxAXS3wIzZGgKOh60C0QKwQyFJakKAikPCUIHKjte77nX/i++AEurut1vz9c931d9+e+rtfr/ufRmKgNb7zzBgAA2HDk8KHjAIBHIQDgXrN2jcPSYaudcQi3guNRBwBd/G0LDsUDFREdAQD01KxbPfOaQ38993BCAQDgdcf5cRvNafsaAHh//MihiBMlKepp2aXFYvzoUgGl9mR19O5rwdXRNHTD3diCE29uhK+rGKk9WL5j2zdzj9wPoL94sO7Dd3883BN99UD59aPrIrPaf/+sZeKAb4/PhY3v+bgd9H/rEG6rHvTDsnTR8mIyBxo2EGiRL2Yal771RBXPhQVarPymUB1eUzyXlLBBN6Xzv5ENXX6s/NE3xDRobC52d7ia61tIbj8ZO4ZsgkcoNtWE72EHOKwAJqK3sZndopuoa272W+swDN87tgHlP19mKpWR/QAvDbG7FZ+zvTOL3neqPrDepo9MQ1qz/kun6tecERqPRDl/5ua9DnbKMx5Ax/e5gAteDvHplghPh9hR1eJ04s3IB24OsXbnvHPgNxsLneL2WhfmwlyYC3NhLsyFuTAX5sJcmAtzYS7MhbkwF+bCXJgLc2Eu7P8blrW5UMMynxdSoZZnykyEfU45ILPY7mcF945lSITBN9ChkhHHuABNOTXaypvNsS1c8lVbRD9j6jllyolxQq3F6utJssiK8YYZb0KfXV5/OQbNfdJKR28AAIZnDVJvQgnK61obXpZInsQRM+qTM70woO2o6ZDevAdY5Rcwrf3w3K1WxkIW3F2RukobTV+9uPDBfgAgpoOwNPTRHqpiobsMw+qiJCJ9qBquAPpDqrxFPt8kIL/8jyY2Haq82SU5VgIAZF0jfPhiSue/OHRtilZP056to2oEgtUK7UjEaNMYj2E4MrUiKqZJjcO9QlX502SBDiXF2XvZ3Goqe8lH1l8MMXGsfy+etvDdFQUs6XNGnYb5RGRQlJQPrtRJsSpCn4KT2Sm2rq5ykplTed2p6cbHbVzObF15IV6eSqmlcfXY3hR5Ws1A0nSktclQUEMlt+r2KR+8co6olwqdXompGskkLufgg/4dgRKRpIM0Y+mC9uF+j9++vzAK134blozE4tQ/xU+0A1WsLk9QWS7l8F2kEtqpTpawGPh7RDD7dpSMfP2r8Y/zb8A1feKewsepFD+4+KE4njuBnsAaCuIX2wWZeGVRXV14Rj+ri2VjSRORg1Pp4BqKF7DCEzCcJ0TRFpd5IuwtVaxlDdWABV/gv1Y/yZCeVG8Rk1XEqlMdlB3EAv3Y++LfkEpC57k9zUUGoLcU/HnaYPnIr8efUi6OsmZFJCb/TE01a3GLKaM+kUGQmvtH0zLZ5ryEd9u2H4zaHV8u2tubjdpayM9EMh3pQMGF8bvw2fx8pArCWh+bw26gWVo9SOv20tH4441367w86bpIjMe9vk3jC/UVlzjeKFMacHdcucj68N2z0/kqPlxxc3Rk+Wf5eEI5UVGtOvmQ+tXYMS4tTP0JSczL9gUAIgfM54flPFFpYUKrDW6cNOcceLXMu4Ik58ntO9830yCqiY1buDsP74PQc/es+Z9ZfOilParaMA2mSgQJZmwAq/u4YzFh0YogumQN4FyR7r9HjYhQjZEnwhfWz41Eba/Pvij/a6Hfr858Giv6HTXC7N/WSuw4pSkrYCGffrX+Pa5lef8FPmv02xb65Eun7ifYxzt90pGqcNaXBY/sG00MD1IOXgXvRDVj52pn9Sv+nBcztg/9x/pWl8GRmP7jCHE+PUE6UszRkeB1CP4yDtf/cBk1XYiUmH9Chj3/whrRT9clAq8fI9flNzG/7mG/sYu7s4Wo2wqmYLhAE/jJsZpqdPhBKrC4X7K1EGrsqaFJ7TaTbPn5HW+tFa9tV1SD0UmtfrFUf1SRBAA4GrOMuFJjGaFbH2EsLAje1mZq5+abwaju0pqGSXMNo166hmu1p1TaQkcx7wirEDUCao0kLx070Mg7AoUppi7yp4tlbFb+7H234qm8USUXYVu2/bWTTboGZgfz9rHLov0DBb69nK5ZJH2wOgqE14tmw03942qSiD7YnJJ9azUhhDTJgLbLPUjS18mkePDchOFW3q5mQdx5CjOnohp64XpMZ9+jYzR7cZuZdfuLaVjUbqZmsJ6y3Rdj29JiznOs2QKwRqnwDa+kEkRgddvsE/UbYFVzqhJ04fh4Ml2nwmaHvoyo+eOrl3mLmEzrox7UlBgd350CeTO1VlH3ZJQ2q1Sl3ewjWM3SBTlhNQ/F2BAp4fVtGDEo/Y5KTq8S2lsZCXiI8ZyZFdOpzn2cxn28jlGPDocpki7GhH+fkTohvh6SqN5i0JN6qt5j92SwhvFzgeR+DMmAX1CepIIYZ+qYe6C/ZqJudFFQWAg7SZYimzuCZNBgHUUjNd/598bKwsSBm9+qFamfFezFIE48a1MnlRPzKF/9tghtE4zuTPaCa9p0tURc1pXv9uDxwKufW6cwVrz0xb4b2rCZG/AuoYEoxj9BCmBT1rKj5XZLKKU5M8Pc3wnr1KnGzRziowT+IsMN0De1nZVXYBfOGAXdsZmyPmOmZcd3XpvY3fBuhEqVwrn2JQyPqLX0sYcgHA5NoLqVByJcrkdXPgwWqE6MGDoMbYIM9qh2lHA0I4OdQfocPy0TLwtBSksKB2ESG9u1sPxvYmCQt5GSVFLBOjCeahrZQg0hiNk2TkgWDEFoSmyN6eRWFTxegHAl855YsrS4ZGwZp7TkNzj26vBkY3R4RN3SSkczRRmaWgaF2w6etOeKVrj108EAQJ0kfbX7ZKVaYoSqly24aLgMhAIxESZiVIvJPxw1dHc/n8e4c7axHdMufg48jYMX+sxjtNpRDIgqps3E2//C9A/j5zeSRyZSzzAgolBmi8C3K3g5v9b75p3gGNLJkdBFr1AlMVEaaV+fvEN1/kFlxu5uKkcreHIExaCdp4c02sI4VUEQ6+pxJOw5/U+fePkyxsFDaolIz8kmpXD1ptTv27XcLBBTliK0jOKtku1X90q8KOhWZoR2vLh4Xqy2NrCHusUr7GZugFAclDKej6uXzlGD6Ooefr8nKXFpVu/eEbJ8xpca85F8WxFbld2NxPpaAydMmEqR2PApLSEFhh8qfFSPzvx9cazVngIyrj4c979OPkhsmES7A3L7SSN6jvq45w9SMTCubZ8ysBBnbrvqdWjzQSR5K3bqVTwlLa0iGqeLPIBg+l/kn11pGKIcXcCkxMikeabXiGFOZyr2HaC63//sdTDm1GRJm+g/4jSk7avKIXeU65UWM30cJKPAA2139v2RZBwLW6sdSpwi4GQMY69KBQ44s3pzRiqm6cxnG78DyvWZkkm9pEu5bC2ioWXZcYF/rE80MPQEQgzF2we5LbHc8Vb48Nkp0PyCRNWc+05sTcWk8ZQiKfyt/uCRrOulinYYGfIrzrOjK7XpjuZ7iqZtFhiwhtSwhK/gqhwBSOdnwbt1SjKbZe4R26eUccVSzKekk4oxP/fBqSzzSstEeJUB367ogOZ3k30/h6CEK0Bqnf1TkfPVfY6r3lQT3mPPyLMkaCR+VIRERN68SxmEVsePEx+EZuFAbPv+3yoB4858W0A/EHRzLfpEUwMFHIHoIvIWdmIySHUFE8EypLInQLJd1ZT5YMHzOKREqXrk/Y+l72nQnzKTukIe/+yxvahSv4ABYlJUQBqHw3E3o3y136cgsVZ5uvo97/mGSUZz+6nYp3O2TG2CdQWxKlTqEC9m3Mhl+iXhdE7p6ZytZzyJwY3myi5vYVKH4gp4yMYXi+lpI4pLzc5cGBZzbGPW+CpJNNt4Q9xSea/CEYXwTBH+g3ytrDYPxPSPRWpZk18jJadvjemD5xd2os0oDSb8xqYqxzkrtnhwmSkGNZAxFkLCrecx7h3jB81P6C+mn/BN33qIVVVtDpHL9ZHasB+pMIQyLB/rqR8Pkr4rl/zXiEoriNzF3omS4BaCcvoZuFlgztSlYJnNyPQ2VKPI0/BWR93E61pX8hsrAeot1A2X/JqGnx7/O3orqfRl0VCcbB1W3gOt5trj5HP0KWZyjFZl5ORGg049/PEagkusFYvPP7s5fjVUw2P84oxCQAzog+O46UyS+dax6NHGnugJMSaRZik5JDgmKbvcbuFsd6ej864UeIODeo9l3JOcifW9Ube1+FpRHtLhZFw4xqQ05az+8skMb8JR5U5i3PxDu19u8iuV2VNT5cI+SyDc/jCt0ReE/ZoFJMoZHkDdcj1a9RC2ynMvzbneUNGI0eBNOV1Ss6r8FktrJm+cexpuFQuHyuX2U3J/+0o4tRwRnJcSOIAGAM6SzYuXLd3bikuRKijry5cXYf5dYbRBF/uggaitWVDbQnkCfr7GfgaGZ++3/3OIkG9oLV7VfLIld2nsb2s8x2ycrJlBpPM0D8BpVnyMCIhG80cdFN+JlmUIX9VZENy9TNlNc7edMPfpjZUBqk2e5tYS41uHneu001m6ZtNgVuhe3l/+84EsO14M02PBrwfCtQ/T6k2E53cEBtk3LQURjrMrqrtkDAZaG5T2NuB+fj950JIsmO17gXS7eBHpnOV2+2kR+mUZVKsMjCvCIlX7WesLHFVVq4rzYYTiAi8LXuNB4qa/HbDvrNGUtsnAEdKbL3NC3nZsvtn9KRRp18uaWfGJaUOwF3iA8EKs/kG+aiQYazvNvKY0wCkCkchMSmt8bb1XgxU/eTcBJEoUJzP3ONd2H+9V2l8ZCDT076FjgMK9A2AMmS/Cwh09S7JfBTOTGDuvHAKR8R8sR4HsqzSS3YzDEhyar8wm8fybW+if84jTIiCXygNUYJic3QMAJEEHXmDBo5OmaeFc7ttD89P75pO+9U4Hj4dqSOZNOZwcjL3XNPjx422z00PG0s5SgoEiODV8r0h9kNy8Zj3hmax5RbYg8wEAHr9m4P6SPGmHajhav+DKRDL9xWeOfoXaJMyh+0uyzBJLPEcz1gmDml98MvVnQgIAuUvq2zZTq4UzMLEtONkU7eji+iApeFOYEfqFwtv+TC44J+AsLdJLuf+LAPo9SAGbzyp1hQQ5k4AyrPiXLaXtUeTYbSCTtCGO+49Qx5ibjR6ko+G21tL4bpaui23nl52gCrF0rrNVHIh41T8WzN6ySz52WvgxvU0fhYCwWbh/X80ah9hv/5+rWUr7Z/a7ctiXPk7L7zNt38bSfQozoIbJXdR1f3Fe2rLEDSz0by7MaLbdj4/3nu4LZb/pHKroTowOagSNZRjsvMi1pARQ0VOn+chnMYe6Dpy+8C9QSwMEFAACAAgAompuSg9k3CZKAAAAawAAABsAAAB1bml2ZXJzYWwvdW5pdmVyc2FsLnBuZy54bWyzsa/IzVEoSy0qzszPs1Uy1DNQsrfj5bIpKEoty0wtV6gAigEFIUBJoRLINUJwyzNTSjJAKgzNEIIZqZnpGSW2ShbG5nBBfaCZAFBLAQIAABQAAgAIAHV8+UipAcR2+wIAALAIAAAUAAAAAAAAAAEAAAAAAAAAAAB1bml2ZXJzYWwvcGxheWVyLnhtbFBLAQIAABQAAgAIACZ8AUmzuqfRhAQAAFARAAAdAAAAAAAAAAEAAAAAAC0DAAB1bml2ZXJzYWwvY29tbW9uX21lc3NhZ2VzLmxuZ1BLAQIAABQAAgAIACZ8AUlHS1cD/AMAABcRAAAnAAAAAAAAAAEAAAAAAOwHAAB1bml2ZXJzYWwvZmxhc2hfcHVibGlzaGluZ19zZXR0aW5ncy54bWxQSwECAAAUAAIACAAmfAFJZRa13uQCAACPCgAAIQAAAAAAAAABAAAAAAAtDAAAdW5pdmVyc2FsL2ZsYXNoX3NraW5fc2V0dGluZ3MueG1sUEsBAgAAFAACAAgAJnwBSalgkB/oAwAAqBAAACYAAAAAAAAAAQAAAAAAUA8AAHVuaXZlcnNhbC9odG1sX3B1Ymxpc2hpbmdfc2V0dGluZ3MueG1sUEsBAgAAFAACAAgAJnwBSTJio4uQAQAAAwYAAB8AAAAAAAAAAQAAAAAAfBMAAHVuaXZlcnNhbC9odG1sX3NraW5fc2V0dGluZ3MuanNQSwECAAAUAAIACACiam5KCn/buLAPAAA6JwAAFwAAAAAAAAAAAAAAAABJFQAAdW5pdmVyc2FsL3VuaXZlcnNhbC5wbmdQSwECAAAUAAIACACiam5KD2TcJkoAAABrAAAAGwAAAAAAAAABAAAAAAAuJQAAdW5pdmVyc2FsL3VuaXZlcnNhbC5wbmcueG1sUEsFBgAAAAAIAAgAYAIAALElAAAAAA=="/>
  <p:tag name="ISPRING_PRESENTATION_TITLE" val="Time spent viewing"/>
  <p:tag name="ISPRING_FIRST_PUBLISH" val="1"/>
  <p:tag name="ISPRINGCLOUDFOLDERDOMAIN" val="https://thinkbox.ispringcloud.eu"/>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ThinkboxPowerPoint_Template_Nov17_FINAL</Template>
  <TotalTime>5065</TotalTime>
  <Words>837</Words>
  <Application>Microsoft Office PowerPoint</Application>
  <PresentationFormat>Widescreen</PresentationFormat>
  <Paragraphs>84</Paragraphs>
  <Slides>7</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Calibri</vt:lpstr>
      <vt:lpstr>Founders Grotesk Bold</vt:lpstr>
      <vt:lpstr>Founders Grotesk Regular</vt:lpstr>
      <vt:lpstr>Thinkbox</vt:lpstr>
      <vt:lpstr>Thinkbox_Red</vt:lpstr>
      <vt:lpstr>1_Thinkbox</vt:lpstr>
      <vt:lpstr>Time spent viewing</vt:lpstr>
      <vt:lpstr>Video viewing has reverted to pre-pandemic levels</vt:lpstr>
      <vt:lpstr>How we watch broadcaster TV – 16-34s</vt:lpstr>
      <vt:lpstr>2022 video viewing – 16-34s</vt:lpstr>
      <vt:lpstr>SVOD is complimentary to TV, but mostly ad free</vt:lpstr>
      <vt:lpstr>Broadcasters deliver the biggest hits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spent viewing</dc:title>
  <dc:creator>Kate Allinson</dc:creator>
  <cp:lastModifiedBy>Nailah Uddin</cp:lastModifiedBy>
  <cp:revision>267</cp:revision>
  <dcterms:created xsi:type="dcterms:W3CDTF">2018-01-08T09:43:04Z</dcterms:created>
  <dcterms:modified xsi:type="dcterms:W3CDTF">2023-04-25T16:27:37Z</dcterms:modified>
</cp:coreProperties>
</file>