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4.xml" ContentType="application/vnd.openxmlformats-officedocument.theme+xml"/>
  <Override PartName="/ppt/tags/tag9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Lst>
  <p:notesMasterIdLst>
    <p:notesMasterId r:id="rId23"/>
  </p:notesMasterIdLst>
  <p:sldIdLst>
    <p:sldId id="258" r:id="rId4"/>
    <p:sldId id="2147376308" r:id="rId5"/>
    <p:sldId id="2147376309" r:id="rId6"/>
    <p:sldId id="2147376270" r:id="rId7"/>
    <p:sldId id="2147376232" r:id="rId8"/>
    <p:sldId id="2147376278" r:id="rId9"/>
    <p:sldId id="4815" r:id="rId10"/>
    <p:sldId id="2147376314" r:id="rId11"/>
    <p:sldId id="2147376271" r:id="rId12"/>
    <p:sldId id="2147376327" r:id="rId13"/>
    <p:sldId id="2147376218" r:id="rId14"/>
    <p:sldId id="2147376193" r:id="rId15"/>
    <p:sldId id="2147376194" r:id="rId16"/>
    <p:sldId id="2147376269" r:id="rId17"/>
    <p:sldId id="2147376316" r:id="rId18"/>
    <p:sldId id="2147376317" r:id="rId19"/>
    <p:sldId id="2147376318" r:id="rId20"/>
    <p:sldId id="2147376225" r:id="rId21"/>
    <p:sldId id="214737622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58411-07FC-4D62-B851-3F27D14B3AE2}">
          <p14:sldIdLst>
            <p14:sldId id="258"/>
            <p14:sldId id="2147376308"/>
            <p14:sldId id="2147376309"/>
            <p14:sldId id="2147376270"/>
            <p14:sldId id="2147376232"/>
            <p14:sldId id="2147376278"/>
            <p14:sldId id="4815"/>
            <p14:sldId id="2147376314"/>
            <p14:sldId id="2147376271"/>
            <p14:sldId id="2147376327"/>
            <p14:sldId id="2147376218"/>
            <p14:sldId id="2147376193"/>
            <p14:sldId id="2147376194"/>
            <p14:sldId id="2147376269"/>
            <p14:sldId id="2147376316"/>
            <p14:sldId id="2147376317"/>
            <p14:sldId id="2147376318"/>
            <p14:sldId id="2147376225"/>
            <p14:sldId id="21473762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4532" autoAdjust="0"/>
  </p:normalViewPr>
  <p:slideViewPr>
    <p:cSldViewPr snapToGrid="0">
      <p:cViewPr varScale="1">
        <p:scale>
          <a:sx n="93" d="100"/>
          <a:sy n="93" d="100"/>
        </p:scale>
        <p:origin x="1176" y="90"/>
      </p:cViewPr>
      <p:guideLst/>
    </p:cSldViewPr>
  </p:slid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chartUserShapes" Target="../drawings/drawing4.xml"/><Relationship Id="rId4" Type="http://schemas.openxmlformats.org/officeDocument/2006/relationships/image" Target="../media/image8.png"/><Relationship Id="rId9"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884177097342185E-2"/>
          <c:y val="0.12833241713494584"/>
          <c:w val="0.75793881334981461"/>
          <c:h val="0.7612789111491165"/>
        </c:manualLayout>
      </c:layout>
      <c:areaChart>
        <c:grouping val="stacked"/>
        <c:varyColors val="0"/>
        <c:ser>
          <c:idx val="0"/>
          <c:order val="0"/>
          <c:tx>
            <c:strRef>
              <c:f>Sheet1!$B$1</c:f>
              <c:strCache>
                <c:ptCount val="1"/>
                <c:pt idx="0">
                  <c:v>Broadcaster TV</c:v>
                </c:pt>
              </c:strCache>
            </c:strRef>
          </c:tx>
          <c:spPr>
            <a:solidFill>
              <a:srgbClr val="E10514"/>
            </a:solidFill>
            <a:ln>
              <a:solidFill>
                <a:srgbClr val="E10514"/>
              </a:solidFill>
            </a:ln>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Sheet1!$B$2:$B$10</c:f>
              <c:numCache>
                <c:formatCode>[$-F400]h:mm:ss\ AM/PM</c:formatCode>
                <c:ptCount val="9"/>
                <c:pt idx="0">
                  <c:v>0.16980684004070432</c:v>
                </c:pt>
                <c:pt idx="1">
                  <c:v>0.1676407097473249</c:v>
                </c:pt>
                <c:pt idx="2">
                  <c:v>0.1625443546832934</c:v>
                </c:pt>
                <c:pt idx="3">
                  <c:v>0.15555897992536252</c:v>
                </c:pt>
                <c:pt idx="4">
                  <c:v>0.14983675610370625</c:v>
                </c:pt>
                <c:pt idx="5">
                  <c:v>0.15868240147490756</c:v>
                </c:pt>
                <c:pt idx="6">
                  <c:v>0.14437093316348959</c:v>
                </c:pt>
                <c:pt idx="7">
                  <c:v>0.12909722222222222</c:v>
                </c:pt>
                <c:pt idx="8">
                  <c:v>0.12493055555555554</c:v>
                </c:pt>
              </c:numCache>
            </c:numRef>
          </c:val>
          <c:extLst>
            <c:ext xmlns:c16="http://schemas.microsoft.com/office/drawing/2014/chart" uri="{C3380CC4-5D6E-409C-BE32-E72D297353CC}">
              <c16:uniqueId val="{00000000-B9F1-4DD2-864D-15C23E871B8F}"/>
            </c:ext>
          </c:extLst>
        </c:ser>
        <c:ser>
          <c:idx val="1"/>
          <c:order val="1"/>
          <c:tx>
            <c:strRef>
              <c:f>Sheet1!$C$1</c:f>
              <c:strCache>
                <c:ptCount val="1"/>
                <c:pt idx="0">
                  <c:v>SVOD</c:v>
                </c:pt>
              </c:strCache>
            </c:strRef>
          </c:tx>
          <c:spPr>
            <a:solidFill>
              <a:srgbClr val="FD878F"/>
            </a:solidFill>
            <a:ln w="25400">
              <a:noFill/>
            </a:ln>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Sheet1!$C$2:$C$10</c:f>
              <c:numCache>
                <c:formatCode>[$-F400]h:mm:ss\ AM/PM</c:formatCode>
                <c:ptCount val="9"/>
                <c:pt idx="0">
                  <c:v>4.7514224106689866E-3</c:v>
                </c:pt>
                <c:pt idx="1">
                  <c:v>5.7755218525766469E-3</c:v>
                </c:pt>
                <c:pt idx="2">
                  <c:v>8.0963705878089459E-3</c:v>
                </c:pt>
                <c:pt idx="3">
                  <c:v>1.3556017612524464E-2</c:v>
                </c:pt>
                <c:pt idx="4">
                  <c:v>1.7499465463506562E-2</c:v>
                </c:pt>
                <c:pt idx="5">
                  <c:v>2.5676374896314021E-2</c:v>
                </c:pt>
                <c:pt idx="6">
                  <c:v>2.9705533811698201E-2</c:v>
                </c:pt>
                <c:pt idx="7">
                  <c:v>2.5486111111111112E-2</c:v>
                </c:pt>
                <c:pt idx="8">
                  <c:v>2.6875000000000003E-2</c:v>
                </c:pt>
              </c:numCache>
            </c:numRef>
          </c:val>
          <c:extLst>
            <c:ext xmlns:c16="http://schemas.microsoft.com/office/drawing/2014/chart" uri="{C3380CC4-5D6E-409C-BE32-E72D297353CC}">
              <c16:uniqueId val="{00000001-B9F1-4DD2-864D-15C23E871B8F}"/>
            </c:ext>
          </c:extLst>
        </c:ser>
        <c:ser>
          <c:idx val="2"/>
          <c:order val="2"/>
          <c:tx>
            <c:strRef>
              <c:f>Sheet1!$D$1</c:f>
              <c:strCache>
                <c:ptCount val="1"/>
                <c:pt idx="0">
                  <c:v>DVD</c:v>
                </c:pt>
              </c:strCache>
            </c:strRef>
          </c:tx>
          <c:spPr>
            <a:solidFill>
              <a:srgbClr val="00AE4C"/>
            </a:solidFill>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Sheet1!$D$2:$D$10</c:f>
              <c:numCache>
                <c:formatCode>[$-F400]h:mm:ss\ AM/PM</c:formatCode>
                <c:ptCount val="9"/>
                <c:pt idx="0">
                  <c:v>2.8116362631287997E-3</c:v>
                </c:pt>
                <c:pt idx="1">
                  <c:v>2.9579912092653261E-3</c:v>
                </c:pt>
                <c:pt idx="2">
                  <c:v>2.6694441073763968E-3</c:v>
                </c:pt>
                <c:pt idx="3">
                  <c:v>2.5752335881567769E-3</c:v>
                </c:pt>
                <c:pt idx="4">
                  <c:v>2.046778303603931E-3</c:v>
                </c:pt>
                <c:pt idx="5">
                  <c:v>2.2167954266607342E-3</c:v>
                </c:pt>
                <c:pt idx="6">
                  <c:v>1.6331283959605761E-3</c:v>
                </c:pt>
                <c:pt idx="7">
                  <c:v>9.0277777777777784E-4</c:v>
                </c:pt>
                <c:pt idx="8">
                  <c:v>8.3333333333333328E-4</c:v>
                </c:pt>
              </c:numCache>
            </c:numRef>
          </c:val>
          <c:extLst>
            <c:ext xmlns:c16="http://schemas.microsoft.com/office/drawing/2014/chart" uri="{C3380CC4-5D6E-409C-BE32-E72D297353CC}">
              <c16:uniqueId val="{00000002-B9F1-4DD2-864D-15C23E871B8F}"/>
            </c:ext>
          </c:extLst>
        </c:ser>
        <c:ser>
          <c:idx val="3"/>
          <c:order val="3"/>
          <c:tx>
            <c:strRef>
              <c:f>Sheet1!$E$1</c:f>
              <c:strCache>
                <c:ptCount val="1"/>
                <c:pt idx="0">
                  <c:v>Cinema</c:v>
                </c:pt>
              </c:strCache>
            </c:strRef>
          </c:tx>
          <c:spPr>
            <a:solidFill>
              <a:srgbClr val="18FF72"/>
            </a:solidFill>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Sheet1!$E$2:$E$10</c:f>
              <c:numCache>
                <c:formatCode>[$-F400]h:mm:ss\ AM/PM</c:formatCode>
                <c:ptCount val="9"/>
                <c:pt idx="0">
                  <c:v>1.2708333333333335E-3</c:v>
                </c:pt>
                <c:pt idx="1">
                  <c:v>1.4541666666666665E-3</c:v>
                </c:pt>
                <c:pt idx="2">
                  <c:v>1.5393518518518519E-3</c:v>
                </c:pt>
                <c:pt idx="3">
                  <c:v>1.4875000000000003E-3</c:v>
                </c:pt>
                <c:pt idx="4">
                  <c:v>1.2875E-3</c:v>
                </c:pt>
                <c:pt idx="5">
                  <c:v>2.541666666666667E-4</c:v>
                </c:pt>
                <c:pt idx="6">
                  <c:v>1.2499999999999999E-5</c:v>
                </c:pt>
                <c:pt idx="7">
                  <c:v>1.2499999999999998E-3</c:v>
                </c:pt>
                <c:pt idx="8">
                  <c:v>9.8379629629629642E-4</c:v>
                </c:pt>
              </c:numCache>
            </c:numRef>
          </c:val>
          <c:extLst>
            <c:ext xmlns:c16="http://schemas.microsoft.com/office/drawing/2014/chart" uri="{C3380CC4-5D6E-409C-BE32-E72D297353CC}">
              <c16:uniqueId val="{00000003-B9F1-4DD2-864D-15C23E871B8F}"/>
            </c:ext>
          </c:extLst>
        </c:ser>
        <c:ser>
          <c:idx val="4"/>
          <c:order val="4"/>
          <c:tx>
            <c:strRef>
              <c:f>Sheet1!$F$1</c:f>
              <c:strCache>
                <c:ptCount val="1"/>
                <c:pt idx="0">
                  <c:v>Other online video</c:v>
                </c:pt>
              </c:strCache>
            </c:strRef>
          </c:tx>
          <c:spPr>
            <a:solidFill>
              <a:srgbClr val="004F87"/>
            </a:solidFill>
            <a:ln>
              <a:noFill/>
            </a:ln>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Sheet1!$F$2:$F$10</c:f>
              <c:numCache>
                <c:formatCode>[$-F400]h:mm:ss\ AM/PM</c:formatCode>
                <c:ptCount val="9"/>
                <c:pt idx="0">
                  <c:v>4.6764125174430697E-3</c:v>
                </c:pt>
                <c:pt idx="1">
                  <c:v>4.9794641885138021E-3</c:v>
                </c:pt>
                <c:pt idx="2">
                  <c:v>5.2825158595845344E-3</c:v>
                </c:pt>
                <c:pt idx="3">
                  <c:v>5.5855675306552667E-3</c:v>
                </c:pt>
                <c:pt idx="4">
                  <c:v>5.8886192017259991E-3</c:v>
                </c:pt>
                <c:pt idx="5">
                  <c:v>6.1916708727967305E-3</c:v>
                </c:pt>
                <c:pt idx="6">
                  <c:v>4.4620854487693361E-3</c:v>
                </c:pt>
                <c:pt idx="7">
                  <c:v>3.8194444444444443E-3</c:v>
                </c:pt>
                <c:pt idx="8">
                  <c:v>4.5138888888888885E-3</c:v>
                </c:pt>
              </c:numCache>
            </c:numRef>
          </c:val>
          <c:extLst>
            <c:ext xmlns:c16="http://schemas.microsoft.com/office/drawing/2014/chart" uri="{C3380CC4-5D6E-409C-BE32-E72D297353CC}">
              <c16:uniqueId val="{00000000-9075-4441-A94F-036DB1C8A320}"/>
            </c:ext>
          </c:extLst>
        </c:ser>
        <c:ser>
          <c:idx val="7"/>
          <c:order val="5"/>
          <c:tx>
            <c:strRef>
              <c:f>Sheet1!$G$1</c:f>
              <c:strCache>
                <c:ptCount val="1"/>
                <c:pt idx="0">
                  <c:v>YouTube</c:v>
                </c:pt>
              </c:strCache>
            </c:strRef>
          </c:tx>
          <c:spPr>
            <a:solidFill>
              <a:srgbClr val="39ACFF"/>
            </a:solidFill>
            <a:ln>
              <a:noFill/>
            </a:ln>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Sheet1!$G$2:$G$10</c:f>
              <c:numCache>
                <c:formatCode>[$-F400]h:mm:ss\ AM/PM</c:formatCode>
                <c:ptCount val="9"/>
                <c:pt idx="0">
                  <c:v>8.141849000540248E-3</c:v>
                </c:pt>
                <c:pt idx="1">
                  <c:v>1.0012273770934629E-2</c:v>
                </c:pt>
                <c:pt idx="2">
                  <c:v>1.622980821177742E-2</c:v>
                </c:pt>
                <c:pt idx="3">
                  <c:v>1.9935479695660004E-2</c:v>
                </c:pt>
                <c:pt idx="4">
                  <c:v>2.2899418107329372E-2</c:v>
                </c:pt>
                <c:pt idx="5">
                  <c:v>3.2504524581307405E-2</c:v>
                </c:pt>
                <c:pt idx="6">
                  <c:v>2.5503342787682331E-2</c:v>
                </c:pt>
                <c:pt idx="7">
                  <c:v>2.7708333333333331E-2</c:v>
                </c:pt>
                <c:pt idx="8">
                  <c:v>3.0972222222222224E-2</c:v>
                </c:pt>
              </c:numCache>
            </c:numRef>
          </c:val>
          <c:extLst>
            <c:ext xmlns:c16="http://schemas.microsoft.com/office/drawing/2014/chart" uri="{C3380CC4-5D6E-409C-BE32-E72D297353CC}">
              <c16:uniqueId val="{00000000-3422-4ED2-8C18-4E689444D11E}"/>
            </c:ext>
          </c:extLst>
        </c:ser>
        <c:ser>
          <c:idx val="5"/>
          <c:order val="6"/>
          <c:tx>
            <c:strRef>
              <c:f>Sheet1!$H$1</c:f>
              <c:strCache>
                <c:ptCount val="1"/>
                <c:pt idx="0">
                  <c:v>TikTok</c:v>
                </c:pt>
              </c:strCache>
            </c:strRef>
          </c:tx>
          <c:spPr>
            <a:solidFill>
              <a:srgbClr val="BAE2FF"/>
            </a:solidFill>
            <a:ln>
              <a:solidFill>
                <a:srgbClr val="BAE2FF"/>
              </a:solidFill>
            </a:ln>
          </c:spPr>
          <c:cat>
            <c:numRef>
              <c:f>Sheet1!$A$2:$A$10</c:f>
              <c:numCache>
                <c:formatCode>General</c:formatCode>
                <c:ptCount val="9"/>
                <c:pt idx="0">
                  <c:v>2015</c:v>
                </c:pt>
                <c:pt idx="1">
                  <c:v>2016</c:v>
                </c:pt>
                <c:pt idx="2">
                  <c:v>2017</c:v>
                </c:pt>
                <c:pt idx="3">
                  <c:v>2018</c:v>
                </c:pt>
                <c:pt idx="4">
                  <c:v>2019</c:v>
                </c:pt>
                <c:pt idx="5">
                  <c:v>2020</c:v>
                </c:pt>
                <c:pt idx="6">
                  <c:v>2021</c:v>
                </c:pt>
                <c:pt idx="7" formatCode="0">
                  <c:v>2022</c:v>
                </c:pt>
                <c:pt idx="8" formatCode="0">
                  <c:v>2023</c:v>
                </c:pt>
              </c:numCache>
            </c:numRef>
          </c:cat>
          <c:val>
            <c:numRef>
              <c:f>Sheet1!$H$2:$H$10</c:f>
              <c:numCache>
                <c:formatCode>[$-F400]h:mm:ss\ AM/PM</c:formatCode>
                <c:ptCount val="9"/>
                <c:pt idx="0">
                  <c:v>0</c:v>
                </c:pt>
                <c:pt idx="1">
                  <c:v>0</c:v>
                </c:pt>
                <c:pt idx="2">
                  <c:v>0</c:v>
                </c:pt>
                <c:pt idx="3">
                  <c:v>0</c:v>
                </c:pt>
                <c:pt idx="4">
                  <c:v>0</c:v>
                </c:pt>
                <c:pt idx="5">
                  <c:v>2.5017676877556348E-3</c:v>
                </c:pt>
                <c:pt idx="6">
                  <c:v>4.0944271603863894E-3</c:v>
                </c:pt>
                <c:pt idx="7">
                  <c:v>6.875E-3</c:v>
                </c:pt>
                <c:pt idx="8">
                  <c:v>8.4722222222222213E-3</c:v>
                </c:pt>
              </c:numCache>
            </c:numRef>
          </c:val>
          <c:extLst>
            <c:ext xmlns:c16="http://schemas.microsoft.com/office/drawing/2014/chart" uri="{C3380CC4-5D6E-409C-BE32-E72D297353CC}">
              <c16:uniqueId val="{00000001-9075-4441-A94F-036DB1C8A320}"/>
            </c:ext>
          </c:extLst>
        </c:ser>
        <c:dLbls>
          <c:showLegendKey val="0"/>
          <c:showVal val="0"/>
          <c:showCatName val="0"/>
          <c:showSerName val="0"/>
          <c:showPercent val="0"/>
          <c:showBubbleSize val="0"/>
        </c:dLbls>
        <c:axId val="34584448"/>
        <c:axId val="34585984"/>
      </c:areaChart>
      <c:catAx>
        <c:axId val="34584448"/>
        <c:scaling>
          <c:orientation val="minMax"/>
        </c:scaling>
        <c:delete val="0"/>
        <c:axPos val="b"/>
        <c:numFmt formatCode="General" sourceLinked="1"/>
        <c:majorTickMark val="out"/>
        <c:minorTickMark val="none"/>
        <c:tickLblPos val="nextTo"/>
        <c:spPr>
          <a:ln>
            <a:noFill/>
          </a:ln>
        </c:spPr>
        <c:txPr>
          <a:bodyPr/>
          <a:lstStyle/>
          <a:p>
            <a:pPr>
              <a:defRPr sz="1100" b="1"/>
            </a:pPr>
            <a:endParaRPr lang="en-US"/>
          </a:p>
        </c:txPr>
        <c:crossAx val="34585984"/>
        <c:crosses val="autoZero"/>
        <c:auto val="1"/>
        <c:lblAlgn val="ctr"/>
        <c:lblOffset val="100"/>
        <c:noMultiLvlLbl val="0"/>
      </c:catAx>
      <c:valAx>
        <c:axId val="34585984"/>
        <c:scaling>
          <c:orientation val="minMax"/>
        </c:scaling>
        <c:delete val="0"/>
        <c:axPos val="l"/>
        <c:numFmt formatCode="h:mm" sourceLinked="0"/>
        <c:majorTickMark val="out"/>
        <c:minorTickMark val="none"/>
        <c:tickLblPos val="nextTo"/>
        <c:spPr>
          <a:ln>
            <a:noFill/>
          </a:ln>
        </c:spPr>
        <c:txPr>
          <a:bodyPr/>
          <a:lstStyle/>
          <a:p>
            <a:pPr>
              <a:defRPr sz="1200" b="1"/>
            </a:pPr>
            <a:endParaRPr lang="en-US"/>
          </a:p>
        </c:txPr>
        <c:crossAx val="34584448"/>
        <c:crosses val="autoZero"/>
        <c:crossBetween val="midCat"/>
        <c:majorUnit val="2.0833000000000001E-2"/>
      </c:valAx>
    </c:plotArea>
    <c:legend>
      <c:legendPos val="r"/>
      <c:overlay val="0"/>
      <c:txPr>
        <a:bodyPr/>
        <a:lstStyle/>
        <a:p>
          <a:pPr>
            <a:defRPr sz="1200" b="1"/>
          </a:pPr>
          <a:endParaRPr lang="en-US"/>
        </a:p>
      </c:txPr>
    </c:legend>
    <c:plotVisOnly val="1"/>
    <c:dispBlanksAs val="zero"/>
    <c:showDLblsOverMax val="0"/>
  </c:chart>
  <c:spPr>
    <a:ln>
      <a:prstDash val="sysDash"/>
    </a:ln>
  </c:spPr>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Sheet1!$B$2:$F$2</c:f>
              <c:numCache>
                <c:formatCode>[hh]:mm:ss</c:formatCode>
                <c:ptCount val="5"/>
                <c:pt idx="0">
                  <c:v>0.11940972222222222</c:v>
                </c:pt>
                <c:pt idx="1">
                  <c:v>1.5358796296296296E-2</c:v>
                </c:pt>
                <c:pt idx="2">
                  <c:v>5.7175925925925927E-3</c:v>
                </c:pt>
                <c:pt idx="3">
                  <c:v>5.7986111111111112E-3</c:v>
                </c:pt>
                <c:pt idx="4">
                  <c:v>9.1435185185185185E-4</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Sheet1!$B$3:$F$3</c:f>
              <c:numCache>
                <c:formatCode>[hh]:mm:ss</c:formatCode>
                <c:ptCount val="5"/>
                <c:pt idx="0">
                  <c:v>0.11436342592592592</c:v>
                </c:pt>
                <c:pt idx="1">
                  <c:v>1.3981481481481482E-2</c:v>
                </c:pt>
                <c:pt idx="2">
                  <c:v>6.030092592592593E-3</c:v>
                </c:pt>
                <c:pt idx="3">
                  <c:v>5.8912037037037041E-3</c:v>
                </c:pt>
                <c:pt idx="4">
                  <c:v>1.0763888888888889E-3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Sheet1!$B$4:$F$4</c:f>
              <c:numCache>
                <c:formatCode>[hh]:mm:ss</c:formatCode>
                <c:ptCount val="5"/>
                <c:pt idx="0">
                  <c:v>0.11105324074074074</c:v>
                </c:pt>
                <c:pt idx="1">
                  <c:v>1.4456018518518519E-2</c:v>
                </c:pt>
                <c:pt idx="2">
                  <c:v>5.0694444444444441E-3</c:v>
                </c:pt>
                <c:pt idx="3">
                  <c:v>5.7060185185185183E-3</c:v>
                </c:pt>
                <c:pt idx="4">
                  <c:v>1.2152777777777778E-3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Sheet1!$B$5:$F$5</c:f>
              <c:numCache>
                <c:formatCode>[hh]:mm:ss</c:formatCode>
                <c:ptCount val="5"/>
                <c:pt idx="0">
                  <c:v>0.10623842592592593</c:v>
                </c:pt>
                <c:pt idx="1">
                  <c:v>1.4421296296296297E-2</c:v>
                </c:pt>
                <c:pt idx="2">
                  <c:v>4.4212962962962964E-3</c:v>
                </c:pt>
                <c:pt idx="3">
                  <c:v>6.2037037037037035E-3</c:v>
                </c:pt>
                <c:pt idx="4">
                  <c:v>1.2268518518518518E-3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Sheet1!$B$6:$F$6</c:f>
              <c:numCache>
                <c:formatCode>[hh]:mm:ss</c:formatCode>
                <c:ptCount val="5"/>
                <c:pt idx="0">
                  <c:v>0.10190972222222222</c:v>
                </c:pt>
                <c:pt idx="1">
                  <c:v>1.3900462962962963E-2</c:v>
                </c:pt>
                <c:pt idx="2">
                  <c:v>3.3796296296296296E-3</c:v>
                </c:pt>
                <c:pt idx="3">
                  <c:v>5.2546296296296299E-3</c:v>
                </c:pt>
                <c:pt idx="4">
                  <c:v>1.0185185185185184E-3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Sheet1!$B$7:$F$7</c:f>
              <c:numCache>
                <c:formatCode>[hh]:mm:ss</c:formatCode>
                <c:ptCount val="5"/>
                <c:pt idx="0">
                  <c:v>9.6736111111111106E-2</c:v>
                </c:pt>
                <c:pt idx="1">
                  <c:v>1.2685185185185185E-2</c:v>
                </c:pt>
                <c:pt idx="2">
                  <c:v>3.5069444444444445E-3</c:v>
                </c:pt>
                <c:pt idx="3">
                  <c:v>5.5208333333333333E-3</c:v>
                </c:pt>
                <c:pt idx="4">
                  <c:v>1.2268518518518518E-3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Sheet1!$B$8:$F$8</c:f>
              <c:numCache>
                <c:formatCode>[hh]:mm:ss</c:formatCode>
                <c:ptCount val="5"/>
                <c:pt idx="0">
                  <c:v>0.10457175925925925</c:v>
                </c:pt>
                <c:pt idx="1">
                  <c:v>1.4409722222222223E-2</c:v>
                </c:pt>
                <c:pt idx="2">
                  <c:v>4.6296296296296294E-3</c:v>
                </c:pt>
                <c:pt idx="3">
                  <c:v>6.4120370370370373E-3</c:v>
                </c:pt>
                <c:pt idx="4">
                  <c:v>1.5162037037037036E-3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Sheet1!$B$9:$F$9</c:f>
              <c:numCache>
                <c:formatCode>[hh]:mm:ss</c:formatCode>
                <c:ptCount val="5"/>
                <c:pt idx="0">
                  <c:v>9.9212962962962961E-2</c:v>
                </c:pt>
                <c:pt idx="1">
                  <c:v>1.4907407407407407E-2</c:v>
                </c:pt>
                <c:pt idx="2">
                  <c:v>4.8842592592592592E-3</c:v>
                </c:pt>
                <c:pt idx="3">
                  <c:v>7.3726851851851852E-3</c:v>
                </c:pt>
                <c:pt idx="4">
                  <c:v>1.5393518518518519E-3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Sheet1!$B$10:$F$10</c:f>
              <c:numCache>
                <c:formatCode>[hh]:mm:ss</c:formatCode>
                <c:ptCount val="5"/>
                <c:pt idx="0">
                  <c:v>9.9016203703703703E-2</c:v>
                </c:pt>
                <c:pt idx="1">
                  <c:v>1.3773148148148149E-2</c:v>
                </c:pt>
                <c:pt idx="2">
                  <c:v>4.0740740740740737E-3</c:v>
                </c:pt>
                <c:pt idx="3">
                  <c:v>6.8634259259259256E-3</c:v>
                </c:pt>
                <c:pt idx="4">
                  <c:v>1.261574074074074E-3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Sheet1!$B$11:$F$11</c:f>
              <c:numCache>
                <c:formatCode>[hh]:mm:ss</c:formatCode>
                <c:ptCount val="5"/>
                <c:pt idx="0">
                  <c:v>0.10903935185185185</c:v>
                </c:pt>
                <c:pt idx="1">
                  <c:v>1.4537037037037038E-2</c:v>
                </c:pt>
                <c:pt idx="2">
                  <c:v>4.2824074074074075E-3</c:v>
                </c:pt>
                <c:pt idx="3">
                  <c:v>6.9907407407407409E-3</c:v>
                </c:pt>
                <c:pt idx="4">
                  <c:v>1.3657407407407407E-3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Sheet1!$B$12:$F$12</c:f>
              <c:numCache>
                <c:formatCode>[hh]:mm:ss</c:formatCode>
                <c:ptCount val="5"/>
                <c:pt idx="0">
                  <c:v>0.11259259259259259</c:v>
                </c:pt>
                <c:pt idx="1">
                  <c:v>1.4201388888888888E-2</c:v>
                </c:pt>
                <c:pt idx="2">
                  <c:v>4.4675925925925924E-3</c:v>
                </c:pt>
                <c:pt idx="3">
                  <c:v>6.828703703703704E-3</c:v>
                </c:pt>
                <c:pt idx="4">
                  <c:v>1.5277777777777779E-3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Sheet1!$B$13:$F$13</c:f>
              <c:numCache>
                <c:formatCode>[hh]:mm:ss</c:formatCode>
                <c:ptCount val="5"/>
                <c:pt idx="0">
                  <c:v>0.11517361111111112</c:v>
                </c:pt>
                <c:pt idx="1">
                  <c:v>1.6527777777777777E-2</c:v>
                </c:pt>
                <c:pt idx="2">
                  <c:v>5.9953703703703705E-3</c:v>
                </c:pt>
                <c:pt idx="3">
                  <c:v>7.1412037037037034E-3</c:v>
                </c:pt>
                <c:pt idx="4">
                  <c:v>1.724537037037037E-3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Linear</c:v>
                </c:pt>
              </c:strCache>
            </c:strRef>
          </c:tx>
          <c:spPr>
            <a:ln w="28575" cap="rnd">
              <a:solidFill>
                <a:schemeClr val="accent1"/>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Sheet1!$B$2:$B$20</c:f>
              <c:numCache>
                <c:formatCode>_-* #,##0_-;\-* #,##0_-;_-* "-"??_-;_-@_-</c:formatCode>
                <c:ptCount val="19"/>
                <c:pt idx="0">
                  <c:v>1464439.7000000002</c:v>
                </c:pt>
                <c:pt idx="1">
                  <c:v>2778158.9</c:v>
                </c:pt>
                <c:pt idx="2">
                  <c:v>3782815.9000000004</c:v>
                </c:pt>
                <c:pt idx="3">
                  <c:v>4130382.2</c:v>
                </c:pt>
                <c:pt idx="4">
                  <c:v>4147982.5000000005</c:v>
                </c:pt>
                <c:pt idx="5">
                  <c:v>4302094.5</c:v>
                </c:pt>
                <c:pt idx="6">
                  <c:v>5092602.8</c:v>
                </c:pt>
                <c:pt idx="7">
                  <c:v>5875751.5</c:v>
                </c:pt>
                <c:pt idx="8">
                  <c:v>5722805.5</c:v>
                </c:pt>
                <c:pt idx="9">
                  <c:v>6272357.5999999996</c:v>
                </c:pt>
                <c:pt idx="10">
                  <c:v>7639694.0000000009</c:v>
                </c:pt>
                <c:pt idx="11">
                  <c:v>9933468.2000000011</c:v>
                </c:pt>
                <c:pt idx="12">
                  <c:v>12432794.699999999</c:v>
                </c:pt>
                <c:pt idx="13">
                  <c:v>13627412.899999999</c:v>
                </c:pt>
                <c:pt idx="14">
                  <c:v>14991550.199999999</c:v>
                </c:pt>
                <c:pt idx="15">
                  <c:v>14851694.599999998</c:v>
                </c:pt>
                <c:pt idx="16">
                  <c:v>11135535.6</c:v>
                </c:pt>
                <c:pt idx="17">
                  <c:v>6166496.2000000002</c:v>
                </c:pt>
                <c:pt idx="18">
                  <c:v>3269281.9000000004</c:v>
                </c:pt>
              </c:numCache>
            </c:numRef>
          </c:val>
          <c:smooth val="0"/>
          <c:extLst>
            <c:ext xmlns:c16="http://schemas.microsoft.com/office/drawing/2014/chart" uri="{C3380CC4-5D6E-409C-BE32-E72D297353CC}">
              <c16:uniqueId val="{00000000-F9AE-4D85-99BC-CECC4A8D5072}"/>
            </c:ext>
          </c:extLst>
        </c:ser>
        <c:ser>
          <c:idx val="1"/>
          <c:order val="1"/>
          <c:tx>
            <c:strRef>
              <c:f>Sheet1!$C$1</c:f>
              <c:strCache>
                <c:ptCount val="1"/>
                <c:pt idx="0">
                  <c:v>BVOD</c:v>
                </c:pt>
              </c:strCache>
            </c:strRef>
          </c:tx>
          <c:spPr>
            <a:ln w="28575" cap="rnd">
              <a:solidFill>
                <a:schemeClr val="accent2"/>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Sheet1!$C$2:$C$20</c:f>
              <c:numCache>
                <c:formatCode>_-* #,##0_-;\-* #,##0_-;_-* "-"??_-;_-@_-</c:formatCode>
                <c:ptCount val="19"/>
                <c:pt idx="0">
                  <c:v>195178.4</c:v>
                </c:pt>
                <c:pt idx="1">
                  <c:v>379045.2</c:v>
                </c:pt>
                <c:pt idx="2">
                  <c:v>487700.3</c:v>
                </c:pt>
                <c:pt idx="3">
                  <c:v>502143.3</c:v>
                </c:pt>
                <c:pt idx="4">
                  <c:v>512875.9</c:v>
                </c:pt>
                <c:pt idx="5">
                  <c:v>547694.5</c:v>
                </c:pt>
                <c:pt idx="6">
                  <c:v>652563</c:v>
                </c:pt>
                <c:pt idx="7">
                  <c:v>767069.6</c:v>
                </c:pt>
                <c:pt idx="8">
                  <c:v>818165.5</c:v>
                </c:pt>
                <c:pt idx="9">
                  <c:v>869966</c:v>
                </c:pt>
                <c:pt idx="10">
                  <c:v>1006326.3</c:v>
                </c:pt>
                <c:pt idx="11">
                  <c:v>1180813.2</c:v>
                </c:pt>
                <c:pt idx="12">
                  <c:v>1494259.5</c:v>
                </c:pt>
                <c:pt idx="13">
                  <c:v>1976577.8</c:v>
                </c:pt>
                <c:pt idx="14">
                  <c:v>2573323</c:v>
                </c:pt>
                <c:pt idx="15">
                  <c:v>2855135.3</c:v>
                </c:pt>
                <c:pt idx="16">
                  <c:v>2071923</c:v>
                </c:pt>
                <c:pt idx="17">
                  <c:v>1191272.3</c:v>
                </c:pt>
                <c:pt idx="18">
                  <c:v>643193.69999999995</c:v>
                </c:pt>
              </c:numCache>
            </c:numRef>
          </c:val>
          <c:smooth val="0"/>
          <c:extLst>
            <c:ext xmlns:c16="http://schemas.microsoft.com/office/drawing/2014/chart" uri="{C3380CC4-5D6E-409C-BE32-E72D297353CC}">
              <c16:uniqueId val="{00000001-F9AE-4D85-99BC-CECC4A8D5072}"/>
            </c:ext>
          </c:extLst>
        </c:ser>
        <c:ser>
          <c:idx val="2"/>
          <c:order val="2"/>
          <c:tx>
            <c:strRef>
              <c:f>Sheet1!$D$1</c:f>
              <c:strCache>
                <c:ptCount val="1"/>
                <c:pt idx="0">
                  <c:v>SVOD</c:v>
                </c:pt>
              </c:strCache>
            </c:strRef>
          </c:tx>
          <c:spPr>
            <a:ln w="28575" cap="rnd">
              <a:solidFill>
                <a:schemeClr val="accent3"/>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Sheet1!$D$2:$D$20</c:f>
              <c:numCache>
                <c:formatCode>_-* #,##0_-;\-* #,##0_-;_-* "-"??_-;_-@_-</c:formatCode>
                <c:ptCount val="19"/>
                <c:pt idx="0">
                  <c:v>317895</c:v>
                </c:pt>
                <c:pt idx="1">
                  <c:v>653033</c:v>
                </c:pt>
                <c:pt idx="2">
                  <c:v>822739</c:v>
                </c:pt>
                <c:pt idx="3">
                  <c:v>926359</c:v>
                </c:pt>
                <c:pt idx="4">
                  <c:v>1029052</c:v>
                </c:pt>
                <c:pt idx="5">
                  <c:v>1118173</c:v>
                </c:pt>
                <c:pt idx="6">
                  <c:v>1277525</c:v>
                </c:pt>
                <c:pt idx="7">
                  <c:v>1483743</c:v>
                </c:pt>
                <c:pt idx="8">
                  <c:v>1614264</c:v>
                </c:pt>
                <c:pt idx="9">
                  <c:v>1774201</c:v>
                </c:pt>
                <c:pt idx="10">
                  <c:v>2159939</c:v>
                </c:pt>
                <c:pt idx="11">
                  <c:v>2455863</c:v>
                </c:pt>
                <c:pt idx="12">
                  <c:v>2980430</c:v>
                </c:pt>
                <c:pt idx="13">
                  <c:v>3701846</c:v>
                </c:pt>
                <c:pt idx="14">
                  <c:v>4511928</c:v>
                </c:pt>
                <c:pt idx="15">
                  <c:v>4619318</c:v>
                </c:pt>
                <c:pt idx="16">
                  <c:v>3595078</c:v>
                </c:pt>
                <c:pt idx="17">
                  <c:v>2295060</c:v>
                </c:pt>
                <c:pt idx="18">
                  <c:v>1340169</c:v>
                </c:pt>
              </c:numCache>
            </c:numRef>
          </c:val>
          <c:smooth val="0"/>
          <c:extLst>
            <c:ext xmlns:c16="http://schemas.microsoft.com/office/drawing/2014/chart" uri="{C3380CC4-5D6E-409C-BE32-E72D297353CC}">
              <c16:uniqueId val="{00000002-F9AE-4D85-99BC-CECC4A8D5072}"/>
            </c:ext>
          </c:extLst>
        </c:ser>
        <c:ser>
          <c:idx val="3"/>
          <c:order val="3"/>
          <c:tx>
            <c:strRef>
              <c:f>Sheet1!$E$1</c:f>
              <c:strCache>
                <c:ptCount val="1"/>
                <c:pt idx="0">
                  <c:v>Video-Sharing</c:v>
                </c:pt>
              </c:strCache>
            </c:strRef>
          </c:tx>
          <c:spPr>
            <a:ln w="28575" cap="rnd">
              <a:solidFill>
                <a:schemeClr val="accent4"/>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Sheet1!$E$2:$E$20</c:f>
              <c:numCache>
                <c:formatCode>_-* #,##0_-;\-* #,##0_-;_-* "-"??_-;_-@_-</c:formatCode>
                <c:ptCount val="19"/>
                <c:pt idx="0">
                  <c:v>958598.1</c:v>
                </c:pt>
                <c:pt idx="1">
                  <c:v>1724417.3</c:v>
                </c:pt>
                <c:pt idx="2">
                  <c:v>1918468.8</c:v>
                </c:pt>
                <c:pt idx="3">
                  <c:v>1975572.6</c:v>
                </c:pt>
                <c:pt idx="4">
                  <c:v>2045071.2</c:v>
                </c:pt>
                <c:pt idx="5">
                  <c:v>2053275.6</c:v>
                </c:pt>
                <c:pt idx="6">
                  <c:v>2020556.4</c:v>
                </c:pt>
                <c:pt idx="7">
                  <c:v>2024956.7</c:v>
                </c:pt>
                <c:pt idx="8">
                  <c:v>2075248.5</c:v>
                </c:pt>
                <c:pt idx="9">
                  <c:v>2337394</c:v>
                </c:pt>
                <c:pt idx="10">
                  <c:v>2929113.7</c:v>
                </c:pt>
                <c:pt idx="11">
                  <c:v>3150002.5</c:v>
                </c:pt>
                <c:pt idx="12">
                  <c:v>3255675.6</c:v>
                </c:pt>
                <c:pt idx="13">
                  <c:v>3336610.4</c:v>
                </c:pt>
                <c:pt idx="14">
                  <c:v>3375197.5</c:v>
                </c:pt>
                <c:pt idx="15">
                  <c:v>3394235.9</c:v>
                </c:pt>
                <c:pt idx="16">
                  <c:v>3293030.1</c:v>
                </c:pt>
                <c:pt idx="17">
                  <c:v>2766930.4</c:v>
                </c:pt>
                <c:pt idx="18">
                  <c:v>2060652.6</c:v>
                </c:pt>
              </c:numCache>
            </c:numRef>
          </c:val>
          <c:smooth val="0"/>
          <c:extLst>
            <c:ext xmlns:c16="http://schemas.microsoft.com/office/drawing/2014/chart" uri="{C3380CC4-5D6E-409C-BE32-E72D297353CC}">
              <c16:uniqueId val="{00000000-38D1-486F-9B02-4137A0918880}"/>
            </c:ext>
          </c:extLst>
        </c:ser>
        <c:dLbls>
          <c:showLegendKey val="0"/>
          <c:showVal val="0"/>
          <c:showCatName val="0"/>
          <c:showSerName val="0"/>
          <c:showPercent val="0"/>
          <c:showBubbleSize val="0"/>
        </c:dLbls>
        <c:smooth val="0"/>
        <c:axId val="479511872"/>
        <c:axId val="643650639"/>
      </c:lineChart>
      <c:catAx>
        <c:axId val="4795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43650639"/>
        <c:crosses val="autoZero"/>
        <c:auto val="1"/>
        <c:lblAlgn val="ctr"/>
        <c:lblOffset val="100"/>
        <c:noMultiLvlLbl val="0"/>
      </c:catAx>
      <c:valAx>
        <c:axId val="643650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b="1"/>
                  <a:t>Average Audience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95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Linear</c:v>
                </c:pt>
              </c:strCache>
            </c:strRef>
          </c:tx>
          <c:spPr>
            <a:ln w="28575" cap="rnd">
              <a:solidFill>
                <a:schemeClr val="accent1"/>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Sheet1!$B$2:$B$20</c:f>
              <c:numCache>
                <c:formatCode>_-* #,##0_-;\-* #,##0_-;_-* "-"??_-;_-@_-</c:formatCode>
                <c:ptCount val="19"/>
                <c:pt idx="0">
                  <c:v>57672.599999999991</c:v>
                </c:pt>
                <c:pt idx="1">
                  <c:v>144164.09999999998</c:v>
                </c:pt>
                <c:pt idx="2">
                  <c:v>211480.9</c:v>
                </c:pt>
                <c:pt idx="3">
                  <c:v>259049.59999999998</c:v>
                </c:pt>
                <c:pt idx="4">
                  <c:v>287660</c:v>
                </c:pt>
                <c:pt idx="5">
                  <c:v>307672.3</c:v>
                </c:pt>
                <c:pt idx="6">
                  <c:v>340587.7</c:v>
                </c:pt>
                <c:pt idx="7">
                  <c:v>369539.5</c:v>
                </c:pt>
                <c:pt idx="8">
                  <c:v>377388.79999999999</c:v>
                </c:pt>
                <c:pt idx="9">
                  <c:v>405340.00000000006</c:v>
                </c:pt>
                <c:pt idx="10">
                  <c:v>479974.30000000005</c:v>
                </c:pt>
                <c:pt idx="11">
                  <c:v>624802.5</c:v>
                </c:pt>
                <c:pt idx="12">
                  <c:v>821604.4</c:v>
                </c:pt>
                <c:pt idx="13">
                  <c:v>957334.2</c:v>
                </c:pt>
                <c:pt idx="14">
                  <c:v>1143613.7</c:v>
                </c:pt>
                <c:pt idx="15">
                  <c:v>1206108.8</c:v>
                </c:pt>
                <c:pt idx="16">
                  <c:v>831857.29999999993</c:v>
                </c:pt>
                <c:pt idx="17">
                  <c:v>460172.9</c:v>
                </c:pt>
                <c:pt idx="18">
                  <c:v>261892.1</c:v>
                </c:pt>
              </c:numCache>
            </c:numRef>
          </c:val>
          <c:smooth val="0"/>
          <c:extLst>
            <c:ext xmlns:c16="http://schemas.microsoft.com/office/drawing/2014/chart" uri="{C3380CC4-5D6E-409C-BE32-E72D297353CC}">
              <c16:uniqueId val="{00000000-F9AE-4D85-99BC-CECC4A8D5072}"/>
            </c:ext>
          </c:extLst>
        </c:ser>
        <c:ser>
          <c:idx val="1"/>
          <c:order val="1"/>
          <c:tx>
            <c:strRef>
              <c:f>Sheet1!$C$1</c:f>
              <c:strCache>
                <c:ptCount val="1"/>
                <c:pt idx="0">
                  <c:v>BVOD</c:v>
                </c:pt>
              </c:strCache>
            </c:strRef>
          </c:tx>
          <c:spPr>
            <a:ln w="28575" cap="rnd">
              <a:solidFill>
                <a:schemeClr val="accent2"/>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Sheet1!$C$2:$C$20</c:f>
              <c:numCache>
                <c:formatCode>_-* #,##0_-;\-* #,##0_-;_-* "-"??_-;_-@_-</c:formatCode>
                <c:ptCount val="19"/>
                <c:pt idx="0">
                  <c:v>36475.300000000003</c:v>
                </c:pt>
                <c:pt idx="1">
                  <c:v>68033.2</c:v>
                </c:pt>
                <c:pt idx="2">
                  <c:v>100198.6</c:v>
                </c:pt>
                <c:pt idx="3">
                  <c:v>120546</c:v>
                </c:pt>
                <c:pt idx="4">
                  <c:v>128804.7</c:v>
                </c:pt>
                <c:pt idx="5">
                  <c:v>138106.29999999999</c:v>
                </c:pt>
                <c:pt idx="6">
                  <c:v>156365.20000000001</c:v>
                </c:pt>
                <c:pt idx="7">
                  <c:v>177221.9</c:v>
                </c:pt>
                <c:pt idx="8">
                  <c:v>178634.2</c:v>
                </c:pt>
                <c:pt idx="9">
                  <c:v>177955.3</c:v>
                </c:pt>
                <c:pt idx="10">
                  <c:v>199235.6</c:v>
                </c:pt>
                <c:pt idx="11">
                  <c:v>240323.8</c:v>
                </c:pt>
                <c:pt idx="12">
                  <c:v>311221.09999999998</c:v>
                </c:pt>
                <c:pt idx="13">
                  <c:v>407679.2</c:v>
                </c:pt>
                <c:pt idx="14">
                  <c:v>556526</c:v>
                </c:pt>
                <c:pt idx="15">
                  <c:v>628295.30000000005</c:v>
                </c:pt>
                <c:pt idx="16">
                  <c:v>444375.9</c:v>
                </c:pt>
                <c:pt idx="17">
                  <c:v>274237</c:v>
                </c:pt>
                <c:pt idx="18">
                  <c:v>163272.6</c:v>
                </c:pt>
              </c:numCache>
            </c:numRef>
          </c:val>
          <c:smooth val="0"/>
          <c:extLst>
            <c:ext xmlns:c16="http://schemas.microsoft.com/office/drawing/2014/chart" uri="{C3380CC4-5D6E-409C-BE32-E72D297353CC}">
              <c16:uniqueId val="{00000001-F9AE-4D85-99BC-CECC4A8D5072}"/>
            </c:ext>
          </c:extLst>
        </c:ser>
        <c:ser>
          <c:idx val="2"/>
          <c:order val="2"/>
          <c:tx>
            <c:strRef>
              <c:f>Sheet1!$D$1</c:f>
              <c:strCache>
                <c:ptCount val="1"/>
                <c:pt idx="0">
                  <c:v>SVOD</c:v>
                </c:pt>
              </c:strCache>
            </c:strRef>
          </c:tx>
          <c:spPr>
            <a:ln w="28575" cap="rnd">
              <a:solidFill>
                <a:schemeClr val="accent3"/>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Sheet1!$D$2:$D$20</c:f>
              <c:numCache>
                <c:formatCode>_-* #,##0_-;\-* #,##0_-;_-* "-"??_-;_-@_-</c:formatCode>
                <c:ptCount val="19"/>
                <c:pt idx="0">
                  <c:v>106627</c:v>
                </c:pt>
                <c:pt idx="1">
                  <c:v>171594</c:v>
                </c:pt>
                <c:pt idx="2">
                  <c:v>239752</c:v>
                </c:pt>
                <c:pt idx="3">
                  <c:v>307221</c:v>
                </c:pt>
                <c:pt idx="4">
                  <c:v>371296</c:v>
                </c:pt>
                <c:pt idx="5">
                  <c:v>426213</c:v>
                </c:pt>
                <c:pt idx="6">
                  <c:v>491002</c:v>
                </c:pt>
                <c:pt idx="7">
                  <c:v>550603</c:v>
                </c:pt>
                <c:pt idx="8">
                  <c:v>567909</c:v>
                </c:pt>
                <c:pt idx="9">
                  <c:v>591306</c:v>
                </c:pt>
                <c:pt idx="10">
                  <c:v>664122</c:v>
                </c:pt>
                <c:pt idx="11">
                  <c:v>761771</c:v>
                </c:pt>
                <c:pt idx="12">
                  <c:v>957005</c:v>
                </c:pt>
                <c:pt idx="13">
                  <c:v>1201800</c:v>
                </c:pt>
                <c:pt idx="14">
                  <c:v>1473215</c:v>
                </c:pt>
                <c:pt idx="15">
                  <c:v>1537261</c:v>
                </c:pt>
                <c:pt idx="16">
                  <c:v>1296886</c:v>
                </c:pt>
                <c:pt idx="17">
                  <c:v>931771</c:v>
                </c:pt>
                <c:pt idx="18">
                  <c:v>619400</c:v>
                </c:pt>
              </c:numCache>
            </c:numRef>
          </c:val>
          <c:smooth val="0"/>
          <c:extLst>
            <c:ext xmlns:c16="http://schemas.microsoft.com/office/drawing/2014/chart" uri="{C3380CC4-5D6E-409C-BE32-E72D297353CC}">
              <c16:uniqueId val="{00000002-F9AE-4D85-99BC-CECC4A8D5072}"/>
            </c:ext>
          </c:extLst>
        </c:ser>
        <c:ser>
          <c:idx val="3"/>
          <c:order val="3"/>
          <c:tx>
            <c:strRef>
              <c:f>Sheet1!$E$1</c:f>
              <c:strCache>
                <c:ptCount val="1"/>
                <c:pt idx="0">
                  <c:v>Video-Sharing</c:v>
                </c:pt>
              </c:strCache>
            </c:strRef>
          </c:tx>
          <c:spPr>
            <a:ln w="28575" cap="rnd">
              <a:solidFill>
                <a:schemeClr val="accent4"/>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Sheet1!$E$2:$E$20</c:f>
              <c:numCache>
                <c:formatCode>_-* #,##0_-;\-* #,##0_-;_-* "-"??_-;_-@_-</c:formatCode>
                <c:ptCount val="19"/>
                <c:pt idx="0">
                  <c:v>354825.5</c:v>
                </c:pt>
                <c:pt idx="1">
                  <c:v>513864.1</c:v>
                </c:pt>
                <c:pt idx="2">
                  <c:v>613738.9</c:v>
                </c:pt>
                <c:pt idx="3">
                  <c:v>692371.2</c:v>
                </c:pt>
                <c:pt idx="4">
                  <c:v>744843.6</c:v>
                </c:pt>
                <c:pt idx="5">
                  <c:v>769636.4</c:v>
                </c:pt>
                <c:pt idx="6">
                  <c:v>770234.5</c:v>
                </c:pt>
                <c:pt idx="7">
                  <c:v>776217.8</c:v>
                </c:pt>
                <c:pt idx="8">
                  <c:v>792906.3</c:v>
                </c:pt>
                <c:pt idx="9">
                  <c:v>838892.3</c:v>
                </c:pt>
                <c:pt idx="10">
                  <c:v>962268.5</c:v>
                </c:pt>
                <c:pt idx="11">
                  <c:v>1046436.4</c:v>
                </c:pt>
                <c:pt idx="12">
                  <c:v>1102936.3999999999</c:v>
                </c:pt>
                <c:pt idx="13">
                  <c:v>1146476.3999999999</c:v>
                </c:pt>
                <c:pt idx="14">
                  <c:v>1185112.6000000001</c:v>
                </c:pt>
                <c:pt idx="15">
                  <c:v>1274575.3</c:v>
                </c:pt>
                <c:pt idx="16">
                  <c:v>1355548.5</c:v>
                </c:pt>
                <c:pt idx="17">
                  <c:v>1221867.3999999999</c:v>
                </c:pt>
                <c:pt idx="18">
                  <c:v>960155.3</c:v>
                </c:pt>
              </c:numCache>
            </c:numRef>
          </c:val>
          <c:smooth val="0"/>
          <c:extLst>
            <c:ext xmlns:c16="http://schemas.microsoft.com/office/drawing/2014/chart" uri="{C3380CC4-5D6E-409C-BE32-E72D297353CC}">
              <c16:uniqueId val="{00000000-38D1-486F-9B02-4137A0918880}"/>
            </c:ext>
          </c:extLst>
        </c:ser>
        <c:dLbls>
          <c:showLegendKey val="0"/>
          <c:showVal val="0"/>
          <c:showCatName val="0"/>
          <c:showSerName val="0"/>
          <c:showPercent val="0"/>
          <c:showBubbleSize val="0"/>
        </c:dLbls>
        <c:smooth val="0"/>
        <c:axId val="479511872"/>
        <c:axId val="643650639"/>
      </c:lineChart>
      <c:catAx>
        <c:axId val="4795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43650639"/>
        <c:crosses val="autoZero"/>
        <c:auto val="1"/>
        <c:lblAlgn val="ctr"/>
        <c:lblOffset val="100"/>
        <c:noMultiLvlLbl val="0"/>
      </c:catAx>
      <c:valAx>
        <c:axId val="643650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b="1"/>
                  <a:t>Average Audience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95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2022</c:v>
          </c:tx>
          <c:spPr>
            <a:solidFill>
              <a:schemeClr val="accent1"/>
            </a:solidFill>
            <a:ln>
              <a:noFill/>
            </a:ln>
            <a:effectLst/>
          </c:spPr>
          <c:invertIfNegative val="0"/>
          <c:cat>
            <c:strRef>
              <c:f>Sheet1!$B$1:$F$1</c:f>
              <c:strCache>
                <c:ptCount val="5"/>
                <c:pt idx="0">
                  <c:v>Linear TV</c:v>
                </c:pt>
                <c:pt idx="1">
                  <c:v>BVOD</c:v>
                </c:pt>
                <c:pt idx="2">
                  <c:v>SVOD</c:v>
                </c:pt>
                <c:pt idx="3">
                  <c:v>YouTube</c:v>
                </c:pt>
                <c:pt idx="4">
                  <c:v>TikTok</c:v>
                </c:pt>
              </c:strCache>
            </c:strRef>
          </c:cat>
          <c:val>
            <c:numRef>
              <c:f>Sheet1!$B$2:$F$2</c:f>
              <c:numCache>
                <c:formatCode>[$-F400]h:mm:ss\ AM/PM</c:formatCode>
                <c:ptCount val="5"/>
                <c:pt idx="0">
                  <c:v>0.11833333333333333</c:v>
                </c:pt>
                <c:pt idx="1">
                  <c:v>1.0763888888888889E-2</c:v>
                </c:pt>
                <c:pt idx="2">
                  <c:v>2.5486111111111112E-2</c:v>
                </c:pt>
                <c:pt idx="3">
                  <c:v>2.7708333333333331E-2</c:v>
                </c:pt>
                <c:pt idx="4">
                  <c:v>6.875E-3</c:v>
                </c:pt>
              </c:numCache>
            </c:numRef>
          </c:val>
          <c:extLst>
            <c:ext xmlns:c16="http://schemas.microsoft.com/office/drawing/2014/chart" uri="{C3380CC4-5D6E-409C-BE32-E72D297353CC}">
              <c16:uniqueId val="{00000000-21E7-4373-A6D9-73701D2A8E29}"/>
            </c:ext>
          </c:extLst>
        </c:ser>
        <c:ser>
          <c:idx val="1"/>
          <c:order val="1"/>
          <c:tx>
            <c:v>2023</c:v>
          </c:tx>
          <c:spPr>
            <a:solidFill>
              <a:schemeClr val="accent2"/>
            </a:solidFill>
            <a:ln>
              <a:noFill/>
            </a:ln>
            <a:effectLst/>
          </c:spPr>
          <c:invertIfNegative val="0"/>
          <c:cat>
            <c:strRef>
              <c:f>Sheet1!$B$1:$F$1</c:f>
              <c:strCache>
                <c:ptCount val="5"/>
                <c:pt idx="0">
                  <c:v>Linear TV</c:v>
                </c:pt>
                <c:pt idx="1">
                  <c:v>BVOD</c:v>
                </c:pt>
                <c:pt idx="2">
                  <c:v>SVOD</c:v>
                </c:pt>
                <c:pt idx="3">
                  <c:v>YouTube</c:v>
                </c:pt>
                <c:pt idx="4">
                  <c:v>TikTok</c:v>
                </c:pt>
              </c:strCache>
            </c:strRef>
          </c:cat>
          <c:val>
            <c:numRef>
              <c:f>Sheet1!$B$3:$F$3</c:f>
              <c:numCache>
                <c:formatCode>[$-F400]h:mm:ss\ AM/PM</c:formatCode>
                <c:ptCount val="5"/>
                <c:pt idx="0">
                  <c:v>0.11173611111111109</c:v>
                </c:pt>
                <c:pt idx="1">
                  <c:v>1.3194444444444444E-2</c:v>
                </c:pt>
                <c:pt idx="2">
                  <c:v>2.6875000000000003E-2</c:v>
                </c:pt>
                <c:pt idx="3">
                  <c:v>3.0972222222222224E-2</c:v>
                </c:pt>
                <c:pt idx="4">
                  <c:v>8.4722222222222213E-3</c:v>
                </c:pt>
              </c:numCache>
            </c:numRef>
          </c:val>
          <c:extLst>
            <c:ext xmlns:c16="http://schemas.microsoft.com/office/drawing/2014/chart" uri="{C3380CC4-5D6E-409C-BE32-E72D297353CC}">
              <c16:uniqueId val="{00000001-21E7-4373-A6D9-73701D2A8E29}"/>
            </c:ext>
          </c:extLst>
        </c:ser>
        <c:dLbls>
          <c:showLegendKey val="0"/>
          <c:showVal val="0"/>
          <c:showCatName val="0"/>
          <c:showSerName val="0"/>
          <c:showPercent val="0"/>
          <c:showBubbleSize val="0"/>
        </c:dLbls>
        <c:gapWidth val="219"/>
        <c:overlap val="-27"/>
        <c:axId val="1948013440"/>
        <c:axId val="1491871888"/>
      </c:barChart>
      <c:catAx>
        <c:axId val="19480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1871888"/>
        <c:crosses val="autoZero"/>
        <c:auto val="1"/>
        <c:lblAlgn val="ctr"/>
        <c:lblOffset val="100"/>
        <c:noMultiLvlLbl val="0"/>
      </c:catAx>
      <c:valAx>
        <c:axId val="1491871888"/>
        <c:scaling>
          <c:orientation val="minMax"/>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8013440"/>
        <c:crosses val="autoZero"/>
        <c:crossBetween val="between"/>
        <c:majorUnit val="2.0833330000000004E-2"/>
      </c:valAx>
      <c:spPr>
        <a:noFill/>
        <a:ln>
          <a:noFill/>
        </a:ln>
        <a:effectLst/>
      </c:spPr>
    </c:plotArea>
    <c:legend>
      <c:legendPos val="b"/>
      <c:layout>
        <c:manualLayout>
          <c:xMode val="edge"/>
          <c:yMode val="edge"/>
          <c:x val="0.86528477186448849"/>
          <c:y val="7.9160051138134416E-2"/>
          <c:w val="0.10782267386869475"/>
          <c:h val="6.10376566528752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5"/>
          <c:order val="0"/>
          <c:tx>
            <c:strRef>
              <c:f>Table!$D$4</c:f>
              <c:strCache>
                <c:ptCount val="1"/>
                <c:pt idx="0">
                  <c:v> Ave reach per day </c:v>
                </c:pt>
              </c:strCache>
            </c:strRef>
          </c:tx>
          <c:spPr>
            <a:solidFill>
              <a:schemeClr val="accent6">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CA10-4611-9B12-119C2D077295}"/>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CA10-4611-9B12-119C2D077295}"/>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CA10-4611-9B12-119C2D077295}"/>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CA10-4611-9B12-119C2D077295}"/>
              </c:ext>
            </c:extLst>
          </c:dPt>
          <c:dPt>
            <c:idx val="4"/>
            <c:invertIfNegative val="0"/>
            <c:bubble3D val="1"/>
            <c:spPr>
              <a:blipFill>
                <a:blip xmlns:r="http://schemas.openxmlformats.org/officeDocument/2006/relationships" r:embed="rId5"/>
                <a:stretch>
                  <a:fillRect/>
                </a:stretch>
              </a:blipFill>
              <a:ln w="25400">
                <a:noFill/>
              </a:ln>
              <a:effectLst/>
            </c:spPr>
            <c:extLst>
              <c:ext xmlns:c16="http://schemas.microsoft.com/office/drawing/2014/chart" uri="{C3380CC4-5D6E-409C-BE32-E72D297353CC}">
                <c16:uniqueId val="{00000009-CA10-4611-9B12-119C2D077295}"/>
              </c:ext>
            </c:extLst>
          </c:dPt>
          <c:dPt>
            <c:idx val="5"/>
            <c:invertIfNegative val="0"/>
            <c:bubble3D val="1"/>
            <c:spPr>
              <a:solidFill>
                <a:srgbClr val="FFC000"/>
              </a:solidFill>
              <a:ln w="25400">
                <a:noFill/>
              </a:ln>
              <a:effectLst/>
            </c:spPr>
            <c:extLst>
              <c:ext xmlns:c16="http://schemas.microsoft.com/office/drawing/2014/chart" uri="{C3380CC4-5D6E-409C-BE32-E72D297353CC}">
                <c16:uniqueId val="{0000000B-CA10-4611-9B12-119C2D077295}"/>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CA10-4611-9B12-119C2D077295}"/>
              </c:ext>
            </c:extLst>
          </c:dPt>
          <c:dPt>
            <c:idx val="7"/>
            <c:invertIfNegative val="0"/>
            <c:bubble3D val="1"/>
            <c:spPr>
              <a:blipFill>
                <a:blip xmlns:r="http://schemas.openxmlformats.org/officeDocument/2006/relationships" r:embed="rId7"/>
                <a:stretch>
                  <a:fillRect/>
                </a:stretch>
              </a:blipFill>
              <a:ln w="25400">
                <a:noFill/>
              </a:ln>
              <a:effectLst/>
            </c:spPr>
            <c:extLst>
              <c:ext xmlns:c16="http://schemas.microsoft.com/office/drawing/2014/chart" uri="{C3380CC4-5D6E-409C-BE32-E72D297353CC}">
                <c16:uniqueId val="{0000000F-CA10-4611-9B12-119C2D077295}"/>
              </c:ext>
            </c:extLst>
          </c:dPt>
          <c:dPt>
            <c:idx val="8"/>
            <c:invertIfNegative val="0"/>
            <c:bubble3D val="1"/>
            <c:spPr>
              <a:blipFill>
                <a:blip xmlns:r="http://schemas.openxmlformats.org/officeDocument/2006/relationships" r:embed="rId8"/>
                <a:stretch>
                  <a:fillRect/>
                </a:stretch>
              </a:blipFill>
              <a:ln w="25400">
                <a:noFill/>
              </a:ln>
              <a:effectLst/>
            </c:spPr>
            <c:extLst>
              <c:ext xmlns:c16="http://schemas.microsoft.com/office/drawing/2014/chart" uri="{C3380CC4-5D6E-409C-BE32-E72D297353CC}">
                <c16:uniqueId val="{00000011-CA10-4611-9B12-119C2D077295}"/>
              </c:ext>
            </c:extLst>
          </c:dPt>
          <c:dPt>
            <c:idx val="9"/>
            <c:invertIfNegative val="0"/>
            <c:bubble3D val="1"/>
            <c:spPr>
              <a:solidFill>
                <a:schemeClr val="accent5"/>
              </a:solidFill>
              <a:ln w="25400">
                <a:noFill/>
              </a:ln>
              <a:effectLst/>
            </c:spPr>
            <c:extLst>
              <c:ext xmlns:c16="http://schemas.microsoft.com/office/drawing/2014/chart" uri="{C3380CC4-5D6E-409C-BE32-E72D297353CC}">
                <c16:uniqueId val="{00000013-CA10-4611-9B12-119C2D077295}"/>
              </c:ext>
            </c:extLst>
          </c:dPt>
          <c:dPt>
            <c:idx val="10"/>
            <c:invertIfNegative val="0"/>
            <c:bubble3D val="1"/>
            <c:spPr>
              <a:solidFill>
                <a:srgbClr val="0070C0"/>
              </a:solidFill>
              <a:ln w="25400">
                <a:noFill/>
              </a:ln>
              <a:effectLst/>
            </c:spPr>
            <c:extLst>
              <c:ext xmlns:c16="http://schemas.microsoft.com/office/drawing/2014/chart" uri="{C3380CC4-5D6E-409C-BE32-E72D297353CC}">
                <c16:uniqueId val="{00000015-CA10-4611-9B12-119C2D077295}"/>
              </c:ext>
            </c:extLst>
          </c:dPt>
          <c:xVal>
            <c:numRef>
              <c:f>Table!$C$5:$C$15</c:f>
              <c:numCache>
                <c:formatCode>[$-F400]h:mm:ss\ AM/PM</c:formatCode>
                <c:ptCount val="11"/>
                <c:pt idx="0">
                  <c:v>0.14769188342080372</c:v>
                </c:pt>
                <c:pt idx="1">
                  <c:v>8.6984902198077876E-2</c:v>
                </c:pt>
                <c:pt idx="2">
                  <c:v>7.4419575213453312E-2</c:v>
                </c:pt>
                <c:pt idx="3">
                  <c:v>5.9791826512575807E-2</c:v>
                </c:pt>
                <c:pt idx="4">
                  <c:v>7.3028166811795678E-2</c:v>
                </c:pt>
                <c:pt idx="5">
                  <c:v>3.4910529754420112E-2</c:v>
                </c:pt>
                <c:pt idx="6">
                  <c:v>7.5956876688129893E-2</c:v>
                </c:pt>
                <c:pt idx="7">
                  <c:v>6.5649984599832276E-2</c:v>
                </c:pt>
                <c:pt idx="8">
                  <c:v>9.6608181938783344E-2</c:v>
                </c:pt>
                <c:pt idx="9">
                  <c:v>1.4267809781428692E-2</c:v>
                </c:pt>
                <c:pt idx="10">
                  <c:v>5.8268243643251838E-2</c:v>
                </c:pt>
              </c:numCache>
            </c:numRef>
          </c:xVal>
          <c:yVal>
            <c:numRef>
              <c:f>Table!$D$5:$D$15</c:f>
              <c:numCache>
                <c:formatCode>_-* #,##0\ _k_r_-;\-* #,##0\ _k_r_-;_-* "-"??\ _k_r_-;_-@_-</c:formatCode>
                <c:ptCount val="11"/>
                <c:pt idx="0">
                  <c:v>31463.374301369866</c:v>
                </c:pt>
                <c:pt idx="1">
                  <c:v>25018.123920547943</c:v>
                </c:pt>
                <c:pt idx="2">
                  <c:v>12292.31945479452</c:v>
                </c:pt>
                <c:pt idx="3">
                  <c:v>4943.4138410958913</c:v>
                </c:pt>
                <c:pt idx="4">
                  <c:v>5492.2188630136989</c:v>
                </c:pt>
                <c:pt idx="5">
                  <c:v>222.74769589041094</c:v>
                </c:pt>
                <c:pt idx="6">
                  <c:v>20989.399320547946</c:v>
                </c:pt>
                <c:pt idx="7">
                  <c:v>7437.1198931506851</c:v>
                </c:pt>
                <c:pt idx="8">
                  <c:v>625.82344657534247</c:v>
                </c:pt>
                <c:pt idx="9">
                  <c:v>115.52333424657533</c:v>
                </c:pt>
                <c:pt idx="10">
                  <c:v>1289.9719424657535</c:v>
                </c:pt>
              </c:numCache>
            </c:numRef>
          </c:yVal>
          <c:bubbleSize>
            <c:numRef>
              <c:f>Table!$E$5:$E$15</c:f>
              <c:numCache>
                <c:formatCode>_-* #,##0\ _k_r_-;\-* #,##0\ _k_r_-;_-* "-"??\ _k_r_-;_-@_-</c:formatCode>
                <c:ptCount val="11"/>
                <c:pt idx="0">
                  <c:v>4652.8126027397266</c:v>
                </c:pt>
                <c:pt idx="1">
                  <c:v>2185.8093150684931</c:v>
                </c:pt>
                <c:pt idx="2">
                  <c:v>919.40986301369855</c:v>
                </c:pt>
                <c:pt idx="3">
                  <c:v>299.23260273972602</c:v>
                </c:pt>
                <c:pt idx="4">
                  <c:v>403.29232876712331</c:v>
                </c:pt>
                <c:pt idx="5">
                  <c:v>7.9243835616438352</c:v>
                </c:pt>
                <c:pt idx="6">
                  <c:v>1595.0756164383563</c:v>
                </c:pt>
                <c:pt idx="7">
                  <c:v>488.53972602739725</c:v>
                </c:pt>
                <c:pt idx="8">
                  <c:v>59.814520547945207</c:v>
                </c:pt>
                <c:pt idx="9">
                  <c:v>1.6649315068493151</c:v>
                </c:pt>
                <c:pt idx="10">
                  <c:v>75.044657534246582</c:v>
                </c:pt>
              </c:numCache>
            </c:numRef>
          </c:bubbleSize>
          <c:bubble3D val="1"/>
          <c:extLst>
            <c:ext xmlns:c16="http://schemas.microsoft.com/office/drawing/2014/chart" uri="{C3380CC4-5D6E-409C-BE32-E72D297353CC}">
              <c16:uniqueId val="{00000016-CA10-4611-9B12-119C2D077295}"/>
            </c:ext>
          </c:extLst>
        </c:ser>
        <c:dLbls>
          <c:showLegendKey val="0"/>
          <c:showVal val="0"/>
          <c:showCatName val="0"/>
          <c:showSerName val="0"/>
          <c:showPercent val="0"/>
          <c:showBubbleSize val="0"/>
        </c:dLbls>
        <c:bubbleScale val="100"/>
        <c:showNegBubbles val="0"/>
        <c:axId val="653684112"/>
        <c:axId val="1"/>
      </c:bubbleChart>
      <c:valAx>
        <c:axId val="653684112"/>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Calibri" panose="020F0502020204030204" pitchFamily="34" charset="0"/>
                <a:cs typeface="Calibri" panose="020F0502020204030204" pitchFamily="34" charset="0"/>
              </a:defRPr>
            </a:pPr>
            <a:endParaRPr lang="en-US"/>
          </a:p>
        </c:txPr>
        <c:crossAx val="653684112"/>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userShapes r:id="rId10"/>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Table!$D$4</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8B43-4DD0-AD54-D9494F1F20E4}"/>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8B43-4DD0-AD54-D9494F1F20E4}"/>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8B43-4DD0-AD54-D9494F1F20E4}"/>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8B43-4DD0-AD54-D9494F1F20E4}"/>
              </c:ext>
            </c:extLst>
          </c:dPt>
          <c:dPt>
            <c:idx val="4"/>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9-8B43-4DD0-AD54-D9494F1F20E4}"/>
              </c:ext>
            </c:extLst>
          </c:dPt>
          <c:dPt>
            <c:idx val="5"/>
            <c:invertIfNegative val="0"/>
            <c:bubble3D val="1"/>
            <c:spPr>
              <a:solidFill>
                <a:srgbClr val="FFC000"/>
              </a:solidFill>
              <a:ln>
                <a:noFill/>
              </a:ln>
              <a:effectLst/>
            </c:spPr>
            <c:extLst>
              <c:ext xmlns:c16="http://schemas.microsoft.com/office/drawing/2014/chart" uri="{C3380CC4-5D6E-409C-BE32-E72D297353CC}">
                <c16:uniqueId val="{0000000B-8B43-4DD0-AD54-D9494F1F20E4}"/>
              </c:ext>
            </c:extLst>
          </c:dPt>
          <c:dPt>
            <c:idx val="6"/>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D-8B43-4DD0-AD54-D9494F1F20E4}"/>
              </c:ext>
            </c:extLst>
          </c:dPt>
          <c:dPt>
            <c:idx val="7"/>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F-8B43-4DD0-AD54-D9494F1F20E4}"/>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11-8B43-4DD0-AD54-D9494F1F20E4}"/>
              </c:ext>
            </c:extLst>
          </c:dPt>
          <c:dPt>
            <c:idx val="10"/>
            <c:invertIfNegative val="0"/>
            <c:bubble3D val="1"/>
            <c:spPr>
              <a:solidFill>
                <a:srgbClr val="0070C0"/>
              </a:solidFill>
              <a:ln>
                <a:noFill/>
              </a:ln>
              <a:effectLst/>
            </c:spPr>
            <c:extLst>
              <c:ext xmlns:c16="http://schemas.microsoft.com/office/drawing/2014/chart" uri="{C3380CC4-5D6E-409C-BE32-E72D297353CC}">
                <c16:uniqueId val="{00000013-8B43-4DD0-AD54-D9494F1F20E4}"/>
              </c:ext>
            </c:extLst>
          </c:dPt>
          <c:xVal>
            <c:numRef>
              <c:f>Table!$C$5:$C$15</c:f>
              <c:numCache>
                <c:formatCode>[$-F400]h:mm:ss\ AM/PM</c:formatCode>
                <c:ptCount val="11"/>
                <c:pt idx="0">
                  <c:v>9.6687956542366407E-2</c:v>
                </c:pt>
                <c:pt idx="1">
                  <c:v>6.4116090813078175E-2</c:v>
                </c:pt>
                <c:pt idx="2">
                  <c:v>8.0463195942890378E-2</c:v>
                </c:pt>
                <c:pt idx="3">
                  <c:v>6.6191249674384084E-2</c:v>
                </c:pt>
                <c:pt idx="4">
                  <c:v>8.1488771686670014E-2</c:v>
                </c:pt>
                <c:pt idx="5">
                  <c:v>3.2416862819193946E-2</c:v>
                </c:pt>
                <c:pt idx="6">
                  <c:v>8.3388929570642575E-2</c:v>
                </c:pt>
                <c:pt idx="7">
                  <c:v>6.5909345297238048E-2</c:v>
                </c:pt>
                <c:pt idx="8">
                  <c:v>0.10674984650644932</c:v>
                </c:pt>
                <c:pt idx="9">
                  <c:v>1.8144410448525914E-2</c:v>
                </c:pt>
                <c:pt idx="10">
                  <c:v>6.5118233626089941E-2</c:v>
                </c:pt>
              </c:numCache>
            </c:numRef>
          </c:xVal>
          <c:yVal>
            <c:numRef>
              <c:f>Table!$D$5:$D$15</c:f>
              <c:numCache>
                <c:formatCode>_-* #,##0\ _k_r_-;\-* #,##0\ _k_r_-;_-* "-"??\ _k_r_-;_-@_-</c:formatCode>
                <c:ptCount val="11"/>
                <c:pt idx="0">
                  <c:v>4462.1979753424657</c:v>
                </c:pt>
                <c:pt idx="1">
                  <c:v>2696.2777917808221</c:v>
                </c:pt>
                <c:pt idx="2">
                  <c:v>3888.6617999999999</c:v>
                </c:pt>
                <c:pt idx="3">
                  <c:v>1410.6370301369864</c:v>
                </c:pt>
                <c:pt idx="4">
                  <c:v>2019.1118383561643</c:v>
                </c:pt>
                <c:pt idx="5">
                  <c:v>48.934043835616436</c:v>
                </c:pt>
                <c:pt idx="6">
                  <c:v>6221.9441561643835</c:v>
                </c:pt>
                <c:pt idx="7">
                  <c:v>3776.0397945205482</c:v>
                </c:pt>
                <c:pt idx="8">
                  <c:v>401.53599726027397</c:v>
                </c:pt>
                <c:pt idx="9">
                  <c:v>19.269512328767124</c:v>
                </c:pt>
                <c:pt idx="10">
                  <c:v>362.87256986301367</c:v>
                </c:pt>
              </c:numCache>
            </c:numRef>
          </c:yVal>
          <c:bubbleSize>
            <c:numRef>
              <c:f>Table!$E$5:$E$15</c:f>
              <c:numCache>
                <c:formatCode>_-* #,##0\ _k_r_-;\-* #,##0\ _k_r_-;_-* "-"??\ _k_r_-;_-@_-</c:formatCode>
                <c:ptCount val="11"/>
                <c:pt idx="0">
                  <c:v>433.88027397260271</c:v>
                </c:pt>
                <c:pt idx="1">
                  <c:v>174.92739726027398</c:v>
                </c:pt>
                <c:pt idx="2">
                  <c:v>313.78410958904112</c:v>
                </c:pt>
                <c:pt idx="3">
                  <c:v>94.01452054794521</c:v>
                </c:pt>
                <c:pt idx="4">
                  <c:v>165.14958904109591</c:v>
                </c:pt>
                <c:pt idx="5">
                  <c:v>1.7383561643835617</c:v>
                </c:pt>
                <c:pt idx="6">
                  <c:v>518.91369863013699</c:v>
                </c:pt>
                <c:pt idx="7">
                  <c:v>248.78904109589041</c:v>
                </c:pt>
                <c:pt idx="8">
                  <c:v>41.646575342465752</c:v>
                </c:pt>
                <c:pt idx="9">
                  <c:v>0.38575342465753426</c:v>
                </c:pt>
                <c:pt idx="10">
                  <c:v>23.729041095890409</c:v>
                </c:pt>
              </c:numCache>
            </c:numRef>
          </c:bubbleSize>
          <c:bubble3D val="1"/>
          <c:extLst>
            <c:ext xmlns:c16="http://schemas.microsoft.com/office/drawing/2014/chart" uri="{C3380CC4-5D6E-409C-BE32-E72D297353CC}">
              <c16:uniqueId val="{00000014-8B43-4DD0-AD54-D9494F1F20E4}"/>
            </c:ext>
          </c:extLst>
        </c:ser>
        <c:dLbls>
          <c:showLegendKey val="0"/>
          <c:showVal val="0"/>
          <c:showCatName val="0"/>
          <c:showSerName val="0"/>
          <c:showPercent val="0"/>
          <c:showBubbleSize val="0"/>
        </c:dLbls>
        <c:bubbleScale val="100"/>
        <c:showNegBubbles val="0"/>
        <c:axId val="659483520"/>
        <c:axId val="1"/>
      </c:bubbleChart>
      <c:valAx>
        <c:axId val="659483520"/>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Aptos Narrow"/>
                <a:cs typeface="Aptos Narrow"/>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mn-ea"/>
                <a:cs typeface="+mn-cs"/>
              </a:defRPr>
            </a:pPr>
            <a:endParaRPr lang="en-US"/>
          </a:p>
        </c:txPr>
        <c:crossAx val="659483520"/>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Table!$D$21</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B585-491F-972A-F17C9EB5AD98}"/>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B585-491F-972A-F17C9EB5AD98}"/>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B585-491F-972A-F17C9EB5AD98}"/>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B585-491F-972A-F17C9EB5AD98}"/>
              </c:ext>
            </c:extLst>
          </c:dPt>
          <c:dPt>
            <c:idx val="4"/>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9-B585-491F-972A-F17C9EB5AD98}"/>
              </c:ext>
            </c:extLst>
          </c:dPt>
          <c:dPt>
            <c:idx val="5"/>
            <c:invertIfNegative val="0"/>
            <c:bubble3D val="1"/>
            <c:spPr>
              <a:solidFill>
                <a:srgbClr val="FFC000"/>
              </a:solidFill>
              <a:ln>
                <a:noFill/>
              </a:ln>
              <a:effectLst/>
            </c:spPr>
            <c:extLst>
              <c:ext xmlns:c16="http://schemas.microsoft.com/office/drawing/2014/chart" uri="{C3380CC4-5D6E-409C-BE32-E72D297353CC}">
                <c16:uniqueId val="{0000000B-B585-491F-972A-F17C9EB5AD98}"/>
              </c:ext>
            </c:extLst>
          </c:dPt>
          <c:dPt>
            <c:idx val="6"/>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D-B585-491F-972A-F17C9EB5AD98}"/>
              </c:ext>
            </c:extLst>
          </c:dPt>
          <c:dPt>
            <c:idx val="7"/>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F-B585-491F-972A-F17C9EB5AD98}"/>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11-B585-491F-972A-F17C9EB5AD98}"/>
              </c:ext>
            </c:extLst>
          </c:dPt>
          <c:dPt>
            <c:idx val="10"/>
            <c:invertIfNegative val="0"/>
            <c:bubble3D val="1"/>
            <c:spPr>
              <a:solidFill>
                <a:srgbClr val="0070C0"/>
              </a:solidFill>
              <a:ln>
                <a:noFill/>
              </a:ln>
              <a:effectLst/>
            </c:spPr>
            <c:extLst>
              <c:ext xmlns:c16="http://schemas.microsoft.com/office/drawing/2014/chart" uri="{C3380CC4-5D6E-409C-BE32-E72D297353CC}">
                <c16:uniqueId val="{00000013-B585-491F-972A-F17C9EB5AD98}"/>
              </c:ext>
            </c:extLst>
          </c:dPt>
          <c:xVal>
            <c:numRef>
              <c:f>Table!$C$22:$C$32</c:f>
              <c:numCache>
                <c:formatCode>[$-F400]h:mm:ss\ AM/PM</c:formatCode>
                <c:ptCount val="11"/>
                <c:pt idx="0">
                  <c:v>9.6989560797932584E-2</c:v>
                </c:pt>
                <c:pt idx="1">
                  <c:v>6.4375826412547271E-2</c:v>
                </c:pt>
                <c:pt idx="2">
                  <c:v>8.1255077912950155E-2</c:v>
                </c:pt>
                <c:pt idx="3">
                  <c:v>6.4442208374683133E-2</c:v>
                </c:pt>
                <c:pt idx="4">
                  <c:v>8.2060820402319448E-2</c:v>
                </c:pt>
                <c:pt idx="5">
                  <c:v>3.4483596300957341E-2</c:v>
                </c:pt>
                <c:pt idx="6">
                  <c:v>7.8948831169133385E-2</c:v>
                </c:pt>
                <c:pt idx="7">
                  <c:v>1.3878527168332197E-2</c:v>
                </c:pt>
                <c:pt idx="8">
                  <c:v>6.2753339198263175E-2</c:v>
                </c:pt>
                <c:pt idx="9">
                  <c:v>2.9329328051877061E-3</c:v>
                </c:pt>
                <c:pt idx="10">
                  <c:v>5.7023413364245351E-2</c:v>
                </c:pt>
              </c:numCache>
            </c:numRef>
          </c:xVal>
          <c:yVal>
            <c:numRef>
              <c:f>Table!$D$22:$D$32</c:f>
              <c:numCache>
                <c:formatCode>_-* #,##0\ _k_r_-;\-* #,##0\ _k_r_-;_-* "-"??\ _k_r_-;_-@_-</c:formatCode>
                <c:ptCount val="11"/>
                <c:pt idx="0">
                  <c:v>4256.0336301369862</c:v>
                </c:pt>
                <c:pt idx="1">
                  <c:v>2502.6579671232876</c:v>
                </c:pt>
                <c:pt idx="2">
                  <c:v>3210.9921123287672</c:v>
                </c:pt>
                <c:pt idx="3">
                  <c:v>1143.5725342465753</c:v>
                </c:pt>
                <c:pt idx="4">
                  <c:v>1625.671605479452</c:v>
                </c:pt>
                <c:pt idx="5">
                  <c:v>38.69345205479452</c:v>
                </c:pt>
                <c:pt idx="6">
                  <c:v>1908.0565780821917</c:v>
                </c:pt>
                <c:pt idx="7">
                  <c:v>45.91468219178082</c:v>
                </c:pt>
                <c:pt idx="8">
                  <c:v>24.029416438356165</c:v>
                </c:pt>
                <c:pt idx="9">
                  <c:v>1.670358904109589</c:v>
                </c:pt>
                <c:pt idx="10">
                  <c:v>280.15515342465756</c:v>
                </c:pt>
              </c:numCache>
            </c:numRef>
          </c:yVal>
          <c:bubbleSize>
            <c:numRef>
              <c:f>Table!$E$22:$E$32</c:f>
              <c:numCache>
                <c:formatCode>_-* #,##0\ _k_r_-;\-* #,##0\ _k_r_-;_-* "-"??\ _k_r_-;_-@_-</c:formatCode>
                <c:ptCount val="11"/>
                <c:pt idx="0">
                  <c:v>415.21917808219177</c:v>
                </c:pt>
                <c:pt idx="1">
                  <c:v>163.11178082191782</c:v>
                </c:pt>
                <c:pt idx="2">
                  <c:v>261.71068493150682</c:v>
                </c:pt>
                <c:pt idx="3">
                  <c:v>74.168493150684924</c:v>
                </c:pt>
                <c:pt idx="4">
                  <c:v>134.06904109589041</c:v>
                </c:pt>
                <c:pt idx="5">
                  <c:v>1.3989041095890411</c:v>
                </c:pt>
                <c:pt idx="6">
                  <c:v>151.00520547945206</c:v>
                </c:pt>
                <c:pt idx="7">
                  <c:v>0.61972602739726024</c:v>
                </c:pt>
                <c:pt idx="8">
                  <c:v>2.1063013698630138</c:v>
                </c:pt>
                <c:pt idx="9">
                  <c:v>2.5753424657534246E-2</c:v>
                </c:pt>
                <c:pt idx="10">
                  <c:v>15.96082191780822</c:v>
                </c:pt>
              </c:numCache>
            </c:numRef>
          </c:bubbleSize>
          <c:bubble3D val="1"/>
          <c:extLst>
            <c:ext xmlns:c16="http://schemas.microsoft.com/office/drawing/2014/chart" uri="{C3380CC4-5D6E-409C-BE32-E72D297353CC}">
              <c16:uniqueId val="{00000014-B585-491F-972A-F17C9EB5AD98}"/>
            </c:ext>
          </c:extLst>
        </c:ser>
        <c:dLbls>
          <c:showLegendKey val="0"/>
          <c:showVal val="0"/>
          <c:showCatName val="0"/>
          <c:showSerName val="0"/>
          <c:showPercent val="0"/>
          <c:showBubbleSize val="0"/>
        </c:dLbls>
        <c:bubbleScale val="100"/>
        <c:showNegBubbles val="0"/>
        <c:axId val="659484512"/>
        <c:axId val="1"/>
      </c:bubbleChart>
      <c:valAx>
        <c:axId val="659484512"/>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Aptos Narrow"/>
                <a:cs typeface="Aptos Narrow"/>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mn-ea"/>
                <a:cs typeface="+mn-cs"/>
              </a:defRPr>
            </a:pPr>
            <a:endParaRPr lang="en-US"/>
          </a:p>
        </c:txPr>
        <c:crossAx val="659484512"/>
        <c:crosses val="autoZero"/>
        <c:crossBetween val="midCat"/>
        <c:majorUnit val="1000"/>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Total Broadcaster</c:v>
                </c:pt>
              </c:strCache>
            </c:strRef>
          </c:tx>
          <c:spPr>
            <a:solidFill>
              <a:srgbClr val="0069B4"/>
            </a:solidFill>
            <a:ln>
              <a:noFill/>
            </a:ln>
            <a:effectLst/>
          </c:spPr>
          <c:invertIfNegative val="0"/>
          <c:dLbls>
            <c:dLbl>
              <c:idx val="0"/>
              <c:tx>
                <c:rich>
                  <a:bodyPr/>
                  <a:lstStyle/>
                  <a:p>
                    <a:fld id="{91B189F7-F352-4E8B-8DF9-7584C49DA55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455-4C84-85DC-ABD2629DEFD9}"/>
                </c:ext>
              </c:extLst>
            </c:dLbl>
            <c:dLbl>
              <c:idx val="1"/>
              <c:tx>
                <c:rich>
                  <a:bodyPr/>
                  <a:lstStyle/>
                  <a:p>
                    <a:fld id="{73C186B7-7FE3-43BE-AABD-CC339B6441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455-4C84-85DC-ABD2629DEFD9}"/>
                </c:ext>
              </c:extLst>
            </c:dLbl>
            <c:dLbl>
              <c:idx val="2"/>
              <c:tx>
                <c:rich>
                  <a:bodyPr/>
                  <a:lstStyle/>
                  <a:p>
                    <a:fld id="{D9DE6A35-3C2B-4A2E-92F2-0A7916BBF9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455-4C84-85DC-ABD2629DEFD9}"/>
                </c:ext>
              </c:extLst>
            </c:dLbl>
            <c:dLbl>
              <c:idx val="3"/>
              <c:tx>
                <c:rich>
                  <a:bodyPr/>
                  <a:lstStyle/>
                  <a:p>
                    <a:fld id="{1FCA1796-9FBA-4E50-805B-9C95E760ED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455-4C84-85DC-ABD2629DEFD9}"/>
                </c:ext>
              </c:extLst>
            </c:dLbl>
            <c:dLbl>
              <c:idx val="4"/>
              <c:tx>
                <c:rich>
                  <a:bodyPr/>
                  <a:lstStyle/>
                  <a:p>
                    <a:fld id="{04E43F47-60BE-4AF8-9D66-17B8C623A5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455-4C84-85DC-ABD2629DEFD9}"/>
                </c:ext>
              </c:extLst>
            </c:dLbl>
            <c:dLbl>
              <c:idx val="5"/>
              <c:tx>
                <c:rich>
                  <a:bodyPr/>
                  <a:lstStyle/>
                  <a:p>
                    <a:fld id="{7328AB47-CBD8-4105-804F-7D3EE79A43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455-4C84-85DC-ABD2629DEFD9}"/>
                </c:ext>
              </c:extLst>
            </c:dLbl>
            <c:dLbl>
              <c:idx val="6"/>
              <c:tx>
                <c:rich>
                  <a:bodyPr/>
                  <a:lstStyle/>
                  <a:p>
                    <a:fld id="{4CFDA87B-1322-49CD-8F1B-35ACCA3065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455-4C84-85DC-ABD2629DEFD9}"/>
                </c:ext>
              </c:extLst>
            </c:dLbl>
            <c:dLbl>
              <c:idx val="7"/>
              <c:tx>
                <c:rich>
                  <a:bodyPr/>
                  <a:lstStyle/>
                  <a:p>
                    <a:fld id="{BFCE0401-63F6-45D4-9079-C4B78A8149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455-4C84-85DC-ABD2629DEFD9}"/>
                </c:ext>
              </c:extLst>
            </c:dLbl>
            <c:dLbl>
              <c:idx val="8"/>
              <c:tx>
                <c:rich>
                  <a:bodyPr/>
                  <a:lstStyle/>
                  <a:p>
                    <a:fld id="{DA5A601A-1E56-4E2B-A01B-070B6311C8F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455-4C84-85DC-ABD2629DEFD9}"/>
                </c:ext>
              </c:extLst>
            </c:dLbl>
            <c:dLbl>
              <c:idx val="9"/>
              <c:tx>
                <c:rich>
                  <a:bodyPr/>
                  <a:lstStyle/>
                  <a:p>
                    <a:fld id="{28D0A346-5434-4AC4-AC05-ECB162FCFCB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455-4C84-85DC-ABD2629DEFD9}"/>
                </c:ext>
              </c:extLst>
            </c:dLbl>
            <c:dLbl>
              <c:idx val="10"/>
              <c:tx>
                <c:rich>
                  <a:bodyPr/>
                  <a:lstStyle/>
                  <a:p>
                    <a:fld id="{ADE50D5D-908C-40D0-AB98-7D4F02B310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455-4C84-85DC-ABD2629DEFD9}"/>
                </c:ext>
              </c:extLst>
            </c:dLbl>
            <c:dLbl>
              <c:idx val="11"/>
              <c:tx>
                <c:rich>
                  <a:bodyPr/>
                  <a:lstStyle/>
                  <a:p>
                    <a:fld id="{BC5DC729-74EF-42C8-B96F-58620A7930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455-4C84-85DC-ABD2629DE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h:mm:ss</c:formatCode>
                <c:ptCount val="12"/>
                <c:pt idx="0">
                  <c:v>0.11940972222222222</c:v>
                </c:pt>
                <c:pt idx="1">
                  <c:v>0.11436342592592592</c:v>
                </c:pt>
                <c:pt idx="2">
                  <c:v>0.11105324074074074</c:v>
                </c:pt>
                <c:pt idx="3">
                  <c:v>0.10623842592592592</c:v>
                </c:pt>
                <c:pt idx="4">
                  <c:v>0.10190972222222222</c:v>
                </c:pt>
                <c:pt idx="5">
                  <c:v>9.673611111111112E-2</c:v>
                </c:pt>
                <c:pt idx="6">
                  <c:v>0.10457175925925925</c:v>
                </c:pt>
                <c:pt idx="7">
                  <c:v>9.9212962962962961E-2</c:v>
                </c:pt>
                <c:pt idx="8">
                  <c:v>9.9016203703703717E-2</c:v>
                </c:pt>
                <c:pt idx="9">
                  <c:v>0.10903935185185186</c:v>
                </c:pt>
                <c:pt idx="10">
                  <c:v>0.11259259259259259</c:v>
                </c:pt>
                <c:pt idx="11">
                  <c:v>0.11517361111111112</c:v>
                </c:pt>
              </c:numCache>
            </c:numRef>
          </c:val>
          <c:extLst>
            <c:ext xmlns:c15="http://schemas.microsoft.com/office/drawing/2012/chart" uri="{02D57815-91ED-43cb-92C2-25804820EDAC}">
              <c15:datalabelsRange>
                <c15:f>Sheet1!$H$2:$H$13</c15:f>
                <c15:dlblRangeCache>
                  <c:ptCount val="12"/>
                  <c:pt idx="0">
                    <c:v>66.7%</c:v>
                  </c:pt>
                  <c:pt idx="1">
                    <c:v>65.9%</c:v>
                  </c:pt>
                  <c:pt idx="2">
                    <c:v>65.3%</c:v>
                  </c:pt>
                  <c:pt idx="3">
                    <c:v>63.6%</c:v>
                  </c:pt>
                  <c:pt idx="4">
                    <c:v>64.3%</c:v>
                  </c:pt>
                  <c:pt idx="5">
                    <c:v>63.4%</c:v>
                  </c:pt>
                  <c:pt idx="6">
                    <c:v>62.7%</c:v>
                  </c:pt>
                  <c:pt idx="7">
                    <c:v>60.1%</c:v>
                  </c:pt>
                  <c:pt idx="8">
                    <c:v>63.1%</c:v>
                  </c:pt>
                  <c:pt idx="9">
                    <c:v>63.7%</c:v>
                  </c:pt>
                  <c:pt idx="10">
                    <c:v>65.1%</c:v>
                  </c:pt>
                  <c:pt idx="11">
                    <c:v>63.6%</c:v>
                  </c:pt>
                </c15:dlblRangeCache>
              </c15:datalabelsRange>
            </c:ext>
            <c:ext xmlns:c16="http://schemas.microsoft.com/office/drawing/2014/chart" uri="{C3380CC4-5D6E-409C-BE32-E72D297353CC}">
              <c16:uniqueId val="{00000000-A9F9-4303-B14D-BAA09AA3782E}"/>
            </c:ext>
          </c:extLst>
        </c:ser>
        <c:ser>
          <c:idx val="1"/>
          <c:order val="1"/>
          <c:tx>
            <c:strRef>
              <c:f>Sheet1!$C$1</c:f>
              <c:strCache>
                <c:ptCount val="1"/>
                <c:pt idx="0">
                  <c:v>Total SVOD/AVOD</c:v>
                </c:pt>
              </c:strCache>
            </c:strRef>
          </c:tx>
          <c:spPr>
            <a:solidFill>
              <a:srgbClr val="372D87"/>
            </a:solidFill>
            <a:ln>
              <a:noFill/>
            </a:ln>
            <a:effectLst/>
          </c:spPr>
          <c:invertIfNegative val="0"/>
          <c:dLbls>
            <c:dLbl>
              <c:idx val="0"/>
              <c:tx>
                <c:rich>
                  <a:bodyPr/>
                  <a:lstStyle/>
                  <a:p>
                    <a:fld id="{738E409A-63E5-4FB6-84AF-8B5FDDF3FE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455-4C84-85DC-ABD2629DEFD9}"/>
                </c:ext>
              </c:extLst>
            </c:dLbl>
            <c:dLbl>
              <c:idx val="1"/>
              <c:tx>
                <c:rich>
                  <a:bodyPr/>
                  <a:lstStyle/>
                  <a:p>
                    <a:fld id="{DAADFEDE-5D98-4565-9312-BA564F7A39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455-4C84-85DC-ABD2629DEFD9}"/>
                </c:ext>
              </c:extLst>
            </c:dLbl>
            <c:dLbl>
              <c:idx val="2"/>
              <c:tx>
                <c:rich>
                  <a:bodyPr/>
                  <a:lstStyle/>
                  <a:p>
                    <a:fld id="{FD3EBA66-76F5-40BD-B050-95406FFF13B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455-4C84-85DC-ABD2629DEFD9}"/>
                </c:ext>
              </c:extLst>
            </c:dLbl>
            <c:dLbl>
              <c:idx val="3"/>
              <c:tx>
                <c:rich>
                  <a:bodyPr/>
                  <a:lstStyle/>
                  <a:p>
                    <a:fld id="{985FF909-48F4-496F-84A6-6679F0B8778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455-4C84-85DC-ABD2629DEFD9}"/>
                </c:ext>
              </c:extLst>
            </c:dLbl>
            <c:dLbl>
              <c:idx val="4"/>
              <c:tx>
                <c:rich>
                  <a:bodyPr/>
                  <a:lstStyle/>
                  <a:p>
                    <a:fld id="{56B3F862-4E73-4F23-9DAA-D958F577CFE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455-4C84-85DC-ABD2629DEFD9}"/>
                </c:ext>
              </c:extLst>
            </c:dLbl>
            <c:dLbl>
              <c:idx val="5"/>
              <c:tx>
                <c:rich>
                  <a:bodyPr/>
                  <a:lstStyle/>
                  <a:p>
                    <a:fld id="{B60695E2-1F45-4A64-81C9-0BAB546D6E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455-4C84-85DC-ABD2629DEFD9}"/>
                </c:ext>
              </c:extLst>
            </c:dLbl>
            <c:dLbl>
              <c:idx val="6"/>
              <c:tx>
                <c:rich>
                  <a:bodyPr/>
                  <a:lstStyle/>
                  <a:p>
                    <a:fld id="{C08F9E58-9412-4F3C-8036-77F50C642DE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455-4C84-85DC-ABD2629DEFD9}"/>
                </c:ext>
              </c:extLst>
            </c:dLbl>
            <c:dLbl>
              <c:idx val="7"/>
              <c:tx>
                <c:rich>
                  <a:bodyPr/>
                  <a:lstStyle/>
                  <a:p>
                    <a:fld id="{009E189A-5D88-465B-8B42-97CB8003C9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455-4C84-85DC-ABD2629DEFD9}"/>
                </c:ext>
              </c:extLst>
            </c:dLbl>
            <c:dLbl>
              <c:idx val="8"/>
              <c:tx>
                <c:rich>
                  <a:bodyPr/>
                  <a:lstStyle/>
                  <a:p>
                    <a:fld id="{7E8CD65E-C177-470B-AC27-839C403872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455-4C84-85DC-ABD2629DEFD9}"/>
                </c:ext>
              </c:extLst>
            </c:dLbl>
            <c:dLbl>
              <c:idx val="9"/>
              <c:tx>
                <c:rich>
                  <a:bodyPr/>
                  <a:lstStyle/>
                  <a:p>
                    <a:fld id="{2A2D0CC2-EC0A-445F-BBBF-194F90F1FDB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455-4C84-85DC-ABD2629DEFD9}"/>
                </c:ext>
              </c:extLst>
            </c:dLbl>
            <c:dLbl>
              <c:idx val="10"/>
              <c:tx>
                <c:rich>
                  <a:bodyPr/>
                  <a:lstStyle/>
                  <a:p>
                    <a:fld id="{A82E8D3C-D59E-4C7C-9914-B959B17419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455-4C84-85DC-ABD2629DEFD9}"/>
                </c:ext>
              </c:extLst>
            </c:dLbl>
            <c:dLbl>
              <c:idx val="11"/>
              <c:tx>
                <c:rich>
                  <a:bodyPr/>
                  <a:lstStyle/>
                  <a:p>
                    <a:fld id="{0329BFCA-60F0-43C7-A779-81D15A671B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455-4C84-85DC-ABD2629DE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h:mm:ss</c:formatCode>
                <c:ptCount val="12"/>
                <c:pt idx="0">
                  <c:v>2.7800925925925923E-2</c:v>
                </c:pt>
                <c:pt idx="1">
                  <c:v>2.6979166666666669E-2</c:v>
                </c:pt>
                <c:pt idx="2">
                  <c:v>2.6458333333333334E-2</c:v>
                </c:pt>
                <c:pt idx="3">
                  <c:v>2.6273148148148153E-2</c:v>
                </c:pt>
                <c:pt idx="4">
                  <c:v>2.3553240740740739E-2</c:v>
                </c:pt>
                <c:pt idx="5">
                  <c:v>2.2939814814814816E-2</c:v>
                </c:pt>
                <c:pt idx="6">
                  <c:v>2.6956018518518522E-2</c:v>
                </c:pt>
                <c:pt idx="7">
                  <c:v>2.8703703703703703E-2</c:v>
                </c:pt>
                <c:pt idx="8">
                  <c:v>2.5972222222222219E-2</c:v>
                </c:pt>
                <c:pt idx="9">
                  <c:v>2.7175925925925926E-2</c:v>
                </c:pt>
                <c:pt idx="10">
                  <c:v>2.7025462962962959E-2</c:v>
                </c:pt>
                <c:pt idx="11">
                  <c:v>3.138888888888889E-2</c:v>
                </c:pt>
              </c:numCache>
            </c:numRef>
          </c:val>
          <c:extLst>
            <c:ext xmlns:c15="http://schemas.microsoft.com/office/drawing/2012/chart" uri="{02D57815-91ED-43cb-92C2-25804820EDAC}">
              <c15:datalabelsRange>
                <c15:f>Sheet1!$I$2:$I$13</c15:f>
                <c15:dlblRangeCache>
                  <c:ptCount val="12"/>
                  <c:pt idx="0">
                    <c:v>15.5%</c:v>
                  </c:pt>
                  <c:pt idx="1">
                    <c:v>15.5%</c:v>
                  </c:pt>
                  <c:pt idx="2">
                    <c:v>15.6%</c:v>
                  </c:pt>
                  <c:pt idx="3">
                    <c:v>15.7%</c:v>
                  </c:pt>
                  <c:pt idx="4">
                    <c:v>14.9%</c:v>
                  </c:pt>
                  <c:pt idx="5">
                    <c:v>15.0%</c:v>
                  </c:pt>
                  <c:pt idx="6">
                    <c:v>16.2%</c:v>
                  </c:pt>
                  <c:pt idx="7">
                    <c:v>17.4%</c:v>
                  </c:pt>
                  <c:pt idx="8">
                    <c:v>16.6%</c:v>
                  </c:pt>
                  <c:pt idx="9">
                    <c:v>15.9%</c:v>
                  </c:pt>
                  <c:pt idx="10">
                    <c:v>15.6%</c:v>
                  </c:pt>
                  <c:pt idx="11">
                    <c:v>17.3%</c:v>
                  </c:pt>
                </c15:dlblRangeCache>
              </c15:datalabelsRange>
            </c:ext>
            <c:ext xmlns:c16="http://schemas.microsoft.com/office/drawing/2014/chart" uri="{C3380CC4-5D6E-409C-BE32-E72D297353CC}">
              <c16:uniqueId val="{00000001-A9F9-4303-B14D-BAA09AA3782E}"/>
            </c:ext>
          </c:extLst>
        </c:ser>
        <c:ser>
          <c:idx val="2"/>
          <c:order val="2"/>
          <c:tx>
            <c:strRef>
              <c:f>Sheet1!$D$1</c:f>
              <c:strCache>
                <c:ptCount val="1"/>
                <c:pt idx="0">
                  <c:v>Total Video-Sharing</c:v>
                </c:pt>
              </c:strCache>
            </c:strRef>
          </c:tx>
          <c:spPr>
            <a:solidFill>
              <a:srgbClr val="EB7305"/>
            </a:solidFill>
            <a:ln>
              <a:noFill/>
            </a:ln>
            <a:effectLst/>
          </c:spPr>
          <c:invertIfNegative val="0"/>
          <c:dLbls>
            <c:dLbl>
              <c:idx val="0"/>
              <c:tx>
                <c:rich>
                  <a:bodyPr/>
                  <a:lstStyle/>
                  <a:p>
                    <a:fld id="{1F2B5CC8-937D-4541-99DD-83BC5C8FA04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0455-4C84-85DC-ABD2629DEFD9}"/>
                </c:ext>
              </c:extLst>
            </c:dLbl>
            <c:dLbl>
              <c:idx val="1"/>
              <c:tx>
                <c:rich>
                  <a:bodyPr/>
                  <a:lstStyle/>
                  <a:p>
                    <a:fld id="{5A1D85F8-BDEA-4166-B8C4-5BE5160187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455-4C84-85DC-ABD2629DEFD9}"/>
                </c:ext>
              </c:extLst>
            </c:dLbl>
            <c:dLbl>
              <c:idx val="2"/>
              <c:tx>
                <c:rich>
                  <a:bodyPr/>
                  <a:lstStyle/>
                  <a:p>
                    <a:fld id="{A01A7C39-27FE-499A-AF7E-E2D79677AE0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455-4C84-85DC-ABD2629DEFD9}"/>
                </c:ext>
              </c:extLst>
            </c:dLbl>
            <c:dLbl>
              <c:idx val="3"/>
              <c:tx>
                <c:rich>
                  <a:bodyPr/>
                  <a:lstStyle/>
                  <a:p>
                    <a:fld id="{955EAB85-3FC6-4877-BFCF-8A29D0432D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455-4C84-85DC-ABD2629DEFD9}"/>
                </c:ext>
              </c:extLst>
            </c:dLbl>
            <c:dLbl>
              <c:idx val="4"/>
              <c:tx>
                <c:rich>
                  <a:bodyPr/>
                  <a:lstStyle/>
                  <a:p>
                    <a:fld id="{C927D53E-E318-4890-8237-D6EA55EC16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455-4C84-85DC-ABD2629DEFD9}"/>
                </c:ext>
              </c:extLst>
            </c:dLbl>
            <c:dLbl>
              <c:idx val="5"/>
              <c:tx>
                <c:rich>
                  <a:bodyPr/>
                  <a:lstStyle/>
                  <a:p>
                    <a:fld id="{FE705720-772A-4181-8D3D-1AE3A7F320C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455-4C84-85DC-ABD2629DEFD9}"/>
                </c:ext>
              </c:extLst>
            </c:dLbl>
            <c:dLbl>
              <c:idx val="6"/>
              <c:tx>
                <c:rich>
                  <a:bodyPr/>
                  <a:lstStyle/>
                  <a:p>
                    <a:fld id="{5036C492-8D45-4DF2-9203-466772180F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455-4C84-85DC-ABD2629DEFD9}"/>
                </c:ext>
              </c:extLst>
            </c:dLbl>
            <c:dLbl>
              <c:idx val="7"/>
              <c:tx>
                <c:rich>
                  <a:bodyPr/>
                  <a:lstStyle/>
                  <a:p>
                    <a:fld id="{F8DB9B5F-20DE-4341-8338-66C36F6B9C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455-4C84-85DC-ABD2629DEFD9}"/>
                </c:ext>
              </c:extLst>
            </c:dLbl>
            <c:dLbl>
              <c:idx val="8"/>
              <c:tx>
                <c:rich>
                  <a:bodyPr/>
                  <a:lstStyle/>
                  <a:p>
                    <a:fld id="{4E136076-6CAF-4960-9729-D26FDD45F7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455-4C84-85DC-ABD2629DEFD9}"/>
                </c:ext>
              </c:extLst>
            </c:dLbl>
            <c:dLbl>
              <c:idx val="9"/>
              <c:tx>
                <c:rich>
                  <a:bodyPr/>
                  <a:lstStyle/>
                  <a:p>
                    <a:fld id="{5A335955-9B84-4C38-B5B8-703EAAD770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455-4C84-85DC-ABD2629DEFD9}"/>
                </c:ext>
              </c:extLst>
            </c:dLbl>
            <c:dLbl>
              <c:idx val="10"/>
              <c:tx>
                <c:rich>
                  <a:bodyPr/>
                  <a:lstStyle/>
                  <a:p>
                    <a:fld id="{33F6DC9B-6390-440C-A8C2-1E567E11030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455-4C84-85DC-ABD2629DEFD9}"/>
                </c:ext>
              </c:extLst>
            </c:dLbl>
            <c:dLbl>
              <c:idx val="11"/>
              <c:tx>
                <c:rich>
                  <a:bodyPr/>
                  <a:lstStyle/>
                  <a:p>
                    <a:fld id="{B982F68E-B6A7-46AF-9CD7-076545D4FCC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455-4C84-85DC-ABD2629DEF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h:mm:ss</c:formatCode>
                <c:ptCount val="12"/>
                <c:pt idx="0">
                  <c:v>3.1770833333333331E-2</c:v>
                </c:pt>
                <c:pt idx="1">
                  <c:v>3.2187500000000001E-2</c:v>
                </c:pt>
                <c:pt idx="2">
                  <c:v>3.2569444444444443E-2</c:v>
                </c:pt>
                <c:pt idx="3">
                  <c:v>3.4421296296296297E-2</c:v>
                </c:pt>
                <c:pt idx="4">
                  <c:v>3.3090277777777781E-2</c:v>
                </c:pt>
                <c:pt idx="5">
                  <c:v>3.2928240740740737E-2</c:v>
                </c:pt>
                <c:pt idx="6">
                  <c:v>3.5266203703703702E-2</c:v>
                </c:pt>
                <c:pt idx="7">
                  <c:v>3.7094907407407403E-2</c:v>
                </c:pt>
                <c:pt idx="8">
                  <c:v>3.1863425925925927E-2</c:v>
                </c:pt>
                <c:pt idx="9">
                  <c:v>3.5057870370370371E-2</c:v>
                </c:pt>
                <c:pt idx="10">
                  <c:v>3.3460648148148149E-2</c:v>
                </c:pt>
                <c:pt idx="11">
                  <c:v>3.4398148148148143E-2</c:v>
                </c:pt>
              </c:numCache>
            </c:numRef>
          </c:val>
          <c:extLst>
            <c:ext xmlns:c15="http://schemas.microsoft.com/office/drawing/2012/chart" uri="{02D57815-91ED-43cb-92C2-25804820EDAC}">
              <c15:datalabelsRange>
                <c15:f>Sheet1!$J$2:$J$13</c15:f>
                <c15:dlblRangeCache>
                  <c:ptCount val="12"/>
                  <c:pt idx="0">
                    <c:v>17.8%</c:v>
                  </c:pt>
                  <c:pt idx="1">
                    <c:v>18.5%</c:v>
                  </c:pt>
                  <c:pt idx="2">
                    <c:v>19.1%</c:v>
                  </c:pt>
                  <c:pt idx="3">
                    <c:v>20.6%</c:v>
                  </c:pt>
                  <c:pt idx="4">
                    <c:v>20.9%</c:v>
                  </c:pt>
                  <c:pt idx="5">
                    <c:v>21.6%</c:v>
                  </c:pt>
                  <c:pt idx="6">
                    <c:v>21.1%</c:v>
                  </c:pt>
                  <c:pt idx="7">
                    <c:v>22.5%</c:v>
                  </c:pt>
                  <c:pt idx="8">
                    <c:v>20.3%</c:v>
                  </c:pt>
                  <c:pt idx="9">
                    <c:v>20.5%</c:v>
                  </c:pt>
                  <c:pt idx="10">
                    <c:v>19.3%</c:v>
                  </c:pt>
                  <c:pt idx="11">
                    <c:v>19.0%</c:v>
                  </c:pt>
                </c15:dlblRangeCache>
              </c15:datalabelsRange>
            </c:ext>
            <c:ext xmlns:c16="http://schemas.microsoft.com/office/drawing/2014/chart" uri="{C3380CC4-5D6E-409C-BE32-E72D297353CC}">
              <c16:uniqueId val="{00000002-A9F9-4303-B14D-BAA09AA3782E}"/>
            </c:ext>
          </c:extLst>
        </c:ser>
        <c:dLbls>
          <c:showLegendKey val="0"/>
          <c:showVal val="0"/>
          <c:showCatName val="0"/>
          <c:showSerName val="0"/>
          <c:showPercent val="0"/>
          <c:showBubbleSize val="0"/>
        </c:dLbls>
        <c:gapWidth val="80"/>
        <c:overlap val="100"/>
        <c:axId val="2068629071"/>
        <c:axId val="1272841743"/>
      </c:barChart>
      <c:catAx>
        <c:axId val="206862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841743"/>
        <c:crosses val="autoZero"/>
        <c:auto val="1"/>
        <c:lblAlgn val="ctr"/>
        <c:lblOffset val="100"/>
        <c:noMultiLvlLbl val="0"/>
      </c:catAx>
      <c:valAx>
        <c:axId val="12728417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b="1" i="0" u="none" strike="noStrike" kern="1200" baseline="0">
                    <a:solidFill>
                      <a:schemeClr val="bg2"/>
                    </a:solidFill>
                    <a:latin typeface="+mj-lt"/>
                    <a:ea typeface="Calibri"/>
                    <a:cs typeface="Calibri"/>
                  </a:rPr>
                  <a:t>AVERAGE TIME VIEWED</a:t>
                </a:r>
              </a:p>
            </c:rich>
          </c:tx>
          <c:layout>
            <c:manualLayout>
              <c:xMode val="edge"/>
              <c:yMode val="edge"/>
              <c:x val="4.4817662252509237E-3"/>
              <c:y val="0.252768185467819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68629071"/>
        <c:crosses val="autoZero"/>
        <c:crossBetween val="between"/>
        <c:majorUnit val="4.166666700000001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581E-2"/>
          <c:y val="5.5679800000000002E-2"/>
          <c:w val="0.98094199999999998"/>
          <c:h val="0.85092800000000002"/>
        </c:manualLayout>
      </c:layout>
      <c:barChart>
        <c:barDir val="col"/>
        <c:grouping val="stacked"/>
        <c:varyColors val="0"/>
        <c:ser>
          <c:idx val="0"/>
          <c:order val="0"/>
          <c:tx>
            <c:strRef>
              <c:f>Sheet1!$B$1</c:f>
              <c:strCache>
                <c:ptCount val="1"/>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2-A051-4831-8AFF-E52700A3BAC6}"/>
              </c:ext>
            </c:extLst>
          </c:dPt>
          <c:dPt>
            <c:idx val="2"/>
            <c:invertIfNegative val="0"/>
            <c:bubble3D val="0"/>
            <c:spPr>
              <a:noFill/>
              <a:ln>
                <a:noFill/>
              </a:ln>
              <a:effectLst/>
            </c:spPr>
            <c:extLst>
              <c:ext xmlns:c16="http://schemas.microsoft.com/office/drawing/2014/chart" uri="{C3380CC4-5D6E-409C-BE32-E72D297353CC}">
                <c16:uniqueId val="{00000001-A051-4831-8AFF-E52700A3BAC6}"/>
              </c:ext>
            </c:extLst>
          </c:dPt>
          <c:cat>
            <c:strRef>
              <c:f>Sheet1!$A$2:$A$5</c:f>
              <c:strCache>
                <c:ptCount val="4"/>
                <c:pt idx="0">
                  <c:v>Total Broadcaster</c:v>
                </c:pt>
                <c:pt idx="1">
                  <c:v>Total SVOD/AVOD</c:v>
                </c:pt>
                <c:pt idx="2">
                  <c:v>Total Video-sharing</c:v>
                </c:pt>
                <c:pt idx="3">
                  <c:v>Total Identified</c:v>
                </c:pt>
              </c:strCache>
            </c:strRef>
          </c:cat>
          <c:val>
            <c:numRef>
              <c:f>Sheet1!$B$2:$B$5</c:f>
              <c:numCache>
                <c:formatCode>General</c:formatCode>
                <c:ptCount val="4"/>
                <c:pt idx="0">
                  <c:v>0</c:v>
                </c:pt>
                <c:pt idx="1">
                  <c:v>154.66666666666666</c:v>
                </c:pt>
                <c:pt idx="2">
                  <c:v>193.21666666666664</c:v>
                </c:pt>
                <c:pt idx="3">
                  <c:v>0</c:v>
                </c:pt>
              </c:numCache>
            </c:numRef>
          </c:val>
          <c:extLst>
            <c:ext xmlns:c16="http://schemas.microsoft.com/office/drawing/2014/chart" uri="{C3380CC4-5D6E-409C-BE32-E72D297353CC}">
              <c16:uniqueId val="{00000000-260D-45CF-8F94-015AA72578F9}"/>
            </c:ext>
          </c:extLst>
        </c:ser>
        <c:ser>
          <c:idx val="1"/>
          <c:order val="1"/>
          <c:tx>
            <c:strRef>
              <c:f>Sheet1!$C$1</c:f>
              <c:strCache>
                <c:ptCount val="1"/>
                <c:pt idx="0">
                  <c:v>TV set</c:v>
                </c:pt>
              </c:strCache>
            </c:strRef>
          </c:tx>
          <c:spPr>
            <a:solidFill>
              <a:schemeClr val="accent2"/>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Sheet1!$C$2:$C$5</c:f>
              <c:numCache>
                <c:formatCode>0.00</c:formatCode>
                <c:ptCount val="4"/>
                <c:pt idx="0">
                  <c:v>151.93333333333334</c:v>
                </c:pt>
                <c:pt idx="1">
                  <c:v>32.9</c:v>
                </c:pt>
                <c:pt idx="2">
                  <c:v>12.433333333333334</c:v>
                </c:pt>
                <c:pt idx="3">
                  <c:v>197.26666666666668</c:v>
                </c:pt>
              </c:numCache>
            </c:numRef>
          </c:val>
          <c:extLst>
            <c:ext xmlns:c16="http://schemas.microsoft.com/office/drawing/2014/chart" uri="{C3380CC4-5D6E-409C-BE32-E72D297353CC}">
              <c16:uniqueId val="{00000001-260D-45CF-8F94-015AA72578F9}"/>
            </c:ext>
          </c:extLst>
        </c:ser>
        <c:ser>
          <c:idx val="2"/>
          <c:order val="2"/>
          <c:tx>
            <c:strRef>
              <c:f>Sheet1!$D$1</c:f>
              <c:strCache>
                <c:ptCount val="1"/>
                <c:pt idx="0">
                  <c:v>PCs</c:v>
                </c:pt>
              </c:strCache>
            </c:strRef>
          </c:tx>
          <c:spPr>
            <a:solidFill>
              <a:schemeClr val="accent3"/>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Sheet1!$D$2:$D$5</c:f>
              <c:numCache>
                <c:formatCode>0.00</c:formatCode>
                <c:ptCount val="4"/>
                <c:pt idx="0">
                  <c:v>0.68333333333333335</c:v>
                </c:pt>
                <c:pt idx="1">
                  <c:v>2.4833333333333334</c:v>
                </c:pt>
                <c:pt idx="2">
                  <c:v>6.25</c:v>
                </c:pt>
                <c:pt idx="3">
                  <c:v>9.4166666666666679</c:v>
                </c:pt>
              </c:numCache>
            </c:numRef>
          </c:val>
          <c:extLst>
            <c:ext xmlns:c16="http://schemas.microsoft.com/office/drawing/2014/chart" uri="{C3380CC4-5D6E-409C-BE32-E72D297353CC}">
              <c16:uniqueId val="{00000002-260D-45CF-8F94-015AA72578F9}"/>
            </c:ext>
          </c:extLst>
        </c:ser>
        <c:ser>
          <c:idx val="3"/>
          <c:order val="3"/>
          <c:tx>
            <c:strRef>
              <c:f>Sheet1!$E$1</c:f>
              <c:strCache>
                <c:ptCount val="1"/>
                <c:pt idx="0">
                  <c:v>Tablets</c:v>
                </c:pt>
              </c:strCache>
            </c:strRef>
          </c:tx>
          <c:spPr>
            <a:solidFill>
              <a:schemeClr val="accent4"/>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Sheet1!$E$2:$E$5</c:f>
              <c:numCache>
                <c:formatCode>0.00</c:formatCode>
                <c:ptCount val="4"/>
                <c:pt idx="0">
                  <c:v>1.1666666666666667</c:v>
                </c:pt>
                <c:pt idx="1">
                  <c:v>1.5</c:v>
                </c:pt>
                <c:pt idx="2">
                  <c:v>6.1</c:v>
                </c:pt>
                <c:pt idx="3">
                  <c:v>8.7666666666666657</c:v>
                </c:pt>
              </c:numCache>
            </c:numRef>
          </c:val>
          <c:extLst>
            <c:ext xmlns:c16="http://schemas.microsoft.com/office/drawing/2014/chart" uri="{C3380CC4-5D6E-409C-BE32-E72D297353CC}">
              <c16:uniqueId val="{00000003-260D-45CF-8F94-015AA72578F9}"/>
            </c:ext>
          </c:extLst>
        </c:ser>
        <c:ser>
          <c:idx val="4"/>
          <c:order val="4"/>
          <c:tx>
            <c:strRef>
              <c:f>Sheet1!$F$1</c:f>
              <c:strCache>
                <c:ptCount val="1"/>
                <c:pt idx="0">
                  <c:v>Smartphones</c:v>
                </c:pt>
              </c:strCache>
            </c:strRef>
          </c:tx>
          <c:spPr>
            <a:solidFill>
              <a:schemeClr val="accent5"/>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Sheet1!$F$2:$F$5</c:f>
              <c:numCache>
                <c:formatCode>0.00</c:formatCode>
                <c:ptCount val="4"/>
                <c:pt idx="0">
                  <c:v>0.8833333333333333</c:v>
                </c:pt>
                <c:pt idx="1">
                  <c:v>1.6666666666666665</c:v>
                </c:pt>
                <c:pt idx="2">
                  <c:v>23.733333333333334</c:v>
                </c:pt>
                <c:pt idx="3">
                  <c:v>26.283333333333335</c:v>
                </c:pt>
              </c:numCache>
            </c:numRef>
          </c:val>
          <c:extLst>
            <c:ext xmlns:c16="http://schemas.microsoft.com/office/drawing/2014/chart" uri="{C3380CC4-5D6E-409C-BE32-E72D297353CC}">
              <c16:uniqueId val="{00000004-260D-45CF-8F94-015AA72578F9}"/>
            </c:ext>
          </c:extLst>
        </c:ser>
        <c:dLbls>
          <c:showLegendKey val="0"/>
          <c:showVal val="0"/>
          <c:showCatName val="0"/>
          <c:showSerName val="0"/>
          <c:showPercent val="0"/>
          <c:showBubbleSize val="0"/>
        </c:dLbls>
        <c:gapWidth val="1"/>
        <c:overlap val="100"/>
        <c:axId val="2094734552"/>
        <c:axId val="2094734553"/>
      </c:barChart>
      <c:catAx>
        <c:axId val="2094734552"/>
        <c:scaling>
          <c:orientation val="minMax"/>
        </c:scaling>
        <c:delete val="0"/>
        <c:axPos val="b"/>
        <c:numFmt formatCode="General" sourceLinked="0"/>
        <c:majorTickMark val="none"/>
        <c:minorTickMark val="none"/>
        <c:tickLblPos val="low"/>
        <c:spPr>
          <a:noFill/>
          <a:ln w="12700" cap="flat" cmpd="sng" algn="ctr">
            <a:noFill/>
            <a:prstDash val="solid"/>
            <a:round/>
          </a:ln>
          <a:effectLst/>
        </c:spPr>
        <c:txPr>
          <a:bodyPr rot="0" spcFirstLastPara="1" vertOverflow="ellipsis" wrap="square" anchor="ctr" anchorCtr="1"/>
          <a:lstStyle/>
          <a:p>
            <a:pPr>
              <a:defRPr sz="1200" b="1" i="0" u="none" strike="noStrike" kern="1200" baseline="0">
                <a:solidFill>
                  <a:schemeClr val="bg2"/>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max val="280"/>
          <c:min val="0"/>
        </c:scaling>
        <c:delete val="0"/>
        <c:axPos val="l"/>
        <c:numFmt formatCode="&quot; &quot;;&quot; &quot;;&quot; &quot;" sourceLinked="0"/>
        <c:majorTickMark val="none"/>
        <c:minorTickMark val="none"/>
        <c:tickLblPos val="nextTo"/>
        <c:spPr>
          <a:noFill/>
          <a:ln w="12700" cap="flat" cmpd="sng" algn="ctr">
            <a:no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2"/>
        <c:crosses val="autoZero"/>
        <c:crossBetween val="between"/>
        <c:majorUnit val="46.666699999999999"/>
        <c:minorUnit val="23.333300000000001"/>
      </c:valAx>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solidFill>
            <a:schemeClr val="bg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17.566666666666666</c:v>
                </c:pt>
                <c:pt idx="1">
                  <c:v>22.262074999999999</c:v>
                </c:pt>
                <c:pt idx="2">
                  <c:v>120.12874166666667</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15.600000000000001</c:v>
                </c:pt>
                <c:pt idx="1">
                  <c:v>11.121283333333334</c:v>
                </c:pt>
                <c:pt idx="2">
                  <c:v>37.937950000000008</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30.216512015227213</c:v>
                </c:pt>
                <c:pt idx="1">
                  <c:v>68.144096126423079</c:v>
                </c:pt>
                <c:pt idx="2" formatCode="0.0">
                  <c:v>13.262866064427406</c:v>
                </c:pt>
                <c:pt idx="3" formatCode="0.0">
                  <c:v>9.752291093650582</c:v>
                </c:pt>
                <c:pt idx="4" formatCode="0.0">
                  <c:v>1.6204535409906058</c:v>
                </c:pt>
                <c:pt idx="5" formatCode="0.0">
                  <c:v>0.46666666666666667</c:v>
                </c:pt>
                <c:pt idx="6" formatCode="0.0">
                  <c:v>57.567783053501536</c:v>
                </c:pt>
                <c:pt idx="7" formatCode="0.0">
                  <c:v>64.659233333333333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13.977610524318512</c:v>
                </c:pt>
                <c:pt idx="1">
                  <c:v>49.117072949294119</c:v>
                </c:pt>
                <c:pt idx="2" formatCode="0.0">
                  <c:v>6.4462103107954389</c:v>
                </c:pt>
                <c:pt idx="3" formatCode="0.0">
                  <c:v>5.2583333333333337</c:v>
                </c:pt>
                <c:pt idx="4" formatCode="0.0">
                  <c:v>0.85106741487318172</c:v>
                </c:pt>
                <c:pt idx="5" formatCode="0.0">
                  <c:v>1.1166666666666667</c:v>
                </c:pt>
                <c:pt idx="6" formatCode="0.0">
                  <c:v>39.536969733287179</c:v>
                </c:pt>
                <c:pt idx="7" formatCode="0.0">
                  <c:v>159.95748333333333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Sheet1!$A$7</c:f>
              <c:strCache>
                <c:ptCount val="1"/>
                <c:pt idx="0">
                  <c:v>Total-identified viewing</c:v>
                </c:pt>
              </c:strCache>
            </c:strRef>
          </c:tx>
          <c:spPr>
            <a:solidFill>
              <a:srgbClr val="C00000"/>
            </a:solidFill>
            <a:ln>
              <a:noFill/>
            </a:ln>
            <a:effectLst/>
          </c:spPr>
          <c:invertIfNegative val="0"/>
          <c:cat>
            <c:strRef>
              <c:f>Sheet1!$B$1:$L$1</c:f>
              <c:strCache>
                <c:ptCount val="11"/>
                <c:pt idx="0">
                  <c:v>1.0m Non-viewers</c:v>
                </c:pt>
                <c:pt idx="1">
                  <c:v>Lightest 10%</c:v>
                </c:pt>
                <c:pt idx="2">
                  <c:v> </c:v>
                </c:pt>
                <c:pt idx="3">
                  <c:v>  </c:v>
                </c:pt>
                <c:pt idx="4">
                  <c:v>   </c:v>
                </c:pt>
                <c:pt idx="5">
                  <c:v>    </c:v>
                </c:pt>
                <c:pt idx="6">
                  <c:v>     </c:v>
                </c:pt>
                <c:pt idx="7">
                  <c:v>      </c:v>
                </c:pt>
                <c:pt idx="8">
                  <c:v>       </c:v>
                </c:pt>
                <c:pt idx="9">
                  <c:v>         </c:v>
                </c:pt>
                <c:pt idx="10">
                  <c:v>Heaviest 10%</c:v>
                </c:pt>
              </c:strCache>
            </c:strRef>
          </c:cat>
          <c:val>
            <c:numRef>
              <c:f>Sheet1!$B$7:$L$7</c:f>
              <c:numCache>
                <c:formatCode>h:mm</c:formatCode>
                <c:ptCount val="11"/>
                <c:pt idx="0">
                  <c:v>0</c:v>
                </c:pt>
                <c:pt idx="1">
                  <c:v>1.065972222222223E-2</c:v>
                </c:pt>
                <c:pt idx="2">
                  <c:v>3.4872685185185215E-2</c:v>
                </c:pt>
                <c:pt idx="3">
                  <c:v>5.8541666666666659E-2</c:v>
                </c:pt>
                <c:pt idx="4">
                  <c:v>7.9282407407407385E-2</c:v>
                </c:pt>
                <c:pt idx="5">
                  <c:v>0.1024768518518519</c:v>
                </c:pt>
                <c:pt idx="6">
                  <c:v>0.12599537037037034</c:v>
                </c:pt>
                <c:pt idx="7">
                  <c:v>0.15702546296296299</c:v>
                </c:pt>
                <c:pt idx="8">
                  <c:v>0.19678240740740699</c:v>
                </c:pt>
                <c:pt idx="9">
                  <c:v>0.25763888888888886</c:v>
                </c:pt>
                <c:pt idx="10">
                  <c:v>0.42340277777777741</c:v>
                </c:pt>
              </c:numCache>
            </c:numRef>
          </c:val>
          <c:extLst>
            <c:ext xmlns:c16="http://schemas.microsoft.com/office/drawing/2014/chart" uri="{C3380CC4-5D6E-409C-BE32-E72D297353CC}">
              <c16:uniqueId val="{00000000-B9C4-4F7F-9B68-5CCB40AE778B}"/>
            </c:ext>
          </c:extLst>
        </c:ser>
        <c:dLbls>
          <c:showLegendKey val="0"/>
          <c:showVal val="0"/>
          <c:showCatName val="0"/>
          <c:showSerName val="0"/>
          <c:showPercent val="0"/>
          <c:showBubbleSize val="0"/>
        </c:dLbls>
        <c:gapWidth val="14"/>
        <c:overlap val="100"/>
        <c:axId val="1164475776"/>
        <c:axId val="1164475056"/>
      </c:barChart>
      <c:catAx>
        <c:axId val="1164475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056"/>
        <c:crosses val="autoZero"/>
        <c:auto val="1"/>
        <c:lblAlgn val="ctr"/>
        <c:lblOffset val="100"/>
        <c:noMultiLvlLbl val="0"/>
      </c:catAx>
      <c:valAx>
        <c:axId val="1164475056"/>
        <c:scaling>
          <c:orientation val="minMax"/>
          <c:max val="0.4583333"/>
        </c:scaling>
        <c:delete val="0"/>
        <c:axPos val="l"/>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776"/>
        <c:crosses val="autoZero"/>
        <c:crossBetween val="between"/>
        <c:majorUnit val="4.166666700000001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2251830966544E-2"/>
          <c:y val="4.5606567345697784E-2"/>
          <c:w val="0.82061866038579234"/>
          <c:h val="0.85949586189230143"/>
        </c:manualLayout>
      </c:layout>
      <c:barChart>
        <c:barDir val="col"/>
        <c:grouping val="stacked"/>
        <c:varyColors val="0"/>
        <c:ser>
          <c:idx val="0"/>
          <c:order val="0"/>
          <c:tx>
            <c:strRef>
              <c:f>Sheet1!$A$2</c:f>
              <c:strCache>
                <c:ptCount val="1"/>
                <c:pt idx="0">
                  <c:v>Commercial Linear</c:v>
                </c:pt>
              </c:strCache>
            </c:strRef>
          </c:tx>
          <c:spPr>
            <a:solidFill>
              <a:srgbClr val="C00000"/>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Sheet1!$B$2:$L$2</c:f>
              <c:numCache>
                <c:formatCode>[hh]:mm:ss</c:formatCode>
                <c:ptCount val="11"/>
                <c:pt idx="0">
                  <c:v>0</c:v>
                </c:pt>
                <c:pt idx="1">
                  <c:v>1.2731481481481499E-4</c:v>
                </c:pt>
                <c:pt idx="2">
                  <c:v>1.55092592592593E-3</c:v>
                </c:pt>
                <c:pt idx="3">
                  <c:v>5.7291666666666697E-3</c:v>
                </c:pt>
                <c:pt idx="4">
                  <c:v>1.33564814814815E-2</c:v>
                </c:pt>
                <c:pt idx="5">
                  <c:v>2.3726851851851902E-2</c:v>
                </c:pt>
                <c:pt idx="6">
                  <c:v>3.8958333333333303E-2</c:v>
                </c:pt>
                <c:pt idx="7">
                  <c:v>5.86458333333333E-2</c:v>
                </c:pt>
                <c:pt idx="8">
                  <c:v>8.9259259259259302E-2</c:v>
                </c:pt>
                <c:pt idx="9">
                  <c:v>0.140474537037037</c:v>
                </c:pt>
                <c:pt idx="10">
                  <c:v>0.29548611111111101</c:v>
                </c:pt>
              </c:numCache>
            </c:numRef>
          </c:val>
          <c:extLst>
            <c:ext xmlns:c16="http://schemas.microsoft.com/office/drawing/2014/chart" uri="{C3380CC4-5D6E-409C-BE32-E72D297353CC}">
              <c16:uniqueId val="{00000000-B9C4-4F7F-9B68-5CCB40AE778B}"/>
            </c:ext>
          </c:extLst>
        </c:ser>
        <c:ser>
          <c:idx val="1"/>
          <c:order val="1"/>
          <c:tx>
            <c:strRef>
              <c:f>Sheet1!$A$3</c:f>
              <c:strCache>
                <c:ptCount val="1"/>
                <c:pt idx="0">
                  <c:v>Commercial BVOD</c:v>
                </c:pt>
              </c:strCache>
            </c:strRef>
          </c:tx>
          <c:spPr>
            <a:solidFill>
              <a:schemeClr val="accent3">
                <a:lumMod val="60000"/>
                <a:lumOff val="4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Sheet1!$B$3:$L$3</c:f>
              <c:numCache>
                <c:formatCode>[hh]:mm:ss</c:formatCode>
                <c:ptCount val="11"/>
                <c:pt idx="0">
                  <c:v>1.2962962962962999E-3</c:v>
                </c:pt>
                <c:pt idx="1">
                  <c:v>5.7523148148148203E-3</c:v>
                </c:pt>
                <c:pt idx="2">
                  <c:v>1.31134259259259E-2</c:v>
                </c:pt>
                <c:pt idx="3">
                  <c:v>1.10648148148148E-2</c:v>
                </c:pt>
                <c:pt idx="4">
                  <c:v>9.6296296296296303E-3</c:v>
                </c:pt>
                <c:pt idx="5">
                  <c:v>8.2754629629629602E-3</c:v>
                </c:pt>
                <c:pt idx="6">
                  <c:v>8.9120370370370395E-3</c:v>
                </c:pt>
                <c:pt idx="7">
                  <c:v>6.2615740740740696E-3</c:v>
                </c:pt>
                <c:pt idx="8">
                  <c:v>6.4814814814814804E-3</c:v>
                </c:pt>
                <c:pt idx="9">
                  <c:v>7.5578703703703702E-3</c:v>
                </c:pt>
                <c:pt idx="10">
                  <c:v>6.6550925925925901E-3</c:v>
                </c:pt>
              </c:numCache>
            </c:numRef>
          </c:val>
          <c:extLst>
            <c:ext xmlns:c16="http://schemas.microsoft.com/office/drawing/2014/chart" uri="{C3380CC4-5D6E-409C-BE32-E72D297353CC}">
              <c16:uniqueId val="{00000000-A0B4-4D57-A9AB-C8FC1BD5C634}"/>
            </c:ext>
          </c:extLst>
        </c:ser>
        <c:ser>
          <c:idx val="2"/>
          <c:order val="2"/>
          <c:tx>
            <c:strRef>
              <c:f>Sheet1!$A$4</c:f>
              <c:strCache>
                <c:ptCount val="1"/>
                <c:pt idx="0">
                  <c:v>SVOD ad tiers (est)</c:v>
                </c:pt>
              </c:strCache>
            </c:strRef>
          </c:tx>
          <c:spPr>
            <a:solidFill>
              <a:schemeClr val="accent3">
                <a:lumMod val="20000"/>
                <a:lumOff val="8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Sheet1!$B$4:$L$4</c:f>
              <c:numCache>
                <c:formatCode>[hh]:mm:ss</c:formatCode>
                <c:ptCount val="11"/>
                <c:pt idx="0">
                  <c:v>6.8495370370370379E-4</c:v>
                </c:pt>
                <c:pt idx="1">
                  <c:v>6.1994212962963001E-3</c:v>
                </c:pt>
                <c:pt idx="2">
                  <c:v>8.3567129629629703E-3</c:v>
                </c:pt>
                <c:pt idx="3">
                  <c:v>5.6581018518518525E-3</c:v>
                </c:pt>
                <c:pt idx="4">
                  <c:v>4.6246527777777779E-3</c:v>
                </c:pt>
                <c:pt idx="5">
                  <c:v>4.748148148148148E-3</c:v>
                </c:pt>
                <c:pt idx="6">
                  <c:v>4.2972222222222214E-3</c:v>
                </c:pt>
                <c:pt idx="7">
                  <c:v>3.4138888888888904E-3</c:v>
                </c:pt>
                <c:pt idx="8">
                  <c:v>3.6790509259259294E-3</c:v>
                </c:pt>
                <c:pt idx="9">
                  <c:v>3.3980324074074108E-3</c:v>
                </c:pt>
                <c:pt idx="10">
                  <c:v>2.0165509259259286E-3</c:v>
                </c:pt>
              </c:numCache>
            </c:numRef>
          </c:val>
          <c:extLst>
            <c:ext xmlns:c16="http://schemas.microsoft.com/office/drawing/2014/chart" uri="{C3380CC4-5D6E-409C-BE32-E72D297353CC}">
              <c16:uniqueId val="{00000001-A0B4-4D57-A9AB-C8FC1BD5C634}"/>
            </c:ext>
          </c:extLst>
        </c:ser>
        <c:ser>
          <c:idx val="3"/>
          <c:order val="3"/>
          <c:tx>
            <c:strRef>
              <c:f>Sheet1!$A$5</c:f>
              <c:strCache>
                <c:ptCount val="1"/>
                <c:pt idx="0">
                  <c:v>Other AVOD</c:v>
                </c:pt>
              </c:strCache>
            </c:strRef>
          </c:tx>
          <c:spPr>
            <a:solidFill>
              <a:schemeClr val="accent4"/>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Sheet1!$B$5:$L$5</c:f>
              <c:numCache>
                <c:formatCode>[hh]:mm:ss</c:formatCode>
                <c:ptCount val="11"/>
                <c:pt idx="0">
                  <c:v>0</c:v>
                </c:pt>
                <c:pt idx="1">
                  <c:v>5.78703703703704E-5</c:v>
                </c:pt>
                <c:pt idx="2">
                  <c:v>3.4722222222222202E-5</c:v>
                </c:pt>
                <c:pt idx="3">
                  <c:v>2.4305555555555601E-4</c:v>
                </c:pt>
                <c:pt idx="4">
                  <c:v>1.1574074074074101E-5</c:v>
                </c:pt>
                <c:pt idx="5">
                  <c:v>0</c:v>
                </c:pt>
                <c:pt idx="6">
                  <c:v>0</c:v>
                </c:pt>
                <c:pt idx="7">
                  <c:v>2.31481481481481E-5</c:v>
                </c:pt>
                <c:pt idx="8">
                  <c:v>2.31481481481481E-5</c:v>
                </c:pt>
                <c:pt idx="9">
                  <c:v>0</c:v>
                </c:pt>
                <c:pt idx="10">
                  <c:v>0</c:v>
                </c:pt>
              </c:numCache>
            </c:numRef>
          </c:val>
          <c:extLst>
            <c:ext xmlns:c16="http://schemas.microsoft.com/office/drawing/2014/chart" uri="{C3380CC4-5D6E-409C-BE32-E72D297353CC}">
              <c16:uniqueId val="{00000002-A0B4-4D57-A9AB-C8FC1BD5C634}"/>
            </c:ext>
          </c:extLst>
        </c:ser>
        <c:ser>
          <c:idx val="4"/>
          <c:order val="4"/>
          <c:tx>
            <c:strRef>
              <c:f>Sheet1!$A$6</c:f>
              <c:strCache>
                <c:ptCount val="1"/>
                <c:pt idx="0">
                  <c:v>YouTube</c:v>
                </c:pt>
              </c:strCache>
            </c:strRef>
          </c:tx>
          <c:spPr>
            <a:solidFill>
              <a:schemeClr val="accent2">
                <a:lumMod val="60000"/>
                <a:lumOff val="4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Sheet1!$B$6:$L$6</c:f>
              <c:numCache>
                <c:formatCode>[hh]:mm:ss</c:formatCode>
                <c:ptCount val="11"/>
                <c:pt idx="0">
                  <c:v>1.4583333333333299E-3</c:v>
                </c:pt>
                <c:pt idx="1">
                  <c:v>1.1412037037037E-2</c:v>
                </c:pt>
                <c:pt idx="2">
                  <c:v>1.40625E-2</c:v>
                </c:pt>
                <c:pt idx="3">
                  <c:v>8.1597222222222193E-3</c:v>
                </c:pt>
                <c:pt idx="4">
                  <c:v>5.0810185185185203E-3</c:v>
                </c:pt>
                <c:pt idx="5">
                  <c:v>7.8703703703703696E-3</c:v>
                </c:pt>
                <c:pt idx="6">
                  <c:v>3.8888888888888901E-3</c:v>
                </c:pt>
                <c:pt idx="7">
                  <c:v>5.5324074074074104E-3</c:v>
                </c:pt>
                <c:pt idx="8">
                  <c:v>6.4351851851851896E-3</c:v>
                </c:pt>
                <c:pt idx="9">
                  <c:v>5.4282407407407404E-3</c:v>
                </c:pt>
                <c:pt idx="10">
                  <c:v>2.7546296296296299E-3</c:v>
                </c:pt>
              </c:numCache>
            </c:numRef>
          </c:val>
          <c:extLst>
            <c:ext xmlns:c16="http://schemas.microsoft.com/office/drawing/2014/chart" uri="{C3380CC4-5D6E-409C-BE32-E72D297353CC}">
              <c16:uniqueId val="{00000003-A0B4-4D57-A9AB-C8FC1BD5C634}"/>
            </c:ext>
          </c:extLst>
        </c:ser>
        <c:dLbls>
          <c:showLegendKey val="0"/>
          <c:showVal val="0"/>
          <c:showCatName val="0"/>
          <c:showSerName val="0"/>
          <c:showPercent val="0"/>
          <c:showBubbleSize val="0"/>
        </c:dLbls>
        <c:gapWidth val="17"/>
        <c:overlap val="100"/>
        <c:axId val="1164475776"/>
        <c:axId val="1164475056"/>
      </c:barChart>
      <c:catAx>
        <c:axId val="1164475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056"/>
        <c:crosses val="autoZero"/>
        <c:auto val="1"/>
        <c:lblAlgn val="ctr"/>
        <c:lblOffset val="100"/>
        <c:noMultiLvlLbl val="0"/>
      </c:catAx>
      <c:valAx>
        <c:axId val="1164475056"/>
        <c:scaling>
          <c:orientation val="minMax"/>
          <c:max val="0.37500000000000006"/>
          <c:min val="0"/>
        </c:scaling>
        <c:delete val="0"/>
        <c:axPos val="l"/>
        <c:numFmt formatCode="[hh]:mm"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776"/>
        <c:crosses val="autoZero"/>
        <c:crossBetween val="between"/>
        <c:majorUnit val="4.1666667000000018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86106383543725E-2"/>
          <c:y val="9.2863559637831161E-2"/>
          <c:w val="0.7806254668251863"/>
          <c:h val="0.71230147377844033"/>
        </c:manualLayout>
      </c:layout>
      <c:barChart>
        <c:barDir val="col"/>
        <c:grouping val="percentStacked"/>
        <c:varyColors val="0"/>
        <c:ser>
          <c:idx val="0"/>
          <c:order val="0"/>
          <c:tx>
            <c:strRef>
              <c:f>Sheet1!$A$2</c:f>
              <c:strCache>
                <c:ptCount val="1"/>
                <c:pt idx="0">
                  <c:v>Commercial Linear</c:v>
                </c:pt>
              </c:strCache>
            </c:strRef>
          </c:tx>
          <c:spPr>
            <a:solidFill>
              <a:srgbClr val="C00000"/>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Sheet1!$B$2:$L$2</c:f>
              <c:numCache>
                <c:formatCode>[hh]:mm:ss</c:formatCode>
                <c:ptCount val="11"/>
                <c:pt idx="0">
                  <c:v>0</c:v>
                </c:pt>
                <c:pt idx="1">
                  <c:v>1.2731481481481499E-4</c:v>
                </c:pt>
                <c:pt idx="2">
                  <c:v>1.55092592592593E-3</c:v>
                </c:pt>
                <c:pt idx="3">
                  <c:v>5.7291666666666697E-3</c:v>
                </c:pt>
                <c:pt idx="4">
                  <c:v>1.33564814814815E-2</c:v>
                </c:pt>
                <c:pt idx="5">
                  <c:v>2.3726851851851902E-2</c:v>
                </c:pt>
                <c:pt idx="6">
                  <c:v>3.8958333333333303E-2</c:v>
                </c:pt>
                <c:pt idx="7">
                  <c:v>5.86458333333333E-2</c:v>
                </c:pt>
                <c:pt idx="8">
                  <c:v>8.9259259259259302E-2</c:v>
                </c:pt>
                <c:pt idx="9">
                  <c:v>0.140474537037037</c:v>
                </c:pt>
                <c:pt idx="10">
                  <c:v>0.29548611111111101</c:v>
                </c:pt>
              </c:numCache>
            </c:numRef>
          </c:val>
          <c:extLst>
            <c:ext xmlns:c16="http://schemas.microsoft.com/office/drawing/2014/chart" uri="{C3380CC4-5D6E-409C-BE32-E72D297353CC}">
              <c16:uniqueId val="{00000000-B404-400E-B1E6-77BD029F7586}"/>
            </c:ext>
          </c:extLst>
        </c:ser>
        <c:ser>
          <c:idx val="1"/>
          <c:order val="1"/>
          <c:tx>
            <c:strRef>
              <c:f>Sheet1!$A$3</c:f>
              <c:strCache>
                <c:ptCount val="1"/>
                <c:pt idx="0">
                  <c:v>Commercial BVOD</c:v>
                </c:pt>
              </c:strCache>
            </c:strRef>
          </c:tx>
          <c:spPr>
            <a:solidFill>
              <a:schemeClr val="accent3">
                <a:lumMod val="40000"/>
                <a:lumOff val="60000"/>
              </a:schemeClr>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Sheet1!$B$3:$L$3</c:f>
              <c:numCache>
                <c:formatCode>[hh]:mm:ss</c:formatCode>
                <c:ptCount val="11"/>
                <c:pt idx="0">
                  <c:v>1.2962962962962999E-3</c:v>
                </c:pt>
                <c:pt idx="1">
                  <c:v>5.7523148148148203E-3</c:v>
                </c:pt>
                <c:pt idx="2">
                  <c:v>1.31134259259259E-2</c:v>
                </c:pt>
                <c:pt idx="3">
                  <c:v>1.10648148148148E-2</c:v>
                </c:pt>
                <c:pt idx="4">
                  <c:v>9.6296296296296303E-3</c:v>
                </c:pt>
                <c:pt idx="5">
                  <c:v>8.2754629629629602E-3</c:v>
                </c:pt>
                <c:pt idx="6">
                  <c:v>8.9120370370370395E-3</c:v>
                </c:pt>
                <c:pt idx="7">
                  <c:v>6.2615740740740696E-3</c:v>
                </c:pt>
                <c:pt idx="8">
                  <c:v>6.4814814814814804E-3</c:v>
                </c:pt>
                <c:pt idx="9">
                  <c:v>7.5578703703703702E-3</c:v>
                </c:pt>
                <c:pt idx="10">
                  <c:v>6.6550925925925901E-3</c:v>
                </c:pt>
              </c:numCache>
            </c:numRef>
          </c:val>
          <c:extLst>
            <c:ext xmlns:c16="http://schemas.microsoft.com/office/drawing/2014/chart" uri="{C3380CC4-5D6E-409C-BE32-E72D297353CC}">
              <c16:uniqueId val="{00000001-B404-400E-B1E6-77BD029F7586}"/>
            </c:ext>
          </c:extLst>
        </c:ser>
        <c:ser>
          <c:idx val="2"/>
          <c:order val="2"/>
          <c:tx>
            <c:strRef>
              <c:f>Sheet1!$A$4</c:f>
              <c:strCache>
                <c:ptCount val="1"/>
                <c:pt idx="0">
                  <c:v>SVOD ad tiers (est)</c:v>
                </c:pt>
              </c:strCache>
            </c:strRef>
          </c:tx>
          <c:spPr>
            <a:solidFill>
              <a:schemeClr val="accent3">
                <a:lumMod val="20000"/>
                <a:lumOff val="80000"/>
              </a:schemeClr>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Sheet1!$B$4:$L$4</c:f>
              <c:numCache>
                <c:formatCode>[hh]:mm:ss</c:formatCode>
                <c:ptCount val="11"/>
                <c:pt idx="0">
                  <c:v>6.8495370370370379E-4</c:v>
                </c:pt>
                <c:pt idx="1">
                  <c:v>6.1994212962963001E-3</c:v>
                </c:pt>
                <c:pt idx="2">
                  <c:v>8.3567129629629703E-3</c:v>
                </c:pt>
                <c:pt idx="3">
                  <c:v>5.6581018518518525E-3</c:v>
                </c:pt>
                <c:pt idx="4">
                  <c:v>4.6246527777777779E-3</c:v>
                </c:pt>
                <c:pt idx="5">
                  <c:v>4.748148148148148E-3</c:v>
                </c:pt>
                <c:pt idx="6">
                  <c:v>4.2972222222222214E-3</c:v>
                </c:pt>
                <c:pt idx="7">
                  <c:v>3.4138888888888904E-3</c:v>
                </c:pt>
                <c:pt idx="8">
                  <c:v>3.6790509259259294E-3</c:v>
                </c:pt>
                <c:pt idx="9">
                  <c:v>3.3980324074074108E-3</c:v>
                </c:pt>
                <c:pt idx="10">
                  <c:v>2.0165509259259286E-3</c:v>
                </c:pt>
              </c:numCache>
            </c:numRef>
          </c:val>
          <c:extLst>
            <c:ext xmlns:c16="http://schemas.microsoft.com/office/drawing/2014/chart" uri="{C3380CC4-5D6E-409C-BE32-E72D297353CC}">
              <c16:uniqueId val="{00000002-B404-400E-B1E6-77BD029F7586}"/>
            </c:ext>
          </c:extLst>
        </c:ser>
        <c:ser>
          <c:idx val="3"/>
          <c:order val="3"/>
          <c:tx>
            <c:strRef>
              <c:f>Sheet1!$A$5</c:f>
              <c:strCache>
                <c:ptCount val="1"/>
                <c:pt idx="0">
                  <c:v>Other AVOD</c:v>
                </c:pt>
              </c:strCache>
            </c:strRef>
          </c:tx>
          <c:spPr>
            <a:solidFill>
              <a:srgbClr val="7030A0"/>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Sheet1!$B$5:$L$5</c:f>
              <c:numCache>
                <c:formatCode>[hh]:mm:ss</c:formatCode>
                <c:ptCount val="11"/>
                <c:pt idx="0">
                  <c:v>0</c:v>
                </c:pt>
                <c:pt idx="1">
                  <c:v>5.78703703703704E-5</c:v>
                </c:pt>
                <c:pt idx="2">
                  <c:v>3.4722222222222202E-5</c:v>
                </c:pt>
                <c:pt idx="3">
                  <c:v>2.4305555555555601E-4</c:v>
                </c:pt>
                <c:pt idx="4">
                  <c:v>1.1574074074074101E-5</c:v>
                </c:pt>
                <c:pt idx="5">
                  <c:v>0</c:v>
                </c:pt>
                <c:pt idx="6">
                  <c:v>0</c:v>
                </c:pt>
                <c:pt idx="7">
                  <c:v>2.31481481481481E-5</c:v>
                </c:pt>
                <c:pt idx="8">
                  <c:v>2.31481481481481E-5</c:v>
                </c:pt>
                <c:pt idx="9">
                  <c:v>0</c:v>
                </c:pt>
                <c:pt idx="10">
                  <c:v>0</c:v>
                </c:pt>
              </c:numCache>
            </c:numRef>
          </c:val>
          <c:extLst>
            <c:ext xmlns:c16="http://schemas.microsoft.com/office/drawing/2014/chart" uri="{C3380CC4-5D6E-409C-BE32-E72D297353CC}">
              <c16:uniqueId val="{00000003-B404-400E-B1E6-77BD029F7586}"/>
            </c:ext>
          </c:extLst>
        </c:ser>
        <c:ser>
          <c:idx val="4"/>
          <c:order val="4"/>
          <c:tx>
            <c:strRef>
              <c:f>Sheet1!$A$6</c:f>
              <c:strCache>
                <c:ptCount val="1"/>
                <c:pt idx="0">
                  <c:v>YouTube</c:v>
                </c:pt>
              </c:strCache>
            </c:strRef>
          </c:tx>
          <c:spPr>
            <a:solidFill>
              <a:schemeClr val="accent2"/>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Sheet1!$B$6:$L$6</c:f>
              <c:numCache>
                <c:formatCode>[hh]:mm:ss</c:formatCode>
                <c:ptCount val="11"/>
                <c:pt idx="0">
                  <c:v>1.4583333333333299E-3</c:v>
                </c:pt>
                <c:pt idx="1">
                  <c:v>1.1412037037037E-2</c:v>
                </c:pt>
                <c:pt idx="2">
                  <c:v>1.40625E-2</c:v>
                </c:pt>
                <c:pt idx="3">
                  <c:v>8.1597222222222193E-3</c:v>
                </c:pt>
                <c:pt idx="4">
                  <c:v>5.0810185185185203E-3</c:v>
                </c:pt>
                <c:pt idx="5">
                  <c:v>7.8703703703703696E-3</c:v>
                </c:pt>
                <c:pt idx="6">
                  <c:v>3.8888888888888901E-3</c:v>
                </c:pt>
                <c:pt idx="7">
                  <c:v>5.5324074074074104E-3</c:v>
                </c:pt>
                <c:pt idx="8">
                  <c:v>6.4351851851851896E-3</c:v>
                </c:pt>
                <c:pt idx="9">
                  <c:v>5.4282407407407404E-3</c:v>
                </c:pt>
                <c:pt idx="10">
                  <c:v>2.7546296296296299E-3</c:v>
                </c:pt>
              </c:numCache>
            </c:numRef>
          </c:val>
          <c:extLst>
            <c:ext xmlns:c16="http://schemas.microsoft.com/office/drawing/2014/chart" uri="{C3380CC4-5D6E-409C-BE32-E72D297353CC}">
              <c16:uniqueId val="{00000004-B404-400E-B1E6-77BD029F7586}"/>
            </c:ext>
          </c:extLst>
        </c:ser>
        <c:dLbls>
          <c:showLegendKey val="0"/>
          <c:showVal val="0"/>
          <c:showCatName val="0"/>
          <c:showSerName val="0"/>
          <c:showPercent val="0"/>
          <c:showBubbleSize val="0"/>
        </c:dLbls>
        <c:gapWidth val="23"/>
        <c:overlap val="100"/>
        <c:axId val="1745179999"/>
        <c:axId val="553345359"/>
      </c:barChart>
      <c:catAx>
        <c:axId val="174517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3345359"/>
        <c:crosses val="autoZero"/>
        <c:auto val="1"/>
        <c:lblAlgn val="ctr"/>
        <c:lblOffset val="100"/>
        <c:noMultiLvlLbl val="0"/>
      </c:catAx>
      <c:valAx>
        <c:axId val="553345359"/>
        <c:scaling>
          <c:orientation val="minMax"/>
          <c:max val="1"/>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 DISTRIBUTION OF VIEWING BY PLATFORM</a:t>
                </a:r>
              </a:p>
            </c:rich>
          </c:tx>
          <c:layout>
            <c:manualLayout>
              <c:xMode val="edge"/>
              <c:yMode val="edge"/>
              <c:x val="1.7461300127007674E-2"/>
              <c:y val="0.1366713361124805"/>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179999"/>
        <c:crosses val="autoZero"/>
        <c:crossBetween val="between"/>
        <c:majorUnit val="0.1"/>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formatCode="0.0">
                  <c:v>1.1474784000000002</c:v>
                </c:pt>
                <c:pt idx="1">
                  <c:v>2.6948954865671642</c:v>
                </c:pt>
                <c:pt idx="2">
                  <c:v>0.53200000000000003</c:v>
                </c:pt>
                <c:pt idx="3" formatCode="0.0">
                  <c:v>0.15898410746548847</c:v>
                </c:pt>
                <c:pt idx="4" formatCode="0.0">
                  <c:v>5.27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formatCode="0.0">
                  <c:v>0.53124000000000005</c:v>
                </c:pt>
                <c:pt idx="1">
                  <c:v>1.9387737313432838</c:v>
                </c:pt>
                <c:pt idx="2">
                  <c:v>0.25600000000000001</c:v>
                </c:pt>
                <c:pt idx="3" formatCode="0.0">
                  <c:v>0.08</c:v>
                </c:pt>
                <c:pt idx="4" formatCode="0.0">
                  <c:v>14.200000000000001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formatCode="[hh]:mm:ss">
                  <c:v>0.11940972222222222</c:v>
                </c:pt>
                <c:pt idx="1">
                  <c:v>7.8067129629629625E-2</c:v>
                </c:pt>
                <c:pt idx="2">
                  <c:v>2.7696759259259258E-2</c:v>
                </c:pt>
                <c:pt idx="3">
                  <c:v>9.2592592592592588E-5</c:v>
                </c:pt>
                <c:pt idx="4">
                  <c:v>2.4247685185185185E-2</c:v>
                </c:pt>
                <c:pt idx="5">
                  <c:v>6.5972222222222222E-3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formatCode="[hh]:mm:ss">
                  <c:v>0.11436342592592592</c:v>
                </c:pt>
                <c:pt idx="1">
                  <c:v>7.6724537037037036E-2</c:v>
                </c:pt>
                <c:pt idx="2">
                  <c:v>2.6921296296296297E-2</c:v>
                </c:pt>
                <c:pt idx="3">
                  <c:v>6.9444444444444444E-5</c:v>
                </c:pt>
                <c:pt idx="4">
                  <c:v>2.4039351851851853E-2</c:v>
                </c:pt>
                <c:pt idx="5">
                  <c:v>7.2106481481481483E-3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formatCode="[hh]:mm:ss">
                  <c:v>0.11105324074074074</c:v>
                </c:pt>
                <c:pt idx="1">
                  <c:v>7.6064814814814807E-2</c:v>
                </c:pt>
                <c:pt idx="2">
                  <c:v>2.6331018518518517E-2</c:v>
                </c:pt>
                <c:pt idx="3">
                  <c:v>1.273148148148148E-4</c:v>
                </c:pt>
                <c:pt idx="4">
                  <c:v>2.3935185185185184E-2</c:v>
                </c:pt>
                <c:pt idx="5">
                  <c:v>7.8935185185185185E-3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formatCode="[hh]:mm:ss">
                  <c:v>0.10623842592592593</c:v>
                </c:pt>
                <c:pt idx="1">
                  <c:v>7.3437500000000003E-2</c:v>
                </c:pt>
                <c:pt idx="2">
                  <c:v>2.6180555555555554E-2</c:v>
                </c:pt>
                <c:pt idx="3">
                  <c:v>9.2592592592592588E-5</c:v>
                </c:pt>
                <c:pt idx="4">
                  <c:v>2.5150462962962961E-2</c:v>
                </c:pt>
                <c:pt idx="5">
                  <c:v>8.4375000000000006E-3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formatCode="[hh]:mm:ss">
                  <c:v>0.10190972222222222</c:v>
                </c:pt>
                <c:pt idx="1">
                  <c:v>6.8819444444444447E-2</c:v>
                </c:pt>
                <c:pt idx="2">
                  <c:v>2.34375E-2</c:v>
                </c:pt>
                <c:pt idx="3">
                  <c:v>1.0416666666666667E-4</c:v>
                </c:pt>
                <c:pt idx="4">
                  <c:v>2.4282407407407409E-2</c:v>
                </c:pt>
                <c:pt idx="5">
                  <c:v>7.8009259259259256E-3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formatCode="[hh]:mm:ss">
                  <c:v>9.6736111111111106E-2</c:v>
                </c:pt>
                <c:pt idx="1">
                  <c:v>6.6527777777777783E-2</c:v>
                </c:pt>
                <c:pt idx="2">
                  <c:v>2.2847222222222224E-2</c:v>
                </c:pt>
                <c:pt idx="3">
                  <c:v>9.2592592592592588E-5</c:v>
                </c:pt>
                <c:pt idx="4">
                  <c:v>2.4016203703703703E-2</c:v>
                </c:pt>
                <c:pt idx="5">
                  <c:v>7.8472222222222224E-3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formatCode="[hh]:mm:ss">
                  <c:v>0.10457175925925925</c:v>
                </c:pt>
                <c:pt idx="1">
                  <c:v>7.166666666666667E-2</c:v>
                </c:pt>
                <c:pt idx="2">
                  <c:v>2.6817129629629628E-2</c:v>
                </c:pt>
                <c:pt idx="3">
                  <c:v>1.5046296296296297E-4</c:v>
                </c:pt>
                <c:pt idx="4">
                  <c:v>2.6076388888888889E-2</c:v>
                </c:pt>
                <c:pt idx="5">
                  <c:v>8.1018518518518514E-3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formatCode="[hh]:mm:ss">
                  <c:v>9.9212962962962961E-2</c:v>
                </c:pt>
                <c:pt idx="1">
                  <c:v>6.7534722222222218E-2</c:v>
                </c:pt>
                <c:pt idx="2">
                  <c:v>2.8564814814814814E-2</c:v>
                </c:pt>
                <c:pt idx="3">
                  <c:v>1.3888888888888889E-4</c:v>
                </c:pt>
                <c:pt idx="4">
                  <c:v>2.7303240740740739E-2</c:v>
                </c:pt>
                <c:pt idx="5">
                  <c:v>8.518518518518519E-3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formatCode="[hh]:mm:ss">
                  <c:v>9.9016203703703703E-2</c:v>
                </c:pt>
                <c:pt idx="1">
                  <c:v>6.9143518518518521E-2</c:v>
                </c:pt>
                <c:pt idx="2">
                  <c:v>2.5868055555555554E-2</c:v>
                </c:pt>
                <c:pt idx="3">
                  <c:v>1.1574074074074075E-4</c:v>
                </c:pt>
                <c:pt idx="4">
                  <c:v>2.3842592592592592E-2</c:v>
                </c:pt>
                <c:pt idx="5">
                  <c:v>7.1527777777777779E-3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formatCode="[hh]:mm:ss">
                  <c:v>0.10903935185185185</c:v>
                </c:pt>
                <c:pt idx="1">
                  <c:v>7.4884259259259262E-2</c:v>
                </c:pt>
                <c:pt idx="2">
                  <c:v>2.7060185185185184E-2</c:v>
                </c:pt>
                <c:pt idx="3">
                  <c:v>1.1574074074074075E-4</c:v>
                </c:pt>
                <c:pt idx="4">
                  <c:v>2.6064814814814815E-2</c:v>
                </c:pt>
                <c:pt idx="5">
                  <c:v>7.9629629629629634E-3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formatCode="[hh]:mm:ss">
                  <c:v>0.11259259259259259</c:v>
                </c:pt>
                <c:pt idx="1">
                  <c:v>7.6597222222222219E-2</c:v>
                </c:pt>
                <c:pt idx="2">
                  <c:v>2.6886574074074073E-2</c:v>
                </c:pt>
                <c:pt idx="3">
                  <c:v>1.3888888888888889E-4</c:v>
                </c:pt>
                <c:pt idx="4">
                  <c:v>2.5266203703703704E-2</c:v>
                </c:pt>
                <c:pt idx="5">
                  <c:v>7.2337962962962963E-3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formatCode="[hh]:mm:ss">
                  <c:v>0.11517361111111112</c:v>
                </c:pt>
                <c:pt idx="1">
                  <c:v>7.7708333333333338E-2</c:v>
                </c:pt>
                <c:pt idx="2">
                  <c:v>3.1145833333333334E-2</c:v>
                </c:pt>
                <c:pt idx="3">
                  <c:v>2.5462962962962961E-4</c:v>
                </c:pt>
                <c:pt idx="4">
                  <c:v>2.6261574074074073E-2</c:v>
                </c:pt>
                <c:pt idx="5">
                  <c:v>7.2685185185185188E-3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0.22264</cdr:x>
      <cdr:y>0.81794</cdr:y>
    </cdr:from>
    <cdr:to>
      <cdr:x>0.7943</cdr:x>
      <cdr:y>0.91648</cdr:y>
    </cdr:to>
    <cdr:sp macro="" textlink="">
      <cdr:nvSpPr>
        <cdr:cNvPr id="2" name="Rectangle 1">
          <a:extLst xmlns:a="http://schemas.openxmlformats.org/drawingml/2006/main">
            <a:ext uri="{FF2B5EF4-FFF2-40B4-BE49-F238E27FC236}">
              <a16:creationId xmlns:a16="http://schemas.microsoft.com/office/drawing/2014/main" id="{013A9078-C52D-9283-1660-F7705F641EA1}"/>
            </a:ext>
          </a:extLst>
        </cdr:cNvPr>
        <cdr:cNvSpPr/>
      </cdr:nvSpPr>
      <cdr:spPr>
        <a:xfrm xmlns:a="http://schemas.openxmlformats.org/drawingml/2006/main">
          <a:off x="2566988" y="3874135"/>
          <a:ext cx="6591300" cy="466725"/>
        </a:xfrm>
        <a:prstGeom xmlns:a="http://schemas.openxmlformats.org/drawingml/2006/main" prst="rect">
          <a:avLst/>
        </a:prstGeom>
        <a:solidFill xmlns:a="http://schemas.openxmlformats.org/drawingml/2006/main">
          <a:schemeClr val="bg1"/>
        </a:solidFill>
        <a:ln xmlns:a="http://schemas.openxmlformats.org/drawingml/2006/main" w="158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dirty="0">
              <a:solidFill>
                <a:schemeClr val="bg2"/>
              </a:solidFill>
            </a:rPr>
            <a:t>Commercial linear viewers split into ten groups based on weight of viewing </a:t>
          </a:r>
        </a:p>
        <a:p xmlns:a="http://schemas.openxmlformats.org/drawingml/2006/main">
          <a:pPr algn="ctr"/>
          <a:r>
            <a:rPr lang="en-US" dirty="0">
              <a:solidFill>
                <a:schemeClr val="bg2"/>
              </a:solidFill>
            </a:rPr>
            <a:t>(Circa. 4.5m viewers per group) </a:t>
          </a:r>
        </a:p>
      </cdr:txBody>
    </cdr:sp>
  </cdr:relSizeAnchor>
  <cdr:relSizeAnchor xmlns:cdr="http://schemas.openxmlformats.org/drawingml/2006/chartDrawing">
    <cdr:from>
      <cdr:x>0.18965</cdr:x>
      <cdr:y>0.82129</cdr:y>
    </cdr:from>
    <cdr:to>
      <cdr:x>0.83379</cdr:x>
      <cdr:y>0.82129</cdr:y>
    </cdr:to>
    <cdr:cxnSp macro="">
      <cdr:nvCxnSpPr>
        <cdr:cNvPr id="4" name="Straight Arrow Connector 3">
          <a:extLst xmlns:a="http://schemas.openxmlformats.org/drawingml/2006/main">
            <a:ext uri="{FF2B5EF4-FFF2-40B4-BE49-F238E27FC236}">
              <a16:creationId xmlns:a16="http://schemas.microsoft.com/office/drawing/2014/main" id="{AE91EFD0-C8A9-136A-B4BF-78AA5E1B9406}"/>
            </a:ext>
          </a:extLst>
        </cdr:cNvPr>
        <cdr:cNvCxnSpPr/>
      </cdr:nvCxnSpPr>
      <cdr:spPr>
        <a:xfrm xmlns:a="http://schemas.openxmlformats.org/drawingml/2006/main">
          <a:off x="2186622" y="3890010"/>
          <a:ext cx="7426960" cy="0"/>
        </a:xfrm>
        <a:prstGeom xmlns:a="http://schemas.openxmlformats.org/drawingml/2006/main" prst="straightConnector1">
          <a:avLst/>
        </a:prstGeom>
        <a:ln xmlns:a="http://schemas.openxmlformats.org/drawingml/2006/main" w="22225">
          <a:solidFill>
            <a:schemeClr val="bg2"/>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3.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4.xml><?xml version="1.0" encoding="utf-8"?>
<c:userShapes xmlns:c="http://schemas.openxmlformats.org/drawingml/2006/chart">
  <cdr:relSizeAnchor xmlns:cdr="http://schemas.openxmlformats.org/drawingml/2006/chartDrawing">
    <cdr:from>
      <cdr:x>0.15622</cdr:x>
      <cdr:y>0.09005</cdr:y>
    </cdr:from>
    <cdr:to>
      <cdr:x>0.26331</cdr:x>
      <cdr:y>0.13204</cdr:y>
    </cdr:to>
    <cdr:sp macro="" textlink="">
      <cdr:nvSpPr>
        <cdr:cNvPr id="2" name="TextBox 1"/>
        <cdr:cNvSpPr txBox="1"/>
      </cdr:nvSpPr>
      <cdr:spPr>
        <a:xfrm xmlns:a="http://schemas.openxmlformats.org/drawingml/2006/main">
          <a:off x="1451536" y="545727"/>
          <a:ext cx="994996" cy="2545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GB" sz="1100" b="1" dirty="0">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0.07076</cdr:x>
      <cdr:y>0.29508</cdr:y>
    </cdr:from>
    <cdr:to>
      <cdr:x>0.21313</cdr:x>
      <cdr:y>0.35246</cdr:y>
    </cdr:to>
    <cdr:sp macro="" textlink="">
      <cdr:nvSpPr>
        <cdr:cNvPr id="2" name="TextBox 1">
          <a:extLst xmlns:a="http://schemas.openxmlformats.org/drawingml/2006/main">
            <a:ext uri="{FF2B5EF4-FFF2-40B4-BE49-F238E27FC236}">
              <a16:creationId xmlns:a16="http://schemas.microsoft.com/office/drawing/2014/main" id="{5A61B535-9F05-65F4-C993-C8C2EDCEE024}"/>
            </a:ext>
          </a:extLst>
        </cdr:cNvPr>
        <cdr:cNvSpPr txBox="1"/>
      </cdr:nvSpPr>
      <cdr:spPr>
        <a:xfrm xmlns:a="http://schemas.openxmlformats.org/drawingml/2006/main">
          <a:off x="743289" y="1371600"/>
          <a:ext cx="14954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b="1" dirty="0">
              <a:solidFill>
                <a:schemeClr val="bg1"/>
              </a:solidFill>
            </a:rPr>
            <a:t>177 minutes daily</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0D2D5-B4D1-42C2-A954-5865DB1F6FF5}"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24C00-85C6-4295-BE2C-B41F9E304FE2}" type="slidenum">
              <a:rPr lang="en-GB" smtClean="0"/>
              <a:t>‹#›</a:t>
            </a:fld>
            <a:endParaRPr lang="en-GB"/>
          </a:p>
        </p:txBody>
      </p:sp>
    </p:spTree>
    <p:extLst>
      <p:ext uri="{BB962C8B-B14F-4D97-AF65-F5344CB8AC3E}">
        <p14:creationId xmlns:p14="http://schemas.microsoft.com/office/powerpoint/2010/main" val="245105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Viewing patterns are relatively similar across platforms, with peak viewing occurring in the evening for individuals.  </a:t>
            </a:r>
          </a:p>
        </p:txBody>
      </p:sp>
      <p:sp>
        <p:nvSpPr>
          <p:cNvPr id="4" name="Slide Number Placeholder 3"/>
          <p:cNvSpPr>
            <a:spLocks noGrp="1"/>
          </p:cNvSpPr>
          <p:nvPr>
            <p:ph type="sldNum" sz="quarter" idx="5"/>
          </p:nvPr>
        </p:nvSpPr>
        <p:spPr/>
        <p:txBody>
          <a:bodyPr/>
          <a:lstStyle/>
          <a:p>
            <a:fld id="{DBC01CE4-3762-45B6-9736-1C63892740C8}" type="slidenum">
              <a:rPr lang="en-GB" smtClean="0"/>
              <a:t>12</a:t>
            </a:fld>
            <a:endParaRPr lang="en-GB"/>
          </a:p>
        </p:txBody>
      </p:sp>
    </p:spTree>
    <p:extLst>
      <p:ext uri="{BB962C8B-B14F-4D97-AF65-F5344CB8AC3E}">
        <p14:creationId xmlns:p14="http://schemas.microsoft.com/office/powerpoint/2010/main" val="34292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younger audiences, video-sharing platforms peaks later than other platforms.</a:t>
            </a:r>
          </a:p>
        </p:txBody>
      </p:sp>
      <p:sp>
        <p:nvSpPr>
          <p:cNvPr id="4" name="Slide Number Placeholder 3"/>
          <p:cNvSpPr>
            <a:spLocks noGrp="1"/>
          </p:cNvSpPr>
          <p:nvPr>
            <p:ph type="sldNum" sz="quarter" idx="5"/>
          </p:nvPr>
        </p:nvSpPr>
        <p:spPr/>
        <p:txBody>
          <a:bodyPr/>
          <a:lstStyle/>
          <a:p>
            <a:fld id="{DBC01CE4-3762-45B6-9736-1C63892740C8}" type="slidenum">
              <a:rPr lang="en-GB" smtClean="0"/>
              <a:t>13</a:t>
            </a:fld>
            <a:endParaRPr lang="en-GB"/>
          </a:p>
        </p:txBody>
      </p:sp>
    </p:spTree>
    <p:extLst>
      <p:ext uri="{BB962C8B-B14F-4D97-AF65-F5344CB8AC3E}">
        <p14:creationId xmlns:p14="http://schemas.microsoft.com/office/powerpoint/2010/main" val="83273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Within this picture of a more stable viewing landscape, there is still a gradual shift of viewing from linear to VOD.  Linear was down 6% whilst BVOD saw a very strong growth of 23%, with ITV X a key driver of this large increase. </a:t>
            </a:r>
          </a:p>
          <a:p>
            <a:endParaRPr lang="en-GB"/>
          </a:p>
          <a:p>
            <a:r>
              <a:rPr lang="en-GB"/>
              <a:t>SVOD was relatively stable, more on that in a moment.  YouTube’s growth continued, as did </a:t>
            </a:r>
            <a:r>
              <a:rPr lang="en-GB" err="1"/>
              <a:t>TikToks</a:t>
            </a:r>
            <a:r>
              <a:rPr lang="en-GB"/>
              <a:t> albeit from a small base – that’s a shift of 10 mins to 12 mins per person per day. </a:t>
            </a:r>
          </a:p>
        </p:txBody>
      </p:sp>
      <p:sp>
        <p:nvSpPr>
          <p:cNvPr id="4" name="Slide Number Placeholder 3"/>
          <p:cNvSpPr>
            <a:spLocks noGrp="1"/>
          </p:cNvSpPr>
          <p:nvPr>
            <p:ph type="sldNum" sz="quarter" idx="5"/>
          </p:nvPr>
        </p:nvSpPr>
        <p:spPr/>
        <p:txBody>
          <a:bodyPr/>
          <a:lstStyle/>
          <a:p>
            <a:fld id="{4639CACF-CA70-446E-A87E-F1B38C1B6C21}" type="slidenum">
              <a:rPr lang="en-GB" smtClean="0"/>
              <a:t>14</a:t>
            </a:fld>
            <a:endParaRPr lang="en-GB"/>
          </a:p>
        </p:txBody>
      </p:sp>
    </p:spTree>
    <p:extLst>
      <p:ext uri="{BB962C8B-B14F-4D97-AF65-F5344CB8AC3E}">
        <p14:creationId xmlns:p14="http://schemas.microsoft.com/office/powerpoint/2010/main" val="82725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2023 shows that the commercial broadcasters (linear and on demand) collectively reach just over 31 million viewers every day, with each of those viewers watching for an average of 3hrs, 33 mins a day. The combined portfolio of BBC channels (linear and on demand) attracts the second largest volume of viewing, with 25 million daily reach and an average view time of just over 2 hours.  YouTube is next, with a daily reach of 21 million people and a view time of 1hr 49 mins (Barb only measure in-home viewing, we estimate that YouTube would be larger in viewing time if out of home viewing was included).</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SVOD services such as Netflix has a daily reach of 12.3 million people and a view time of 1hr 47 mins. </a:t>
            </a:r>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15</a:t>
            </a:fld>
            <a:endParaRPr lang="en-GB"/>
          </a:p>
        </p:txBody>
      </p:sp>
    </p:spTree>
    <p:extLst>
      <p:ext uri="{BB962C8B-B14F-4D97-AF65-F5344CB8AC3E}">
        <p14:creationId xmlns:p14="http://schemas.microsoft.com/office/powerpoint/2010/main" val="157264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16-34s watching per day (for at least 3 minutes)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2023 shows that the commercial broadcasters (linear and on demand) collectively reach just over 4.5 million viewers every day, with each of those viewers watching for an average of 2hrs, 19 mins a day. The combined portfolio of BBC channels (linear and on demand) has a daily reach of 2.7 million and an average view time of 1hr 32 mins.  YouTube has a daily reach of 6.2 million people and a view time of 2 hours (Barb only measure in-home viewing, we estimate that YouTube would be larger in viewing time if out of home viewing was included).</a:t>
            </a:r>
          </a:p>
          <a:p>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16</a:t>
            </a:fld>
            <a:endParaRPr lang="en-GB"/>
          </a:p>
        </p:txBody>
      </p:sp>
    </p:spTree>
    <p:extLst>
      <p:ext uri="{BB962C8B-B14F-4D97-AF65-F5344CB8AC3E}">
        <p14:creationId xmlns:p14="http://schemas.microsoft.com/office/powerpoint/2010/main" val="49018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16-34s watching per day (for at least 3 minutes) on a TV set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2023 shows that the commercial broadcasters (linear and on demand) collectively reach just over 4.3 million viewers every day, with each of those viewers watching for an average of 2hrs, 20 mins a day. The combined portfolio of BBC channels (linear and on demand) has a daily reach of 2.5 million and an average view time of 1hr 33 mins.  YouTube has a daily reach of 1.9 million people and a view time of 1hr 54 mins. </a:t>
            </a:r>
          </a:p>
          <a:p>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17</a:t>
            </a:fld>
            <a:endParaRPr lang="en-GB"/>
          </a:p>
        </p:txBody>
      </p:sp>
    </p:spTree>
    <p:extLst>
      <p:ext uri="{BB962C8B-B14F-4D97-AF65-F5344CB8AC3E}">
        <p14:creationId xmlns:p14="http://schemas.microsoft.com/office/powerpoint/2010/main" val="60341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chart looks at Barb’s audience reporting capabilities. The focal meter data provides further insight into </a:t>
            </a:r>
            <a:r>
              <a:rPr lang="en-GB" sz="1200" b="0">
                <a:effectLst/>
                <a:ea typeface="Times New Roman" panose="02020603050405020304" pitchFamily="18" charset="0"/>
              </a:rPr>
              <a:t>SVOD and video-sharing platforms to provide a view on ‘</a:t>
            </a:r>
            <a:r>
              <a:rPr lang="en-GB" sz="1200" b="1">
                <a:effectLst/>
                <a:ea typeface="Times New Roman" panose="02020603050405020304" pitchFamily="18" charset="0"/>
              </a:rPr>
              <a:t>total identified viewing</a:t>
            </a:r>
            <a:r>
              <a:rPr lang="en-GB" sz="1200" b="0">
                <a:effectLst/>
                <a:ea typeface="Times New Roman" panose="02020603050405020304" pitchFamily="18" charset="0"/>
              </a:rPr>
              <a:t>’ which includes:</a:t>
            </a:r>
          </a:p>
          <a:p>
            <a:pPr lvl="0"/>
            <a:r>
              <a:rPr lang="en-GB" sz="1200" b="0">
                <a:effectLst/>
                <a:ea typeface="Times New Roman" panose="02020603050405020304" pitchFamily="18" charset="0"/>
              </a:rPr>
              <a:t> </a:t>
            </a:r>
            <a:endParaRPr lang="en-GB"/>
          </a:p>
          <a:p>
            <a:pPr marL="171450" indent="-171450" algn="l">
              <a:buFont typeface="Arial" panose="020B0604020202020204" pitchFamily="34" charset="0"/>
              <a:buChar char="•"/>
            </a:pPr>
            <a:r>
              <a:rPr lang="en-GB" sz="1200" b="1">
                <a:effectLst/>
                <a:ea typeface="Times New Roman" panose="02020603050405020304" pitchFamily="18" charset="0"/>
              </a:rPr>
              <a:t>Total broadcaster viewing </a:t>
            </a:r>
            <a:r>
              <a:rPr lang="en-GB" sz="1200" b="0">
                <a:effectLst/>
                <a:ea typeface="Times New Roman" panose="02020603050405020304" pitchFamily="18" charset="0"/>
              </a:rPr>
              <a:t>– </a:t>
            </a:r>
            <a:r>
              <a:rPr lang="en-GB" b="0" i="0">
                <a:solidFill>
                  <a:srgbClr val="000000"/>
                </a:solidFill>
                <a:effectLst/>
                <a:latin typeface="Open Sans" panose="020B0606030504020204" pitchFamily="34" charset="0"/>
              </a:rPr>
              <a:t>represents the time spent watching linear broadcast channels and broadcaster-owned VOD services (BVOD). This includes live viewing, as well as pre- and post broadcast viewing, and viewing to archive box-sets on a BVOD service. We capture and report this viewing across four screens — TV sets, tablets, PCs and smartphones. For tagged services, this includes any streaming regardless of whether it was through the home </a:t>
            </a:r>
            <a:r>
              <a:rPr lang="en-GB" b="0" i="0" err="1">
                <a:solidFill>
                  <a:srgbClr val="000000"/>
                </a:solidFill>
                <a:effectLst/>
                <a:latin typeface="Open Sans" panose="020B0606030504020204" pitchFamily="34" charset="0"/>
              </a:rPr>
              <a:t>WiFi</a:t>
            </a:r>
            <a:r>
              <a:rPr lang="en-GB" b="0" i="0">
                <a:solidFill>
                  <a:srgbClr val="000000"/>
                </a:solidFill>
                <a:effectLst/>
                <a:latin typeface="Open Sans" panose="020B0606030504020204" pitchFamily="34" charset="0"/>
              </a:rPr>
              <a:t> network.</a:t>
            </a:r>
          </a:p>
          <a:p>
            <a:pPr marL="171450" indent="-171450">
              <a:buFont typeface="Arial" panose="020B0604020202020204" pitchFamily="34" charset="0"/>
              <a:buChar char="•"/>
            </a:pPr>
            <a:br>
              <a:rPr lang="en-GB"/>
            </a:br>
            <a:r>
              <a:rPr lang="en-GB" sz="1200" b="1">
                <a:effectLst/>
                <a:ea typeface="Times New Roman" panose="02020603050405020304" pitchFamily="18" charset="0"/>
              </a:rPr>
              <a:t>Total SVOD/AVOD viewing </a:t>
            </a:r>
            <a:r>
              <a:rPr lang="en-GB" sz="1200" b="0">
                <a:effectLst/>
                <a:ea typeface="Times New Roman" panose="02020603050405020304" pitchFamily="18" charset="0"/>
              </a:rPr>
              <a:t>- includes</a:t>
            </a:r>
            <a:r>
              <a:rPr lang="en-GB"/>
              <a:t> 19 VOD services — notably Amazon Prime Video, Disney+ and Netflix. Viewing is reported on all four screens, although this only includes viewing through a home’s </a:t>
            </a:r>
            <a:r>
              <a:rPr lang="en-GB" err="1"/>
              <a:t>WiFi</a:t>
            </a:r>
            <a:r>
              <a:rPr lang="en-GB"/>
              <a:t> network.</a:t>
            </a:r>
          </a:p>
          <a:p>
            <a:pPr marL="171450" indent="-171450">
              <a:buFont typeface="Arial" panose="020B0604020202020204" pitchFamily="34" charset="0"/>
              <a:buChar char="•"/>
            </a:pPr>
            <a:endParaRPr lang="en-GB" sz="1200" b="0">
              <a:effectLst/>
              <a:ea typeface="Times New Roman" panose="02020603050405020304" pitchFamily="18" charset="0"/>
            </a:endParaRPr>
          </a:p>
          <a:p>
            <a:pPr marL="171450" indent="-171450">
              <a:buFont typeface="Arial" panose="020B0604020202020204" pitchFamily="34" charset="0"/>
              <a:buChar char="•"/>
            </a:pPr>
            <a:r>
              <a:rPr lang="en-GB" sz="1200" b="1">
                <a:effectLst/>
                <a:ea typeface="Times New Roman" panose="02020603050405020304" pitchFamily="18" charset="0"/>
              </a:rPr>
              <a:t>Total video-sharing</a:t>
            </a:r>
            <a:r>
              <a:rPr lang="en-GB" sz="1200" b="0">
                <a:effectLst/>
                <a:ea typeface="Times New Roman" panose="02020603050405020304" pitchFamily="18" charset="0"/>
              </a:rPr>
              <a:t>– covers </a:t>
            </a:r>
            <a:r>
              <a:rPr lang="en-GB"/>
              <a:t>use of platforms such as TikTok, Twitch and YouTube. Similarly, reporting for video-sharing platforms only includes viewing through a home </a:t>
            </a:r>
            <a:r>
              <a:rPr lang="en-GB" err="1"/>
              <a:t>WiFi</a:t>
            </a:r>
            <a:r>
              <a:rPr lang="en-GB"/>
              <a:t> network on all four screens. </a:t>
            </a:r>
            <a:endParaRPr lang="en-GB" sz="1200" b="0">
              <a:effectLst/>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18</a:t>
            </a:fld>
            <a:endParaRPr lang="en-GB"/>
          </a:p>
        </p:txBody>
      </p:sp>
    </p:spTree>
    <p:extLst>
      <p:ext uri="{BB962C8B-B14F-4D97-AF65-F5344CB8AC3E}">
        <p14:creationId xmlns:p14="http://schemas.microsoft.com/office/powerpoint/2010/main" val="188536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rPr>
              <a:t>Analysis from Barb shows that people in the UK spent an average of 4 hours, 2 minutes a day viewing content during 2023. Using Barb’s definition of ‘total identified viewing’*, this chart shows that the majority of this viewing (2 hours, 35 minutes) was spent watching broadcaster channels and VOD services. </a:t>
            </a:r>
          </a:p>
          <a:p>
            <a:endParaRPr lang="en-US" sz="1200">
              <a:effectLst/>
              <a:latin typeface="Calibri" panose="020F0502020204030204" pitchFamily="34" charset="0"/>
              <a:ea typeface="Calibri" panose="020F0502020204030204" pitchFamily="34" charset="0"/>
            </a:endParaRPr>
          </a:p>
          <a:p>
            <a:r>
              <a:rPr lang="en-US" sz="1200">
                <a:effectLst/>
                <a:latin typeface="Calibri" panose="020F0502020204030204" pitchFamily="34" charset="0"/>
                <a:ea typeface="Calibri" panose="020F0502020204030204" pitchFamily="34" charset="0"/>
              </a:rPr>
              <a:t>In terms of devices, the TV set is the most popular screen for broadcaster viewing (2 hours, 32 minutes) and SVOD/AVOD viewing (33 minutes). For video-sharing services like YouTube, TV set viewing accounts for the smallest proportion (12 minutes).</a:t>
            </a:r>
            <a:endParaRPr lang="en-GB" sz="1200">
              <a:effectLst/>
              <a:latin typeface="Calibri" panose="020F0502020204030204" pitchFamily="34" charset="0"/>
              <a:ea typeface="Calibri" panose="020F0502020204030204" pitchFamily="34" charset="0"/>
            </a:endParaRPr>
          </a:p>
          <a:p>
            <a:r>
              <a:rPr lang="en-US" sz="1200">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r>
              <a:rPr lang="en-US" sz="1200">
                <a:effectLst/>
                <a:latin typeface="Calibri" panose="020F0502020204030204" pitchFamily="34" charset="0"/>
                <a:ea typeface="Calibri" panose="020F0502020204030204" pitchFamily="34" charset="0"/>
              </a:rPr>
              <a:t>* Total identified viewing includes:</a:t>
            </a:r>
            <a:endParaRPr lang="en-GB" sz="1200">
              <a:effectLst/>
              <a:latin typeface="Calibri" panose="020F0502020204030204" pitchFamily="34" charset="0"/>
              <a:ea typeface="Calibri" panose="020F0502020204030204" pitchFamily="34" charset="0"/>
            </a:endParaRPr>
          </a:p>
          <a:p>
            <a:r>
              <a:rPr lang="en-US" sz="1200">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a:effectLst/>
                <a:latin typeface="Calibri" panose="020F0502020204030204" pitchFamily="34" charset="0"/>
                <a:ea typeface="Times New Roman" panose="02020603050405020304" pitchFamily="18" charset="0"/>
              </a:rPr>
              <a:t>Total broadcaster viewing</a:t>
            </a:r>
            <a:r>
              <a:rPr lang="en-US" sz="120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200">
              <a:effectLst/>
              <a:latin typeface="Calibri" panose="020F0502020204030204" pitchFamily="34" charset="0"/>
              <a:ea typeface="Calibri" panose="020F0502020204030204" pitchFamily="34" charset="0"/>
            </a:endParaRPr>
          </a:p>
          <a:p>
            <a:r>
              <a:rPr lang="en-US" sz="1200">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a:effectLst/>
                <a:latin typeface="Calibri" panose="020F0502020204030204" pitchFamily="34" charset="0"/>
                <a:ea typeface="Times New Roman" panose="02020603050405020304" pitchFamily="18" charset="0"/>
              </a:rPr>
              <a:t>Total SVOD/AVOD viewing</a:t>
            </a:r>
            <a:r>
              <a:rPr lang="en-US" sz="120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200">
              <a:effectLst/>
              <a:latin typeface="Calibri" panose="020F0502020204030204" pitchFamily="34" charset="0"/>
              <a:ea typeface="Calibri" panose="020F0502020204030204" pitchFamily="34" charset="0"/>
            </a:endParaRPr>
          </a:p>
          <a:p>
            <a:r>
              <a:rPr lang="en-US" sz="1200">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a:effectLst/>
                <a:latin typeface="Calibri" panose="020F0502020204030204" pitchFamily="34" charset="0"/>
                <a:ea typeface="Times New Roman" panose="02020603050405020304" pitchFamily="18" charset="0"/>
              </a:rPr>
              <a:t>Total video-sharing </a:t>
            </a:r>
            <a:r>
              <a:rPr lang="en-US" sz="120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2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19</a:t>
            </a:fld>
            <a:endParaRPr lang="en-GB"/>
          </a:p>
        </p:txBody>
      </p:sp>
    </p:spTree>
    <p:extLst>
      <p:ext uri="{BB962C8B-B14F-4D97-AF65-F5344CB8AC3E}">
        <p14:creationId xmlns:p14="http://schemas.microsoft.com/office/powerpoint/2010/main" val="36319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4038-9220-1F5A-FEF1-85370E582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4D2DD-3A9F-F8BF-EAA2-279DFD76D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91540-F701-7922-0EAA-8EF5AF10A3A8}"/>
              </a:ext>
            </a:extLst>
          </p:cNvPr>
          <p:cNvSpPr>
            <a:spLocks noGrp="1"/>
          </p:cNvSpPr>
          <p:nvPr>
            <p:ph type="body" idx="1"/>
          </p:nvPr>
        </p:nvSpPr>
        <p:spPr/>
        <p:txBody>
          <a:bodyPr/>
          <a:lstStyle/>
          <a:p>
            <a:r>
              <a:rPr lang="en-GB"/>
              <a:t>Looking at the long-term trend 2023 viewing levels have flattened out and paint a picture of much more stability, with this pattern looking set to continue into 2024 – interestingly there was slight growth in total viewing levels, suggesting that the increases to TikTok and YouTube seen doesn’t all need to substitute TV viewing.  </a:t>
            </a:r>
          </a:p>
        </p:txBody>
      </p:sp>
      <p:sp>
        <p:nvSpPr>
          <p:cNvPr id="4" name="Slide Number Placeholder 3">
            <a:extLst>
              <a:ext uri="{FF2B5EF4-FFF2-40B4-BE49-F238E27FC236}">
                <a16:creationId xmlns:a16="http://schemas.microsoft.com/office/drawing/2014/main" id="{FBCB76E6-E116-FA8F-8FAB-14601A4151BB}"/>
              </a:ext>
            </a:extLst>
          </p:cNvPr>
          <p:cNvSpPr>
            <a:spLocks noGrp="1"/>
          </p:cNvSpPr>
          <p:nvPr>
            <p:ph type="sldNum" sz="quarter" idx="10"/>
          </p:nvPr>
        </p:nvSpPr>
        <p:spPr/>
        <p:txBody>
          <a:bodyPr/>
          <a:lstStyle/>
          <a:p>
            <a:pPr defTabSz="941923">
              <a:defRPr/>
            </a:pPr>
            <a:fld id="{BA0DFD36-33EA-4DB4-B32D-6EBE0B1D4496}" type="slidenum">
              <a:rPr lang="en-GB">
                <a:solidFill>
                  <a:prstClr val="black"/>
                </a:solidFill>
                <a:latin typeface="Calibri" panose="020F0502020204030204"/>
              </a:rPr>
              <a:pPr defTabSz="941923">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315867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BVOD is vital to different audiences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Breaking down broadcaster TV into the different ways reveals the increasingly important role of BVOD for 16-34, now 24% of all broadcaster TV viewing. </a:t>
            </a:r>
          </a:p>
          <a:p>
            <a:endParaRPr lang="en-GB" sz="1800" b="0" i="0" u="none" strike="noStrike" baseline="0">
              <a:solidFill>
                <a:srgbClr val="000000"/>
              </a:solidFill>
              <a:latin typeface="Founders Grotesk Regular"/>
            </a:endParaRPr>
          </a:p>
          <a:p>
            <a:r>
              <a:rPr lang="en-GB" sz="1800" b="0" i="0" u="none" strike="noStrike" baseline="0">
                <a:solidFill>
                  <a:srgbClr val="000000"/>
                </a:solidFill>
                <a:latin typeface="Founders Grotesk Regular"/>
              </a:rPr>
              <a:t>This data uses both Barb data and includes an estimate of any unknown viewing that is thought to fall into Playback and Live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57.9% of video viewing for all individuals and 26.3%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39CACF-CA70-446E-A87E-F1B38C1B6C21}" type="slidenum">
              <a:rPr lang="en-GB" smtClean="0"/>
              <a:t>7</a:t>
            </a:fld>
            <a:endParaRPr lang="en-GB"/>
          </a:p>
        </p:txBody>
      </p:sp>
    </p:spTree>
    <p:extLst>
      <p:ext uri="{BB962C8B-B14F-4D97-AF65-F5344CB8AC3E}">
        <p14:creationId xmlns:p14="http://schemas.microsoft.com/office/powerpoint/2010/main" val="136592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UK original content dominates the top 30 series of 2023.</a:t>
            </a:r>
          </a:p>
        </p:txBody>
      </p:sp>
      <p:sp>
        <p:nvSpPr>
          <p:cNvPr id="4" name="Slide Number Placeholder 3"/>
          <p:cNvSpPr>
            <a:spLocks noGrp="1"/>
          </p:cNvSpPr>
          <p:nvPr>
            <p:ph type="sldNum" sz="quarter" idx="5"/>
          </p:nvPr>
        </p:nvSpPr>
        <p:spPr/>
        <p:txBody>
          <a:bodyPr/>
          <a:lstStyle/>
          <a:p>
            <a:fld id="{4639CACF-CA70-446E-A87E-F1B38C1B6C21}" type="slidenum">
              <a:rPr lang="en-GB" smtClean="0"/>
              <a:t>8</a:t>
            </a:fld>
            <a:endParaRPr lang="en-GB"/>
          </a:p>
        </p:txBody>
      </p:sp>
    </p:spTree>
    <p:extLst>
      <p:ext uri="{BB962C8B-B14F-4D97-AF65-F5344CB8AC3E}">
        <p14:creationId xmlns:p14="http://schemas.microsoft.com/office/powerpoint/2010/main" val="296610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ViewersLogic panel data to estimate out of home viewing not measured by Barb, broadcasters’ own data of ad load per hour of YouTube viewing, and agency data for average duration of </a:t>
            </a:r>
            <a:r>
              <a:rPr lang="en-GB"/>
              <a:t>ad view.</a:t>
            </a:r>
            <a:endParaRPr lang="en-GB" dirty="0"/>
          </a:p>
          <a:p>
            <a:pPr marL="171450" indent="-171450">
              <a:buFont typeface="Arial" panose="020B0604020202020204" pitchFamily="34" charset="0"/>
              <a:buChar char="•"/>
            </a:pPr>
            <a:r>
              <a:rPr lang="en-GB" dirty="0"/>
              <a:t>TikTok: Barb data for time spent viewing content, ViewersLogic panel data to estimate out of home viewing not measured by Barb,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TouchPoints data for % of other online video viewing relative to all video viewing, Thinkbox estimate of % ad time to content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FE58-A45A-33C0-BFC2-E70133C5E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634EA-0DEF-91D8-BD1A-A099360FB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101E3-2EE2-9C22-9E5E-8FD6312CEC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Broadcaster viewing across 2023 highlights the impact of seasonal viewing, whilst viewing to SVOD platforms and video sharing services was broadly consistent.</a:t>
            </a:r>
          </a:p>
          <a:p>
            <a:endParaRPr lang="en-GB"/>
          </a:p>
        </p:txBody>
      </p:sp>
      <p:sp>
        <p:nvSpPr>
          <p:cNvPr id="4" name="Slide Number Placeholder 3">
            <a:extLst>
              <a:ext uri="{FF2B5EF4-FFF2-40B4-BE49-F238E27FC236}">
                <a16:creationId xmlns:a16="http://schemas.microsoft.com/office/drawing/2014/main" id="{E19D3A41-74AD-942D-F4F8-85AD66DB23D4}"/>
              </a:ext>
            </a:extLst>
          </p:cNvPr>
          <p:cNvSpPr>
            <a:spLocks noGrp="1"/>
          </p:cNvSpPr>
          <p:nvPr>
            <p:ph type="sldNum" sz="quarter" idx="5"/>
          </p:nvPr>
        </p:nvSpPr>
        <p:spPr/>
        <p:txBody>
          <a:bodyPr/>
          <a:lstStyle/>
          <a:p>
            <a:fld id="{9BF2D90E-523F-45FB-AEC1-23DAC667075A}" type="slidenum">
              <a:rPr lang="en-GB" smtClean="0"/>
              <a:t>10</a:t>
            </a:fld>
            <a:endParaRPr lang="en-GB"/>
          </a:p>
        </p:txBody>
      </p:sp>
    </p:spTree>
    <p:extLst>
      <p:ext uri="{BB962C8B-B14F-4D97-AF65-F5344CB8AC3E}">
        <p14:creationId xmlns:p14="http://schemas.microsoft.com/office/powerpoint/2010/main" val="380780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Broadcaster viewing across 2023 highlights the impact of seasonal viewing, whilst viewing to SVOD platforms was broadly consistent.</a:t>
            </a:r>
          </a:p>
        </p:txBody>
      </p:sp>
      <p:sp>
        <p:nvSpPr>
          <p:cNvPr id="4" name="Slide Number Placeholder 3"/>
          <p:cNvSpPr>
            <a:spLocks noGrp="1"/>
          </p:cNvSpPr>
          <p:nvPr>
            <p:ph type="sldNum" sz="quarter" idx="5"/>
          </p:nvPr>
        </p:nvSpPr>
        <p:spPr/>
        <p:txBody>
          <a:bodyPr/>
          <a:lstStyle/>
          <a:p>
            <a:fld id="{9BF2D90E-523F-45FB-AEC1-23DAC667075A}" type="slidenum">
              <a:rPr lang="en-GB" smtClean="0"/>
              <a:t>11</a:t>
            </a:fld>
            <a:endParaRPr lang="en-GB"/>
          </a:p>
        </p:txBody>
      </p:sp>
    </p:spTree>
    <p:extLst>
      <p:ext uri="{BB962C8B-B14F-4D97-AF65-F5344CB8AC3E}">
        <p14:creationId xmlns:p14="http://schemas.microsoft.com/office/powerpoint/2010/main" val="4195926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751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917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919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7539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476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6109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642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504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713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41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062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5007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8592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8319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1286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44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40347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849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7278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56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270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01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7928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297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357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253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4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01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931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345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6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297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21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72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4453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536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288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036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61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6077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46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0536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1627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27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721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109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425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612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55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0333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29/04/2024</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1354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a:p>
        </p:txBody>
      </p:sp>
    </p:spTree>
    <p:extLst>
      <p:ext uri="{BB962C8B-B14F-4D97-AF65-F5344CB8AC3E}">
        <p14:creationId xmlns:p14="http://schemas.microsoft.com/office/powerpoint/2010/main" val="6369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43551F-6DD1-4455-A929-CE3610787234}"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A5D968-63AE-4165-9E6B-542FD22CA04D}" type="slidenum">
              <a:rPr lang="en-GB" smtClean="0"/>
              <a:t>‹#›</a:t>
            </a:fld>
            <a:endParaRPr lang="en-GB"/>
          </a:p>
        </p:txBody>
      </p:sp>
    </p:spTree>
    <p:extLst>
      <p:ext uri="{BB962C8B-B14F-4D97-AF65-F5344CB8AC3E}">
        <p14:creationId xmlns:p14="http://schemas.microsoft.com/office/powerpoint/2010/main" val="28343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8106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3800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277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9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4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316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81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211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548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0425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537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411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890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6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885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326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000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199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88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153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605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325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028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3789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597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722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617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026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723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170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064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1090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522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1.jpe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ags" Target="../tags/tag6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29/04/2024</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587816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4262129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13072559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in a chair with a dog in a room with boxes&#10;&#10;Description automatically generated">
            <a:extLst>
              <a:ext uri="{FF2B5EF4-FFF2-40B4-BE49-F238E27FC236}">
                <a16:creationId xmlns:a16="http://schemas.microsoft.com/office/drawing/2014/main" id="{5CAC7C1D-8A84-F491-FB43-8AA49B571F6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Time spent viewing</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Confused.com – </a:t>
            </a:r>
            <a:r>
              <a:rPr lang="en-GB" sz="1000">
                <a:solidFill>
                  <a:schemeClr val="bg1"/>
                </a:solidFill>
              </a:rPr>
              <a:t>Emmerdale Sponsorship</a:t>
            </a:r>
            <a:endParaRPr lang="en-GB" sz="1000" dirty="0">
              <a:solidFill>
                <a:schemeClr val="bg1"/>
              </a:solidFill>
            </a:endParaRP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5433-15F3-3D78-8DE8-2A4D7D96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BECD2-FDEE-AC39-1173-6B7566F49186}"/>
              </a:ext>
            </a:extLst>
          </p:cNvPr>
          <p:cNvSpPr>
            <a:spLocks noGrp="1"/>
          </p:cNvSpPr>
          <p:nvPr>
            <p:ph type="title"/>
          </p:nvPr>
        </p:nvSpPr>
        <p:spPr>
          <a:xfrm>
            <a:off x="371475" y="359944"/>
            <a:ext cx="11547623" cy="1021181"/>
          </a:xfrm>
        </p:spPr>
        <p:txBody>
          <a:bodyPr>
            <a:normAutofit/>
          </a:bodyPr>
          <a:lstStyle/>
          <a:p>
            <a:r>
              <a:rPr lang="en-US"/>
              <a:t>SVOD &amp; video-sharing seasonal viewing consistent across 23</a:t>
            </a:r>
            <a:endParaRPr lang="en-GB"/>
          </a:p>
        </p:txBody>
      </p:sp>
      <p:sp>
        <p:nvSpPr>
          <p:cNvPr id="3" name="Text Placeholder 2">
            <a:extLst>
              <a:ext uri="{FF2B5EF4-FFF2-40B4-BE49-F238E27FC236}">
                <a16:creationId xmlns:a16="http://schemas.microsoft.com/office/drawing/2014/main" id="{8588379C-5025-70FD-B194-9E727AF34C67}"/>
              </a:ext>
            </a:extLst>
          </p:cNvPr>
          <p:cNvSpPr>
            <a:spLocks noGrp="1"/>
          </p:cNvSpPr>
          <p:nvPr>
            <p:ph type="body" sz="quarter" idx="15"/>
          </p:nvPr>
        </p:nvSpPr>
        <p:spPr>
          <a:xfrm>
            <a:off x="378000" y="5364000"/>
            <a:ext cx="11334817" cy="304800"/>
          </a:xfrm>
        </p:spPr>
        <p:txBody>
          <a:bodyPr/>
          <a:lstStyle/>
          <a:p>
            <a:r>
              <a:rPr lang="en-GB"/>
              <a:t>Source: Barb, 2023, Individuals</a:t>
            </a:r>
          </a:p>
        </p:txBody>
      </p:sp>
      <p:graphicFrame>
        <p:nvGraphicFramePr>
          <p:cNvPr id="6" name="Chart 5">
            <a:extLst>
              <a:ext uri="{FF2B5EF4-FFF2-40B4-BE49-F238E27FC236}">
                <a16:creationId xmlns:a16="http://schemas.microsoft.com/office/drawing/2014/main" id="{BE1E86BA-8C21-9C8E-E903-35B54BBE7A2E}"/>
              </a:ext>
            </a:extLst>
          </p:cNvPr>
          <p:cNvGraphicFramePr/>
          <p:nvPr/>
        </p:nvGraphicFramePr>
        <p:xfrm>
          <a:off x="645408" y="1392562"/>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0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B1A-EEEC-2D37-F440-5F81917FB033}"/>
              </a:ext>
            </a:extLst>
          </p:cNvPr>
          <p:cNvSpPr>
            <a:spLocks noGrp="1"/>
          </p:cNvSpPr>
          <p:nvPr>
            <p:ph type="title"/>
          </p:nvPr>
        </p:nvSpPr>
        <p:spPr/>
        <p:txBody>
          <a:bodyPr/>
          <a:lstStyle/>
          <a:p>
            <a:r>
              <a:rPr lang="en-GB"/>
              <a:t>SVOD viewing broadly consistent across 2023</a:t>
            </a:r>
          </a:p>
        </p:txBody>
      </p:sp>
      <p:sp>
        <p:nvSpPr>
          <p:cNvPr id="3" name="Text Placeholder 2">
            <a:extLst>
              <a:ext uri="{FF2B5EF4-FFF2-40B4-BE49-F238E27FC236}">
                <a16:creationId xmlns:a16="http://schemas.microsoft.com/office/drawing/2014/main" id="{D4AD63A2-4DA5-82D7-6EB7-7C7018D2CCF1}"/>
              </a:ext>
            </a:extLst>
          </p:cNvPr>
          <p:cNvSpPr>
            <a:spLocks noGrp="1"/>
          </p:cNvSpPr>
          <p:nvPr>
            <p:ph type="body" sz="quarter" idx="15"/>
          </p:nvPr>
        </p:nvSpPr>
        <p:spPr>
          <a:xfrm>
            <a:off x="378000" y="5364000"/>
            <a:ext cx="11334817" cy="304800"/>
          </a:xfrm>
        </p:spPr>
        <p:txBody>
          <a:bodyPr/>
          <a:lstStyle/>
          <a:p>
            <a:r>
              <a:rPr lang="en-GB"/>
              <a:t>Source: Barb, 2023, Online Multiple Screens Network, Individuals, All devices</a:t>
            </a:r>
          </a:p>
        </p:txBody>
      </p:sp>
      <p:graphicFrame>
        <p:nvGraphicFramePr>
          <p:cNvPr id="6" name="Chart 5">
            <a:extLst>
              <a:ext uri="{FF2B5EF4-FFF2-40B4-BE49-F238E27FC236}">
                <a16:creationId xmlns:a16="http://schemas.microsoft.com/office/drawing/2014/main" id="{FAEC5EB9-290E-A282-9A9E-BBD00D1CD6F8}"/>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6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0CBB9-A156-9037-1589-47E8BAE34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A90FB-94BB-4EAD-AA72-80D8ECE0051A}"/>
              </a:ext>
            </a:extLst>
          </p:cNvPr>
          <p:cNvSpPr>
            <a:spLocks noGrp="1"/>
          </p:cNvSpPr>
          <p:nvPr>
            <p:ph type="title"/>
          </p:nvPr>
        </p:nvSpPr>
        <p:spPr>
          <a:xfrm>
            <a:off x="371475" y="359944"/>
            <a:ext cx="11449050" cy="1021181"/>
          </a:xfrm>
        </p:spPr>
        <p:txBody>
          <a:bodyPr/>
          <a:lstStyle/>
          <a:p>
            <a:r>
              <a:rPr lang="en-GB"/>
              <a:t>Viewing patterns through the day are similar across platforms</a:t>
            </a:r>
          </a:p>
        </p:txBody>
      </p:sp>
      <p:sp>
        <p:nvSpPr>
          <p:cNvPr id="3" name="Text Placeholder 2">
            <a:extLst>
              <a:ext uri="{FF2B5EF4-FFF2-40B4-BE49-F238E27FC236}">
                <a16:creationId xmlns:a16="http://schemas.microsoft.com/office/drawing/2014/main" id="{15ED9E88-69B2-4505-6F61-E7BCBA8BB0C9}"/>
              </a:ext>
            </a:extLst>
          </p:cNvPr>
          <p:cNvSpPr>
            <a:spLocks noGrp="1"/>
          </p:cNvSpPr>
          <p:nvPr>
            <p:ph type="body" sz="quarter" idx="15"/>
          </p:nvPr>
        </p:nvSpPr>
        <p:spPr/>
        <p:txBody>
          <a:bodyPr/>
          <a:lstStyle/>
          <a:p>
            <a:r>
              <a:rPr lang="en-GB"/>
              <a:t>Source: Barb, Individuals, Online Multiple Screens Network, All devices, daypart by hour, 2023 </a:t>
            </a:r>
          </a:p>
        </p:txBody>
      </p:sp>
      <p:graphicFrame>
        <p:nvGraphicFramePr>
          <p:cNvPr id="7" name="Chart 6">
            <a:extLst>
              <a:ext uri="{FF2B5EF4-FFF2-40B4-BE49-F238E27FC236}">
                <a16:creationId xmlns:a16="http://schemas.microsoft.com/office/drawing/2014/main" id="{C9CCAC3A-291E-CDD2-C4F3-A0CC1B33DDF5}"/>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2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E24E-33EC-A39C-FAB6-79FAA5781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55967-A8CF-5C31-4CA2-EAD9A7F13FE5}"/>
              </a:ext>
            </a:extLst>
          </p:cNvPr>
          <p:cNvSpPr>
            <a:spLocks noGrp="1"/>
          </p:cNvSpPr>
          <p:nvPr>
            <p:ph type="title"/>
          </p:nvPr>
        </p:nvSpPr>
        <p:spPr/>
        <p:txBody>
          <a:bodyPr/>
          <a:lstStyle/>
          <a:p>
            <a:r>
              <a:rPr lang="en-GB"/>
              <a:t>For 16-34s, video-sharing platforms peak later in the day</a:t>
            </a:r>
          </a:p>
        </p:txBody>
      </p:sp>
      <p:sp>
        <p:nvSpPr>
          <p:cNvPr id="3" name="Text Placeholder 2">
            <a:extLst>
              <a:ext uri="{FF2B5EF4-FFF2-40B4-BE49-F238E27FC236}">
                <a16:creationId xmlns:a16="http://schemas.microsoft.com/office/drawing/2014/main" id="{48B8242F-7AAC-AC85-ED34-9C928370C99F}"/>
              </a:ext>
            </a:extLst>
          </p:cNvPr>
          <p:cNvSpPr>
            <a:spLocks noGrp="1"/>
          </p:cNvSpPr>
          <p:nvPr>
            <p:ph type="body" sz="quarter" idx="15"/>
          </p:nvPr>
        </p:nvSpPr>
        <p:spPr/>
        <p:txBody>
          <a:bodyPr/>
          <a:lstStyle/>
          <a:p>
            <a:r>
              <a:rPr lang="en-GB"/>
              <a:t>Source: Barb, 16-34, Online Multiple Screens Network, All devices, daypart by hour, 2023 </a:t>
            </a:r>
          </a:p>
        </p:txBody>
      </p:sp>
      <p:graphicFrame>
        <p:nvGraphicFramePr>
          <p:cNvPr id="7" name="Chart 6">
            <a:extLst>
              <a:ext uri="{FF2B5EF4-FFF2-40B4-BE49-F238E27FC236}">
                <a16:creationId xmlns:a16="http://schemas.microsoft.com/office/drawing/2014/main" id="{19F34687-6FB1-15BB-331B-17852845C484}"/>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70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A115-F7EE-6512-06DC-A9BC8D370B46}"/>
              </a:ext>
            </a:extLst>
          </p:cNvPr>
          <p:cNvSpPr>
            <a:spLocks noGrp="1"/>
          </p:cNvSpPr>
          <p:nvPr>
            <p:ph type="title"/>
          </p:nvPr>
        </p:nvSpPr>
        <p:spPr/>
        <p:txBody>
          <a:bodyPr/>
          <a:lstStyle/>
          <a:p>
            <a:r>
              <a:rPr lang="en-GB"/>
              <a:t>The gradual shift of viewing from linear to VOD continues</a:t>
            </a:r>
          </a:p>
        </p:txBody>
      </p:sp>
      <p:graphicFrame>
        <p:nvGraphicFramePr>
          <p:cNvPr id="6" name="Chart 5">
            <a:extLst>
              <a:ext uri="{FF2B5EF4-FFF2-40B4-BE49-F238E27FC236}">
                <a16:creationId xmlns:a16="http://schemas.microsoft.com/office/drawing/2014/main" id="{ECC65CE9-3804-4DCF-52A7-4205A968A0C0}"/>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C44095E-19FF-9011-89E2-FAB68C18CC85}"/>
              </a:ext>
            </a:extLst>
          </p:cNvPr>
          <p:cNvSpPr txBox="1"/>
          <p:nvPr/>
        </p:nvSpPr>
        <p:spPr>
          <a:xfrm>
            <a:off x="2087656" y="1399258"/>
            <a:ext cx="578223" cy="338554"/>
          </a:xfrm>
          <a:prstGeom prst="rect">
            <a:avLst/>
          </a:prstGeom>
          <a:noFill/>
        </p:spPr>
        <p:txBody>
          <a:bodyPr wrap="square" rtlCol="0">
            <a:spAutoFit/>
          </a:bodyPr>
          <a:lstStyle/>
          <a:p>
            <a:pPr algn="l"/>
            <a:r>
              <a:rPr lang="en-GB" sz="1600" b="1" dirty="0">
                <a:solidFill>
                  <a:schemeClr val="bg2"/>
                </a:solidFill>
              </a:rPr>
              <a:t>-6%</a:t>
            </a:r>
          </a:p>
        </p:txBody>
      </p:sp>
      <p:sp>
        <p:nvSpPr>
          <p:cNvPr id="8" name="TextBox 7">
            <a:extLst>
              <a:ext uri="{FF2B5EF4-FFF2-40B4-BE49-F238E27FC236}">
                <a16:creationId xmlns:a16="http://schemas.microsoft.com/office/drawing/2014/main" id="{06C9B70E-3429-E0FD-8EBF-B054EE3CC0E3}"/>
              </a:ext>
            </a:extLst>
          </p:cNvPr>
          <p:cNvSpPr txBox="1"/>
          <p:nvPr/>
        </p:nvSpPr>
        <p:spPr>
          <a:xfrm>
            <a:off x="3966224" y="4011482"/>
            <a:ext cx="815788" cy="338554"/>
          </a:xfrm>
          <a:prstGeom prst="rect">
            <a:avLst/>
          </a:prstGeom>
          <a:noFill/>
        </p:spPr>
        <p:txBody>
          <a:bodyPr wrap="square" rtlCol="0">
            <a:spAutoFit/>
          </a:bodyPr>
          <a:lstStyle/>
          <a:p>
            <a:pPr algn="l"/>
            <a:r>
              <a:rPr lang="en-GB" sz="1600" b="1" dirty="0">
                <a:solidFill>
                  <a:schemeClr val="bg2"/>
                </a:solidFill>
              </a:rPr>
              <a:t>+23%</a:t>
            </a:r>
          </a:p>
        </p:txBody>
      </p:sp>
      <p:sp>
        <p:nvSpPr>
          <p:cNvPr id="9" name="TextBox 8">
            <a:extLst>
              <a:ext uri="{FF2B5EF4-FFF2-40B4-BE49-F238E27FC236}">
                <a16:creationId xmlns:a16="http://schemas.microsoft.com/office/drawing/2014/main" id="{D206BCB8-D286-6C47-958D-C394B47D1A06}"/>
              </a:ext>
            </a:extLst>
          </p:cNvPr>
          <p:cNvSpPr txBox="1"/>
          <p:nvPr/>
        </p:nvSpPr>
        <p:spPr>
          <a:xfrm>
            <a:off x="6096000" y="3701572"/>
            <a:ext cx="815788" cy="338554"/>
          </a:xfrm>
          <a:prstGeom prst="rect">
            <a:avLst/>
          </a:prstGeom>
          <a:noFill/>
        </p:spPr>
        <p:txBody>
          <a:bodyPr wrap="square" rtlCol="0">
            <a:spAutoFit/>
          </a:bodyPr>
          <a:lstStyle/>
          <a:p>
            <a:pPr algn="l"/>
            <a:r>
              <a:rPr lang="en-GB" sz="1600" b="1" dirty="0">
                <a:solidFill>
                  <a:schemeClr val="bg2"/>
                </a:solidFill>
              </a:rPr>
              <a:t>+5%</a:t>
            </a:r>
          </a:p>
        </p:txBody>
      </p:sp>
      <p:sp>
        <p:nvSpPr>
          <p:cNvPr id="10" name="TextBox 9">
            <a:extLst>
              <a:ext uri="{FF2B5EF4-FFF2-40B4-BE49-F238E27FC236}">
                <a16:creationId xmlns:a16="http://schemas.microsoft.com/office/drawing/2014/main" id="{035A4673-3AEE-2A0B-D9B7-2546743E7E08}"/>
              </a:ext>
            </a:extLst>
          </p:cNvPr>
          <p:cNvSpPr txBox="1"/>
          <p:nvPr/>
        </p:nvSpPr>
        <p:spPr>
          <a:xfrm>
            <a:off x="7980212" y="3614030"/>
            <a:ext cx="815788" cy="338554"/>
          </a:xfrm>
          <a:prstGeom prst="rect">
            <a:avLst/>
          </a:prstGeom>
          <a:noFill/>
        </p:spPr>
        <p:txBody>
          <a:bodyPr wrap="square" rtlCol="0">
            <a:spAutoFit/>
          </a:bodyPr>
          <a:lstStyle/>
          <a:p>
            <a:pPr algn="l"/>
            <a:r>
              <a:rPr lang="en-GB" sz="1600" b="1" dirty="0">
                <a:solidFill>
                  <a:schemeClr val="bg2"/>
                </a:solidFill>
              </a:rPr>
              <a:t>+12%</a:t>
            </a:r>
          </a:p>
        </p:txBody>
      </p:sp>
      <p:sp>
        <p:nvSpPr>
          <p:cNvPr id="11" name="TextBox 10">
            <a:extLst>
              <a:ext uri="{FF2B5EF4-FFF2-40B4-BE49-F238E27FC236}">
                <a16:creationId xmlns:a16="http://schemas.microsoft.com/office/drawing/2014/main" id="{75FC5C0B-69D4-8033-2A89-5E59BF9187D6}"/>
              </a:ext>
            </a:extLst>
          </p:cNvPr>
          <p:cNvSpPr txBox="1"/>
          <p:nvPr/>
        </p:nvSpPr>
        <p:spPr>
          <a:xfrm>
            <a:off x="10047555" y="4058192"/>
            <a:ext cx="815788" cy="338554"/>
          </a:xfrm>
          <a:prstGeom prst="rect">
            <a:avLst/>
          </a:prstGeom>
          <a:noFill/>
        </p:spPr>
        <p:txBody>
          <a:bodyPr wrap="square" rtlCol="0">
            <a:spAutoFit/>
          </a:bodyPr>
          <a:lstStyle/>
          <a:p>
            <a:pPr algn="l"/>
            <a:r>
              <a:rPr lang="en-GB" sz="1600" b="1" dirty="0">
                <a:solidFill>
                  <a:schemeClr val="bg2"/>
                </a:solidFill>
              </a:rPr>
              <a:t>+23%</a:t>
            </a:r>
          </a:p>
        </p:txBody>
      </p:sp>
      <p:sp>
        <p:nvSpPr>
          <p:cNvPr id="4" name="TextBox 3">
            <a:extLst>
              <a:ext uri="{FF2B5EF4-FFF2-40B4-BE49-F238E27FC236}">
                <a16:creationId xmlns:a16="http://schemas.microsoft.com/office/drawing/2014/main" id="{80C0CDF1-BD90-E878-3839-1AD5DE645D1C}"/>
              </a:ext>
            </a:extLst>
          </p:cNvPr>
          <p:cNvSpPr txBox="1"/>
          <p:nvPr/>
        </p:nvSpPr>
        <p:spPr>
          <a:xfrm>
            <a:off x="632630" y="1060704"/>
            <a:ext cx="2122762" cy="338554"/>
          </a:xfrm>
          <a:prstGeom prst="rect">
            <a:avLst/>
          </a:prstGeom>
          <a:noFill/>
        </p:spPr>
        <p:txBody>
          <a:bodyPr wrap="square" rtlCol="0">
            <a:spAutoFit/>
          </a:bodyPr>
          <a:lstStyle/>
          <a:p>
            <a:pPr algn="l"/>
            <a:r>
              <a:rPr lang="en-GB" sz="1600">
                <a:solidFill>
                  <a:schemeClr val="bg2"/>
                </a:solidFill>
              </a:rPr>
              <a:t>All Adults</a:t>
            </a:r>
          </a:p>
        </p:txBody>
      </p:sp>
      <p:sp>
        <p:nvSpPr>
          <p:cNvPr id="13" name="Text Placeholder 2">
            <a:extLst>
              <a:ext uri="{FF2B5EF4-FFF2-40B4-BE49-F238E27FC236}">
                <a16:creationId xmlns:a16="http://schemas.microsoft.com/office/drawing/2014/main" id="{E92858B2-4232-8B37-69CE-6D6423FAB02F}"/>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 Barb, Thinkbox video day analysis, All devices, I</a:t>
            </a:r>
            <a:r>
              <a:rPr lang="en-GB">
                <a:solidFill>
                  <a:srgbClr val="4D4D4D"/>
                </a:solidFill>
              </a:rPr>
              <a:t>ncludes estimates for OOH viewing to TikTok and YouTube (ViewersLogic)</a:t>
            </a:r>
            <a:endParaRPr lang="en-GB"/>
          </a:p>
        </p:txBody>
      </p:sp>
    </p:spTree>
    <p:extLst>
      <p:ext uri="{BB962C8B-B14F-4D97-AF65-F5344CB8AC3E}">
        <p14:creationId xmlns:p14="http://schemas.microsoft.com/office/powerpoint/2010/main" val="83263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E2B2-398E-AE60-F545-EC8EDEFE23A2}"/>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60C1F8E9-8ADB-1661-74DB-1E2B51A6C507}"/>
              </a:ext>
            </a:extLst>
          </p:cNvPr>
          <p:cNvSpPr>
            <a:spLocks noGrp="1"/>
          </p:cNvSpPr>
          <p:nvPr>
            <p:ph type="body" sz="quarter" idx="15"/>
          </p:nvPr>
        </p:nvSpPr>
        <p:spPr/>
        <p:txBody>
          <a:bodyPr/>
          <a:lstStyle/>
          <a:p>
            <a:r>
              <a:rPr lang="en-GB"/>
              <a:t>Source: Barb / All Individuals, all devices – 2023</a:t>
            </a:r>
          </a:p>
        </p:txBody>
      </p:sp>
      <p:graphicFrame>
        <p:nvGraphicFramePr>
          <p:cNvPr id="5" name="Chart 4">
            <a:extLst>
              <a:ext uri="{FF2B5EF4-FFF2-40B4-BE49-F238E27FC236}">
                <a16:creationId xmlns:a16="http://schemas.microsoft.com/office/drawing/2014/main" id="{5FF8575E-62F7-C14E-FD21-0C40EBD9C076}"/>
              </a:ext>
            </a:extLst>
          </p:cNvPr>
          <p:cNvGraphicFramePr>
            <a:graphicFrameLocks noGrp="1"/>
          </p:cNvGraphicFramePr>
          <p:nvPr/>
        </p:nvGraphicFramePr>
        <p:xfrm>
          <a:off x="696000"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018B665-074C-A77A-90C9-8350D35854B0}"/>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7" name="TextBox 6">
            <a:extLst>
              <a:ext uri="{FF2B5EF4-FFF2-40B4-BE49-F238E27FC236}">
                <a16:creationId xmlns:a16="http://schemas.microsoft.com/office/drawing/2014/main" id="{5D09D945-1D9C-AC1A-76A9-FE44A5FD1C2E}"/>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8" name="TextBox 2">
            <a:extLst>
              <a:ext uri="{FF2B5EF4-FFF2-40B4-BE49-F238E27FC236}">
                <a16:creationId xmlns:a16="http://schemas.microsoft.com/office/drawing/2014/main" id="{4CDD94AE-FD9F-0E9E-8EE0-ED7868402B83}"/>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All Individuals – All devices</a:t>
            </a:r>
          </a:p>
        </p:txBody>
      </p:sp>
      <p:sp>
        <p:nvSpPr>
          <p:cNvPr id="9" name="TextBox 1">
            <a:extLst>
              <a:ext uri="{FF2B5EF4-FFF2-40B4-BE49-F238E27FC236}">
                <a16:creationId xmlns:a16="http://schemas.microsoft.com/office/drawing/2014/main" id="{65B9318B-DCB8-8623-3B15-D9FCFEBC3F27}"/>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10" name="TextBox 1">
            <a:extLst>
              <a:ext uri="{FF2B5EF4-FFF2-40B4-BE49-F238E27FC236}">
                <a16:creationId xmlns:a16="http://schemas.microsoft.com/office/drawing/2014/main" id="{46F96822-55D8-620F-7F2C-9A85D1424BD1}"/>
              </a:ext>
            </a:extLst>
          </p:cNvPr>
          <p:cNvSpPr txBox="1"/>
          <p:nvPr/>
        </p:nvSpPr>
        <p:spPr>
          <a:xfrm>
            <a:off x="3542413" y="4645456"/>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sp>
        <p:nvSpPr>
          <p:cNvPr id="11" name="TextBox 1">
            <a:extLst>
              <a:ext uri="{FF2B5EF4-FFF2-40B4-BE49-F238E27FC236}">
                <a16:creationId xmlns:a16="http://schemas.microsoft.com/office/drawing/2014/main" id="{80F076AF-5D9F-4991-6913-DED62D2140C5}"/>
              </a:ext>
            </a:extLst>
          </p:cNvPr>
          <p:cNvSpPr txBox="1"/>
          <p:nvPr/>
        </p:nvSpPr>
        <p:spPr>
          <a:xfrm>
            <a:off x="2359028" y="464511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sp>
        <p:nvSpPr>
          <p:cNvPr id="12" name="TextBox 1">
            <a:extLst>
              <a:ext uri="{FF2B5EF4-FFF2-40B4-BE49-F238E27FC236}">
                <a16:creationId xmlns:a16="http://schemas.microsoft.com/office/drawing/2014/main" id="{E9C9811E-9E92-35DF-AE77-7F09E1FB06B0}"/>
              </a:ext>
            </a:extLst>
          </p:cNvPr>
          <p:cNvSpPr txBox="1"/>
          <p:nvPr/>
        </p:nvSpPr>
        <p:spPr>
          <a:xfrm>
            <a:off x="1529516" y="4830161"/>
            <a:ext cx="1076998"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t>Dailymotion</a:t>
            </a:r>
          </a:p>
        </p:txBody>
      </p:sp>
      <p:sp>
        <p:nvSpPr>
          <p:cNvPr id="13" name="TextBox 1">
            <a:extLst>
              <a:ext uri="{FF2B5EF4-FFF2-40B4-BE49-F238E27FC236}">
                <a16:creationId xmlns:a16="http://schemas.microsoft.com/office/drawing/2014/main" id="{58ED11A9-185E-3E38-5A77-EE9D230A005F}"/>
              </a:ext>
            </a:extLst>
          </p:cNvPr>
          <p:cNvSpPr txBox="1"/>
          <p:nvPr/>
        </p:nvSpPr>
        <p:spPr>
          <a:xfrm>
            <a:off x="6561769" y="4634063"/>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cxnSp>
        <p:nvCxnSpPr>
          <p:cNvPr id="14" name="Straight Arrow Connector 13">
            <a:extLst>
              <a:ext uri="{FF2B5EF4-FFF2-40B4-BE49-F238E27FC236}">
                <a16:creationId xmlns:a16="http://schemas.microsoft.com/office/drawing/2014/main" id="{FBED4B81-7819-52B9-C120-0695CA141BD6}"/>
              </a:ext>
            </a:extLst>
          </p:cNvPr>
          <p:cNvCxnSpPr/>
          <p:nvPr/>
        </p:nvCxnSpPr>
        <p:spPr>
          <a:xfrm flipH="1">
            <a:off x="6489477" y="4831048"/>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ED4B81-7819-52B9-C120-0695CA141BD6}"/>
              </a:ext>
            </a:extLst>
          </p:cNvPr>
          <p:cNvCxnSpPr>
            <a:cxnSpLocks/>
          </p:cNvCxnSpPr>
          <p:nvPr/>
        </p:nvCxnSpPr>
        <p:spPr>
          <a:xfrm>
            <a:off x="4234830" y="481718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5766FB-4F1E-44DA-08D5-15D30B5D798A}"/>
              </a:ext>
            </a:extLst>
          </p:cNvPr>
          <p:cNvCxnSpPr>
            <a:cxnSpLocks/>
          </p:cNvCxnSpPr>
          <p:nvPr/>
        </p:nvCxnSpPr>
        <p:spPr>
          <a:xfrm>
            <a:off x="3082819" y="4886853"/>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536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1BF5-8D2A-B8AF-890C-3CEA88C01C48}"/>
              </a:ext>
            </a:extLst>
          </p:cNvPr>
          <p:cNvSpPr>
            <a:spLocks noGrp="1"/>
          </p:cNvSpPr>
          <p:nvPr>
            <p:ph type="title"/>
          </p:nvPr>
        </p:nvSpPr>
        <p:spPr/>
        <p:txBody>
          <a:bodyPr/>
          <a:lstStyle/>
          <a:p>
            <a:r>
              <a:rPr lang="en-GB"/>
              <a:t>Competition is more even amongst younger audiences</a:t>
            </a:r>
          </a:p>
        </p:txBody>
      </p:sp>
      <p:sp>
        <p:nvSpPr>
          <p:cNvPr id="3" name="Text Placeholder 2">
            <a:extLst>
              <a:ext uri="{FF2B5EF4-FFF2-40B4-BE49-F238E27FC236}">
                <a16:creationId xmlns:a16="http://schemas.microsoft.com/office/drawing/2014/main" id="{11279058-1E6F-0149-8876-56ED3E416181}"/>
              </a:ext>
            </a:extLst>
          </p:cNvPr>
          <p:cNvSpPr>
            <a:spLocks noGrp="1"/>
          </p:cNvSpPr>
          <p:nvPr>
            <p:ph type="body" sz="quarter" idx="15"/>
          </p:nvPr>
        </p:nvSpPr>
        <p:spPr/>
        <p:txBody>
          <a:bodyPr/>
          <a:lstStyle/>
          <a:p>
            <a:r>
              <a:rPr lang="en-GB"/>
              <a:t>Source: Barb / 16-34s, all devices – 2023</a:t>
            </a:r>
          </a:p>
        </p:txBody>
      </p:sp>
      <p:graphicFrame>
        <p:nvGraphicFramePr>
          <p:cNvPr id="4" name="Chart 3">
            <a:extLst>
              <a:ext uri="{FF2B5EF4-FFF2-40B4-BE49-F238E27FC236}">
                <a16:creationId xmlns:a16="http://schemas.microsoft.com/office/drawing/2014/main" id="{90AAD90B-4F4D-2094-AD0E-651E7242CB23}"/>
              </a:ext>
            </a:extLst>
          </p:cNvPr>
          <p:cNvGraphicFramePr>
            <a:graphicFrameLocks noGrp="1"/>
          </p:cNvGraphicFramePr>
          <p:nvPr/>
        </p:nvGraphicFramePr>
        <p:xfrm>
          <a:off x="694800" y="13824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B4092AE-B74E-6AE4-A3F0-E0462112CC58}"/>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983D6A5C-E74F-37EC-8165-14D802A85BFA}"/>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7" name="TextBox 2">
            <a:extLst>
              <a:ext uri="{FF2B5EF4-FFF2-40B4-BE49-F238E27FC236}">
                <a16:creationId xmlns:a16="http://schemas.microsoft.com/office/drawing/2014/main" id="{03C5E957-A23D-FB23-4013-68E91AEF21F2}"/>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All devices</a:t>
            </a:r>
          </a:p>
        </p:txBody>
      </p:sp>
      <p:sp>
        <p:nvSpPr>
          <p:cNvPr id="8" name="TextBox 1">
            <a:extLst>
              <a:ext uri="{FF2B5EF4-FFF2-40B4-BE49-F238E27FC236}">
                <a16:creationId xmlns:a16="http://schemas.microsoft.com/office/drawing/2014/main" id="{4DE32780-28D4-D9B1-4BA9-AE326760D775}"/>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9" name="TextBox 1">
            <a:extLst>
              <a:ext uri="{FF2B5EF4-FFF2-40B4-BE49-F238E27FC236}">
                <a16:creationId xmlns:a16="http://schemas.microsoft.com/office/drawing/2014/main" id="{F39E5E5B-93A0-B1A9-6306-158F8B95AC4F}"/>
              </a:ext>
            </a:extLst>
          </p:cNvPr>
          <p:cNvSpPr txBox="1"/>
          <p:nvPr/>
        </p:nvSpPr>
        <p:spPr>
          <a:xfrm>
            <a:off x="2977864" y="458957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0" name="Straight Arrow Connector 9">
            <a:extLst>
              <a:ext uri="{FF2B5EF4-FFF2-40B4-BE49-F238E27FC236}">
                <a16:creationId xmlns:a16="http://schemas.microsoft.com/office/drawing/2014/main" id="{DEC5FB4F-EA9E-5FA8-4CC5-C4C1F237F95F}"/>
              </a:ext>
            </a:extLst>
          </p:cNvPr>
          <p:cNvCxnSpPr>
            <a:cxnSpLocks/>
          </p:cNvCxnSpPr>
          <p:nvPr/>
        </p:nvCxnSpPr>
        <p:spPr>
          <a:xfrm>
            <a:off x="3701655" y="484623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738C9DFE-AE8E-908D-651D-C080BDEF78E8}"/>
              </a:ext>
            </a:extLst>
          </p:cNvPr>
          <p:cNvSpPr txBox="1"/>
          <p:nvPr/>
        </p:nvSpPr>
        <p:spPr>
          <a:xfrm>
            <a:off x="5479157" y="4627169"/>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cxnSp>
        <p:nvCxnSpPr>
          <p:cNvPr id="12" name="Straight Arrow Connector 11">
            <a:extLst>
              <a:ext uri="{FF2B5EF4-FFF2-40B4-BE49-F238E27FC236}">
                <a16:creationId xmlns:a16="http://schemas.microsoft.com/office/drawing/2014/main" id="{C5DF1905-A17C-08FA-4D3B-F0BF3A1D8212}"/>
              </a:ext>
            </a:extLst>
          </p:cNvPr>
          <p:cNvCxnSpPr>
            <a:cxnSpLocks/>
          </p:cNvCxnSpPr>
          <p:nvPr/>
        </p:nvCxnSpPr>
        <p:spPr>
          <a:xfrm>
            <a:off x="6159438" y="4817627"/>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64C24C4E-1369-58B1-0C5C-A02A3FD9EC74}"/>
              </a:ext>
            </a:extLst>
          </p:cNvPr>
          <p:cNvSpPr txBox="1"/>
          <p:nvPr/>
        </p:nvSpPr>
        <p:spPr>
          <a:xfrm>
            <a:off x="1924496" y="4849025"/>
            <a:ext cx="1076998"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t>Dailymotion</a:t>
            </a:r>
          </a:p>
        </p:txBody>
      </p:sp>
    </p:spTree>
    <p:extLst>
      <p:ext uri="{BB962C8B-B14F-4D97-AF65-F5344CB8AC3E}">
        <p14:creationId xmlns:p14="http://schemas.microsoft.com/office/powerpoint/2010/main" val="30462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E2BE-BD97-25FA-8A2A-5010B4AAE695}"/>
              </a:ext>
            </a:extLst>
          </p:cNvPr>
          <p:cNvSpPr>
            <a:spLocks noGrp="1"/>
          </p:cNvSpPr>
          <p:nvPr>
            <p:ph type="title"/>
          </p:nvPr>
        </p:nvSpPr>
        <p:spPr/>
        <p:txBody>
          <a:bodyPr/>
          <a:lstStyle/>
          <a:p>
            <a:r>
              <a:rPr lang="en-GB"/>
              <a:t>Commercial broadcasters deliver the most scale for 16-34s on the TV set</a:t>
            </a:r>
          </a:p>
        </p:txBody>
      </p:sp>
      <p:sp>
        <p:nvSpPr>
          <p:cNvPr id="3" name="Text Placeholder 2">
            <a:extLst>
              <a:ext uri="{FF2B5EF4-FFF2-40B4-BE49-F238E27FC236}">
                <a16:creationId xmlns:a16="http://schemas.microsoft.com/office/drawing/2014/main" id="{9A5E2309-6554-45FF-3207-EE5AFAE6617B}"/>
              </a:ext>
            </a:extLst>
          </p:cNvPr>
          <p:cNvSpPr>
            <a:spLocks noGrp="1"/>
          </p:cNvSpPr>
          <p:nvPr>
            <p:ph type="body" sz="quarter" idx="15"/>
          </p:nvPr>
        </p:nvSpPr>
        <p:spPr/>
        <p:txBody>
          <a:bodyPr/>
          <a:lstStyle/>
          <a:p>
            <a:r>
              <a:rPr lang="en-GB"/>
              <a:t>Source: Barb / 16-34s, TV sets– 2023</a:t>
            </a:r>
          </a:p>
          <a:p>
            <a:endParaRPr lang="en-GB"/>
          </a:p>
        </p:txBody>
      </p:sp>
      <p:graphicFrame>
        <p:nvGraphicFramePr>
          <p:cNvPr id="4" name="Chart 3">
            <a:extLst>
              <a:ext uri="{FF2B5EF4-FFF2-40B4-BE49-F238E27FC236}">
                <a16:creationId xmlns:a16="http://schemas.microsoft.com/office/drawing/2014/main" id="{C73B74A8-B923-1897-AC29-20A2476E8CB5}"/>
              </a:ext>
            </a:extLst>
          </p:cNvPr>
          <p:cNvGraphicFramePr>
            <a:graphicFrameLocks noGrp="1"/>
          </p:cNvGraphicFramePr>
          <p:nvPr/>
        </p:nvGraphicFramePr>
        <p:xfrm>
          <a:off x="694800" y="13824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739BCB-88DE-3037-7147-6F48DBCF57D7}"/>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596CE578-AB01-D20A-703A-1A761E516626}"/>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7" name="TextBox 2">
            <a:extLst>
              <a:ext uri="{FF2B5EF4-FFF2-40B4-BE49-F238E27FC236}">
                <a16:creationId xmlns:a16="http://schemas.microsoft.com/office/drawing/2014/main" id="{C0C1B17F-67A9-25F9-550D-D27B4C00D76A}"/>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TV set viewing</a:t>
            </a:r>
          </a:p>
        </p:txBody>
      </p:sp>
      <p:sp>
        <p:nvSpPr>
          <p:cNvPr id="8" name="TextBox 1">
            <a:extLst>
              <a:ext uri="{FF2B5EF4-FFF2-40B4-BE49-F238E27FC236}">
                <a16:creationId xmlns:a16="http://schemas.microsoft.com/office/drawing/2014/main" id="{A7BE1387-5557-27B6-1123-F7696A6A5179}"/>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9" name="TextBox 1">
            <a:extLst>
              <a:ext uri="{FF2B5EF4-FFF2-40B4-BE49-F238E27FC236}">
                <a16:creationId xmlns:a16="http://schemas.microsoft.com/office/drawing/2014/main" id="{5DC49C4C-A613-9E8A-DCE2-500C470042CB}"/>
              </a:ext>
            </a:extLst>
          </p:cNvPr>
          <p:cNvSpPr txBox="1"/>
          <p:nvPr/>
        </p:nvSpPr>
        <p:spPr>
          <a:xfrm>
            <a:off x="3165404" y="458957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0" name="Straight Arrow Connector 9">
            <a:extLst>
              <a:ext uri="{FF2B5EF4-FFF2-40B4-BE49-F238E27FC236}">
                <a16:creationId xmlns:a16="http://schemas.microsoft.com/office/drawing/2014/main" id="{79D289EC-0913-93B5-8182-FE46B066DD34}"/>
              </a:ext>
            </a:extLst>
          </p:cNvPr>
          <p:cNvCxnSpPr>
            <a:cxnSpLocks/>
          </p:cNvCxnSpPr>
          <p:nvPr/>
        </p:nvCxnSpPr>
        <p:spPr>
          <a:xfrm>
            <a:off x="3889195" y="484623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22C09A3B-D5D6-A8E9-C9FA-4510DA65FACB}"/>
              </a:ext>
            </a:extLst>
          </p:cNvPr>
          <p:cNvSpPr txBox="1"/>
          <p:nvPr/>
        </p:nvSpPr>
        <p:spPr>
          <a:xfrm>
            <a:off x="4843093" y="449242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cxnSp>
        <p:nvCxnSpPr>
          <p:cNvPr id="12" name="Straight Arrow Connector 11">
            <a:extLst>
              <a:ext uri="{FF2B5EF4-FFF2-40B4-BE49-F238E27FC236}">
                <a16:creationId xmlns:a16="http://schemas.microsoft.com/office/drawing/2014/main" id="{F919540D-4B7F-03F6-65F6-2BA7B9BBD496}"/>
              </a:ext>
            </a:extLst>
          </p:cNvPr>
          <p:cNvCxnSpPr>
            <a:cxnSpLocks/>
          </p:cNvCxnSpPr>
          <p:nvPr/>
        </p:nvCxnSpPr>
        <p:spPr>
          <a:xfrm>
            <a:off x="5523374" y="4682879"/>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EA166EC3-60A5-F9F5-C906-10EEB523BE39}"/>
              </a:ext>
            </a:extLst>
          </p:cNvPr>
          <p:cNvSpPr txBox="1"/>
          <p:nvPr/>
        </p:nvSpPr>
        <p:spPr>
          <a:xfrm>
            <a:off x="6425973" y="4674506"/>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cxnSp>
        <p:nvCxnSpPr>
          <p:cNvPr id="14" name="Straight Arrow Connector 13">
            <a:extLst>
              <a:ext uri="{FF2B5EF4-FFF2-40B4-BE49-F238E27FC236}">
                <a16:creationId xmlns:a16="http://schemas.microsoft.com/office/drawing/2014/main" id="{12628B47-C588-B798-E791-52416EF58F9A}"/>
              </a:ext>
            </a:extLst>
          </p:cNvPr>
          <p:cNvCxnSpPr/>
          <p:nvPr/>
        </p:nvCxnSpPr>
        <p:spPr>
          <a:xfrm flipH="1">
            <a:off x="6353681" y="4871491"/>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
            <a:extLst>
              <a:ext uri="{FF2B5EF4-FFF2-40B4-BE49-F238E27FC236}">
                <a16:creationId xmlns:a16="http://schemas.microsoft.com/office/drawing/2014/main" id="{B2FC3CBE-2E85-2AB1-3D89-79013AE73A92}"/>
              </a:ext>
            </a:extLst>
          </p:cNvPr>
          <p:cNvSpPr txBox="1"/>
          <p:nvPr/>
        </p:nvSpPr>
        <p:spPr>
          <a:xfrm>
            <a:off x="1821214" y="4816803"/>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TikTok</a:t>
            </a:r>
          </a:p>
        </p:txBody>
      </p:sp>
    </p:spTree>
    <p:extLst>
      <p:ext uri="{BB962C8B-B14F-4D97-AF65-F5344CB8AC3E}">
        <p14:creationId xmlns:p14="http://schemas.microsoft.com/office/powerpoint/2010/main" val="5362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6A4F-547E-2A8D-216D-DF62AB9D5DF9}"/>
              </a:ext>
            </a:extLst>
          </p:cNvPr>
          <p:cNvSpPr>
            <a:spLocks noGrp="1"/>
          </p:cNvSpPr>
          <p:nvPr>
            <p:ph type="title"/>
          </p:nvPr>
        </p:nvSpPr>
        <p:spPr/>
        <p:txBody>
          <a:bodyPr/>
          <a:lstStyle/>
          <a:p>
            <a:r>
              <a:rPr lang="en-GB"/>
              <a:t>Barb’s audience reporting capabilities provides insight into SVOD and Video-sharing audiences </a:t>
            </a:r>
          </a:p>
        </p:txBody>
      </p:sp>
      <p:sp>
        <p:nvSpPr>
          <p:cNvPr id="3" name="Text Placeholder 2">
            <a:extLst>
              <a:ext uri="{FF2B5EF4-FFF2-40B4-BE49-F238E27FC236}">
                <a16:creationId xmlns:a16="http://schemas.microsoft.com/office/drawing/2014/main" id="{C53794EE-633A-407D-33B8-8FC21F0A9C4E}"/>
              </a:ext>
            </a:extLst>
          </p:cNvPr>
          <p:cNvSpPr>
            <a:spLocks noGrp="1"/>
          </p:cNvSpPr>
          <p:nvPr>
            <p:ph type="body" sz="quarter" idx="15"/>
          </p:nvPr>
        </p:nvSpPr>
        <p:spPr>
          <a:xfrm>
            <a:off x="378000" y="5364000"/>
            <a:ext cx="11334817" cy="304800"/>
          </a:xfrm>
        </p:spPr>
        <p:txBody>
          <a:bodyPr/>
          <a:lstStyle/>
          <a:p>
            <a:r>
              <a:rPr lang="en-US"/>
              <a:t>Source: Barb, 2023. Individuals. Online Multiple Screens Network</a:t>
            </a:r>
            <a:endParaRPr lang="en-GB"/>
          </a:p>
        </p:txBody>
      </p:sp>
      <p:graphicFrame>
        <p:nvGraphicFramePr>
          <p:cNvPr id="6" name="Chart 5">
            <a:extLst>
              <a:ext uri="{FF2B5EF4-FFF2-40B4-BE49-F238E27FC236}">
                <a16:creationId xmlns:a16="http://schemas.microsoft.com/office/drawing/2014/main" id="{01352564-D017-E0FB-692F-0B710C563CD3}"/>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52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794EE-633A-407D-33B8-8FC21F0A9C4E}"/>
              </a:ext>
            </a:extLst>
          </p:cNvPr>
          <p:cNvSpPr>
            <a:spLocks noGrp="1"/>
          </p:cNvSpPr>
          <p:nvPr>
            <p:ph type="body" sz="quarter" idx="15"/>
          </p:nvPr>
        </p:nvSpPr>
        <p:spPr>
          <a:xfrm>
            <a:off x="378000" y="5364000"/>
            <a:ext cx="11334817" cy="304800"/>
          </a:xfrm>
        </p:spPr>
        <p:txBody>
          <a:bodyPr/>
          <a:lstStyle/>
          <a:p>
            <a:r>
              <a:rPr lang="en-US"/>
              <a:t>Source: Barb, 2023. Individuals. Online Multiple Screens Network</a:t>
            </a:r>
            <a:endParaRPr lang="en-GB"/>
          </a:p>
        </p:txBody>
      </p:sp>
      <p:graphicFrame>
        <p:nvGraphicFramePr>
          <p:cNvPr id="4" name="2D Stacked Column Chart">
            <a:extLst>
              <a:ext uri="{FF2B5EF4-FFF2-40B4-BE49-F238E27FC236}">
                <a16:creationId xmlns:a16="http://schemas.microsoft.com/office/drawing/2014/main" id="{65543131-C1B7-03A9-12AE-E0871D772990}"/>
              </a:ext>
            </a:extLst>
          </p:cNvPr>
          <p:cNvGraphicFramePr/>
          <p:nvPr/>
        </p:nvGraphicFramePr>
        <p:xfrm>
          <a:off x="843975" y="1181100"/>
          <a:ext cx="10119300" cy="4218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03988937-1D34-91E3-C256-64222ABF1E9A}"/>
              </a:ext>
            </a:extLst>
          </p:cNvPr>
          <p:cNvSpPr txBox="1"/>
          <p:nvPr/>
        </p:nvSpPr>
        <p:spPr>
          <a:xfrm>
            <a:off x="6475732" y="161339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 49 minutes</a:t>
            </a:r>
            <a:endParaRPr lang="en-US" sz="1100" b="1"/>
          </a:p>
        </p:txBody>
      </p:sp>
      <p:sp>
        <p:nvSpPr>
          <p:cNvPr id="7" name="TextBox 1">
            <a:extLst>
              <a:ext uri="{FF2B5EF4-FFF2-40B4-BE49-F238E27FC236}">
                <a16:creationId xmlns:a16="http://schemas.microsoft.com/office/drawing/2014/main" id="{DBE789B2-1421-5982-D75F-C4657F8C7A31}"/>
              </a:ext>
            </a:extLst>
          </p:cNvPr>
          <p:cNvSpPr txBox="1"/>
          <p:nvPr/>
        </p:nvSpPr>
        <p:spPr>
          <a:xfrm>
            <a:off x="8903970" y="161339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4 hours 2 minutes</a:t>
            </a:r>
            <a:endParaRPr lang="en-US" sz="1100" b="1"/>
          </a:p>
        </p:txBody>
      </p:sp>
      <p:sp>
        <p:nvSpPr>
          <p:cNvPr id="12" name="TextBox 1">
            <a:extLst>
              <a:ext uri="{FF2B5EF4-FFF2-40B4-BE49-F238E27FC236}">
                <a16:creationId xmlns:a16="http://schemas.microsoft.com/office/drawing/2014/main" id="{56C7B4EC-5453-5067-21A3-DE8F7723DAD9}"/>
              </a:ext>
            </a:extLst>
          </p:cNvPr>
          <p:cNvSpPr txBox="1"/>
          <p:nvPr/>
        </p:nvSpPr>
        <p:spPr>
          <a:xfrm>
            <a:off x="10754359" y="188711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rgbClr val="00B050"/>
                </a:solidFill>
              </a:rPr>
              <a:t>Smartphones</a:t>
            </a:r>
            <a:endParaRPr lang="en-US" sz="1200" b="1" dirty="0">
              <a:solidFill>
                <a:srgbClr val="00B050"/>
              </a:solidFill>
            </a:endParaRPr>
          </a:p>
        </p:txBody>
      </p:sp>
      <p:sp>
        <p:nvSpPr>
          <p:cNvPr id="13" name="TextBox 1">
            <a:extLst>
              <a:ext uri="{FF2B5EF4-FFF2-40B4-BE49-F238E27FC236}">
                <a16:creationId xmlns:a16="http://schemas.microsoft.com/office/drawing/2014/main" id="{601138BC-391E-0D97-C341-A0250475E178}"/>
              </a:ext>
            </a:extLst>
          </p:cNvPr>
          <p:cNvSpPr txBox="1"/>
          <p:nvPr/>
        </p:nvSpPr>
        <p:spPr>
          <a:xfrm>
            <a:off x="10788015" y="2116952"/>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a:solidFill>
                  <a:schemeClr val="accent4"/>
                </a:solidFill>
              </a:rPr>
              <a:t>Tablets</a:t>
            </a:r>
            <a:endParaRPr lang="en-US" sz="1200" b="1">
              <a:solidFill>
                <a:schemeClr val="accent4"/>
              </a:solidFill>
            </a:endParaRPr>
          </a:p>
        </p:txBody>
      </p:sp>
      <p:sp>
        <p:nvSpPr>
          <p:cNvPr id="14" name="TextBox 1">
            <a:extLst>
              <a:ext uri="{FF2B5EF4-FFF2-40B4-BE49-F238E27FC236}">
                <a16:creationId xmlns:a16="http://schemas.microsoft.com/office/drawing/2014/main" id="{8360CFB0-DEA2-D6F9-B67A-9F887FBFAB16}"/>
              </a:ext>
            </a:extLst>
          </p:cNvPr>
          <p:cNvSpPr txBox="1"/>
          <p:nvPr/>
        </p:nvSpPr>
        <p:spPr>
          <a:xfrm>
            <a:off x="10788015" y="2289741"/>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a:solidFill>
                  <a:schemeClr val="accent3"/>
                </a:solidFill>
              </a:rPr>
              <a:t>PCs</a:t>
            </a:r>
            <a:endParaRPr lang="en-US" sz="1200" b="1">
              <a:solidFill>
                <a:schemeClr val="accent3"/>
              </a:solidFill>
            </a:endParaRPr>
          </a:p>
        </p:txBody>
      </p:sp>
      <p:sp>
        <p:nvSpPr>
          <p:cNvPr id="15" name="TextBox 1">
            <a:extLst>
              <a:ext uri="{FF2B5EF4-FFF2-40B4-BE49-F238E27FC236}">
                <a16:creationId xmlns:a16="http://schemas.microsoft.com/office/drawing/2014/main" id="{456EBF4E-E7BE-91B7-4578-0B75644CC96C}"/>
              </a:ext>
            </a:extLst>
          </p:cNvPr>
          <p:cNvSpPr txBox="1"/>
          <p:nvPr/>
        </p:nvSpPr>
        <p:spPr>
          <a:xfrm>
            <a:off x="10757535" y="2655501"/>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a:solidFill>
                  <a:schemeClr val="accent2"/>
                </a:solidFill>
              </a:rPr>
              <a:t>TV Sets</a:t>
            </a:r>
            <a:endParaRPr lang="en-US" sz="1200" b="1">
              <a:solidFill>
                <a:schemeClr val="accent2"/>
              </a:solidFill>
            </a:endParaRPr>
          </a:p>
        </p:txBody>
      </p:sp>
      <p:sp>
        <p:nvSpPr>
          <p:cNvPr id="16" name="TextBox 1">
            <a:extLst>
              <a:ext uri="{FF2B5EF4-FFF2-40B4-BE49-F238E27FC236}">
                <a16:creationId xmlns:a16="http://schemas.microsoft.com/office/drawing/2014/main" id="{690302C3-230C-D573-A5B0-22E001BD406B}"/>
              </a:ext>
            </a:extLst>
          </p:cNvPr>
          <p:cNvSpPr txBox="1"/>
          <p:nvPr/>
        </p:nvSpPr>
        <p:spPr>
          <a:xfrm>
            <a:off x="1228725" y="1624089"/>
            <a:ext cx="1877367"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 2 hours 35 minutes</a:t>
            </a:r>
            <a:endParaRPr lang="en-US" sz="1100" b="1" dirty="0"/>
          </a:p>
        </p:txBody>
      </p:sp>
      <p:sp>
        <p:nvSpPr>
          <p:cNvPr id="17" name="TextBox 1">
            <a:extLst>
              <a:ext uri="{FF2B5EF4-FFF2-40B4-BE49-F238E27FC236}">
                <a16:creationId xmlns:a16="http://schemas.microsoft.com/office/drawing/2014/main" id="{2CF47831-3250-7804-76D8-54E24AC64B45}"/>
              </a:ext>
            </a:extLst>
          </p:cNvPr>
          <p:cNvSpPr txBox="1"/>
          <p:nvPr/>
        </p:nvSpPr>
        <p:spPr>
          <a:xfrm>
            <a:off x="3990607" y="161339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39 minutes</a:t>
            </a:r>
            <a:endParaRPr lang="en-US" sz="1100" b="1"/>
          </a:p>
        </p:txBody>
      </p:sp>
      <p:sp>
        <p:nvSpPr>
          <p:cNvPr id="8" name="Title 1">
            <a:extLst>
              <a:ext uri="{FF2B5EF4-FFF2-40B4-BE49-F238E27FC236}">
                <a16:creationId xmlns:a16="http://schemas.microsoft.com/office/drawing/2014/main" id="{79C454F3-51B2-8B9C-FE39-79908D058862}"/>
              </a:ext>
            </a:extLst>
          </p:cNvPr>
          <p:cNvSpPr>
            <a:spLocks noGrp="1"/>
          </p:cNvSpPr>
          <p:nvPr>
            <p:ph type="title"/>
          </p:nvPr>
        </p:nvSpPr>
        <p:spPr>
          <a:xfrm>
            <a:off x="371475" y="360363"/>
            <a:ext cx="11341100" cy="1020762"/>
          </a:xfrm>
        </p:spPr>
        <p:txBody>
          <a:bodyPr/>
          <a:lstStyle/>
          <a:p>
            <a:r>
              <a:rPr lang="en-GB"/>
              <a:t>According to Barb, TV sets account for the largest proportion of viewing for broadcaster and SVOD/AVOD content</a:t>
            </a:r>
          </a:p>
        </p:txBody>
      </p:sp>
    </p:spTree>
    <p:extLst>
      <p:ext uri="{BB962C8B-B14F-4D97-AF65-F5344CB8AC3E}">
        <p14:creationId xmlns:p14="http://schemas.microsoft.com/office/powerpoint/2010/main" val="21047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229D-887D-79B6-396E-AC87D6EE942D}"/>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6FAEDD8-7368-A581-2854-166673A4D9BF}"/>
              </a:ext>
            </a:extLst>
          </p:cNvPr>
          <p:cNvGraphicFramePr/>
          <p:nvPr/>
        </p:nvGraphicFramePr>
        <p:xfrm>
          <a:off x="271200" y="1018637"/>
          <a:ext cx="11649600" cy="42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EC8D403-0B82-59CD-B177-7653885E3D40}"/>
              </a:ext>
            </a:extLst>
          </p:cNvPr>
          <p:cNvSpPr>
            <a:spLocks noGrp="1"/>
          </p:cNvSpPr>
          <p:nvPr>
            <p:ph type="title"/>
          </p:nvPr>
        </p:nvSpPr>
        <p:spPr>
          <a:xfrm>
            <a:off x="370800" y="360000"/>
            <a:ext cx="11341099" cy="1021181"/>
          </a:xfrm>
        </p:spPr>
        <p:txBody>
          <a:bodyPr>
            <a:normAutofit/>
          </a:bodyPr>
          <a:lstStyle/>
          <a:p>
            <a:r>
              <a:rPr lang="en-GB">
                <a:solidFill>
                  <a:schemeClr val="accent1"/>
                </a:solidFill>
              </a:rPr>
              <a:t>Overall, it’s a much more stable viewing landscape</a:t>
            </a:r>
            <a:endParaRPr lang="en-GB">
              <a:solidFill>
                <a:schemeClr val="accent1"/>
              </a:solidFill>
              <a:highlight>
                <a:srgbClr val="FFFF00"/>
              </a:highlight>
            </a:endParaRPr>
          </a:p>
        </p:txBody>
      </p:sp>
      <p:sp>
        <p:nvSpPr>
          <p:cNvPr id="3" name="Text Placeholder 2">
            <a:extLst>
              <a:ext uri="{FF2B5EF4-FFF2-40B4-BE49-F238E27FC236}">
                <a16:creationId xmlns:a16="http://schemas.microsoft.com/office/drawing/2014/main" id="{FCD9803E-DB9A-C2FC-D493-9EAC52107D10}"/>
              </a:ext>
            </a:extLst>
          </p:cNvPr>
          <p:cNvSpPr>
            <a:spLocks noGrp="1"/>
          </p:cNvSpPr>
          <p:nvPr>
            <p:ph type="body" sz="quarter" idx="15"/>
          </p:nvPr>
        </p:nvSpPr>
        <p:spPr>
          <a:xfrm>
            <a:off x="378000" y="5364000"/>
            <a:ext cx="11334817" cy="304800"/>
          </a:xfrm>
        </p:spPr>
        <p:txBody>
          <a:bodyPr/>
          <a:lstStyle/>
          <a:p>
            <a:r>
              <a:rPr lang="en-GB" sz="1000" dirty="0">
                <a:solidFill>
                  <a:srgbClr val="4D4D4D"/>
                </a:solidFill>
              </a:rPr>
              <a:t>Source: IPA TouchPoints, </a:t>
            </a:r>
            <a:r>
              <a:rPr lang="en-GB" dirty="0">
                <a:solidFill>
                  <a:srgbClr val="4D4D4D"/>
                </a:solidFill>
              </a:rPr>
              <a:t>Adults</a:t>
            </a:r>
            <a:r>
              <a:rPr lang="en-GB" sz="1000" dirty="0">
                <a:solidFill>
                  <a:srgbClr val="4D4D4D"/>
                </a:solidFill>
              </a:rPr>
              <a:t>, Barb, All devices, includes estimates for OOH viewing to TikTok, YouTube and Other online video</a:t>
            </a:r>
            <a:endParaRPr lang="en-GB" sz="1000" dirty="0"/>
          </a:p>
        </p:txBody>
      </p:sp>
      <p:sp>
        <p:nvSpPr>
          <p:cNvPr id="8" name="TextBox 7">
            <a:extLst>
              <a:ext uri="{FF2B5EF4-FFF2-40B4-BE49-F238E27FC236}">
                <a16:creationId xmlns:a16="http://schemas.microsoft.com/office/drawing/2014/main" id="{7310C6A4-AFF3-5631-F9AD-A9FC357FAE75}"/>
              </a:ext>
            </a:extLst>
          </p:cNvPr>
          <p:cNvSpPr txBox="1"/>
          <p:nvPr/>
        </p:nvSpPr>
        <p:spPr>
          <a:xfrm rot="16200000">
            <a:off x="-1019626" y="2784917"/>
            <a:ext cx="281248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HOURS PER PERSON PER DAY (Adults)</a:t>
            </a:r>
          </a:p>
        </p:txBody>
      </p:sp>
    </p:spTree>
    <p:extLst>
      <p:ext uri="{BB962C8B-B14F-4D97-AF65-F5344CB8AC3E}">
        <p14:creationId xmlns:p14="http://schemas.microsoft.com/office/powerpoint/2010/main" val="26591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GB"/>
              <a:t>How we watch broadcaster TV – 16-34</a:t>
            </a:r>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78000" y="5364000"/>
            <a:ext cx="11334817" cy="304800"/>
          </a:xfrm>
        </p:spPr>
        <p:txBody>
          <a:bodyPr/>
          <a:lstStyle/>
          <a:p>
            <a:r>
              <a:rPr lang="en-GB"/>
              <a:t>Source: 2023, Barb</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2</a:t>
              </a:r>
              <a:r>
                <a:rPr kumimoji="0" lang="en-GB" sz="1600" b="0" i="0" u="none" strike="noStrike" kern="1200" cap="none" spc="0" normalizeH="0" baseline="0" noProof="0">
                  <a:ln>
                    <a:noFill/>
                  </a:ln>
                  <a:solidFill>
                    <a:srgbClr val="4D4D4D"/>
                  </a:solidFill>
                  <a:effectLst/>
                  <a:uLnTx/>
                  <a:uFillTx/>
                  <a:latin typeface="Arial"/>
                  <a:ea typeface="+mn-ea"/>
                  <a:cs typeface="+mn-cs"/>
                </a:rPr>
                <a:t> hrs 40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1</a:t>
              </a:r>
              <a:r>
                <a:rPr kumimoji="0" lang="en-GB" sz="1600" b="0" i="0" u="none" strike="noStrike" kern="1200" cap="none" spc="0" normalizeH="0" baseline="0" noProof="0">
                  <a:ln>
                    <a:noFill/>
                  </a:ln>
                  <a:solidFill>
                    <a:srgbClr val="4D4D4D"/>
                  </a:solidFill>
                  <a:effectLst/>
                  <a:uLnTx/>
                  <a:uFillTx/>
                  <a:latin typeface="Arial"/>
                  <a:ea typeface="+mn-ea"/>
                  <a:cs typeface="+mn-cs"/>
                </a:rPr>
                <a:t> hr 5 mins</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39267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4</a:t>
            </a:r>
            <a:r>
              <a:rPr kumimoji="0" lang="en-GB" sz="1400" b="0" i="0" u="none" strike="noStrike" kern="0" cap="none" spc="0" normalizeH="0" baseline="0" noProof="0">
                <a:ln>
                  <a:noFill/>
                </a:ln>
                <a:solidFill>
                  <a:prstClr val="black"/>
                </a:solidFill>
                <a:effectLst/>
                <a:uLnTx/>
                <a:uFillTx/>
                <a:latin typeface="Arial"/>
                <a:ea typeface="+mn-ea"/>
                <a:cs typeface="+mn-cs"/>
              </a:rPr>
              <a:t> hrs,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7910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973A-2F25-94C1-5885-C31E5E723F36}"/>
              </a:ext>
            </a:extLst>
          </p:cNvPr>
          <p:cNvSpPr>
            <a:spLocks noGrp="1"/>
          </p:cNvSpPr>
          <p:nvPr>
            <p:ph type="title"/>
          </p:nvPr>
        </p:nvSpPr>
        <p:spPr/>
        <p:txBody>
          <a:bodyPr/>
          <a:lstStyle/>
          <a:p>
            <a:r>
              <a:rPr lang="en-GB" dirty="0"/>
              <a:t>Weight of viewing is a critical analysis for reach planning</a:t>
            </a:r>
          </a:p>
        </p:txBody>
      </p:sp>
      <p:sp>
        <p:nvSpPr>
          <p:cNvPr id="3" name="Text Placeholder 2">
            <a:extLst>
              <a:ext uri="{FF2B5EF4-FFF2-40B4-BE49-F238E27FC236}">
                <a16:creationId xmlns:a16="http://schemas.microsoft.com/office/drawing/2014/main" id="{0ABB48BC-216E-0253-0E10-5C2E7C05FFAC}"/>
              </a:ext>
            </a:extLst>
          </p:cNvPr>
          <p:cNvSpPr>
            <a:spLocks noGrp="1"/>
          </p:cNvSpPr>
          <p:nvPr>
            <p:ph type="body" sz="quarter" idx="15"/>
          </p:nvPr>
        </p:nvSpPr>
        <p:spPr>
          <a:xfrm>
            <a:off x="371475" y="5476875"/>
            <a:ext cx="11334817" cy="304800"/>
          </a:xfrm>
        </p:spPr>
        <p:txBody>
          <a:bodyPr/>
          <a:lstStyle/>
          <a:p>
            <a:r>
              <a:rPr lang="en-GB" dirty="0"/>
              <a:t>Source: Barb, Sep 23, Total-identified viewing, All devices</a:t>
            </a:r>
          </a:p>
        </p:txBody>
      </p:sp>
      <p:graphicFrame>
        <p:nvGraphicFramePr>
          <p:cNvPr id="6" name="Chart 5">
            <a:extLst>
              <a:ext uri="{FF2B5EF4-FFF2-40B4-BE49-F238E27FC236}">
                <a16:creationId xmlns:a16="http://schemas.microsoft.com/office/drawing/2014/main" id="{EE0FFF7A-AA31-23C0-B594-C14D6480AEF5}"/>
              </a:ext>
            </a:extLst>
          </p:cNvPr>
          <p:cNvGraphicFramePr/>
          <p:nvPr/>
        </p:nvGraphicFramePr>
        <p:xfrm>
          <a:off x="954060" y="1381125"/>
          <a:ext cx="10541940" cy="39839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06545F8-ECB3-50F0-ECE1-B8E0AEE52921}"/>
              </a:ext>
            </a:extLst>
          </p:cNvPr>
          <p:cNvSpPr txBox="1"/>
          <p:nvPr/>
        </p:nvSpPr>
        <p:spPr>
          <a:xfrm rot="16200000">
            <a:off x="-568562" y="2928934"/>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a:ln>
                  <a:noFill/>
                </a:ln>
                <a:solidFill>
                  <a:prstClr val="black">
                    <a:lumMod val="65000"/>
                    <a:lumOff val="35000"/>
                  </a:prstClr>
                </a:solidFill>
                <a:effectLst/>
                <a:uLnTx/>
                <a:uFillTx/>
                <a:latin typeface="Arial"/>
                <a:ea typeface="+mn-ea"/>
                <a:cs typeface="+mn-cs"/>
              </a:rPr>
              <a:t>AVERAGE TIME VIEWED</a:t>
            </a:r>
          </a:p>
        </p:txBody>
      </p:sp>
      <p:sp>
        <p:nvSpPr>
          <p:cNvPr id="4" name="TextBox 3">
            <a:extLst>
              <a:ext uri="{FF2B5EF4-FFF2-40B4-BE49-F238E27FC236}">
                <a16:creationId xmlns:a16="http://schemas.microsoft.com/office/drawing/2014/main" id="{C71CFA3E-1F0A-4AE5-A6FD-6FDD13ACF538}"/>
              </a:ext>
            </a:extLst>
          </p:cNvPr>
          <p:cNvSpPr txBox="1"/>
          <p:nvPr/>
        </p:nvSpPr>
        <p:spPr>
          <a:xfrm>
            <a:off x="1706880" y="1381125"/>
            <a:ext cx="6461760" cy="307777"/>
          </a:xfrm>
          <a:prstGeom prst="rect">
            <a:avLst/>
          </a:prstGeom>
          <a:noFill/>
        </p:spPr>
        <p:txBody>
          <a:bodyPr wrap="square" rtlCol="0">
            <a:spAutoFit/>
          </a:bodyPr>
          <a:lstStyle/>
          <a:p>
            <a:pPr algn="l"/>
            <a:r>
              <a:rPr lang="en-GB" sz="1400" dirty="0">
                <a:solidFill>
                  <a:schemeClr val="bg2"/>
                </a:solidFill>
              </a:rPr>
              <a:t>All viewers of any video split into 10ths based on weight of viewing</a:t>
            </a:r>
          </a:p>
        </p:txBody>
      </p:sp>
    </p:spTree>
    <p:extLst>
      <p:ext uri="{BB962C8B-B14F-4D97-AF65-F5344CB8AC3E}">
        <p14:creationId xmlns:p14="http://schemas.microsoft.com/office/powerpoint/2010/main" val="187925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2304-952D-FEF5-2310-07D108A14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E96C3-E04D-1D9D-E1AA-4872A5364030}"/>
              </a:ext>
            </a:extLst>
          </p:cNvPr>
          <p:cNvSpPr>
            <a:spLocks noGrp="1"/>
          </p:cNvSpPr>
          <p:nvPr>
            <p:ph type="title"/>
          </p:nvPr>
        </p:nvSpPr>
        <p:spPr>
          <a:xfrm>
            <a:off x="279400" y="265593"/>
            <a:ext cx="11633200" cy="1021181"/>
          </a:xfrm>
        </p:spPr>
        <p:txBody>
          <a:bodyPr/>
          <a:lstStyle/>
          <a:p>
            <a:r>
              <a:rPr lang="en-GB" dirty="0"/>
              <a:t>What matters is the reach opportunity in ad-supported content</a:t>
            </a:r>
          </a:p>
        </p:txBody>
      </p:sp>
      <p:sp>
        <p:nvSpPr>
          <p:cNvPr id="3" name="Text Placeholder 2">
            <a:extLst>
              <a:ext uri="{FF2B5EF4-FFF2-40B4-BE49-F238E27FC236}">
                <a16:creationId xmlns:a16="http://schemas.microsoft.com/office/drawing/2014/main" id="{3EC68EE3-947A-46FF-8959-06829BF0CEC1}"/>
              </a:ext>
            </a:extLst>
          </p:cNvPr>
          <p:cNvSpPr>
            <a:spLocks noGrp="1"/>
          </p:cNvSpPr>
          <p:nvPr>
            <p:ph type="body" sz="quarter" idx="15"/>
          </p:nvPr>
        </p:nvSpPr>
        <p:spPr/>
        <p:txBody>
          <a:bodyPr/>
          <a:lstStyle/>
          <a:p>
            <a:r>
              <a:rPr lang="en-GB" dirty="0"/>
              <a:t>Source: Barb, Sep 23, decile ranked in terms of weight of viewing to linear TV, TV set viewing</a:t>
            </a:r>
          </a:p>
        </p:txBody>
      </p:sp>
      <p:graphicFrame>
        <p:nvGraphicFramePr>
          <p:cNvPr id="6" name="Chart 5">
            <a:extLst>
              <a:ext uri="{FF2B5EF4-FFF2-40B4-BE49-F238E27FC236}">
                <a16:creationId xmlns:a16="http://schemas.microsoft.com/office/drawing/2014/main" id="{E02B9BDC-9EE6-8B78-EC36-7617EFD11D1B}"/>
              </a:ext>
            </a:extLst>
          </p:cNvPr>
          <p:cNvGraphicFramePr/>
          <p:nvPr/>
        </p:nvGraphicFramePr>
        <p:xfrm>
          <a:off x="558800" y="1188085"/>
          <a:ext cx="11633200" cy="41770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DE7934E-9693-F680-7077-2E7CC7A73C2C}"/>
              </a:ext>
            </a:extLst>
          </p:cNvPr>
          <p:cNvSpPr txBox="1"/>
          <p:nvPr/>
        </p:nvSpPr>
        <p:spPr>
          <a:xfrm rot="16200000">
            <a:off x="-1028035" y="2867975"/>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dirty="0">
                <a:ln>
                  <a:noFill/>
                </a:ln>
                <a:solidFill>
                  <a:prstClr val="black">
                    <a:lumMod val="65000"/>
                    <a:lumOff val="35000"/>
                  </a:prstClr>
                </a:solidFill>
                <a:effectLst/>
                <a:uLnTx/>
                <a:uFillTx/>
                <a:latin typeface="Arial"/>
                <a:ea typeface="+mn-ea"/>
                <a:cs typeface="+mn-cs"/>
              </a:rPr>
              <a:t>AVERAGE TIME VIEWED</a:t>
            </a:r>
          </a:p>
        </p:txBody>
      </p:sp>
      <p:sp>
        <p:nvSpPr>
          <p:cNvPr id="4" name="TextBox 3">
            <a:extLst>
              <a:ext uri="{FF2B5EF4-FFF2-40B4-BE49-F238E27FC236}">
                <a16:creationId xmlns:a16="http://schemas.microsoft.com/office/drawing/2014/main" id="{4BD0A679-E4B3-DCE5-458A-952BC067087D}"/>
              </a:ext>
            </a:extLst>
          </p:cNvPr>
          <p:cNvSpPr txBox="1"/>
          <p:nvPr/>
        </p:nvSpPr>
        <p:spPr>
          <a:xfrm>
            <a:off x="1238491" y="1591574"/>
            <a:ext cx="3993266" cy="338554"/>
          </a:xfrm>
          <a:prstGeom prst="rect">
            <a:avLst/>
          </a:prstGeom>
          <a:noFill/>
        </p:spPr>
        <p:txBody>
          <a:bodyPr wrap="square" rtlCol="0">
            <a:spAutoFit/>
          </a:bodyPr>
          <a:lstStyle/>
          <a:p>
            <a:pPr algn="l"/>
            <a:r>
              <a:rPr lang="en-GB" sz="1600" dirty="0">
                <a:solidFill>
                  <a:schemeClr val="bg2"/>
                </a:solidFill>
              </a:rPr>
              <a:t>TV set viewing to ad supported content</a:t>
            </a:r>
          </a:p>
        </p:txBody>
      </p:sp>
    </p:spTree>
    <p:extLst>
      <p:ext uri="{BB962C8B-B14F-4D97-AF65-F5344CB8AC3E}">
        <p14:creationId xmlns:p14="http://schemas.microsoft.com/office/powerpoint/2010/main" val="11610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02B3-751A-D069-8808-6163BB49F138}"/>
              </a:ext>
            </a:extLst>
          </p:cNvPr>
          <p:cNvSpPr>
            <a:spLocks noGrp="1"/>
          </p:cNvSpPr>
          <p:nvPr>
            <p:ph type="title"/>
          </p:nvPr>
        </p:nvSpPr>
        <p:spPr>
          <a:xfrm>
            <a:off x="177732" y="164364"/>
            <a:ext cx="11793537" cy="1021181"/>
          </a:xfrm>
        </p:spPr>
        <p:txBody>
          <a:bodyPr/>
          <a:lstStyle/>
          <a:p>
            <a:r>
              <a:rPr lang="en-GB"/>
              <a:t>BVOD &amp; SVOD ad tiers are key to reaching lighter linear viewers</a:t>
            </a:r>
          </a:p>
        </p:txBody>
      </p:sp>
      <p:sp>
        <p:nvSpPr>
          <p:cNvPr id="3" name="Text Placeholder 2">
            <a:extLst>
              <a:ext uri="{FF2B5EF4-FFF2-40B4-BE49-F238E27FC236}">
                <a16:creationId xmlns:a16="http://schemas.microsoft.com/office/drawing/2014/main" id="{85709C3A-6B84-BF0F-E849-F9CB96241DE5}"/>
              </a:ext>
            </a:extLst>
          </p:cNvPr>
          <p:cNvSpPr>
            <a:spLocks noGrp="1"/>
          </p:cNvSpPr>
          <p:nvPr>
            <p:ph type="body" sz="quarter" idx="15"/>
          </p:nvPr>
        </p:nvSpPr>
        <p:spPr>
          <a:xfrm>
            <a:off x="177732" y="5672455"/>
            <a:ext cx="11334817" cy="304800"/>
          </a:xfrm>
        </p:spPr>
        <p:txBody>
          <a:bodyPr/>
          <a:lstStyle/>
          <a:p>
            <a:r>
              <a:rPr lang="en-GB" dirty="0"/>
              <a:t>Source: Barb – Sept 2023, Adults, TV set viewing, deciles ranked on weight of viewing to linear TV</a:t>
            </a:r>
          </a:p>
        </p:txBody>
      </p:sp>
      <p:graphicFrame>
        <p:nvGraphicFramePr>
          <p:cNvPr id="6" name="Chart 5">
            <a:extLst>
              <a:ext uri="{FF2B5EF4-FFF2-40B4-BE49-F238E27FC236}">
                <a16:creationId xmlns:a16="http://schemas.microsoft.com/office/drawing/2014/main" id="{424DF79E-B835-FFB6-E864-9157EC236A4D}"/>
              </a:ext>
            </a:extLst>
          </p:cNvPr>
          <p:cNvGraphicFramePr/>
          <p:nvPr/>
        </p:nvGraphicFramePr>
        <p:xfrm>
          <a:off x="566738" y="935990"/>
          <a:ext cx="11530012" cy="473646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75279B76-B07A-413B-4014-5C2C110B216A}"/>
              </a:ext>
            </a:extLst>
          </p:cNvPr>
          <p:cNvPicPr>
            <a:picLocks noChangeAspect="1"/>
          </p:cNvPicPr>
          <p:nvPr/>
        </p:nvPicPr>
        <p:blipFill>
          <a:blip r:embed="rId4"/>
          <a:stretch>
            <a:fillRect/>
          </a:stretch>
        </p:blipFill>
        <p:spPr>
          <a:xfrm>
            <a:off x="1550669" y="1024883"/>
            <a:ext cx="8991601" cy="275253"/>
          </a:xfrm>
          <a:prstGeom prst="rect">
            <a:avLst/>
          </a:prstGeom>
        </p:spPr>
      </p:pic>
      <p:sp>
        <p:nvSpPr>
          <p:cNvPr id="9" name="TextBox 8">
            <a:extLst>
              <a:ext uri="{FF2B5EF4-FFF2-40B4-BE49-F238E27FC236}">
                <a16:creationId xmlns:a16="http://schemas.microsoft.com/office/drawing/2014/main" id="{0994851C-B372-4F85-1E16-2D2A72241A88}"/>
              </a:ext>
            </a:extLst>
          </p:cNvPr>
          <p:cNvSpPr txBox="1"/>
          <p:nvPr/>
        </p:nvSpPr>
        <p:spPr>
          <a:xfrm>
            <a:off x="4195570" y="794051"/>
            <a:ext cx="70612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AVE HRS OF TV SET VIEWING TIME PER GROUP PER DAY</a:t>
            </a:r>
          </a:p>
        </p:txBody>
      </p:sp>
    </p:spTree>
    <p:extLst>
      <p:ext uri="{BB962C8B-B14F-4D97-AF65-F5344CB8AC3E}">
        <p14:creationId xmlns:p14="http://schemas.microsoft.com/office/powerpoint/2010/main" val="39231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BEAA-5BCE-4D71-A3FF-64E18EC5EC28}"/>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BC0CAA9-F1CA-D795-BEA9-BDF2679DC051}"/>
              </a:ext>
            </a:extLst>
          </p:cNvPr>
          <p:cNvGraphicFramePr>
            <a:graphicFrameLocks noGrp="1"/>
          </p:cNvGraphicFramePr>
          <p:nvPr/>
        </p:nvGraphicFramePr>
        <p:xfrm>
          <a:off x="371475" y="1665203"/>
          <a:ext cx="5400000" cy="2880001"/>
        </p:xfrm>
        <a:graphic>
          <a:graphicData uri="http://schemas.openxmlformats.org/drawingml/2006/table">
            <a:tbl>
              <a:tblPr/>
              <a:tblGrid>
                <a:gridCol w="354808">
                  <a:extLst>
                    <a:ext uri="{9D8B030D-6E8A-4147-A177-3AD203B41FA5}">
                      <a16:colId xmlns:a16="http://schemas.microsoft.com/office/drawing/2014/main" val="4241951634"/>
                    </a:ext>
                  </a:extLst>
                </a:gridCol>
                <a:gridCol w="545192">
                  <a:extLst>
                    <a:ext uri="{9D8B030D-6E8A-4147-A177-3AD203B41FA5}">
                      <a16:colId xmlns:a16="http://schemas.microsoft.com/office/drawing/2014/main" val="3491258317"/>
                    </a:ext>
                  </a:extLst>
                </a:gridCol>
                <a:gridCol w="2604808">
                  <a:extLst>
                    <a:ext uri="{9D8B030D-6E8A-4147-A177-3AD203B41FA5}">
                      <a16:colId xmlns:a16="http://schemas.microsoft.com/office/drawing/2014/main" val="2854219860"/>
                    </a:ext>
                  </a:extLst>
                </a:gridCol>
                <a:gridCol w="441346">
                  <a:extLst>
                    <a:ext uri="{9D8B030D-6E8A-4147-A177-3AD203B41FA5}">
                      <a16:colId xmlns:a16="http://schemas.microsoft.com/office/drawing/2014/main" val="1473844585"/>
                    </a:ext>
                  </a:extLst>
                </a:gridCol>
                <a:gridCol w="770192">
                  <a:extLst>
                    <a:ext uri="{9D8B030D-6E8A-4147-A177-3AD203B41FA5}">
                      <a16:colId xmlns:a16="http://schemas.microsoft.com/office/drawing/2014/main" val="4077583706"/>
                    </a:ext>
                  </a:extLst>
                </a:gridCol>
                <a:gridCol w="683654">
                  <a:extLst>
                    <a:ext uri="{9D8B030D-6E8A-4147-A177-3AD203B41FA5}">
                      <a16:colId xmlns:a16="http://schemas.microsoft.com/office/drawing/2014/main" val="2530556644"/>
                    </a:ext>
                  </a:extLst>
                </a:gridCol>
              </a:tblGrid>
              <a:tr h="168915">
                <a:tc gridSpan="6">
                  <a:txBody>
                    <a:bodyPr/>
                    <a:lstStyle/>
                    <a:p>
                      <a:pPr algn="ctr" fontAlgn="ctr"/>
                      <a:r>
                        <a:rPr lang="en-GB" sz="1000" b="1" i="0" u="none" strike="noStrike">
                          <a:solidFill>
                            <a:srgbClr val="FFFFFF"/>
                          </a:solidFill>
                          <a:effectLst/>
                          <a:latin typeface="Arial" panose="020B0604020202020204" pitchFamily="34" charset="0"/>
                        </a:rPr>
                        <a:t>Top 30 series on UK Television 2023 (All Inds 4+,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578499"/>
                  </a:ext>
                </a:extLst>
              </a:tr>
              <a:tr h="168915">
                <a:tc>
                  <a:txBody>
                    <a:bodyPr/>
                    <a:lstStyle/>
                    <a:p>
                      <a:pPr algn="ctr" fontAlgn="ctr"/>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Series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Episodes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069196991"/>
                  </a:ext>
                </a:extLst>
              </a:tr>
              <a:tr h="168915">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Happy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584325826"/>
                  </a:ext>
                </a:extLst>
              </a:tr>
              <a:tr h="168915">
                <a:tc>
                  <a:txBody>
                    <a:bodyPr/>
                    <a:lstStyle/>
                    <a:p>
                      <a:pPr algn="ctr" fontAlgn="ctr"/>
                      <a:r>
                        <a:rPr lang="en-GB" sz="10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ctr"/>
                      <a:r>
                        <a:rPr lang="en-GB" sz="1000" b="0" i="0" u="none" strike="noStrike">
                          <a:solidFill>
                            <a:srgbClr val="000000"/>
                          </a:solidFill>
                          <a:effectLst/>
                          <a:latin typeface="Arial" panose="020B0604020202020204" pitchFamily="34" charset="0"/>
                        </a:rPr>
                        <a:t>The Great British Bake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GB"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GB" sz="1000" b="0" i="0" u="none" strike="noStrike">
                          <a:solidFill>
                            <a:srgbClr val="000000"/>
                          </a:solidFill>
                          <a:effectLst/>
                          <a:latin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565898300"/>
                  </a:ext>
                </a:extLst>
              </a:tr>
              <a:tr h="168915">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Strictly Come Dancing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35835997"/>
                  </a:ext>
                </a:extLst>
              </a:tr>
              <a:tr h="168915">
                <a:tc>
                  <a:txBody>
                    <a:bodyPr/>
                    <a:lstStyle/>
                    <a:p>
                      <a:pPr algn="ctr" fontAlgn="ctr"/>
                      <a:r>
                        <a:rPr lang="en-GB" sz="10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Death in Paradise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279243661"/>
                  </a:ext>
                </a:extLst>
              </a:tr>
              <a:tr h="168915">
                <a:tc>
                  <a:txBody>
                    <a:bodyPr/>
                    <a:lstStyle/>
                    <a:p>
                      <a:pPr algn="ctr" fontAlgn="ctr"/>
                      <a:r>
                        <a:rPr lang="en-GB" sz="10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I'm a Celebrity... Get Me Out of Here!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673645034"/>
                  </a:ext>
                </a:extLst>
              </a:tr>
              <a:tr h="168915">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Wild Isles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91676737"/>
                  </a:ext>
                </a:extLst>
              </a:tr>
              <a:tr h="168915">
                <a:tc>
                  <a:txBody>
                    <a:bodyPr/>
                    <a:lstStyle/>
                    <a:p>
                      <a:pPr algn="ctr" fontAlgn="ctr"/>
                      <a:r>
                        <a:rPr lang="en-GB" sz="1000" b="0"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Beyond Paradise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687301088"/>
                  </a:ext>
                </a:extLst>
              </a:tr>
              <a:tr h="168915">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l" fontAlgn="ctr"/>
                      <a:r>
                        <a:rPr lang="en-GB" sz="1000" b="0" i="0" u="none" strike="noStrike">
                          <a:solidFill>
                            <a:srgbClr val="000000"/>
                          </a:solidFill>
                          <a:effectLst/>
                          <a:latin typeface="Arial" panose="020B0604020202020204" pitchFamily="34" charset="0"/>
                        </a:rPr>
                        <a:t>Clarkson's Farm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ctr"/>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ctr"/>
                      <a:r>
                        <a:rPr lang="en-GB" sz="1000" b="0" i="0" u="none" strike="noStrike">
                          <a:solidFill>
                            <a:srgbClr val="000000"/>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B0E6"/>
                    </a:solidFill>
                  </a:tcPr>
                </a:tc>
                <a:extLst>
                  <a:ext uri="{0D108BD9-81ED-4DB2-BD59-A6C34878D82A}">
                    <a16:rowId xmlns:a16="http://schemas.microsoft.com/office/drawing/2014/main" val="2672694868"/>
                  </a:ext>
                </a:extLst>
              </a:tr>
              <a:tr h="168915">
                <a:tc>
                  <a:txBody>
                    <a:bodyPr/>
                    <a:lstStyle/>
                    <a:p>
                      <a:pPr algn="ctr" fontAlgn="ctr"/>
                      <a:r>
                        <a:rPr lang="en-GB" sz="1000" b="0"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Unforgotten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434675831"/>
                  </a:ext>
                </a:extLst>
              </a:tr>
              <a:tr h="168915">
                <a:tc>
                  <a:txBody>
                    <a:bodyPr/>
                    <a:lstStyle/>
                    <a:p>
                      <a:pPr algn="ctr" fontAlgn="ctr"/>
                      <a:r>
                        <a:rPr lang="en-GB" sz="1000" b="0"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Planet Earth 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209321459"/>
                  </a:ext>
                </a:extLst>
              </a:tr>
              <a:tr h="168915">
                <a:tc>
                  <a:txBody>
                    <a:bodyPr/>
                    <a:lstStyle/>
                    <a:p>
                      <a:pPr algn="ctr" fontAlgn="ctr"/>
                      <a:r>
                        <a:rPr lang="en-GB" sz="1000" b="0"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Call the Midwife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026538825"/>
                  </a:ext>
                </a:extLst>
              </a:tr>
              <a:tr h="168915">
                <a:tc>
                  <a:txBody>
                    <a:bodyPr/>
                    <a:lstStyle/>
                    <a:p>
                      <a:pPr algn="ctr" fontAlgn="ctr"/>
                      <a:r>
                        <a:rPr lang="en-GB" sz="1000" b="0"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Silent Witness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396175545"/>
                  </a:ext>
                </a:extLst>
              </a:tr>
              <a:tr h="168915">
                <a:tc>
                  <a:txBody>
                    <a:bodyPr/>
                    <a:lstStyle/>
                    <a:p>
                      <a:pPr algn="ctr" fontAlgn="ctr"/>
                      <a:r>
                        <a:rPr lang="en-GB" sz="10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The Apprentice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220349726"/>
                  </a:ext>
                </a:extLst>
              </a:tr>
              <a:tr h="168915">
                <a:tc>
                  <a:txBody>
                    <a:bodyPr/>
                    <a:lstStyle/>
                    <a:p>
                      <a:pPr algn="ctr" fontAlgn="ctr"/>
                      <a:r>
                        <a:rPr lang="en-GB" sz="10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The 1% Club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707365006"/>
                  </a:ext>
                </a:extLst>
              </a:tr>
              <a:tr h="177361">
                <a:tc>
                  <a:txBody>
                    <a:bodyPr/>
                    <a:lstStyle/>
                    <a:p>
                      <a:pPr algn="ctr" fontAlgn="ctr"/>
                      <a:r>
                        <a:rPr lang="en-GB" sz="10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Vigil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500697321"/>
                  </a:ext>
                </a:extLst>
              </a:tr>
            </a:tbl>
          </a:graphicData>
        </a:graphic>
      </p:graphicFrame>
      <p:graphicFrame>
        <p:nvGraphicFramePr>
          <p:cNvPr id="13" name="Table 12">
            <a:extLst>
              <a:ext uri="{FF2B5EF4-FFF2-40B4-BE49-F238E27FC236}">
                <a16:creationId xmlns:a16="http://schemas.microsoft.com/office/drawing/2014/main" id="{A2D23C6B-230F-A5EA-4AC9-CE24AD15D04C}"/>
              </a:ext>
            </a:extLst>
          </p:cNvPr>
          <p:cNvGraphicFramePr>
            <a:graphicFrameLocks noGrp="1"/>
          </p:cNvGraphicFramePr>
          <p:nvPr/>
        </p:nvGraphicFramePr>
        <p:xfrm>
          <a:off x="6102631" y="1665203"/>
          <a:ext cx="5400000" cy="2880001"/>
        </p:xfrm>
        <a:graphic>
          <a:graphicData uri="http://schemas.openxmlformats.org/drawingml/2006/table">
            <a:tbl>
              <a:tblPr/>
              <a:tblGrid>
                <a:gridCol w="354808">
                  <a:extLst>
                    <a:ext uri="{9D8B030D-6E8A-4147-A177-3AD203B41FA5}">
                      <a16:colId xmlns:a16="http://schemas.microsoft.com/office/drawing/2014/main" val="823531622"/>
                    </a:ext>
                  </a:extLst>
                </a:gridCol>
                <a:gridCol w="545192">
                  <a:extLst>
                    <a:ext uri="{9D8B030D-6E8A-4147-A177-3AD203B41FA5}">
                      <a16:colId xmlns:a16="http://schemas.microsoft.com/office/drawing/2014/main" val="261878859"/>
                    </a:ext>
                  </a:extLst>
                </a:gridCol>
                <a:gridCol w="2604807">
                  <a:extLst>
                    <a:ext uri="{9D8B030D-6E8A-4147-A177-3AD203B41FA5}">
                      <a16:colId xmlns:a16="http://schemas.microsoft.com/office/drawing/2014/main" val="854989038"/>
                    </a:ext>
                  </a:extLst>
                </a:gridCol>
                <a:gridCol w="441346">
                  <a:extLst>
                    <a:ext uri="{9D8B030D-6E8A-4147-A177-3AD203B41FA5}">
                      <a16:colId xmlns:a16="http://schemas.microsoft.com/office/drawing/2014/main" val="734687896"/>
                    </a:ext>
                  </a:extLst>
                </a:gridCol>
                <a:gridCol w="770193">
                  <a:extLst>
                    <a:ext uri="{9D8B030D-6E8A-4147-A177-3AD203B41FA5}">
                      <a16:colId xmlns:a16="http://schemas.microsoft.com/office/drawing/2014/main" val="3211714589"/>
                    </a:ext>
                  </a:extLst>
                </a:gridCol>
                <a:gridCol w="683654">
                  <a:extLst>
                    <a:ext uri="{9D8B030D-6E8A-4147-A177-3AD203B41FA5}">
                      <a16:colId xmlns:a16="http://schemas.microsoft.com/office/drawing/2014/main" val="811725385"/>
                    </a:ext>
                  </a:extLst>
                </a:gridCol>
              </a:tblGrid>
              <a:tr h="168915">
                <a:tc gridSpan="6">
                  <a:txBody>
                    <a:bodyPr/>
                    <a:lstStyle/>
                    <a:p>
                      <a:pPr algn="ctr" fontAlgn="ctr"/>
                      <a:r>
                        <a:rPr lang="en-GB" sz="1000" b="1" i="0" u="none" strike="noStrike">
                          <a:solidFill>
                            <a:srgbClr val="FFFFFF"/>
                          </a:solidFill>
                          <a:effectLst/>
                          <a:latin typeface="Arial" panose="020B0604020202020204" pitchFamily="34" charset="0"/>
                        </a:rPr>
                        <a:t>Top 30 series on UK Television 2023 (All Inds 4+,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33556840"/>
                  </a:ext>
                </a:extLst>
              </a:tr>
              <a:tr h="168915">
                <a:tc>
                  <a:txBody>
                    <a:bodyPr/>
                    <a:lstStyle/>
                    <a:p>
                      <a:pPr algn="ctr" fontAlgn="ctr"/>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Series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1000" b="1" i="0" u="none" strike="noStrike">
                          <a:solidFill>
                            <a:srgbClr val="000000"/>
                          </a:solidFill>
                          <a:effectLst/>
                          <a:latin typeface="Arial" panose="020B0604020202020204" pitchFamily="34" charset="0"/>
                        </a:rPr>
                        <a:t>Episodes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57403625"/>
                  </a:ext>
                </a:extLst>
              </a:tr>
              <a:tr h="168915">
                <a:tc>
                  <a:txBody>
                    <a:bodyPr/>
                    <a:lstStyle/>
                    <a:p>
                      <a:pPr algn="ctr" fontAlgn="ctr"/>
                      <a:r>
                        <a:rPr lang="en-GB" sz="10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The Sixth Commandment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3792991834"/>
                  </a:ext>
                </a:extLst>
              </a:tr>
              <a:tr h="168915">
                <a:tc>
                  <a:txBody>
                    <a:bodyPr/>
                    <a:lstStyle/>
                    <a:p>
                      <a:pPr algn="ctr" fontAlgn="ctr"/>
                      <a:r>
                        <a:rPr lang="en-GB" sz="100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Shetland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906431748"/>
                  </a:ext>
                </a:extLst>
              </a:tr>
              <a:tr h="168915">
                <a:tc>
                  <a:txBody>
                    <a:bodyPr/>
                    <a:lstStyle/>
                    <a:p>
                      <a:pPr algn="ctr" fontAlgn="ctr"/>
                      <a:r>
                        <a:rPr lang="en-GB" sz="1000" b="0" i="0" u="none" strike="noStrike">
                          <a:solidFill>
                            <a:srgbClr val="000000"/>
                          </a:solidFill>
                          <a:effectLst/>
                          <a:latin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Vera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81647313"/>
                  </a:ext>
                </a:extLst>
              </a:tr>
              <a:tr h="168915">
                <a:tc>
                  <a:txBody>
                    <a:bodyPr/>
                    <a:lstStyle/>
                    <a:p>
                      <a:pPr algn="ctr" fontAlgn="ctr"/>
                      <a:r>
                        <a:rPr lang="en-GB" sz="100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ctr"/>
                      <a:r>
                        <a:rPr lang="en-GB" sz="1000" b="0" i="0" u="none" strike="noStrike">
                          <a:solidFill>
                            <a:srgbClr val="000000"/>
                          </a:solidFill>
                          <a:effectLst/>
                          <a:latin typeface="Arial" panose="020B0604020202020204" pitchFamily="34" charset="0"/>
                        </a:rPr>
                        <a:t>The Night 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ctr"/>
                      <a:r>
                        <a:rPr lang="en-GB" sz="1000" b="0" i="0" u="none" strike="noStrike">
                          <a:solidFill>
                            <a:srgbClr val="000000"/>
                          </a:solidFill>
                          <a:effectLst/>
                          <a:latin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ctr"/>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544223089"/>
                  </a:ext>
                </a:extLst>
              </a:tr>
              <a:tr h="168915">
                <a:tc>
                  <a:txBody>
                    <a:bodyPr/>
                    <a:lstStyle/>
                    <a:p>
                      <a:pPr algn="ctr" fontAlgn="ctr"/>
                      <a:r>
                        <a:rPr lang="en-GB" sz="100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Britain's Got Talent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659043089"/>
                  </a:ext>
                </a:extLst>
              </a:tr>
              <a:tr h="168915">
                <a:tc>
                  <a:txBody>
                    <a:bodyPr/>
                    <a:lstStyle/>
                    <a:p>
                      <a:pPr algn="ctr" fontAlgn="ctr"/>
                      <a:r>
                        <a:rPr lang="en-GB" sz="1000" b="0" i="0" u="none" strike="noStrike">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Maryland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933321299"/>
                  </a:ext>
                </a:extLst>
              </a:tr>
              <a:tr h="168915">
                <a:tc>
                  <a:txBody>
                    <a:bodyPr/>
                    <a:lstStyle/>
                    <a:p>
                      <a:pPr algn="ctr" fontAlgn="ctr"/>
                      <a:r>
                        <a:rPr lang="en-GB" sz="1000" b="0"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The Gold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854446922"/>
                  </a:ext>
                </a:extLst>
              </a:tr>
              <a:tr h="168915">
                <a:tc>
                  <a:txBody>
                    <a:bodyPr/>
                    <a:lstStyle/>
                    <a:p>
                      <a:pPr algn="ctr" fontAlgn="ctr"/>
                      <a:r>
                        <a:rPr lang="en-GB" sz="1000" b="0" i="0" u="none" strike="noStrike">
                          <a:solidFill>
                            <a:srgbClr val="000000"/>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Grace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368013047"/>
                  </a:ext>
                </a:extLst>
              </a:tr>
              <a:tr h="168915">
                <a:tc>
                  <a:txBody>
                    <a:bodyPr/>
                    <a:lstStyle/>
                    <a:p>
                      <a:pPr algn="ctr" fontAlgn="ctr"/>
                      <a:r>
                        <a:rPr lang="en-GB" sz="1000" b="0"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The Hunt for Raoul Moat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820191665"/>
                  </a:ext>
                </a:extLst>
              </a:tr>
              <a:tr h="168915">
                <a:tc>
                  <a:txBody>
                    <a:bodyPr/>
                    <a:lstStyle/>
                    <a:p>
                      <a:pPr algn="ctr" fontAlgn="ctr"/>
                      <a:r>
                        <a:rPr lang="en-GB" sz="1000" b="0" i="0"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Endeavour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585179552"/>
                  </a:ext>
                </a:extLst>
              </a:tr>
              <a:tr h="168915">
                <a:tc>
                  <a:txBody>
                    <a:bodyPr/>
                    <a:lstStyle/>
                    <a:p>
                      <a:pPr algn="ctr" fontAlgn="ctr"/>
                      <a:r>
                        <a:rPr lang="en-GB" sz="1000" b="0"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The Long Shadow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701932818"/>
                  </a:ext>
                </a:extLst>
              </a:tr>
              <a:tr h="168915">
                <a:tc>
                  <a:txBody>
                    <a:bodyPr/>
                    <a:lstStyle/>
                    <a:p>
                      <a:pPr algn="ctr" fontAlgn="ctr"/>
                      <a:r>
                        <a:rPr lang="en-GB" sz="10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ctr"/>
                      <a:r>
                        <a:rPr lang="en-GB" sz="1000" b="0" i="0" u="none" strike="noStrike">
                          <a:solidFill>
                            <a:srgbClr val="000000"/>
                          </a:solidFill>
                          <a:effectLst/>
                          <a:latin typeface="Arial" panose="020B0604020202020204" pitchFamily="34" charset="0"/>
                        </a:rPr>
                        <a:t>Beckham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ctr"/>
                      <a:r>
                        <a:rPr lang="en-GB" sz="10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ctr"/>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643751431"/>
                  </a:ext>
                </a:extLst>
              </a:tr>
              <a:tr h="168915">
                <a:tc>
                  <a:txBody>
                    <a:bodyPr/>
                    <a:lstStyle/>
                    <a:p>
                      <a:pPr algn="ctr" fontAlgn="ctr"/>
                      <a:r>
                        <a:rPr lang="en-GB" sz="1000" b="0"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en-GB" sz="1000" b="0" i="0" u="none" strike="noStrike">
                          <a:solidFill>
                            <a:srgbClr val="000000"/>
                          </a:solidFill>
                          <a:effectLst/>
                          <a:latin typeface="Arial" panose="020B0604020202020204" pitchFamily="34" charset="0"/>
                        </a:rPr>
                        <a:t>The Bay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694468992"/>
                  </a:ext>
                </a:extLst>
              </a:tr>
              <a:tr h="168915">
                <a:tc>
                  <a:txBody>
                    <a:bodyPr/>
                    <a:lstStyle/>
                    <a:p>
                      <a:pPr algn="ctr" fontAlgn="ctr"/>
                      <a:r>
                        <a:rPr lang="en-GB"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ctr"/>
                      <a:r>
                        <a:rPr lang="en-GB" sz="1000" b="0" i="0" u="none" strike="noStrike">
                          <a:solidFill>
                            <a:srgbClr val="000000"/>
                          </a:solidFill>
                          <a:effectLst/>
                          <a:latin typeface="Arial" panose="020B0604020202020204" pitchFamily="34" charset="0"/>
                        </a:rPr>
                        <a:t>Gogglebox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GB" sz="10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GB" sz="10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GB" sz="10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290385404"/>
                  </a:ext>
                </a:extLst>
              </a:tr>
              <a:tr h="177361">
                <a:tc>
                  <a:txBody>
                    <a:bodyPr/>
                    <a:lstStyle/>
                    <a:p>
                      <a:pPr algn="ctr" fontAlgn="ctr"/>
                      <a:r>
                        <a:rPr lang="en-GB" sz="1000" b="0" i="0" u="none" strike="noStrike">
                          <a:solidFill>
                            <a:srgbClr val="000000"/>
                          </a:solidFill>
                          <a:effectLst/>
                          <a:latin typeface="Arial" panose="020B0604020202020204" pitchFamily="34" charset="0"/>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l" fontAlgn="ctr"/>
                      <a:r>
                        <a:rPr lang="en-GB" sz="1000" b="0" i="0" u="none" strike="noStrike">
                          <a:solidFill>
                            <a:srgbClr val="000000"/>
                          </a:solidFill>
                          <a:effectLst/>
                          <a:latin typeface="Arial" panose="020B0604020202020204" pitchFamily="34" charset="0"/>
                        </a:rPr>
                        <a:t>The Reckoning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669550726"/>
                  </a:ext>
                </a:extLst>
              </a:tr>
            </a:tbl>
          </a:graphicData>
        </a:graphic>
      </p:graphicFrame>
      <p:sp>
        <p:nvSpPr>
          <p:cNvPr id="2" name="Title 1">
            <a:extLst>
              <a:ext uri="{FF2B5EF4-FFF2-40B4-BE49-F238E27FC236}">
                <a16:creationId xmlns:a16="http://schemas.microsoft.com/office/drawing/2014/main" id="{0F9AFAC3-3054-4C7F-2F73-192409DE5B94}"/>
              </a:ext>
            </a:extLst>
          </p:cNvPr>
          <p:cNvSpPr>
            <a:spLocks noGrp="1"/>
          </p:cNvSpPr>
          <p:nvPr>
            <p:ph type="title"/>
          </p:nvPr>
        </p:nvSpPr>
        <p:spPr/>
        <p:txBody>
          <a:bodyPr/>
          <a:lstStyle/>
          <a:p>
            <a:r>
              <a:rPr lang="en-GB"/>
              <a:t>UK original content dominates the top 30 series of 2023</a:t>
            </a:r>
          </a:p>
        </p:txBody>
      </p:sp>
      <p:sp>
        <p:nvSpPr>
          <p:cNvPr id="8" name="Text Placeholder 2">
            <a:extLst>
              <a:ext uri="{FF2B5EF4-FFF2-40B4-BE49-F238E27FC236}">
                <a16:creationId xmlns:a16="http://schemas.microsoft.com/office/drawing/2014/main" id="{B9C10EAF-DBD3-8184-CC31-D4E850646572}"/>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Individuals. TV set viewing,  Average audience per episode (excludes one-offs, kids, films and sports)</a:t>
            </a:r>
          </a:p>
        </p:txBody>
      </p:sp>
    </p:spTree>
    <p:extLst>
      <p:ext uri="{BB962C8B-B14F-4D97-AF65-F5344CB8AC3E}">
        <p14:creationId xmlns:p14="http://schemas.microsoft.com/office/powerpoint/2010/main" val="41440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78000" y="5364000"/>
            <a:ext cx="11334817" cy="304800"/>
          </a:xfrm>
        </p:spPr>
        <p:txBody>
          <a:bodyPr/>
          <a:lstStyle/>
          <a:p>
            <a:r>
              <a:rPr lang="en-GB" dirty="0"/>
              <a:t>Source: 2023, Barb / Broadcaster stream data / IPA TouchPoints 2023 / UK Cinema Association / ViewersLogic to model OOH viewing time *YouTube ad time modelled at 4.1% of content time, TikTok ad time modelled at 3.4% of content time using agency and broadcaster data, Other online modelled at 4% of content time)</a:t>
            </a:r>
          </a:p>
          <a:p>
            <a:endParaRPr lang="en-GB" dirty="0"/>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9.8</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a:ln>
                  <a:noFill/>
                </a:ln>
                <a:solidFill>
                  <a:srgbClr val="372D87"/>
                </a:solidFill>
                <a:effectLst/>
                <a:uLnTx/>
                <a:uFillTx/>
                <a:latin typeface="Arial"/>
                <a:ea typeface="+mj-ea"/>
                <a:cs typeface="+mj-cs"/>
              </a:rPr>
              <a:t>Broadcasters account for over 80% of all video advertising</a:t>
            </a:r>
          </a:p>
        </p:txBody>
      </p:sp>
    </p:spTree>
    <p:extLst>
      <p:ext uri="{BB962C8B-B14F-4D97-AF65-F5344CB8AC3E}">
        <p14:creationId xmlns:p14="http://schemas.microsoft.com/office/powerpoint/2010/main" val="28713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02BD2806-9B2A-415D-90C3-907991C4CCC8"/>
  <p:tag name="ISPRINGONLINEFOLDERID" val="0"/>
  <p:tag name="ISPRINGONLINEFOLDERPATH" val="Content List"/>
  <p:tag name="ISPRINGCLOUDFOLDERID" val="26"/>
  <p:tag name="ISPRINGCLOUDFOLDERPATH" val="Repository/Nickable Charts/TV  viewing &amp; audiences/"/>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PRESENTATION_TITLE" val="Time spent viewing"/>
  <p:tag name="ISPRING_FIRST_PUBLISH" val="1"/>
  <p:tag name="ISPRINGCLOUDFOLDERDOMAIN" val="https://thinkbox.ispringcloud.eu"/>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ThinkboxPowerPoint_Template_Nov17_FINAL</Template>
  <TotalTime>0</TotalTime>
  <Words>2852</Words>
  <Application>Microsoft Office PowerPoint</Application>
  <PresentationFormat>Widescreen</PresentationFormat>
  <Paragraphs>405</Paragraphs>
  <Slides>19</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Founders Grotesk Bold</vt:lpstr>
      <vt:lpstr>Founders Grotesk Regular</vt:lpstr>
      <vt:lpstr>Open Sans</vt:lpstr>
      <vt:lpstr>proxima-nova</vt:lpstr>
      <vt:lpstr>Symbol</vt:lpstr>
      <vt:lpstr>Times New Roman</vt:lpstr>
      <vt:lpstr>Thinkbox</vt:lpstr>
      <vt:lpstr>Thinkbox_Red</vt:lpstr>
      <vt:lpstr>1_Thinkbox</vt:lpstr>
      <vt:lpstr>Time spent viewing</vt:lpstr>
      <vt:lpstr>Overall, it’s a much more stable viewing landscape</vt:lpstr>
      <vt:lpstr>How we watch broadcaster TV – 16-34</vt:lpstr>
      <vt:lpstr>2023 video viewing – 16-34</vt:lpstr>
      <vt:lpstr>Weight of viewing is a critical analysis for reach planning</vt:lpstr>
      <vt:lpstr>What matters is the reach opportunity in ad-supported content</vt:lpstr>
      <vt:lpstr>BVOD &amp; SVOD ad tiers are key to reaching lighter linear viewers</vt:lpstr>
      <vt:lpstr>UK original content dominates the top 30 series of 2023</vt:lpstr>
      <vt:lpstr>PowerPoint Presentation</vt:lpstr>
      <vt:lpstr>SVOD &amp; video-sharing seasonal viewing consistent across 23</vt:lpstr>
      <vt:lpstr>SVOD viewing broadly consistent across 2023</vt:lpstr>
      <vt:lpstr>Viewing patterns through the day are similar across platforms</vt:lpstr>
      <vt:lpstr>For 16-34s, video-sharing platforms peak later in the day</vt:lpstr>
      <vt:lpstr>The gradual shift of viewing from linear to VOD continues</vt:lpstr>
      <vt:lpstr>Commercial broadcasters are unrivalled for scale</vt:lpstr>
      <vt:lpstr>Competition is more even amongst younger audiences</vt:lpstr>
      <vt:lpstr>Commercial broadcasters deliver the most scale for 16-34s on the TV set</vt:lpstr>
      <vt:lpstr>Barb’s audience reporting capabilities provides insight into SVOD and Video-sharing audiences </vt:lpstr>
      <vt:lpstr>According to Barb, TV sets account for the largest proportion of viewing for broadcaster and SVOD/AVOD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spent viewing</dc:title>
  <dc:creator>Kate Allinson</dc:creator>
  <cp:lastModifiedBy>Nailah Uddin</cp:lastModifiedBy>
  <cp:revision>272</cp:revision>
  <dcterms:created xsi:type="dcterms:W3CDTF">2018-01-08T09:43:04Z</dcterms:created>
  <dcterms:modified xsi:type="dcterms:W3CDTF">2024-04-29T13:48:53Z</dcterms:modified>
</cp:coreProperties>
</file>