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4.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5.xml" ContentType="application/vnd.openxmlformats-officedocument.them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heme/theme6.xml" ContentType="application/vnd.openxmlformats-officedocument.theme+xml"/>
  <Override PartName="/ppt/tags/tag15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22" r:id="rId3"/>
    <p:sldMasterId id="2147483752" r:id="rId4"/>
    <p:sldMasterId id="2147483784" r:id="rId5"/>
  </p:sldMasterIdLst>
  <p:notesMasterIdLst>
    <p:notesMasterId r:id="rId22"/>
  </p:notesMasterIdLst>
  <p:sldIdLst>
    <p:sldId id="258" r:id="rId6"/>
    <p:sldId id="2147482335" r:id="rId7"/>
    <p:sldId id="2147482452" r:id="rId8"/>
    <p:sldId id="2147482537" r:id="rId9"/>
    <p:sldId id="2147376345" r:id="rId10"/>
    <p:sldId id="2147482415" r:id="rId11"/>
    <p:sldId id="2147482456" r:id="rId12"/>
    <p:sldId id="2147482461" r:id="rId13"/>
    <p:sldId id="2147482554" r:id="rId14"/>
    <p:sldId id="2147482556" r:id="rId15"/>
    <p:sldId id="2147482546" r:id="rId16"/>
    <p:sldId id="2147482349" r:id="rId17"/>
    <p:sldId id="2147482480" r:id="rId18"/>
    <p:sldId id="2147377137" r:id="rId19"/>
    <p:sldId id="2147377177" r:id="rId20"/>
    <p:sldId id="2147482555"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258411-07FC-4D62-B851-3F27D14B3AE2}">
          <p14:sldIdLst>
            <p14:sldId id="258"/>
            <p14:sldId id="2147482335"/>
            <p14:sldId id="2147482452"/>
            <p14:sldId id="2147482537"/>
            <p14:sldId id="2147376345"/>
            <p14:sldId id="2147482415"/>
            <p14:sldId id="2147482456"/>
            <p14:sldId id="2147482461"/>
            <p14:sldId id="2147482554"/>
            <p14:sldId id="2147482556"/>
            <p14:sldId id="2147482546"/>
            <p14:sldId id="2147482349"/>
            <p14:sldId id="2147482480"/>
            <p14:sldId id="2147377137"/>
            <p14:sldId id="2147377177"/>
            <p14:sldId id="21474825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65496" autoAdjust="0"/>
  </p:normalViewPr>
  <p:slideViewPr>
    <p:cSldViewPr snapToGrid="0">
      <p:cViewPr varScale="1">
        <p:scale>
          <a:sx n="72" d="100"/>
          <a:sy n="72" d="100"/>
        </p:scale>
        <p:origin x="197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charts/_rels/chart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charts/_rels/chart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064500068671881E-2"/>
          <c:y val="0.12537285607755405"/>
          <c:w val="0.75793881334981461"/>
          <c:h val="0.7612789111491165"/>
        </c:manualLayout>
      </c:layout>
      <c:barChart>
        <c:barDir val="col"/>
        <c:grouping val="stacked"/>
        <c:varyColors val="0"/>
        <c:ser>
          <c:idx val="0"/>
          <c:order val="0"/>
          <c:tx>
            <c:strRef>
              <c:f>Sheet1!$B$1</c:f>
              <c:strCache>
                <c:ptCount val="1"/>
                <c:pt idx="0">
                  <c:v>Broadcaster TV + SVOD</c:v>
                </c:pt>
              </c:strCache>
            </c:strRef>
          </c:tx>
          <c:spPr>
            <a:ln w="25400">
              <a:noFill/>
            </a:ln>
          </c:spPr>
          <c:invertIfNegative val="0"/>
          <c:val>
            <c:numRef>
              <c:f>Sheet1!$B$2:$B$12</c:f>
              <c:numCache>
                <c:formatCode>General</c:formatCode>
                <c:ptCount val="11"/>
                <c:pt idx="0" formatCode="h:mm:ss">
                  <c:v>0.15717592592592591</c:v>
                </c:pt>
                <c:pt idx="10" formatCode="h:mm:ss">
                  <c:v>0.1401388888888889</c:v>
                </c:pt>
              </c:numCache>
            </c:numRef>
          </c:val>
          <c:extLst>
            <c:ext xmlns:c16="http://schemas.microsoft.com/office/drawing/2014/chart" uri="{C3380CC4-5D6E-409C-BE32-E72D297353CC}">
              <c16:uniqueId val="{00000000-830E-44DE-945F-6BA4C407A199}"/>
            </c:ext>
          </c:extLst>
        </c:ser>
        <c:ser>
          <c:idx val="7"/>
          <c:order val="1"/>
          <c:tx>
            <c:strRef>
              <c:f>Sheet1!$E$1</c:f>
              <c:strCache>
                <c:ptCount val="1"/>
                <c:pt idx="0">
                  <c:v>YouTube</c:v>
                </c:pt>
              </c:strCache>
            </c:strRef>
          </c:tx>
          <c:spPr>
            <a:solidFill>
              <a:srgbClr val="39ACFF"/>
            </a:solidFill>
            <a:ln>
              <a:noFill/>
            </a:ln>
          </c:spPr>
          <c:invertIfNegative val="0"/>
          <c:cat>
            <c:numRef>
              <c:f>Sheet1!$A$2:$A$12</c:f>
              <c:numCache>
                <c:formatCode>General</c:formatCode>
                <c:ptCount val="11"/>
                <c:pt idx="0">
                  <c:v>2015</c:v>
                </c:pt>
                <c:pt idx="1">
                  <c:v>2016</c:v>
                </c:pt>
                <c:pt idx="2">
                  <c:v>2017</c:v>
                </c:pt>
                <c:pt idx="3">
                  <c:v>2018</c:v>
                </c:pt>
                <c:pt idx="4">
                  <c:v>2019</c:v>
                </c:pt>
                <c:pt idx="5">
                  <c:v>2020</c:v>
                </c:pt>
                <c:pt idx="6" formatCode="0">
                  <c:v>2021</c:v>
                </c:pt>
                <c:pt idx="7" formatCode="0">
                  <c:v>2022</c:v>
                </c:pt>
                <c:pt idx="8" formatCode="0">
                  <c:v>2023</c:v>
                </c:pt>
                <c:pt idx="9" formatCode="0">
                  <c:v>2024</c:v>
                </c:pt>
                <c:pt idx="10" formatCode="0">
                  <c:v>2025</c:v>
                </c:pt>
              </c:numCache>
            </c:numRef>
          </c:cat>
          <c:val>
            <c:numRef>
              <c:f>Sheet1!$E$2:$E$12</c:f>
              <c:numCache>
                <c:formatCode>General</c:formatCode>
                <c:ptCount val="11"/>
                <c:pt idx="0" formatCode="h:mm:ss">
                  <c:v>4.5370370370370373E-3</c:v>
                </c:pt>
                <c:pt idx="10" formatCode="h:mm:ss">
                  <c:v>2.0312500000000001E-2</c:v>
                </c:pt>
              </c:numCache>
            </c:numRef>
          </c:val>
          <c:extLst>
            <c:ext xmlns:c16="http://schemas.microsoft.com/office/drawing/2014/chart" uri="{C3380CC4-5D6E-409C-BE32-E72D297353CC}">
              <c16:uniqueId val="{00000000-3422-4ED2-8C18-4E689444D11E}"/>
            </c:ext>
          </c:extLst>
        </c:ser>
        <c:ser>
          <c:idx val="5"/>
          <c:order val="2"/>
          <c:tx>
            <c:strRef>
              <c:f>Sheet1!$F$1</c:f>
              <c:strCache>
                <c:ptCount val="1"/>
                <c:pt idx="0">
                  <c:v>TikTok</c:v>
                </c:pt>
              </c:strCache>
            </c:strRef>
          </c:tx>
          <c:spPr>
            <a:solidFill>
              <a:srgbClr val="BAE2FF"/>
            </a:solidFill>
            <a:ln>
              <a:solidFill>
                <a:srgbClr val="BAE2FF"/>
              </a:solidFill>
            </a:ln>
          </c:spPr>
          <c:invertIfNegative val="0"/>
          <c:cat>
            <c:numRef>
              <c:f>Sheet1!$A$2:$A$12</c:f>
              <c:numCache>
                <c:formatCode>General</c:formatCode>
                <c:ptCount val="11"/>
                <c:pt idx="0">
                  <c:v>2015</c:v>
                </c:pt>
                <c:pt idx="1">
                  <c:v>2016</c:v>
                </c:pt>
                <c:pt idx="2">
                  <c:v>2017</c:v>
                </c:pt>
                <c:pt idx="3">
                  <c:v>2018</c:v>
                </c:pt>
                <c:pt idx="4">
                  <c:v>2019</c:v>
                </c:pt>
                <c:pt idx="5">
                  <c:v>2020</c:v>
                </c:pt>
                <c:pt idx="6" formatCode="0">
                  <c:v>2021</c:v>
                </c:pt>
                <c:pt idx="7" formatCode="0">
                  <c:v>2022</c:v>
                </c:pt>
                <c:pt idx="8" formatCode="0">
                  <c:v>2023</c:v>
                </c:pt>
                <c:pt idx="9" formatCode="0">
                  <c:v>2024</c:v>
                </c:pt>
                <c:pt idx="10" formatCode="0">
                  <c:v>2025</c:v>
                </c:pt>
              </c:numCache>
            </c:numRef>
          </c:cat>
          <c:val>
            <c:numRef>
              <c:f>Sheet1!$F$2:$F$12</c:f>
              <c:numCache>
                <c:formatCode>General</c:formatCode>
                <c:ptCount val="11"/>
                <c:pt idx="0" formatCode="h:mm:ss">
                  <c:v>0</c:v>
                </c:pt>
                <c:pt idx="10" formatCode="h:mm:ss">
                  <c:v>1.292824074074074E-2</c:v>
                </c:pt>
              </c:numCache>
            </c:numRef>
          </c:val>
          <c:extLst>
            <c:ext xmlns:c16="http://schemas.microsoft.com/office/drawing/2014/chart" uri="{C3380CC4-5D6E-409C-BE32-E72D297353CC}">
              <c16:uniqueId val="{00000001-9075-4441-A94F-036DB1C8A320}"/>
            </c:ext>
          </c:extLst>
        </c:ser>
        <c:ser>
          <c:idx val="4"/>
          <c:order val="3"/>
          <c:tx>
            <c:strRef>
              <c:f>Sheet1!$D$1</c:f>
              <c:strCache>
                <c:ptCount val="1"/>
                <c:pt idx="0">
                  <c:v>Other online video</c:v>
                </c:pt>
              </c:strCache>
            </c:strRef>
          </c:tx>
          <c:spPr>
            <a:solidFill>
              <a:srgbClr val="004F87"/>
            </a:solidFill>
            <a:ln>
              <a:noFill/>
            </a:ln>
          </c:spPr>
          <c:invertIfNegative val="0"/>
          <c:cat>
            <c:numRef>
              <c:f>Sheet1!$A$2:$A$12</c:f>
              <c:numCache>
                <c:formatCode>General</c:formatCode>
                <c:ptCount val="11"/>
                <c:pt idx="0">
                  <c:v>2015</c:v>
                </c:pt>
                <c:pt idx="1">
                  <c:v>2016</c:v>
                </c:pt>
                <c:pt idx="2">
                  <c:v>2017</c:v>
                </c:pt>
                <c:pt idx="3">
                  <c:v>2018</c:v>
                </c:pt>
                <c:pt idx="4">
                  <c:v>2019</c:v>
                </c:pt>
                <c:pt idx="5">
                  <c:v>2020</c:v>
                </c:pt>
                <c:pt idx="6" formatCode="0">
                  <c:v>2021</c:v>
                </c:pt>
                <c:pt idx="7" formatCode="0">
                  <c:v>2022</c:v>
                </c:pt>
                <c:pt idx="8" formatCode="0">
                  <c:v>2023</c:v>
                </c:pt>
                <c:pt idx="9" formatCode="0">
                  <c:v>2024</c:v>
                </c:pt>
                <c:pt idx="10" formatCode="0">
                  <c:v>2025</c:v>
                </c:pt>
              </c:numCache>
            </c:numRef>
          </c:cat>
          <c:val>
            <c:numRef>
              <c:f>Sheet1!$D$2:$D$12</c:f>
              <c:numCache>
                <c:formatCode>General</c:formatCode>
                <c:ptCount val="11"/>
                <c:pt idx="0" formatCode="h:mm:ss">
                  <c:v>2.8587962962962963E-3</c:v>
                </c:pt>
                <c:pt idx="10" formatCode="h:mm:ss">
                  <c:v>3.472222222222222E-3</c:v>
                </c:pt>
              </c:numCache>
            </c:numRef>
          </c:val>
          <c:extLst>
            <c:ext xmlns:c16="http://schemas.microsoft.com/office/drawing/2014/chart" uri="{C3380CC4-5D6E-409C-BE32-E72D297353CC}">
              <c16:uniqueId val="{00000000-9075-4441-A94F-036DB1C8A320}"/>
            </c:ext>
          </c:extLst>
        </c:ser>
        <c:ser>
          <c:idx val="3"/>
          <c:order val="4"/>
          <c:tx>
            <c:strRef>
              <c:f>Sheet1!$C$1</c:f>
              <c:strCache>
                <c:ptCount val="1"/>
                <c:pt idx="0">
                  <c:v>Cinema</c:v>
                </c:pt>
              </c:strCache>
            </c:strRef>
          </c:tx>
          <c:invertIfNegative val="0"/>
          <c:cat>
            <c:numRef>
              <c:f>Sheet1!$A$2:$A$12</c:f>
              <c:numCache>
                <c:formatCode>General</c:formatCode>
                <c:ptCount val="11"/>
                <c:pt idx="0">
                  <c:v>2015</c:v>
                </c:pt>
                <c:pt idx="1">
                  <c:v>2016</c:v>
                </c:pt>
                <c:pt idx="2">
                  <c:v>2017</c:v>
                </c:pt>
                <c:pt idx="3">
                  <c:v>2018</c:v>
                </c:pt>
                <c:pt idx="4">
                  <c:v>2019</c:v>
                </c:pt>
                <c:pt idx="5">
                  <c:v>2020</c:v>
                </c:pt>
                <c:pt idx="6" formatCode="0">
                  <c:v>2021</c:v>
                </c:pt>
                <c:pt idx="7" formatCode="0">
                  <c:v>2022</c:v>
                </c:pt>
                <c:pt idx="8" formatCode="0">
                  <c:v>2023</c:v>
                </c:pt>
                <c:pt idx="9" formatCode="0">
                  <c:v>2024</c:v>
                </c:pt>
                <c:pt idx="10" formatCode="0">
                  <c:v>2025</c:v>
                </c:pt>
              </c:numCache>
            </c:numRef>
          </c:cat>
          <c:val>
            <c:numRef>
              <c:f>Sheet1!$C$2:$C$12</c:f>
              <c:numCache>
                <c:formatCode>General</c:formatCode>
                <c:ptCount val="11"/>
                <c:pt idx="0" formatCode="h:mm:ss">
                  <c:v>1.2731481481481483E-3</c:v>
                </c:pt>
                <c:pt idx="10" formatCode="h:mm:ss">
                  <c:v>1.4120370370370369E-3</c:v>
                </c:pt>
              </c:numCache>
            </c:numRef>
          </c:val>
          <c:extLst>
            <c:ext xmlns:c16="http://schemas.microsoft.com/office/drawing/2014/chart" uri="{C3380CC4-5D6E-409C-BE32-E72D297353CC}">
              <c16:uniqueId val="{00000003-B9F1-4DD2-864D-15C23E871B8F}"/>
            </c:ext>
          </c:extLst>
        </c:ser>
        <c:dLbls>
          <c:showLegendKey val="0"/>
          <c:showVal val="0"/>
          <c:showCatName val="0"/>
          <c:showSerName val="0"/>
          <c:showPercent val="0"/>
          <c:showBubbleSize val="0"/>
        </c:dLbls>
        <c:gapWidth val="150"/>
        <c:overlap val="100"/>
        <c:axId val="34584448"/>
        <c:axId val="34585984"/>
      </c:barChart>
      <c:catAx>
        <c:axId val="34584448"/>
        <c:scaling>
          <c:orientation val="minMax"/>
        </c:scaling>
        <c:delete val="0"/>
        <c:axPos val="b"/>
        <c:numFmt formatCode="General" sourceLinked="1"/>
        <c:majorTickMark val="none"/>
        <c:minorTickMark val="none"/>
        <c:tickLblPos val="nextTo"/>
        <c:spPr>
          <a:ln>
            <a:noFill/>
          </a:ln>
        </c:spPr>
        <c:txPr>
          <a:bodyPr/>
          <a:lstStyle/>
          <a:p>
            <a:pPr>
              <a:defRPr sz="1200" b="0"/>
            </a:pPr>
            <a:endParaRPr lang="en-US"/>
          </a:p>
        </c:txPr>
        <c:crossAx val="34585984"/>
        <c:crosses val="autoZero"/>
        <c:auto val="1"/>
        <c:lblAlgn val="ctr"/>
        <c:lblOffset val="100"/>
        <c:noMultiLvlLbl val="0"/>
      </c:catAx>
      <c:valAx>
        <c:axId val="34585984"/>
        <c:scaling>
          <c:orientation val="minMax"/>
          <c:max val="0.2"/>
          <c:min val="0"/>
        </c:scaling>
        <c:delete val="0"/>
        <c:axPos val="l"/>
        <c:numFmt formatCode="h:mm" sourceLinked="0"/>
        <c:majorTickMark val="out"/>
        <c:minorTickMark val="none"/>
        <c:tickLblPos val="nextTo"/>
        <c:spPr>
          <a:ln>
            <a:noFill/>
          </a:ln>
        </c:spPr>
        <c:txPr>
          <a:bodyPr/>
          <a:lstStyle/>
          <a:p>
            <a:pPr>
              <a:defRPr sz="1200" b="0"/>
            </a:pPr>
            <a:endParaRPr lang="en-US"/>
          </a:p>
        </c:txPr>
        <c:crossAx val="34584448"/>
        <c:crosses val="autoZero"/>
        <c:crossBetween val="between"/>
        <c:majorUnit val="2.0833000000000001E-2"/>
      </c:valAx>
    </c:plotArea>
    <c:legend>
      <c:legendPos val="r"/>
      <c:layout>
        <c:manualLayout>
          <c:xMode val="edge"/>
          <c:yMode val="edge"/>
          <c:x val="0.83269803255047381"/>
          <c:y val="0.26374627143922447"/>
          <c:w val="0.16258163370416151"/>
          <c:h val="0.34228747203579418"/>
        </c:manualLayout>
      </c:layout>
      <c:overlay val="0"/>
      <c:txPr>
        <a:bodyPr/>
        <a:lstStyle/>
        <a:p>
          <a:pPr>
            <a:defRPr sz="1200" b="0"/>
          </a:pPr>
          <a:endParaRPr lang="en-US"/>
        </a:p>
      </c:txPr>
    </c:legend>
    <c:plotVisOnly val="1"/>
    <c:dispBlanksAs val="zero"/>
    <c:showDLblsOverMax val="0"/>
  </c:chart>
  <c:spPr>
    <a:ln>
      <a:prstDash val="sysDash"/>
    </a:ln>
  </c:spPr>
  <c:txPr>
    <a:bodyPr/>
    <a:lstStyle/>
    <a:p>
      <a:pPr>
        <a:defRPr sz="12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 TV</c:v>
                </c:pt>
              </c:strCache>
            </c:strRef>
          </c:tx>
          <c:spPr>
            <a:ln w="28575" cap="rnd">
              <a:solidFill>
                <a:schemeClr val="accent3"/>
              </a:solidFill>
              <a:round/>
            </a:ln>
            <a:effectLst/>
          </c:spPr>
          <c:marker>
            <c:symbol val="none"/>
          </c:marker>
          <c:cat>
            <c:strRef>
              <c:f>Sheet1!$A$2:$A$20</c:f>
              <c:strCache>
                <c:ptCount val="19"/>
                <c:pt idx="0">
                  <c:v>6AM</c:v>
                </c:pt>
                <c:pt idx="1">
                  <c:v>7AM</c:v>
                </c:pt>
                <c:pt idx="2">
                  <c:v>8AM</c:v>
                </c:pt>
                <c:pt idx="3">
                  <c:v>9AM</c:v>
                </c:pt>
                <c:pt idx="4">
                  <c:v>10AM</c:v>
                </c:pt>
                <c:pt idx="5">
                  <c:v>11AM</c:v>
                </c:pt>
                <c:pt idx="6">
                  <c:v>12PM</c:v>
                </c:pt>
                <c:pt idx="7">
                  <c:v>1PM</c:v>
                </c:pt>
                <c:pt idx="8">
                  <c:v>2PM</c:v>
                </c:pt>
                <c:pt idx="9">
                  <c:v>3PM</c:v>
                </c:pt>
                <c:pt idx="10">
                  <c:v>4PM</c:v>
                </c:pt>
                <c:pt idx="11">
                  <c:v>5PM</c:v>
                </c:pt>
                <c:pt idx="12">
                  <c:v>6PM</c:v>
                </c:pt>
                <c:pt idx="13">
                  <c:v>7PM</c:v>
                </c:pt>
                <c:pt idx="14">
                  <c:v>8PM</c:v>
                </c:pt>
                <c:pt idx="15">
                  <c:v>9PM</c:v>
                </c:pt>
                <c:pt idx="16">
                  <c:v>10PM</c:v>
                </c:pt>
                <c:pt idx="17">
                  <c:v>11PM</c:v>
                </c:pt>
                <c:pt idx="18">
                  <c:v>12AM</c:v>
                </c:pt>
              </c:strCache>
            </c:strRef>
          </c:cat>
          <c:val>
            <c:numRef>
              <c:f>Sheet1!$B$2:$B$20</c:f>
              <c:numCache>
                <c:formatCode>#,##0.0</c:formatCode>
                <c:ptCount val="19"/>
                <c:pt idx="0">
                  <c:v>228387.4</c:v>
                </c:pt>
                <c:pt idx="1">
                  <c:v>395231.8</c:v>
                </c:pt>
                <c:pt idx="2">
                  <c:v>514980</c:v>
                </c:pt>
                <c:pt idx="3">
                  <c:v>651177.30000000005</c:v>
                </c:pt>
                <c:pt idx="4">
                  <c:v>733867.1</c:v>
                </c:pt>
                <c:pt idx="5">
                  <c:v>794651.8</c:v>
                </c:pt>
                <c:pt idx="6">
                  <c:v>902061.1</c:v>
                </c:pt>
                <c:pt idx="7">
                  <c:v>1019322.5</c:v>
                </c:pt>
                <c:pt idx="8">
                  <c:v>1068429.6000000001</c:v>
                </c:pt>
                <c:pt idx="9">
                  <c:v>1104089.8999999999</c:v>
                </c:pt>
                <c:pt idx="10">
                  <c:v>1243587.3999999999</c:v>
                </c:pt>
                <c:pt idx="11">
                  <c:v>1477555.9</c:v>
                </c:pt>
                <c:pt idx="12">
                  <c:v>1826623.3</c:v>
                </c:pt>
                <c:pt idx="13">
                  <c:v>2182801.9</c:v>
                </c:pt>
                <c:pt idx="14">
                  <c:v>2694834</c:v>
                </c:pt>
                <c:pt idx="15">
                  <c:v>2940866.6</c:v>
                </c:pt>
                <c:pt idx="16">
                  <c:v>2310932.6</c:v>
                </c:pt>
                <c:pt idx="17">
                  <c:v>1534441.6</c:v>
                </c:pt>
                <c:pt idx="18">
                  <c:v>975683.8</c:v>
                </c:pt>
              </c:numCache>
            </c:numRef>
          </c:val>
          <c:smooth val="0"/>
          <c:extLst>
            <c:ext xmlns:c16="http://schemas.microsoft.com/office/drawing/2014/chart" uri="{C3380CC4-5D6E-409C-BE32-E72D297353CC}">
              <c16:uniqueId val="{00000000-A890-43EB-BF19-A832CC87FC3C}"/>
            </c:ext>
          </c:extLst>
        </c:ser>
        <c:ser>
          <c:idx val="1"/>
          <c:order val="1"/>
          <c:tx>
            <c:strRef>
              <c:f>Sheet1!$C$1</c:f>
              <c:strCache>
                <c:ptCount val="1"/>
                <c:pt idx="0">
                  <c:v>Video-Sharing</c:v>
                </c:pt>
              </c:strCache>
            </c:strRef>
          </c:tx>
          <c:spPr>
            <a:ln w="28575" cap="rnd">
              <a:solidFill>
                <a:schemeClr val="accent2"/>
              </a:solidFill>
              <a:round/>
            </a:ln>
            <a:effectLst/>
          </c:spPr>
          <c:marker>
            <c:symbol val="none"/>
          </c:marker>
          <c:cat>
            <c:strRef>
              <c:f>Sheet1!$A$2:$A$20</c:f>
              <c:strCache>
                <c:ptCount val="19"/>
                <c:pt idx="0">
                  <c:v>6AM</c:v>
                </c:pt>
                <c:pt idx="1">
                  <c:v>7AM</c:v>
                </c:pt>
                <c:pt idx="2">
                  <c:v>8AM</c:v>
                </c:pt>
                <c:pt idx="3">
                  <c:v>9AM</c:v>
                </c:pt>
                <c:pt idx="4">
                  <c:v>10AM</c:v>
                </c:pt>
                <c:pt idx="5">
                  <c:v>11AM</c:v>
                </c:pt>
                <c:pt idx="6">
                  <c:v>12PM</c:v>
                </c:pt>
                <c:pt idx="7">
                  <c:v>1PM</c:v>
                </c:pt>
                <c:pt idx="8">
                  <c:v>2PM</c:v>
                </c:pt>
                <c:pt idx="9">
                  <c:v>3PM</c:v>
                </c:pt>
                <c:pt idx="10">
                  <c:v>4PM</c:v>
                </c:pt>
                <c:pt idx="11">
                  <c:v>5PM</c:v>
                </c:pt>
                <c:pt idx="12">
                  <c:v>6PM</c:v>
                </c:pt>
                <c:pt idx="13">
                  <c:v>7PM</c:v>
                </c:pt>
                <c:pt idx="14">
                  <c:v>8PM</c:v>
                </c:pt>
                <c:pt idx="15">
                  <c:v>9PM</c:v>
                </c:pt>
                <c:pt idx="16">
                  <c:v>10PM</c:v>
                </c:pt>
                <c:pt idx="17">
                  <c:v>11PM</c:v>
                </c:pt>
                <c:pt idx="18">
                  <c:v>12AM</c:v>
                </c:pt>
              </c:strCache>
            </c:strRef>
          </c:cat>
          <c:val>
            <c:numRef>
              <c:f>Sheet1!$C$2:$C$20</c:f>
              <c:numCache>
                <c:formatCode>#,##0.0</c:formatCode>
                <c:ptCount val="19"/>
                <c:pt idx="0">
                  <c:v>365144.1</c:v>
                </c:pt>
                <c:pt idx="1">
                  <c:v>539505.19999999995</c:v>
                </c:pt>
                <c:pt idx="2">
                  <c:v>619915.1</c:v>
                </c:pt>
                <c:pt idx="3">
                  <c:v>709861.4</c:v>
                </c:pt>
                <c:pt idx="4">
                  <c:v>771899.5</c:v>
                </c:pt>
                <c:pt idx="5">
                  <c:v>793389.6</c:v>
                </c:pt>
                <c:pt idx="6">
                  <c:v>804720.5</c:v>
                </c:pt>
                <c:pt idx="7">
                  <c:v>818112.1</c:v>
                </c:pt>
                <c:pt idx="8">
                  <c:v>820298.6</c:v>
                </c:pt>
                <c:pt idx="9">
                  <c:v>859046</c:v>
                </c:pt>
                <c:pt idx="10">
                  <c:v>978673.2</c:v>
                </c:pt>
                <c:pt idx="11">
                  <c:v>1066496.2</c:v>
                </c:pt>
                <c:pt idx="12">
                  <c:v>1130742.2</c:v>
                </c:pt>
                <c:pt idx="13">
                  <c:v>1178753.7</c:v>
                </c:pt>
                <c:pt idx="14">
                  <c:v>1208406.3</c:v>
                </c:pt>
                <c:pt idx="15">
                  <c:v>1246334.5</c:v>
                </c:pt>
                <c:pt idx="16">
                  <c:v>1282391.5</c:v>
                </c:pt>
                <c:pt idx="17">
                  <c:v>1178590.3999999999</c:v>
                </c:pt>
                <c:pt idx="18">
                  <c:v>961149.9</c:v>
                </c:pt>
              </c:numCache>
            </c:numRef>
          </c:val>
          <c:smooth val="0"/>
          <c:extLst>
            <c:ext xmlns:c16="http://schemas.microsoft.com/office/drawing/2014/chart" uri="{C3380CC4-5D6E-409C-BE32-E72D297353CC}">
              <c16:uniqueId val="{00000001-A890-43EB-BF19-A832CC87FC3C}"/>
            </c:ext>
          </c:extLst>
        </c:ser>
        <c:dLbls>
          <c:showLegendKey val="0"/>
          <c:showVal val="0"/>
          <c:showCatName val="0"/>
          <c:showSerName val="0"/>
          <c:showPercent val="0"/>
          <c:showBubbleSize val="0"/>
        </c:dLbls>
        <c:smooth val="0"/>
        <c:axId val="479511872"/>
        <c:axId val="643650639"/>
      </c:lineChart>
      <c:catAx>
        <c:axId val="47951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3650639"/>
        <c:crosses val="autoZero"/>
        <c:auto val="1"/>
        <c:lblAlgn val="ctr"/>
        <c:lblOffset val="100"/>
        <c:noMultiLvlLbl val="0"/>
      </c:catAx>
      <c:valAx>
        <c:axId val="643650639"/>
        <c:scaling>
          <c:orientation val="minMax"/>
          <c:max val="3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Average Audience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951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'16+'!$I$3</c:f>
              <c:strCache>
                <c:ptCount val="1"/>
                <c:pt idx="0">
                  <c:v>Ave Reach</c:v>
                </c:pt>
              </c:strCache>
            </c:strRef>
          </c:tx>
          <c:spPr>
            <a:solidFill>
              <a:schemeClr val="accent1">
                <a:alpha val="75000"/>
              </a:schemeClr>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1-5775-4505-BEC8-3EB5B5744C7F}"/>
              </c:ext>
            </c:extLst>
          </c:dPt>
          <c:dPt>
            <c:idx val="1"/>
            <c:invertIfNegative val="0"/>
            <c:bubble3D val="0"/>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3-5775-4505-BEC8-3EB5B5744C7F}"/>
              </c:ext>
            </c:extLst>
          </c:dPt>
          <c:dPt>
            <c:idx val="2"/>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5-5775-4505-BEC8-3EB5B5744C7F}"/>
              </c:ext>
            </c:extLst>
          </c:dPt>
          <c:dPt>
            <c:idx val="3"/>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7-5775-4505-BEC8-3EB5B5744C7F}"/>
              </c:ext>
            </c:extLst>
          </c:dPt>
          <c:dPt>
            <c:idx val="4"/>
            <c:invertIfNegative val="0"/>
            <c:bubble3D val="0"/>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9-5775-4505-BEC8-3EB5B5744C7F}"/>
              </c:ext>
            </c:extLst>
          </c:dPt>
          <c:dPt>
            <c:idx val="5"/>
            <c:invertIfNegative val="0"/>
            <c:bubble3D val="0"/>
            <c:spPr>
              <a:solidFill>
                <a:srgbClr val="00B050"/>
              </a:solidFill>
              <a:ln>
                <a:noFill/>
              </a:ln>
              <a:effectLst/>
            </c:spPr>
            <c:extLst>
              <c:ext xmlns:c16="http://schemas.microsoft.com/office/drawing/2014/chart" uri="{C3380CC4-5D6E-409C-BE32-E72D297353CC}">
                <c16:uniqueId val="{0000000B-5775-4505-BEC8-3EB5B5744C7F}"/>
              </c:ext>
            </c:extLst>
          </c:dPt>
          <c:dPt>
            <c:idx val="6"/>
            <c:invertIfNegative val="0"/>
            <c:bubble3D val="0"/>
            <c:spPr>
              <a:solidFill>
                <a:srgbClr val="0070C0"/>
              </a:solidFill>
              <a:ln>
                <a:noFill/>
              </a:ln>
              <a:effectLst/>
            </c:spPr>
            <c:extLst>
              <c:ext xmlns:c16="http://schemas.microsoft.com/office/drawing/2014/chart" uri="{C3380CC4-5D6E-409C-BE32-E72D297353CC}">
                <c16:uniqueId val="{0000000D-5775-4505-BEC8-3EB5B5744C7F}"/>
              </c:ext>
            </c:extLst>
          </c:dPt>
          <c:dPt>
            <c:idx val="7"/>
            <c:invertIfNegative val="0"/>
            <c:bubble3D val="0"/>
            <c:spPr>
              <a:blipFill>
                <a:blip xmlns:r="http://schemas.openxmlformats.org/officeDocument/2006/relationships" r:embed="rId8"/>
                <a:stretch>
                  <a:fillRect/>
                </a:stretch>
              </a:blipFill>
              <a:ln>
                <a:solidFill>
                  <a:schemeClr val="bg1">
                    <a:lumMod val="85000"/>
                  </a:schemeClr>
                </a:solidFill>
              </a:ln>
              <a:effectLst/>
            </c:spPr>
            <c:extLst>
              <c:ext xmlns:c16="http://schemas.microsoft.com/office/drawing/2014/chart" uri="{C3380CC4-5D6E-409C-BE32-E72D297353CC}">
                <c16:uniqueId val="{0000000F-5775-4505-BEC8-3EB5B5744C7F}"/>
              </c:ext>
            </c:extLst>
          </c:dPt>
          <c:dPt>
            <c:idx val="8"/>
            <c:invertIfNegative val="0"/>
            <c:bubble3D val="0"/>
            <c:spPr>
              <a:blipFill>
                <a:blip xmlns:r="http://schemas.openxmlformats.org/officeDocument/2006/relationships" r:embed="rId9"/>
                <a:stretch>
                  <a:fillRect/>
                </a:stretch>
              </a:blipFill>
              <a:ln>
                <a:noFill/>
              </a:ln>
              <a:effectLst/>
            </c:spPr>
            <c:extLst>
              <c:ext xmlns:c16="http://schemas.microsoft.com/office/drawing/2014/chart" uri="{C3380CC4-5D6E-409C-BE32-E72D297353CC}">
                <c16:uniqueId val="{00000011-5775-4505-BEC8-3EB5B5744C7F}"/>
              </c:ext>
            </c:extLst>
          </c:dPt>
          <c:dPt>
            <c:idx val="9"/>
            <c:invertIfNegative val="0"/>
            <c:bubble3D val="0"/>
            <c:spPr>
              <a:blipFill>
                <a:blip xmlns:r="http://schemas.openxmlformats.org/officeDocument/2006/relationships" r:embed="rId10"/>
                <a:stretch>
                  <a:fillRect/>
                </a:stretch>
              </a:blipFill>
              <a:ln>
                <a:noFill/>
              </a:ln>
              <a:effectLst/>
            </c:spPr>
            <c:extLst>
              <c:ext xmlns:c16="http://schemas.microsoft.com/office/drawing/2014/chart" uri="{C3380CC4-5D6E-409C-BE32-E72D297353CC}">
                <c16:uniqueId val="{00000013-5775-4505-BEC8-3EB5B5744C7F}"/>
              </c:ext>
            </c:extLst>
          </c:dPt>
          <c:dPt>
            <c:idx val="10"/>
            <c:invertIfNegative val="0"/>
            <c:bubble3D val="0"/>
            <c:spPr>
              <a:blipFill>
                <a:blip xmlns:r="http://schemas.openxmlformats.org/officeDocument/2006/relationships" r:embed="rId11"/>
                <a:stretch>
                  <a:fillRect/>
                </a:stretch>
              </a:blipFill>
              <a:ln>
                <a:noFill/>
              </a:ln>
              <a:effectLst/>
            </c:spPr>
            <c:extLst>
              <c:ext xmlns:c16="http://schemas.microsoft.com/office/drawing/2014/chart" uri="{C3380CC4-5D6E-409C-BE32-E72D297353CC}">
                <c16:uniqueId val="{00000015-5775-4505-BEC8-3EB5B5744C7F}"/>
              </c:ext>
            </c:extLst>
          </c:dPt>
          <c:xVal>
            <c:numRef>
              <c:f>'16+'!$H$4:$H$14</c:f>
              <c:numCache>
                <c:formatCode>[$-F400]h:mm:ss\ AM/PM</c:formatCode>
                <c:ptCount val="11"/>
                <c:pt idx="0">
                  <c:v>0.15243549906549422</c:v>
                </c:pt>
                <c:pt idx="1">
                  <c:v>9.1636068531268419E-2</c:v>
                </c:pt>
                <c:pt idx="2">
                  <c:v>7.7685273345321604E-2</c:v>
                </c:pt>
                <c:pt idx="3">
                  <c:v>6.4039327838942742E-2</c:v>
                </c:pt>
                <c:pt idx="4">
                  <c:v>7.3574948156251957E-2</c:v>
                </c:pt>
                <c:pt idx="5">
                  <c:v>5.7947817375868439E-2</c:v>
                </c:pt>
                <c:pt idx="6">
                  <c:v>3.8743105476369465E-2</c:v>
                </c:pt>
                <c:pt idx="7">
                  <c:v>7.8253655511885026E-2</c:v>
                </c:pt>
                <c:pt idx="8">
                  <c:v>5.8751384112133355E-2</c:v>
                </c:pt>
                <c:pt idx="9">
                  <c:v>0.10439964275117868</c:v>
                </c:pt>
                <c:pt idx="10">
                  <c:v>2.3921278369704892E-2</c:v>
                </c:pt>
              </c:numCache>
            </c:numRef>
          </c:xVal>
          <c:yVal>
            <c:numRef>
              <c:f>'16+'!$I$4:$I$14</c:f>
              <c:numCache>
                <c:formatCode>_-* #,##0_-;\-* #,##0_-;_-* "-"??_-;_-@_-</c:formatCode>
                <c:ptCount val="11"/>
                <c:pt idx="0">
                  <c:v>26421.363128767123</c:v>
                </c:pt>
                <c:pt idx="1">
                  <c:v>21775.276189041098</c:v>
                </c:pt>
                <c:pt idx="2">
                  <c:v>11675.867915068493</c:v>
                </c:pt>
                <c:pt idx="3">
                  <c:v>5226.5181123287666</c:v>
                </c:pt>
                <c:pt idx="4">
                  <c:v>4107.8812027397262</c:v>
                </c:pt>
                <c:pt idx="5">
                  <c:v>1560.6454821917807</c:v>
                </c:pt>
                <c:pt idx="6">
                  <c:v>410.59320000000002</c:v>
                </c:pt>
                <c:pt idx="7">
                  <c:v>18369.020739726027</c:v>
                </c:pt>
                <c:pt idx="8">
                  <c:v>6055.001175342466</c:v>
                </c:pt>
                <c:pt idx="9">
                  <c:v>190.43644109589042</c:v>
                </c:pt>
                <c:pt idx="10">
                  <c:v>124.25204383561643</c:v>
                </c:pt>
              </c:numCache>
            </c:numRef>
          </c:yVal>
          <c:bubbleSize>
            <c:numRef>
              <c:f>'16+'!$J$4:$J$14</c:f>
              <c:numCache>
                <c:formatCode>_-* #,##0_-;\-* #,##0_-;_-* "-"??_-;_-@_-</c:formatCode>
                <c:ptCount val="11"/>
                <c:pt idx="0">
                  <c:v>4032.8997260273973</c:v>
                </c:pt>
                <c:pt idx="1">
                  <c:v>2002.2476712328767</c:v>
                </c:pt>
                <c:pt idx="2">
                  <c:v>911.30684931506846</c:v>
                </c:pt>
                <c:pt idx="3">
                  <c:v>335.94986301369858</c:v>
                </c:pt>
                <c:pt idx="4">
                  <c:v>303.08630136986307</c:v>
                </c:pt>
                <c:pt idx="5">
                  <c:v>90.702739726027403</c:v>
                </c:pt>
                <c:pt idx="6">
                  <c:v>15.776438356164384</c:v>
                </c:pt>
                <c:pt idx="7">
                  <c:v>1434.9191780821918</c:v>
                </c:pt>
                <c:pt idx="8">
                  <c:v>355.79095890410963</c:v>
                </c:pt>
                <c:pt idx="9">
                  <c:v>24.512054794520548</c:v>
                </c:pt>
                <c:pt idx="10">
                  <c:v>2.6734246575342469</c:v>
                </c:pt>
              </c:numCache>
            </c:numRef>
          </c:bubbleSize>
          <c:bubble3D val="0"/>
          <c:extLst>
            <c:ext xmlns:c16="http://schemas.microsoft.com/office/drawing/2014/chart" uri="{C3380CC4-5D6E-409C-BE32-E72D297353CC}">
              <c16:uniqueId val="{00000016-5775-4505-BEC8-3EB5B5744C7F}"/>
            </c:ext>
          </c:extLst>
        </c:ser>
        <c:dLbls>
          <c:showLegendKey val="0"/>
          <c:showVal val="0"/>
          <c:showCatName val="0"/>
          <c:showSerName val="0"/>
          <c:showPercent val="0"/>
          <c:showBubbleSize val="0"/>
        </c:dLbls>
        <c:bubbleScale val="100"/>
        <c:showNegBubbles val="0"/>
        <c:axId val="1565375648"/>
        <c:axId val="1565367008"/>
      </c:bubbleChart>
      <c:valAx>
        <c:axId val="1565375648"/>
        <c:scaling>
          <c:orientation val="minMax"/>
          <c:min val="0"/>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565367008"/>
        <c:crosses val="autoZero"/>
        <c:crossBetween val="midCat"/>
        <c:majorUnit val="2.0833330000000004E-2"/>
      </c:valAx>
      <c:valAx>
        <c:axId val="1565367008"/>
        <c:scaling>
          <c:orientation val="minMax"/>
          <c:min val="0"/>
        </c:scaling>
        <c:delete val="0"/>
        <c:axPos val="l"/>
        <c:numFmt formatCode="_-* #,##0_-;\-* #,##0_-;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56537564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b="1"/>
      </a:pPr>
      <a:endParaRPr lang="en-US"/>
    </a:p>
  </c:txPr>
  <c:externalData r:id="rId1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'16+'!$H$1</c:f>
              <c:strCache>
                <c:ptCount val="1"/>
                <c:pt idx="0">
                  <c:v>Ave Reach</c:v>
                </c:pt>
              </c:strCache>
            </c:strRef>
          </c:tx>
          <c:spPr>
            <a:solidFill>
              <a:schemeClr val="accent1">
                <a:alpha val="75000"/>
              </a:schemeClr>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1-7845-43B6-B937-D59B1563116D}"/>
              </c:ext>
            </c:extLst>
          </c:dPt>
          <c:dPt>
            <c:idx val="1"/>
            <c:invertIfNegative val="0"/>
            <c:bubble3D val="0"/>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3-7845-43B6-B937-D59B1563116D}"/>
              </c:ext>
            </c:extLst>
          </c:dPt>
          <c:dPt>
            <c:idx val="2"/>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5-7845-43B6-B937-D59B1563116D}"/>
              </c:ext>
            </c:extLst>
          </c:dPt>
          <c:dPt>
            <c:idx val="3"/>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7-7845-43B6-B937-D59B1563116D}"/>
              </c:ext>
            </c:extLst>
          </c:dPt>
          <c:dPt>
            <c:idx val="4"/>
            <c:invertIfNegative val="0"/>
            <c:bubble3D val="0"/>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9-7845-43B6-B937-D59B1563116D}"/>
              </c:ext>
            </c:extLst>
          </c:dPt>
          <c:dPt>
            <c:idx val="5"/>
            <c:invertIfNegative val="0"/>
            <c:bubble3D val="0"/>
            <c:spPr>
              <a:solidFill>
                <a:srgbClr val="00B050"/>
              </a:solidFill>
              <a:ln>
                <a:noFill/>
              </a:ln>
              <a:effectLst/>
            </c:spPr>
            <c:extLst>
              <c:ext xmlns:c16="http://schemas.microsoft.com/office/drawing/2014/chart" uri="{C3380CC4-5D6E-409C-BE32-E72D297353CC}">
                <c16:uniqueId val="{0000000B-7845-43B6-B937-D59B1563116D}"/>
              </c:ext>
            </c:extLst>
          </c:dPt>
          <c:dPt>
            <c:idx val="6"/>
            <c:invertIfNegative val="0"/>
            <c:bubble3D val="0"/>
            <c:spPr>
              <a:solidFill>
                <a:srgbClr val="0070C0"/>
              </a:solidFill>
              <a:ln>
                <a:noFill/>
              </a:ln>
              <a:effectLst/>
            </c:spPr>
            <c:extLst>
              <c:ext xmlns:c16="http://schemas.microsoft.com/office/drawing/2014/chart" uri="{C3380CC4-5D6E-409C-BE32-E72D297353CC}">
                <c16:uniqueId val="{0000000D-7845-43B6-B937-D59B1563116D}"/>
              </c:ext>
            </c:extLst>
          </c:dPt>
          <c:dPt>
            <c:idx val="7"/>
            <c:invertIfNegative val="0"/>
            <c:bubble3D val="0"/>
            <c:spPr>
              <a:blipFill>
                <a:blip xmlns:r="http://schemas.openxmlformats.org/officeDocument/2006/relationships" r:embed="rId8"/>
                <a:stretch>
                  <a:fillRect/>
                </a:stretch>
              </a:blipFill>
              <a:ln>
                <a:solidFill>
                  <a:schemeClr val="bg1">
                    <a:lumMod val="85000"/>
                  </a:schemeClr>
                </a:solidFill>
              </a:ln>
              <a:effectLst/>
            </c:spPr>
            <c:extLst>
              <c:ext xmlns:c16="http://schemas.microsoft.com/office/drawing/2014/chart" uri="{C3380CC4-5D6E-409C-BE32-E72D297353CC}">
                <c16:uniqueId val="{0000000F-7845-43B6-B937-D59B1563116D}"/>
              </c:ext>
            </c:extLst>
          </c:dPt>
          <c:dPt>
            <c:idx val="8"/>
            <c:invertIfNegative val="0"/>
            <c:bubble3D val="0"/>
            <c:spPr>
              <a:blipFill>
                <a:blip xmlns:r="http://schemas.openxmlformats.org/officeDocument/2006/relationships" r:embed="rId9"/>
                <a:stretch>
                  <a:fillRect/>
                </a:stretch>
              </a:blipFill>
              <a:ln>
                <a:noFill/>
              </a:ln>
              <a:effectLst/>
            </c:spPr>
            <c:extLst>
              <c:ext xmlns:c16="http://schemas.microsoft.com/office/drawing/2014/chart" uri="{C3380CC4-5D6E-409C-BE32-E72D297353CC}">
                <c16:uniqueId val="{00000011-7845-43B6-B937-D59B1563116D}"/>
              </c:ext>
            </c:extLst>
          </c:dPt>
          <c:dPt>
            <c:idx val="9"/>
            <c:invertIfNegative val="0"/>
            <c:bubble3D val="0"/>
            <c:spPr>
              <a:blipFill>
                <a:blip xmlns:r="http://schemas.openxmlformats.org/officeDocument/2006/relationships" r:embed="rId10"/>
                <a:stretch>
                  <a:fillRect/>
                </a:stretch>
              </a:blipFill>
              <a:ln>
                <a:noFill/>
              </a:ln>
              <a:effectLst/>
            </c:spPr>
            <c:extLst>
              <c:ext xmlns:c16="http://schemas.microsoft.com/office/drawing/2014/chart" uri="{C3380CC4-5D6E-409C-BE32-E72D297353CC}">
                <c16:uniqueId val="{00000013-7845-43B6-B937-D59B1563116D}"/>
              </c:ext>
            </c:extLst>
          </c:dPt>
          <c:dPt>
            <c:idx val="10"/>
            <c:invertIfNegative val="0"/>
            <c:bubble3D val="0"/>
            <c:spPr>
              <a:blipFill>
                <a:blip xmlns:r="http://schemas.openxmlformats.org/officeDocument/2006/relationships" r:embed="rId11"/>
                <a:stretch>
                  <a:fillRect/>
                </a:stretch>
              </a:blipFill>
              <a:ln>
                <a:noFill/>
              </a:ln>
              <a:effectLst/>
            </c:spPr>
            <c:extLst>
              <c:ext xmlns:c16="http://schemas.microsoft.com/office/drawing/2014/chart" uri="{C3380CC4-5D6E-409C-BE32-E72D297353CC}">
                <c16:uniqueId val="{00000015-7845-43B6-B937-D59B1563116D}"/>
              </c:ext>
            </c:extLst>
          </c:dPt>
          <c:xVal>
            <c:numRef>
              <c:f>'16+'!$G$2:$G$12</c:f>
              <c:numCache>
                <c:formatCode>[$-F400]h:mm:ss\ AM/PM</c:formatCode>
                <c:ptCount val="11"/>
                <c:pt idx="0">
                  <c:v>0.15280463187700272</c:v>
                </c:pt>
                <c:pt idx="1">
                  <c:v>9.1671925840430699E-2</c:v>
                </c:pt>
                <c:pt idx="2">
                  <c:v>7.7141725258269359E-2</c:v>
                </c:pt>
                <c:pt idx="3">
                  <c:v>6.5996774397494698E-2</c:v>
                </c:pt>
                <c:pt idx="4">
                  <c:v>7.158591930172481E-2</c:v>
                </c:pt>
                <c:pt idx="5">
                  <c:v>5.8374721350730359E-2</c:v>
                </c:pt>
                <c:pt idx="6">
                  <c:v>3.7150991034693333E-2</c:v>
                </c:pt>
                <c:pt idx="7">
                  <c:v>9.2227639103503109E-2</c:v>
                </c:pt>
                <c:pt idx="8">
                  <c:v>1.4794441331458038E-2</c:v>
                </c:pt>
                <c:pt idx="9">
                  <c:v>7.7549861928979114E-2</c:v>
                </c:pt>
                <c:pt idx="10">
                  <c:v>1.0083309092784794E-2</c:v>
                </c:pt>
              </c:numCache>
            </c:numRef>
          </c:xVal>
          <c:yVal>
            <c:numRef>
              <c:f>'16+'!$H$2:$H$12</c:f>
              <c:numCache>
                <c:formatCode>#,##0</c:formatCode>
                <c:ptCount val="11"/>
                <c:pt idx="0">
                  <c:v>25942.448931506849</c:v>
                </c:pt>
                <c:pt idx="1">
                  <c:v>21107.784293150686</c:v>
                </c:pt>
                <c:pt idx="2">
                  <c:v>10442.939052054795</c:v>
                </c:pt>
                <c:pt idx="3">
                  <c:v>4344.9242876712324</c:v>
                </c:pt>
                <c:pt idx="4">
                  <c:v>3653.3436712328767</c:v>
                </c:pt>
                <c:pt idx="5">
                  <c:v>1429.7097424657534</c:v>
                </c:pt>
                <c:pt idx="6">
                  <c:v>393.66444109589042</c:v>
                </c:pt>
                <c:pt idx="7">
                  <c:v>6938.3944082191783</c:v>
                </c:pt>
                <c:pt idx="8">
                  <c:v>153.5293890410959</c:v>
                </c:pt>
                <c:pt idx="9">
                  <c:v>22.780901369863017</c:v>
                </c:pt>
                <c:pt idx="10">
                  <c:v>3.3595753424657531</c:v>
                </c:pt>
              </c:numCache>
            </c:numRef>
          </c:yVal>
          <c:bubbleSize>
            <c:numRef>
              <c:f>'16+'!$I$2:$I$12</c:f>
              <c:numCache>
                <c:formatCode>#,##0</c:formatCode>
                <c:ptCount val="11"/>
                <c:pt idx="0">
                  <c:v>3969.4536986301368</c:v>
                </c:pt>
                <c:pt idx="1">
                  <c:v>1941.5263013698632</c:v>
                </c:pt>
                <c:pt idx="2">
                  <c:v>809.94575342465748</c:v>
                </c:pt>
                <c:pt idx="3">
                  <c:v>287.93452054794523</c:v>
                </c:pt>
                <c:pt idx="4">
                  <c:v>262.31863013698631</c:v>
                </c:pt>
                <c:pt idx="5">
                  <c:v>83.783013698630143</c:v>
                </c:pt>
                <c:pt idx="6">
                  <c:v>14.509589041095891</c:v>
                </c:pt>
                <c:pt idx="7">
                  <c:v>641.2468493150684</c:v>
                </c:pt>
                <c:pt idx="8">
                  <c:v>2.2942465753424659</c:v>
                </c:pt>
                <c:pt idx="9">
                  <c:v>1.7049315068493152</c:v>
                </c:pt>
                <c:pt idx="10">
                  <c:v>7.8082191780821916E-2</c:v>
                </c:pt>
              </c:numCache>
            </c:numRef>
          </c:bubbleSize>
          <c:bubble3D val="0"/>
          <c:extLst>
            <c:ext xmlns:c16="http://schemas.microsoft.com/office/drawing/2014/chart" uri="{C3380CC4-5D6E-409C-BE32-E72D297353CC}">
              <c16:uniqueId val="{00000016-7845-43B6-B937-D59B1563116D}"/>
            </c:ext>
          </c:extLst>
        </c:ser>
        <c:dLbls>
          <c:showLegendKey val="0"/>
          <c:showVal val="0"/>
          <c:showCatName val="0"/>
          <c:showSerName val="0"/>
          <c:showPercent val="0"/>
          <c:showBubbleSize val="0"/>
        </c:dLbls>
        <c:bubbleScale val="100"/>
        <c:showNegBubbles val="0"/>
        <c:axId val="1565375648"/>
        <c:axId val="1565367008"/>
      </c:bubbleChart>
      <c:valAx>
        <c:axId val="1565375648"/>
        <c:scaling>
          <c:orientation val="minMax"/>
          <c:min val="0"/>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65367008"/>
        <c:crosses val="autoZero"/>
        <c:crossBetween val="midCat"/>
        <c:majorUnit val="2.0833330000000004E-2"/>
      </c:valAx>
      <c:valAx>
        <c:axId val="1565367008"/>
        <c:scaling>
          <c:orientation val="minMax"/>
          <c:min val="0"/>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6537564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b="1">
          <a:latin typeface="Arial" panose="020B0604020202020204" pitchFamily="34" charset="0"/>
          <a:cs typeface="Arial" panose="020B0604020202020204" pitchFamily="34" charset="0"/>
        </a:defRPr>
      </a:pPr>
      <a:endParaRPr lang="en-US"/>
    </a:p>
  </c:txPr>
  <c:externalData r:id="rId1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'16-34 (Commercial)'!$H$1</c:f>
              <c:strCache>
                <c:ptCount val="1"/>
                <c:pt idx="0">
                  <c:v>Ave Reach</c:v>
                </c:pt>
              </c:strCache>
            </c:strRef>
          </c:tx>
          <c:spPr>
            <a:solidFill>
              <a:schemeClr val="accent1">
                <a:alpha val="75000"/>
              </a:schemeClr>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1-4693-4579-8C2D-68DCC685DE28}"/>
              </c:ext>
            </c:extLst>
          </c:dPt>
          <c:dPt>
            <c:idx val="1"/>
            <c:invertIfNegative val="0"/>
            <c:bubble3D val="0"/>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3-4693-4579-8C2D-68DCC685DE28}"/>
              </c:ext>
            </c:extLst>
          </c:dPt>
          <c:dPt>
            <c:idx val="2"/>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5-4693-4579-8C2D-68DCC685DE28}"/>
              </c:ext>
            </c:extLst>
          </c:dPt>
          <c:dPt>
            <c:idx val="3"/>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7-4693-4579-8C2D-68DCC685DE28}"/>
              </c:ext>
            </c:extLst>
          </c:dPt>
          <c:dPt>
            <c:idx val="4"/>
            <c:invertIfNegative val="0"/>
            <c:bubble3D val="0"/>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9-4693-4579-8C2D-68DCC685DE28}"/>
              </c:ext>
            </c:extLst>
          </c:dPt>
          <c:dPt>
            <c:idx val="5"/>
            <c:invertIfNegative val="0"/>
            <c:bubble3D val="0"/>
            <c:spPr>
              <a:solidFill>
                <a:srgbClr val="00B050"/>
              </a:solidFill>
              <a:ln>
                <a:noFill/>
              </a:ln>
              <a:effectLst/>
            </c:spPr>
            <c:extLst>
              <c:ext xmlns:c16="http://schemas.microsoft.com/office/drawing/2014/chart" uri="{C3380CC4-5D6E-409C-BE32-E72D297353CC}">
                <c16:uniqueId val="{0000000B-4693-4579-8C2D-68DCC685DE28}"/>
              </c:ext>
            </c:extLst>
          </c:dPt>
          <c:dPt>
            <c:idx val="6"/>
            <c:invertIfNegative val="0"/>
            <c:bubble3D val="0"/>
            <c:spPr>
              <a:solidFill>
                <a:srgbClr val="0070C0"/>
              </a:solidFill>
              <a:ln>
                <a:noFill/>
              </a:ln>
              <a:effectLst/>
            </c:spPr>
            <c:extLst>
              <c:ext xmlns:c16="http://schemas.microsoft.com/office/drawing/2014/chart" uri="{C3380CC4-5D6E-409C-BE32-E72D297353CC}">
                <c16:uniqueId val="{0000000D-4693-4579-8C2D-68DCC685DE28}"/>
              </c:ext>
            </c:extLst>
          </c:dPt>
          <c:dPt>
            <c:idx val="7"/>
            <c:invertIfNegative val="0"/>
            <c:bubble3D val="0"/>
            <c:spPr>
              <a:blipFill>
                <a:blip xmlns:r="http://schemas.openxmlformats.org/officeDocument/2006/relationships" r:embed="rId8"/>
                <a:stretch>
                  <a:fillRect/>
                </a:stretch>
              </a:blipFill>
              <a:ln>
                <a:solidFill>
                  <a:schemeClr val="bg1">
                    <a:lumMod val="85000"/>
                  </a:schemeClr>
                </a:solidFill>
              </a:ln>
              <a:effectLst/>
            </c:spPr>
            <c:extLst>
              <c:ext xmlns:c16="http://schemas.microsoft.com/office/drawing/2014/chart" uri="{C3380CC4-5D6E-409C-BE32-E72D297353CC}">
                <c16:uniqueId val="{0000000F-4693-4579-8C2D-68DCC685DE28}"/>
              </c:ext>
            </c:extLst>
          </c:dPt>
          <c:dPt>
            <c:idx val="8"/>
            <c:invertIfNegative val="0"/>
            <c:bubble3D val="0"/>
            <c:spPr>
              <a:blipFill>
                <a:blip xmlns:r="http://schemas.openxmlformats.org/officeDocument/2006/relationships" r:embed="rId9"/>
                <a:stretch>
                  <a:fillRect/>
                </a:stretch>
              </a:blipFill>
              <a:ln>
                <a:noFill/>
              </a:ln>
              <a:effectLst/>
            </c:spPr>
            <c:extLst>
              <c:ext xmlns:c16="http://schemas.microsoft.com/office/drawing/2014/chart" uri="{C3380CC4-5D6E-409C-BE32-E72D297353CC}">
                <c16:uniqueId val="{00000011-4693-4579-8C2D-68DCC685DE28}"/>
              </c:ext>
            </c:extLst>
          </c:dPt>
          <c:dPt>
            <c:idx val="9"/>
            <c:invertIfNegative val="0"/>
            <c:bubble3D val="0"/>
            <c:spPr>
              <a:blipFill>
                <a:blip xmlns:r="http://schemas.openxmlformats.org/officeDocument/2006/relationships" r:embed="rId10"/>
                <a:stretch>
                  <a:fillRect/>
                </a:stretch>
              </a:blipFill>
              <a:ln>
                <a:noFill/>
              </a:ln>
              <a:effectLst/>
            </c:spPr>
            <c:extLst>
              <c:ext xmlns:c16="http://schemas.microsoft.com/office/drawing/2014/chart" uri="{C3380CC4-5D6E-409C-BE32-E72D297353CC}">
                <c16:uniqueId val="{00000013-4693-4579-8C2D-68DCC685DE28}"/>
              </c:ext>
            </c:extLst>
          </c:dPt>
          <c:dPt>
            <c:idx val="10"/>
            <c:invertIfNegative val="0"/>
            <c:bubble3D val="0"/>
            <c:spPr>
              <a:blipFill>
                <a:blip xmlns:r="http://schemas.openxmlformats.org/officeDocument/2006/relationships" r:embed="rId11"/>
                <a:stretch>
                  <a:fillRect/>
                </a:stretch>
              </a:blipFill>
              <a:ln>
                <a:noFill/>
              </a:ln>
              <a:effectLst/>
            </c:spPr>
            <c:extLst>
              <c:ext xmlns:c16="http://schemas.microsoft.com/office/drawing/2014/chart" uri="{C3380CC4-5D6E-409C-BE32-E72D297353CC}">
                <c16:uniqueId val="{00000015-4693-4579-8C2D-68DCC685DE28}"/>
              </c:ext>
            </c:extLst>
          </c:dPt>
          <c:xVal>
            <c:numRef>
              <c:f>'16-34 (Commercial)'!$G$2:$G$12</c:f>
              <c:numCache>
                <c:formatCode>[$-F400]h:mm:ss\ AM/PM</c:formatCode>
                <c:ptCount val="11"/>
                <c:pt idx="0">
                  <c:v>8.9930765094009824E-2</c:v>
                </c:pt>
                <c:pt idx="1">
                  <c:v>0</c:v>
                </c:pt>
                <c:pt idx="2">
                  <c:v>8.450567138876848E-2</c:v>
                </c:pt>
                <c:pt idx="3">
                  <c:v>6.7801497602860902E-2</c:v>
                </c:pt>
                <c:pt idx="4">
                  <c:v>6.9447285913094722E-2</c:v>
                </c:pt>
                <c:pt idx="5">
                  <c:v>0</c:v>
                </c:pt>
                <c:pt idx="6">
                  <c:v>2.6151684468487733E-2</c:v>
                </c:pt>
                <c:pt idx="7">
                  <c:v>9.4003703706130801E-2</c:v>
                </c:pt>
                <c:pt idx="8">
                  <c:v>1.4647963955484317E-2</c:v>
                </c:pt>
                <c:pt idx="9">
                  <c:v>8.1492219497955556E-2</c:v>
                </c:pt>
                <c:pt idx="10">
                  <c:v>4.6471884890810907E-3</c:v>
                </c:pt>
              </c:numCache>
            </c:numRef>
          </c:xVal>
          <c:yVal>
            <c:numRef>
              <c:f>'16-34 (Commercial)'!$H$2:$H$12</c:f>
              <c:numCache>
                <c:formatCode>#,##0</c:formatCode>
                <c:ptCount val="11"/>
                <c:pt idx="0">
                  <c:v>3414.7955342465757</c:v>
                </c:pt>
                <c:pt idx="1">
                  <c:v>0</c:v>
                </c:pt>
                <c:pt idx="2">
                  <c:v>760.74406849315062</c:v>
                </c:pt>
                <c:pt idx="3">
                  <c:v>929.28673424657541</c:v>
                </c:pt>
                <c:pt idx="4">
                  <c:v>314.99866896551725</c:v>
                </c:pt>
                <c:pt idx="5">
                  <c:v>0</c:v>
                </c:pt>
                <c:pt idx="6">
                  <c:v>95.230747945205479</c:v>
                </c:pt>
                <c:pt idx="7">
                  <c:v>2438.160221917808</c:v>
                </c:pt>
                <c:pt idx="8">
                  <c:v>97.531753424657538</c:v>
                </c:pt>
                <c:pt idx="9">
                  <c:v>15.073893150684931</c:v>
                </c:pt>
                <c:pt idx="10">
                  <c:v>1.056827397260274</c:v>
                </c:pt>
              </c:numCache>
            </c:numRef>
          </c:yVal>
          <c:bubbleSize>
            <c:numRef>
              <c:f>'16-34 (Commercial)'!$I$2:$I$12</c:f>
              <c:numCache>
                <c:formatCode>#,##0</c:formatCode>
                <c:ptCount val="11"/>
                <c:pt idx="0">
                  <c:v>309.2035616438356</c:v>
                </c:pt>
                <c:pt idx="1">
                  <c:v>0</c:v>
                </c:pt>
                <c:pt idx="2">
                  <c:v>64.791232876712328</c:v>
                </c:pt>
                <c:pt idx="3">
                  <c:v>63.045205479452051</c:v>
                </c:pt>
                <c:pt idx="4">
                  <c:v>22.03</c:v>
                </c:pt>
                <c:pt idx="5">
                  <c:v>0</c:v>
                </c:pt>
                <c:pt idx="6">
                  <c:v>2.447123287671233</c:v>
                </c:pt>
                <c:pt idx="7">
                  <c:v>229.26630136986302</c:v>
                </c:pt>
                <c:pt idx="8">
                  <c:v>1.4328767123287671</c:v>
                </c:pt>
                <c:pt idx="9">
                  <c:v>1.269041095890411</c:v>
                </c:pt>
                <c:pt idx="10">
                  <c:v>3.5068493150684929E-2</c:v>
                </c:pt>
              </c:numCache>
            </c:numRef>
          </c:bubbleSize>
          <c:bubble3D val="0"/>
          <c:extLst>
            <c:ext xmlns:c16="http://schemas.microsoft.com/office/drawing/2014/chart" uri="{C3380CC4-5D6E-409C-BE32-E72D297353CC}">
              <c16:uniqueId val="{00000016-4693-4579-8C2D-68DCC685DE28}"/>
            </c:ext>
          </c:extLst>
        </c:ser>
        <c:dLbls>
          <c:showLegendKey val="0"/>
          <c:showVal val="0"/>
          <c:showCatName val="0"/>
          <c:showSerName val="0"/>
          <c:showPercent val="0"/>
          <c:showBubbleSize val="0"/>
        </c:dLbls>
        <c:bubbleScale val="100"/>
        <c:showNegBubbles val="0"/>
        <c:axId val="1565375648"/>
        <c:axId val="1565367008"/>
      </c:bubbleChart>
      <c:valAx>
        <c:axId val="1565375648"/>
        <c:scaling>
          <c:orientation val="minMax"/>
          <c:max val="0.10416700000000001"/>
          <c:min val="0"/>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65367008"/>
        <c:crosses val="autoZero"/>
        <c:crossBetween val="midCat"/>
        <c:majorUnit val="2.0833330000000004E-2"/>
      </c:valAx>
      <c:valAx>
        <c:axId val="1565367008"/>
        <c:scaling>
          <c:orientation val="minMax"/>
          <c:min val="0"/>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6537564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b="1">
          <a:latin typeface="Arial" panose="020B0604020202020204" pitchFamily="34" charset="0"/>
          <a:cs typeface="Arial" panose="020B0604020202020204" pitchFamily="34" charset="0"/>
        </a:defRPr>
      </a:pPr>
      <a:endParaRPr lang="en-US"/>
    </a:p>
  </c:txPr>
  <c:externalData r:id="rId1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Total Broadcaster</c:v>
                </c:pt>
              </c:strCache>
            </c:strRef>
          </c:tx>
          <c:spPr>
            <a:solidFill>
              <a:srgbClr val="BF0000"/>
            </a:solidFill>
            <a:ln>
              <a:noFill/>
            </a:ln>
            <a:effectLst/>
          </c:spPr>
          <c:invertIfNegative val="0"/>
          <c:dLbls>
            <c:dLbl>
              <c:idx val="0"/>
              <c:tx>
                <c:rich>
                  <a:bodyPr/>
                  <a:lstStyle/>
                  <a:p>
                    <a:fld id="{DFB7EF1A-C327-4ED5-AFF6-1DABAAA4C54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4DF-4858-A50B-255AC015C5BC}"/>
                </c:ext>
              </c:extLst>
            </c:dLbl>
            <c:dLbl>
              <c:idx val="1"/>
              <c:tx>
                <c:rich>
                  <a:bodyPr/>
                  <a:lstStyle/>
                  <a:p>
                    <a:fld id="{BD55F1FC-887E-4027-9EA0-031467339E1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C4DF-4858-A50B-255AC015C5BC}"/>
                </c:ext>
              </c:extLst>
            </c:dLbl>
            <c:dLbl>
              <c:idx val="2"/>
              <c:tx>
                <c:rich>
                  <a:bodyPr/>
                  <a:lstStyle/>
                  <a:p>
                    <a:fld id="{12FD2E44-4403-492F-939F-676D2A2E7F4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C4DF-4858-A50B-255AC015C5BC}"/>
                </c:ext>
              </c:extLst>
            </c:dLbl>
            <c:dLbl>
              <c:idx val="3"/>
              <c:tx>
                <c:rich>
                  <a:bodyPr/>
                  <a:lstStyle/>
                  <a:p>
                    <a:fld id="{EAB8F4D2-F448-4EA0-8C45-51DF4353229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C4DF-4858-A50B-255AC015C5BC}"/>
                </c:ext>
              </c:extLst>
            </c:dLbl>
            <c:dLbl>
              <c:idx val="4"/>
              <c:tx>
                <c:rich>
                  <a:bodyPr/>
                  <a:lstStyle/>
                  <a:p>
                    <a:fld id="{1B41B810-FEF8-48E8-8865-A3D1A27445E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C4DF-4858-A50B-255AC015C5BC}"/>
                </c:ext>
              </c:extLst>
            </c:dLbl>
            <c:dLbl>
              <c:idx val="5"/>
              <c:tx>
                <c:rich>
                  <a:bodyPr/>
                  <a:lstStyle/>
                  <a:p>
                    <a:fld id="{B92873AB-9BE1-4F41-8246-8CDFB46638A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C4DF-4858-A50B-255AC015C5BC}"/>
                </c:ext>
              </c:extLst>
            </c:dLbl>
            <c:dLbl>
              <c:idx val="6"/>
              <c:tx>
                <c:rich>
                  <a:bodyPr/>
                  <a:lstStyle/>
                  <a:p>
                    <a:fld id="{710DFB8F-D2F9-47A7-8541-0E1113CF839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C4DF-4858-A50B-255AC015C5BC}"/>
                </c:ext>
              </c:extLst>
            </c:dLbl>
            <c:dLbl>
              <c:idx val="7"/>
              <c:tx>
                <c:rich>
                  <a:bodyPr/>
                  <a:lstStyle/>
                  <a:p>
                    <a:fld id="{F5170D31-AF31-4CB0-BA6E-5F9D2466396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C4DF-4858-A50B-255AC015C5BC}"/>
                </c:ext>
              </c:extLst>
            </c:dLbl>
            <c:dLbl>
              <c:idx val="8"/>
              <c:tx>
                <c:rich>
                  <a:bodyPr/>
                  <a:lstStyle/>
                  <a:p>
                    <a:fld id="{C860BF24-04E0-4B39-9105-67AA4975915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C4DF-4858-A50B-255AC015C5BC}"/>
                </c:ext>
              </c:extLst>
            </c:dLbl>
            <c:dLbl>
              <c:idx val="9"/>
              <c:tx>
                <c:rich>
                  <a:bodyPr/>
                  <a:lstStyle/>
                  <a:p>
                    <a:fld id="{DA820617-2380-4E77-ADD3-EBDD64DE404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C4DF-4858-A50B-255AC015C5BC}"/>
                </c:ext>
              </c:extLst>
            </c:dLbl>
            <c:dLbl>
              <c:idx val="10"/>
              <c:tx>
                <c:rich>
                  <a:bodyPr/>
                  <a:lstStyle/>
                  <a:p>
                    <a:fld id="{19CB27EC-6299-4BD3-9C91-C648DE0F0CF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C4DF-4858-A50B-255AC015C5BC}"/>
                </c:ext>
              </c:extLst>
            </c:dLbl>
            <c:dLbl>
              <c:idx val="11"/>
              <c:tx>
                <c:rich>
                  <a:bodyPr/>
                  <a:lstStyle/>
                  <a:p>
                    <a:fld id="{13DAFD67-C4DD-438D-8197-5545749F618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C4DF-4858-A50B-255AC015C5B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h:mm:ss</c:formatCode>
                <c:ptCount val="12"/>
                <c:pt idx="0">
                  <c:v>0.12513888888888888</c:v>
                </c:pt>
                <c:pt idx="1">
                  <c:v>0.11732638888888888</c:v>
                </c:pt>
                <c:pt idx="2">
                  <c:v>0.11081018518518519</c:v>
                </c:pt>
                <c:pt idx="3">
                  <c:v>0.10726851851851851</c:v>
                </c:pt>
                <c:pt idx="4">
                  <c:v>0.10375</c:v>
                </c:pt>
                <c:pt idx="5">
                  <c:v>0.10160879629629629</c:v>
                </c:pt>
                <c:pt idx="6">
                  <c:v>0.10425925925925926</c:v>
                </c:pt>
                <c:pt idx="7">
                  <c:v>9.8182870370370365E-2</c:v>
                </c:pt>
                <c:pt idx="8">
                  <c:v>0.10219907407407407</c:v>
                </c:pt>
                <c:pt idx="9">
                  <c:v>0.10849537037037037</c:v>
                </c:pt>
                <c:pt idx="10">
                  <c:v>0.11284722222222222</c:v>
                </c:pt>
                <c:pt idx="11">
                  <c:v>0.11252314814814815</c:v>
                </c:pt>
              </c:numCache>
            </c:numRef>
          </c:val>
          <c:extLst>
            <c:ext xmlns:c15="http://schemas.microsoft.com/office/drawing/2012/chart" uri="{02D57815-91ED-43cb-92C2-25804820EDAC}">
              <c15:datalabelsRange>
                <c15:f>Sheet1!$H$2:$H$13</c15:f>
                <c15:dlblRangeCache>
                  <c:ptCount val="12"/>
                  <c:pt idx="0">
                    <c:v>66.1%</c:v>
                  </c:pt>
                  <c:pt idx="1">
                    <c:v>65.3%</c:v>
                  </c:pt>
                  <c:pt idx="2">
                    <c:v>64.6%</c:v>
                  </c:pt>
                  <c:pt idx="3">
                    <c:v>64.3%</c:v>
                  </c:pt>
                  <c:pt idx="4">
                    <c:v>63.6%</c:v>
                  </c:pt>
                  <c:pt idx="5">
                    <c:v>61.9%</c:v>
                  </c:pt>
                  <c:pt idx="6">
                    <c:v>62.9%</c:v>
                  </c:pt>
                  <c:pt idx="7">
                    <c:v>60.8%</c:v>
                  </c:pt>
                  <c:pt idx="8">
                    <c:v>62.1%</c:v>
                  </c:pt>
                  <c:pt idx="9">
                    <c:v>63.3%</c:v>
                  </c:pt>
                  <c:pt idx="10">
                    <c:v>63.5%</c:v>
                  </c:pt>
                  <c:pt idx="11">
                    <c:v>62.7%</c:v>
                  </c:pt>
                </c15:dlblRangeCache>
              </c15:datalabelsRange>
            </c:ext>
            <c:ext xmlns:c16="http://schemas.microsoft.com/office/drawing/2014/chart" uri="{C3380CC4-5D6E-409C-BE32-E72D297353CC}">
              <c16:uniqueId val="{00000019-C4DF-4858-A50B-255AC015C5BC}"/>
            </c:ext>
          </c:extLst>
        </c:ser>
        <c:ser>
          <c:idx val="1"/>
          <c:order val="1"/>
          <c:tx>
            <c:strRef>
              <c:f>Sheet1!$C$1</c:f>
              <c:strCache>
                <c:ptCount val="1"/>
                <c:pt idx="0">
                  <c:v>Total SVOD/AVOD</c:v>
                </c:pt>
              </c:strCache>
            </c:strRef>
          </c:tx>
          <c:spPr>
            <a:solidFill>
              <a:srgbClr val="FD9199"/>
            </a:solidFill>
            <a:ln>
              <a:noFill/>
            </a:ln>
            <a:effectLst/>
          </c:spPr>
          <c:invertIfNegative val="0"/>
          <c:dLbls>
            <c:dLbl>
              <c:idx val="0"/>
              <c:tx>
                <c:rich>
                  <a:bodyPr/>
                  <a:lstStyle/>
                  <a:p>
                    <a:fld id="{3B1EBE72-4E99-41C1-8F28-14677D81FA4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C4DF-4858-A50B-255AC015C5BC}"/>
                </c:ext>
              </c:extLst>
            </c:dLbl>
            <c:dLbl>
              <c:idx val="1"/>
              <c:tx>
                <c:rich>
                  <a:bodyPr/>
                  <a:lstStyle/>
                  <a:p>
                    <a:fld id="{6C1CE4BE-ABB6-4C49-8C33-EAEE95AE1DC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C4DF-4858-A50B-255AC015C5BC}"/>
                </c:ext>
              </c:extLst>
            </c:dLbl>
            <c:dLbl>
              <c:idx val="2"/>
              <c:tx>
                <c:rich>
                  <a:bodyPr/>
                  <a:lstStyle/>
                  <a:p>
                    <a:fld id="{5DDD7A6F-C357-49D8-9B82-FD9ED89A208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C4DF-4858-A50B-255AC015C5BC}"/>
                </c:ext>
              </c:extLst>
            </c:dLbl>
            <c:dLbl>
              <c:idx val="3"/>
              <c:tx>
                <c:rich>
                  <a:bodyPr/>
                  <a:lstStyle/>
                  <a:p>
                    <a:fld id="{2521031D-5520-4BBA-8437-4688ED8D6DC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C4DF-4858-A50B-255AC015C5BC}"/>
                </c:ext>
              </c:extLst>
            </c:dLbl>
            <c:dLbl>
              <c:idx val="4"/>
              <c:tx>
                <c:rich>
                  <a:bodyPr/>
                  <a:lstStyle/>
                  <a:p>
                    <a:fld id="{3E1630CE-8C3F-461B-9FC1-C21D3D61880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C4DF-4858-A50B-255AC015C5BC}"/>
                </c:ext>
              </c:extLst>
            </c:dLbl>
            <c:dLbl>
              <c:idx val="5"/>
              <c:tx>
                <c:rich>
                  <a:bodyPr/>
                  <a:lstStyle/>
                  <a:p>
                    <a:fld id="{8F6C58EC-4151-4444-8B3D-D74653A6CB2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C4DF-4858-A50B-255AC015C5BC}"/>
                </c:ext>
              </c:extLst>
            </c:dLbl>
            <c:dLbl>
              <c:idx val="6"/>
              <c:tx>
                <c:rich>
                  <a:bodyPr/>
                  <a:lstStyle/>
                  <a:p>
                    <a:fld id="{7689C392-D330-4737-BF36-B71B0EE9190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C4DF-4858-A50B-255AC015C5BC}"/>
                </c:ext>
              </c:extLst>
            </c:dLbl>
            <c:dLbl>
              <c:idx val="7"/>
              <c:tx>
                <c:rich>
                  <a:bodyPr/>
                  <a:lstStyle/>
                  <a:p>
                    <a:fld id="{1DF4FCEB-5368-4B9B-AB8C-43185C52873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C4DF-4858-A50B-255AC015C5BC}"/>
                </c:ext>
              </c:extLst>
            </c:dLbl>
            <c:dLbl>
              <c:idx val="8"/>
              <c:tx>
                <c:rich>
                  <a:bodyPr/>
                  <a:lstStyle/>
                  <a:p>
                    <a:fld id="{683E30D5-B0BB-4C99-9F7F-E80978427F5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C4DF-4858-A50B-255AC015C5BC}"/>
                </c:ext>
              </c:extLst>
            </c:dLbl>
            <c:dLbl>
              <c:idx val="9"/>
              <c:tx>
                <c:rich>
                  <a:bodyPr/>
                  <a:lstStyle/>
                  <a:p>
                    <a:fld id="{215FD974-0279-430D-A3DD-EC5EF2CC9A8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C4DF-4858-A50B-255AC015C5BC}"/>
                </c:ext>
              </c:extLst>
            </c:dLbl>
            <c:dLbl>
              <c:idx val="10"/>
              <c:tx>
                <c:rich>
                  <a:bodyPr/>
                  <a:lstStyle/>
                  <a:p>
                    <a:fld id="{BF9B2F1F-8F03-4B7C-961A-3B7140D7811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C4DF-4858-A50B-255AC015C5BC}"/>
                </c:ext>
              </c:extLst>
            </c:dLbl>
            <c:dLbl>
              <c:idx val="11"/>
              <c:tx>
                <c:rich>
                  <a:bodyPr/>
                  <a:lstStyle/>
                  <a:p>
                    <a:fld id="{C4914335-92FC-433F-AD72-0DE05EAD6DE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C4DF-4858-A50B-255AC015C5B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h:mm:ss</c:formatCode>
                <c:ptCount val="12"/>
                <c:pt idx="0">
                  <c:v>3.0787037037037036E-2</c:v>
                </c:pt>
                <c:pt idx="1">
                  <c:v>3.0833333333333334E-2</c:v>
                </c:pt>
                <c:pt idx="2">
                  <c:v>2.9675925925925925E-2</c:v>
                </c:pt>
                <c:pt idx="3">
                  <c:v>2.8310185185185185E-2</c:v>
                </c:pt>
                <c:pt idx="4">
                  <c:v>2.7627314814814816E-2</c:v>
                </c:pt>
                <c:pt idx="5">
                  <c:v>2.9363425925925925E-2</c:v>
                </c:pt>
                <c:pt idx="6">
                  <c:v>2.8807870370370369E-2</c:v>
                </c:pt>
                <c:pt idx="7">
                  <c:v>3.0208333333333334E-2</c:v>
                </c:pt>
                <c:pt idx="8">
                  <c:v>2.9687499999999999E-2</c:v>
                </c:pt>
                <c:pt idx="9">
                  <c:v>2.9259259259259259E-2</c:v>
                </c:pt>
                <c:pt idx="10">
                  <c:v>3.048611111111111E-2</c:v>
                </c:pt>
                <c:pt idx="11">
                  <c:v>3.2939814814814818E-2</c:v>
                </c:pt>
              </c:numCache>
            </c:numRef>
          </c:val>
          <c:extLst>
            <c:ext xmlns:c15="http://schemas.microsoft.com/office/drawing/2012/chart" uri="{02D57815-91ED-43cb-92C2-25804820EDAC}">
              <c15:datalabelsRange>
                <c15:f>Sheet1!$I$2:$I$13</c15:f>
                <c15:dlblRangeCache>
                  <c:ptCount val="12"/>
                  <c:pt idx="0">
                    <c:v>16.3%</c:v>
                  </c:pt>
                  <c:pt idx="1">
                    <c:v>17.2%</c:v>
                  </c:pt>
                  <c:pt idx="2">
                    <c:v>17.3%</c:v>
                  </c:pt>
                  <c:pt idx="3">
                    <c:v>17.0%</c:v>
                  </c:pt>
                  <c:pt idx="4">
                    <c:v>16.9%</c:v>
                  </c:pt>
                  <c:pt idx="5">
                    <c:v>17.9%</c:v>
                  </c:pt>
                  <c:pt idx="6">
                    <c:v>17.4%</c:v>
                  </c:pt>
                  <c:pt idx="7">
                    <c:v>18.7%</c:v>
                  </c:pt>
                  <c:pt idx="8">
                    <c:v>18.0%</c:v>
                  </c:pt>
                  <c:pt idx="9">
                    <c:v>17.1%</c:v>
                  </c:pt>
                  <c:pt idx="10">
                    <c:v>17.1%</c:v>
                  </c:pt>
                  <c:pt idx="11">
                    <c:v>18.4%</c:v>
                  </c:pt>
                </c15:dlblRangeCache>
              </c15:datalabelsRange>
            </c:ext>
            <c:ext xmlns:c16="http://schemas.microsoft.com/office/drawing/2014/chart" uri="{C3380CC4-5D6E-409C-BE32-E72D297353CC}">
              <c16:uniqueId val="{00000026-C4DF-4858-A50B-255AC015C5BC}"/>
            </c:ext>
          </c:extLst>
        </c:ser>
        <c:ser>
          <c:idx val="2"/>
          <c:order val="2"/>
          <c:tx>
            <c:strRef>
              <c:f>Sheet1!$D$1</c:f>
              <c:strCache>
                <c:ptCount val="1"/>
                <c:pt idx="0">
                  <c:v>Total Video-Sharing</c:v>
                </c:pt>
              </c:strCache>
            </c:strRef>
          </c:tx>
          <c:spPr>
            <a:solidFill>
              <a:srgbClr val="7BC8FF"/>
            </a:solidFill>
            <a:ln>
              <a:noFill/>
            </a:ln>
            <a:effectLst/>
          </c:spPr>
          <c:invertIfNegative val="0"/>
          <c:dLbls>
            <c:dLbl>
              <c:idx val="0"/>
              <c:tx>
                <c:rich>
                  <a:bodyPr/>
                  <a:lstStyle/>
                  <a:p>
                    <a:fld id="{12BF1ED5-41BC-4036-8551-65EA5DD841F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4DF-4858-A50B-255AC015C5BC}"/>
                </c:ext>
              </c:extLst>
            </c:dLbl>
            <c:dLbl>
              <c:idx val="1"/>
              <c:tx>
                <c:rich>
                  <a:bodyPr/>
                  <a:lstStyle/>
                  <a:p>
                    <a:fld id="{771EABEF-EA6D-466C-BCB1-7820DC7D7D4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4DF-4858-A50B-255AC015C5BC}"/>
                </c:ext>
              </c:extLst>
            </c:dLbl>
            <c:dLbl>
              <c:idx val="2"/>
              <c:tx>
                <c:rich>
                  <a:bodyPr/>
                  <a:lstStyle/>
                  <a:p>
                    <a:fld id="{61375BA4-D64E-4894-9721-88811379C96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4DF-4858-A50B-255AC015C5BC}"/>
                </c:ext>
              </c:extLst>
            </c:dLbl>
            <c:dLbl>
              <c:idx val="3"/>
              <c:tx>
                <c:rich>
                  <a:bodyPr/>
                  <a:lstStyle/>
                  <a:p>
                    <a:fld id="{8F9F752E-1443-4444-A819-F15FCDD8631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4DF-4858-A50B-255AC015C5BC}"/>
                </c:ext>
              </c:extLst>
            </c:dLbl>
            <c:dLbl>
              <c:idx val="4"/>
              <c:tx>
                <c:rich>
                  <a:bodyPr/>
                  <a:lstStyle/>
                  <a:p>
                    <a:fld id="{E6B7BD56-4099-40EC-BD61-69803FCD45C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4DF-4858-A50B-255AC015C5BC}"/>
                </c:ext>
              </c:extLst>
            </c:dLbl>
            <c:dLbl>
              <c:idx val="5"/>
              <c:tx>
                <c:rich>
                  <a:bodyPr/>
                  <a:lstStyle/>
                  <a:p>
                    <a:fld id="{2BD8B0D0-3FA6-470A-967F-44DE94226BC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4DF-4858-A50B-255AC015C5BC}"/>
                </c:ext>
              </c:extLst>
            </c:dLbl>
            <c:dLbl>
              <c:idx val="6"/>
              <c:tx>
                <c:rich>
                  <a:bodyPr/>
                  <a:lstStyle/>
                  <a:p>
                    <a:fld id="{F74BF2DB-2923-40E5-BDBE-82AC1E1405B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4DF-4858-A50B-255AC015C5BC}"/>
                </c:ext>
              </c:extLst>
            </c:dLbl>
            <c:dLbl>
              <c:idx val="7"/>
              <c:tx>
                <c:rich>
                  <a:bodyPr/>
                  <a:lstStyle/>
                  <a:p>
                    <a:fld id="{3AF23743-30C8-440A-8BCF-8D4FACCDD31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4DF-4858-A50B-255AC015C5BC}"/>
                </c:ext>
              </c:extLst>
            </c:dLbl>
            <c:dLbl>
              <c:idx val="8"/>
              <c:tx>
                <c:rich>
                  <a:bodyPr/>
                  <a:lstStyle/>
                  <a:p>
                    <a:fld id="{BD1D8907-DEDD-4785-83B8-89B50F51EB3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4DF-4858-A50B-255AC015C5BC}"/>
                </c:ext>
              </c:extLst>
            </c:dLbl>
            <c:dLbl>
              <c:idx val="9"/>
              <c:tx>
                <c:rich>
                  <a:bodyPr/>
                  <a:lstStyle/>
                  <a:p>
                    <a:fld id="{53913255-C605-42AA-B0DA-A4F21AF8766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4DF-4858-A50B-255AC015C5BC}"/>
                </c:ext>
              </c:extLst>
            </c:dLbl>
            <c:dLbl>
              <c:idx val="10"/>
              <c:tx>
                <c:rich>
                  <a:bodyPr/>
                  <a:lstStyle/>
                  <a:p>
                    <a:fld id="{EDC0A5F2-68FF-46FA-A08F-6DAC298E614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C4DF-4858-A50B-255AC015C5BC}"/>
                </c:ext>
              </c:extLst>
            </c:dLbl>
            <c:dLbl>
              <c:idx val="11"/>
              <c:tx>
                <c:rich>
                  <a:bodyPr/>
                  <a:lstStyle/>
                  <a:p>
                    <a:fld id="{D57F4941-A599-462F-A84F-1440690C21D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C4DF-4858-A50B-255AC015C5B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h:mm:ss</c:formatCode>
                <c:ptCount val="12"/>
                <c:pt idx="0">
                  <c:v>3.3298611111111112E-2</c:v>
                </c:pt>
                <c:pt idx="1">
                  <c:v>3.138888888888889E-2</c:v>
                </c:pt>
                <c:pt idx="2">
                  <c:v>3.0995370370370371E-2</c:v>
                </c:pt>
                <c:pt idx="3">
                  <c:v>3.1296296296296294E-2</c:v>
                </c:pt>
                <c:pt idx="4">
                  <c:v>3.1817129629629633E-2</c:v>
                </c:pt>
                <c:pt idx="5">
                  <c:v>3.3206018518518517E-2</c:v>
                </c:pt>
                <c:pt idx="6">
                  <c:v>3.2696759259259259E-2</c:v>
                </c:pt>
                <c:pt idx="7">
                  <c:v>3.3148148148148149E-2</c:v>
                </c:pt>
                <c:pt idx="8">
                  <c:v>3.2777777777777781E-2</c:v>
                </c:pt>
                <c:pt idx="9">
                  <c:v>3.3576388888888892E-2</c:v>
                </c:pt>
                <c:pt idx="10">
                  <c:v>3.4479166666666665E-2</c:v>
                </c:pt>
                <c:pt idx="11">
                  <c:v>3.394675925925926E-2</c:v>
                </c:pt>
              </c:numCache>
            </c:numRef>
          </c:val>
          <c:extLst>
            <c:ext xmlns:c15="http://schemas.microsoft.com/office/drawing/2012/chart" uri="{02D57815-91ED-43cb-92C2-25804820EDAC}">
              <c15:datalabelsRange>
                <c15:f>Sheet1!$J$2:$J$13</c15:f>
                <c15:dlblRangeCache>
                  <c:ptCount val="12"/>
                  <c:pt idx="0">
                    <c:v>17.6%</c:v>
                  </c:pt>
                  <c:pt idx="1">
                    <c:v>17.5%</c:v>
                  </c:pt>
                  <c:pt idx="2">
                    <c:v>18.1%</c:v>
                  </c:pt>
                  <c:pt idx="3">
                    <c:v>18.8%</c:v>
                  </c:pt>
                  <c:pt idx="4">
                    <c:v>19.5%</c:v>
                  </c:pt>
                  <c:pt idx="5">
                    <c:v>20.2%</c:v>
                  </c:pt>
                  <c:pt idx="6">
                    <c:v>19.7%</c:v>
                  </c:pt>
                  <c:pt idx="7">
                    <c:v>20.5%</c:v>
                  </c:pt>
                  <c:pt idx="8">
                    <c:v>19.9%</c:v>
                  </c:pt>
                  <c:pt idx="9">
                    <c:v>19.6%</c:v>
                  </c:pt>
                  <c:pt idx="10">
                    <c:v>19.4%</c:v>
                  </c:pt>
                  <c:pt idx="11">
                    <c:v>18.9%</c:v>
                  </c:pt>
                </c15:dlblRangeCache>
              </c15:datalabelsRange>
            </c:ext>
            <c:ext xmlns:c16="http://schemas.microsoft.com/office/drawing/2014/chart" uri="{C3380CC4-5D6E-409C-BE32-E72D297353CC}">
              <c16:uniqueId val="{0000000C-C4DF-4858-A50B-255AC015C5BC}"/>
            </c:ext>
          </c:extLst>
        </c:ser>
        <c:dLbls>
          <c:showLegendKey val="0"/>
          <c:showVal val="0"/>
          <c:showCatName val="0"/>
          <c:showSerName val="0"/>
          <c:showPercent val="0"/>
          <c:showBubbleSize val="0"/>
        </c:dLbls>
        <c:gapWidth val="80"/>
        <c:overlap val="100"/>
        <c:axId val="2068629071"/>
        <c:axId val="1272841743"/>
      </c:barChart>
      <c:catAx>
        <c:axId val="2068629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2841743"/>
        <c:crosses val="autoZero"/>
        <c:auto val="1"/>
        <c:lblAlgn val="ctr"/>
        <c:lblOffset val="100"/>
        <c:noMultiLvlLbl val="0"/>
      </c:catAx>
      <c:valAx>
        <c:axId val="1272841743"/>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b="1" i="0" u="none" strike="noStrike" kern="1200" baseline="0">
                    <a:solidFill>
                      <a:schemeClr val="bg2"/>
                    </a:solidFill>
                    <a:latin typeface="+mj-lt"/>
                    <a:ea typeface="Calibri"/>
                    <a:cs typeface="Calibri"/>
                  </a:rPr>
                  <a:t>AVERAGE TIME VIEWED</a:t>
                </a:r>
              </a:p>
            </c:rich>
          </c:tx>
          <c:layout>
            <c:manualLayout>
              <c:xMode val="edge"/>
              <c:yMode val="edge"/>
              <c:x val="4.4817662252509237E-3"/>
              <c:y val="0.252768185467819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h:mm:ss"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68629071"/>
        <c:crosses val="autoZero"/>
        <c:crossBetween val="between"/>
        <c:majorUnit val="4.1666667000000018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581E-2"/>
          <c:y val="5.5679800000000002E-2"/>
          <c:w val="0.98094199999999998"/>
          <c:h val="0.85092800000000002"/>
        </c:manualLayout>
      </c:layout>
      <c:barChart>
        <c:barDir val="col"/>
        <c:grouping val="stacked"/>
        <c:varyColors val="0"/>
        <c:ser>
          <c:idx val="0"/>
          <c:order val="0"/>
          <c:tx>
            <c:strRef>
              <c:f>Sheet1!$B$1</c:f>
              <c:strCache>
                <c:ptCount val="1"/>
              </c:strCache>
            </c:strRef>
          </c:tx>
          <c:spPr>
            <a:solidFill>
              <a:schemeClr val="accent1"/>
            </a:solidFill>
            <a:ln>
              <a:noFill/>
            </a:ln>
            <a:effectLst/>
          </c:spPr>
          <c:invertIfNegative val="0"/>
          <c:dPt>
            <c:idx val="1"/>
            <c:invertIfNegative val="0"/>
            <c:bubble3D val="0"/>
            <c:spPr>
              <a:noFill/>
              <a:ln>
                <a:noFill/>
              </a:ln>
              <a:effectLst/>
            </c:spPr>
            <c:extLst>
              <c:ext xmlns:c16="http://schemas.microsoft.com/office/drawing/2014/chart" uri="{C3380CC4-5D6E-409C-BE32-E72D297353CC}">
                <c16:uniqueId val="{00000002-A051-4831-8AFF-E52700A3BAC6}"/>
              </c:ext>
            </c:extLst>
          </c:dPt>
          <c:dPt>
            <c:idx val="2"/>
            <c:invertIfNegative val="0"/>
            <c:bubble3D val="0"/>
            <c:spPr>
              <a:noFill/>
              <a:ln>
                <a:noFill/>
              </a:ln>
              <a:effectLst/>
            </c:spPr>
            <c:extLst>
              <c:ext xmlns:c16="http://schemas.microsoft.com/office/drawing/2014/chart" uri="{C3380CC4-5D6E-409C-BE32-E72D297353CC}">
                <c16:uniqueId val="{00000001-A051-4831-8AFF-E52700A3BAC6}"/>
              </c:ext>
            </c:extLst>
          </c:dPt>
          <c:dLbls>
            <c:dLbl>
              <c:idx val="1"/>
              <c:delete val="1"/>
              <c:extLst>
                <c:ext xmlns:c15="http://schemas.microsoft.com/office/drawing/2012/chart" uri="{CE6537A1-D6FC-4f65-9D91-7224C49458BB}"/>
                <c:ext xmlns:c16="http://schemas.microsoft.com/office/drawing/2014/chart" uri="{C3380CC4-5D6E-409C-BE32-E72D297353CC}">
                  <c16:uniqueId val="{00000002-A051-4831-8AFF-E52700A3BAC6}"/>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51-4831-8AFF-E52700A3BAC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Sheet1!$A$2:$A$5</c:f>
              <c:strCache>
                <c:ptCount val="4"/>
                <c:pt idx="0">
                  <c:v>Broadcaster</c:v>
                </c:pt>
                <c:pt idx="1">
                  <c:v>SVOD/AVOD</c:v>
                </c:pt>
                <c:pt idx="2">
                  <c:v>Video-sharing</c:v>
                </c:pt>
                <c:pt idx="3">
                  <c:v>Total Identified Viewing</c:v>
                </c:pt>
              </c:strCache>
            </c:strRef>
          </c:cat>
          <c:val>
            <c:numRef>
              <c:f>Sheet1!$B$2:$B$5</c:f>
              <c:numCache>
                <c:formatCode>General</c:formatCode>
                <c:ptCount val="4"/>
                <c:pt idx="0">
                  <c:v>0</c:v>
                </c:pt>
                <c:pt idx="1">
                  <c:v>156.44999999999999</c:v>
                </c:pt>
                <c:pt idx="2">
                  <c:v>199.39999999999998</c:v>
                </c:pt>
                <c:pt idx="3">
                  <c:v>0</c:v>
                </c:pt>
              </c:numCache>
            </c:numRef>
          </c:val>
          <c:extLst>
            <c:ext xmlns:c16="http://schemas.microsoft.com/office/drawing/2014/chart" uri="{C3380CC4-5D6E-409C-BE32-E72D297353CC}">
              <c16:uniqueId val="{00000000-260D-45CF-8F94-015AA72578F9}"/>
            </c:ext>
          </c:extLst>
        </c:ser>
        <c:ser>
          <c:idx val="1"/>
          <c:order val="1"/>
          <c:tx>
            <c:strRef>
              <c:f>Sheet1!$C$1</c:f>
              <c:strCache>
                <c:ptCount val="1"/>
                <c:pt idx="0">
                  <c:v>TV set</c:v>
                </c:pt>
              </c:strCache>
            </c:strRef>
          </c:tx>
          <c:spPr>
            <a:solidFill>
              <a:schemeClr val="accent2"/>
            </a:solidFill>
            <a:ln>
              <a:noFill/>
            </a:ln>
            <a:effectLst>
              <a:outerShdw blurRad="38100" dist="23000" dir="5400000" algn="tl">
                <a:srgbClr val="000000">
                  <a:alpha val="35000"/>
                </a:srgbClr>
              </a:outerShdw>
            </a:effectLst>
          </c:spPr>
          <c:invertIfNegative val="0"/>
          <c:dPt>
            <c:idx val="3"/>
            <c:invertIfNegative val="0"/>
            <c:bubble3D val="0"/>
            <c:spPr>
              <a:solidFill>
                <a:schemeClr val="accent2"/>
              </a:solidFill>
              <a:ln>
                <a:noFill/>
              </a:ln>
              <a:effectLst/>
            </c:spPr>
            <c:extLst>
              <c:ext xmlns:c16="http://schemas.microsoft.com/office/drawing/2014/chart" uri="{C3380CC4-5D6E-409C-BE32-E72D297353CC}">
                <c16:uniqueId val="{00000009-B976-4C07-BE89-ACCD75EE9F2A}"/>
              </c:ext>
            </c:extLst>
          </c:dPt>
          <c:dLbls>
            <c:dLbl>
              <c:idx val="0"/>
              <c:delete val="1"/>
              <c:extLst>
                <c:ext xmlns:c15="http://schemas.microsoft.com/office/drawing/2012/chart" uri="{CE6537A1-D6FC-4f65-9D91-7224C49458BB}"/>
                <c:ext xmlns:c16="http://schemas.microsoft.com/office/drawing/2014/chart" uri="{C3380CC4-5D6E-409C-BE32-E72D297353CC}">
                  <c16:uniqueId val="{00000006-4A07-441B-815D-ED51C3376388}"/>
                </c:ext>
              </c:extLst>
            </c:dLbl>
            <c:dLbl>
              <c:idx val="1"/>
              <c:delete val="1"/>
              <c:extLst>
                <c:ext xmlns:c15="http://schemas.microsoft.com/office/drawing/2012/chart" uri="{CE6537A1-D6FC-4f65-9D91-7224C49458BB}"/>
                <c:ext xmlns:c16="http://schemas.microsoft.com/office/drawing/2014/chart" uri="{C3380CC4-5D6E-409C-BE32-E72D297353CC}">
                  <c16:uniqueId val="{00000007-4A07-441B-815D-ED51C3376388}"/>
                </c:ext>
              </c:extLst>
            </c:dLbl>
            <c:dLbl>
              <c:idx val="2"/>
              <c:delete val="1"/>
              <c:extLst>
                <c:ext xmlns:c15="http://schemas.microsoft.com/office/drawing/2012/chart" uri="{CE6537A1-D6FC-4f65-9D91-7224C49458BB}"/>
                <c:ext xmlns:c16="http://schemas.microsoft.com/office/drawing/2014/chart" uri="{C3380CC4-5D6E-409C-BE32-E72D297353CC}">
                  <c16:uniqueId val="{00000008-4A07-441B-815D-ED51C3376388}"/>
                </c:ext>
              </c:extLst>
            </c:dLbl>
            <c:dLbl>
              <c:idx val="3"/>
              <c:tx>
                <c:rich>
                  <a:bodyPr/>
                  <a:lstStyle/>
                  <a:p>
                    <a:fld id="{1C53A30C-DA35-4CFE-800D-29E58DFB2463}"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B976-4C07-BE89-ACCD75EE9F2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cat>
            <c:strRef>
              <c:f>Sheet1!$A$2:$A$5</c:f>
              <c:strCache>
                <c:ptCount val="4"/>
                <c:pt idx="0">
                  <c:v>Broadcaster</c:v>
                </c:pt>
                <c:pt idx="1">
                  <c:v>SVOD/AVOD</c:v>
                </c:pt>
                <c:pt idx="2">
                  <c:v>Video-sharing</c:v>
                </c:pt>
                <c:pt idx="3">
                  <c:v>Total Identified Viewing</c:v>
                </c:pt>
              </c:strCache>
            </c:strRef>
          </c:cat>
          <c:val>
            <c:numRef>
              <c:f>Sheet1!$C$2:$C$5</c:f>
              <c:numCache>
                <c:formatCode>General</c:formatCode>
                <c:ptCount val="4"/>
                <c:pt idx="0">
                  <c:v>153.25</c:v>
                </c:pt>
                <c:pt idx="1">
                  <c:v>37.816666666666663</c:v>
                </c:pt>
                <c:pt idx="2">
                  <c:v>16.733333333333334</c:v>
                </c:pt>
                <c:pt idx="3">
                  <c:v>207.8</c:v>
                </c:pt>
              </c:numCache>
            </c:numRef>
          </c:val>
          <c:extLst>
            <c:ext xmlns:c15="http://schemas.microsoft.com/office/drawing/2012/chart" uri="{02D57815-91ED-43cb-92C2-25804820EDAC}">
              <c15:datalabelsRange>
                <c15:f>Sheet1!$C$7:$C$10</c15:f>
                <c15:dlblRangeCache>
                  <c:ptCount val="4"/>
                  <c:pt idx="0">
                    <c:v>98%</c:v>
                  </c:pt>
                  <c:pt idx="1">
                    <c:v>88%</c:v>
                  </c:pt>
                  <c:pt idx="2">
                    <c:v>35%</c:v>
                  </c:pt>
                  <c:pt idx="3">
                    <c:v>84%</c:v>
                  </c:pt>
                </c15:dlblRangeCache>
              </c15:datalabelsRange>
            </c:ext>
            <c:ext xmlns:c16="http://schemas.microsoft.com/office/drawing/2014/chart" uri="{C3380CC4-5D6E-409C-BE32-E72D297353CC}">
              <c16:uniqueId val="{00000001-260D-45CF-8F94-015AA72578F9}"/>
            </c:ext>
          </c:extLst>
        </c:ser>
        <c:ser>
          <c:idx val="2"/>
          <c:order val="2"/>
          <c:tx>
            <c:strRef>
              <c:f>Sheet1!$D$1</c:f>
              <c:strCache>
                <c:ptCount val="1"/>
                <c:pt idx="0">
                  <c:v>PCs</c:v>
                </c:pt>
              </c:strCache>
            </c:strRef>
          </c:tx>
          <c:spPr>
            <a:solidFill>
              <a:schemeClr val="accent3"/>
            </a:solidFill>
            <a:ln>
              <a:noFill/>
            </a:ln>
            <a:effectLst>
              <a:outerShdw blurRad="38100" dist="23000" dir="5400000" algn="tl">
                <a:srgbClr val="000000">
                  <a:alpha val="35000"/>
                </a:srgbClr>
              </a:outerShdw>
            </a:effectLst>
          </c:spPr>
          <c:invertIfNegative val="0"/>
          <c:dLbls>
            <c:dLbl>
              <c:idx val="3"/>
              <c:tx>
                <c:rich>
                  <a:bodyPr/>
                  <a:lstStyle/>
                  <a:p>
                    <a:fld id="{8E424329-E6B6-445C-A0C3-EF4438FEAAD4}" type="CELLREF">
                      <a:rPr lang="en-US" smtClean="0"/>
                      <a:pPr/>
                      <a:t>[CELLREF]</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{8E424329-E6B6-445C-A0C3-EF4438FEAAD4}</c15:txfldGUID>
                      <c15:f>Sheet1!$D$10</c15:f>
                      <c15:dlblFieldTableCache>
                        <c:ptCount val="1"/>
                        <c:pt idx="0">
                          <c:v>4%</c:v>
                        </c:pt>
                      </c15:dlblFieldTableCache>
                    </c15:dlblFTEntry>
                  </c15:dlblFieldTable>
                  <c15:showDataLabelsRange val="0"/>
                </c:ext>
                <c:ext xmlns:c16="http://schemas.microsoft.com/office/drawing/2014/chart" uri="{C3380CC4-5D6E-409C-BE32-E72D297353CC}">
                  <c16:uniqueId val="{00000009-4A07-441B-815D-ED51C337638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Sheet1!$A$2:$A$5</c:f>
              <c:strCache>
                <c:ptCount val="4"/>
                <c:pt idx="0">
                  <c:v>Broadcaster</c:v>
                </c:pt>
                <c:pt idx="1">
                  <c:v>SVOD/AVOD</c:v>
                </c:pt>
                <c:pt idx="2">
                  <c:v>Video-sharing</c:v>
                </c:pt>
                <c:pt idx="3">
                  <c:v>Total Identified Viewing</c:v>
                </c:pt>
              </c:strCache>
            </c:strRef>
          </c:cat>
          <c:val>
            <c:numRef>
              <c:f>Sheet1!$D$2:$D$5</c:f>
              <c:numCache>
                <c:formatCode>General</c:formatCode>
                <c:ptCount val="4"/>
                <c:pt idx="0">
                  <c:v>0.9</c:v>
                </c:pt>
                <c:pt idx="1">
                  <c:v>1.9000000000000001</c:v>
                </c:pt>
                <c:pt idx="2">
                  <c:v>6.6333333333333329</c:v>
                </c:pt>
                <c:pt idx="3">
                  <c:v>9.4333333333333336</c:v>
                </c:pt>
              </c:numCache>
            </c:numRef>
          </c:val>
          <c:extLst>
            <c:ext xmlns:c16="http://schemas.microsoft.com/office/drawing/2014/chart" uri="{C3380CC4-5D6E-409C-BE32-E72D297353CC}">
              <c16:uniqueId val="{00000002-260D-45CF-8F94-015AA72578F9}"/>
            </c:ext>
          </c:extLst>
        </c:ser>
        <c:ser>
          <c:idx val="3"/>
          <c:order val="3"/>
          <c:tx>
            <c:strRef>
              <c:f>Sheet1!$E$1</c:f>
              <c:strCache>
                <c:ptCount val="1"/>
                <c:pt idx="0">
                  <c:v>Tablets</c:v>
                </c:pt>
              </c:strCache>
            </c:strRef>
          </c:tx>
          <c:spPr>
            <a:solidFill>
              <a:schemeClr val="accent4"/>
            </a:solidFill>
            <a:ln>
              <a:noFill/>
            </a:ln>
            <a:effectLst>
              <a:outerShdw blurRad="38100" dist="23000" dir="5400000" algn="tl">
                <a:srgbClr val="000000">
                  <a:alpha val="35000"/>
                </a:srgbClr>
              </a:outerShdw>
            </a:effectLst>
          </c:spPr>
          <c:invertIfNegative val="0"/>
          <c:dLbls>
            <c:dLbl>
              <c:idx val="3"/>
              <c:layout>
                <c:manualLayout>
                  <c:x val="0"/>
                  <c:y val="9.3424826376543365E-3"/>
                </c:manualLayout>
              </c:layout>
              <c:tx>
                <c:rich>
                  <a:bodyPr/>
                  <a:lstStyle/>
                  <a:p>
                    <a:fld id="{5F0F8232-CA65-4D0F-B050-6C10D2FCE033}" type="CELLREF">
                      <a:rPr lang="en-US" smtClean="0"/>
                      <a:pPr/>
                      <a:t>[CELLREF]</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{5F0F8232-CA65-4D0F-B050-6C10D2FCE033}</c15:txfldGUID>
                      <c15:f>Sheet1!$E$10</c15:f>
                      <c15:dlblFieldTableCache>
                        <c:ptCount val="1"/>
                        <c:pt idx="0">
                          <c:v>3%</c:v>
                        </c:pt>
                      </c15:dlblFieldTableCache>
                    </c15:dlblFTEntry>
                  </c15:dlblFieldTable>
                  <c15:showDataLabelsRange val="0"/>
                </c:ext>
                <c:ext xmlns:c16="http://schemas.microsoft.com/office/drawing/2014/chart" uri="{C3380CC4-5D6E-409C-BE32-E72D297353CC}">
                  <c16:uniqueId val="{0000000A-4A07-441B-815D-ED51C337638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Sheet1!$A$2:$A$5</c:f>
              <c:strCache>
                <c:ptCount val="4"/>
                <c:pt idx="0">
                  <c:v>Broadcaster</c:v>
                </c:pt>
                <c:pt idx="1">
                  <c:v>SVOD/AVOD</c:v>
                </c:pt>
                <c:pt idx="2">
                  <c:v>Video-sharing</c:v>
                </c:pt>
                <c:pt idx="3">
                  <c:v>Total Identified Viewing</c:v>
                </c:pt>
              </c:strCache>
            </c:strRef>
          </c:cat>
          <c:val>
            <c:numRef>
              <c:f>Sheet1!$E$2:$E$5</c:f>
              <c:numCache>
                <c:formatCode>General</c:formatCode>
                <c:ptCount val="4"/>
                <c:pt idx="0">
                  <c:v>1.2333333333333334</c:v>
                </c:pt>
                <c:pt idx="1">
                  <c:v>1.5</c:v>
                </c:pt>
                <c:pt idx="2">
                  <c:v>3.5</c:v>
                </c:pt>
                <c:pt idx="3">
                  <c:v>6.2333333333333334</c:v>
                </c:pt>
              </c:numCache>
            </c:numRef>
          </c:val>
          <c:extLst>
            <c:ext xmlns:c16="http://schemas.microsoft.com/office/drawing/2014/chart" uri="{C3380CC4-5D6E-409C-BE32-E72D297353CC}">
              <c16:uniqueId val="{00000003-260D-45CF-8F94-015AA72578F9}"/>
            </c:ext>
          </c:extLst>
        </c:ser>
        <c:ser>
          <c:idx val="4"/>
          <c:order val="4"/>
          <c:tx>
            <c:strRef>
              <c:f>Sheet1!$F$1</c:f>
              <c:strCache>
                <c:ptCount val="1"/>
                <c:pt idx="0">
                  <c:v>Smartphones</c:v>
                </c:pt>
              </c:strCache>
            </c:strRef>
          </c:tx>
          <c:spPr>
            <a:solidFill>
              <a:schemeClr val="accent5"/>
            </a:solidFill>
            <a:ln>
              <a:noFill/>
            </a:ln>
            <a:effectLst>
              <a:outerShdw blurRad="38100" dist="23000" dir="5400000" algn="tl">
                <a:srgbClr val="000000">
                  <a:alpha val="35000"/>
                </a:srgbClr>
              </a:outerShdw>
            </a:effectLst>
          </c:spPr>
          <c:invertIfNegative val="0"/>
          <c:dLbls>
            <c:dLbl>
              <c:idx val="3"/>
              <c:tx>
                <c:rich>
                  <a:bodyPr/>
                  <a:lstStyle/>
                  <a:p>
                    <a:fld id="{ABBD8001-E37E-4E11-B28D-7B02AA73DA8B}" type="CELLREF">
                      <a:rPr lang="en-US" smtClean="0"/>
                      <a:pPr/>
                      <a:t>[CELLREF]</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{ABBD8001-E37E-4E11-B28D-7B02AA73DA8B}</c15:txfldGUID>
                      <c15:f>Sheet1!$F$10</c15:f>
                      <c15:dlblFieldTableCache>
                        <c:ptCount val="1"/>
                        <c:pt idx="0">
                          <c:v>9%</c:v>
                        </c:pt>
                      </c15:dlblFieldTableCache>
                    </c15:dlblFTEntry>
                  </c15:dlblFieldTable>
                  <c15:showDataLabelsRange val="0"/>
                </c:ext>
                <c:ext xmlns:c16="http://schemas.microsoft.com/office/drawing/2014/chart" uri="{C3380CC4-5D6E-409C-BE32-E72D297353CC}">
                  <c16:uniqueId val="{0000000B-4A07-441B-815D-ED51C337638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Sheet1!$A$2:$A$5</c:f>
              <c:strCache>
                <c:ptCount val="4"/>
                <c:pt idx="0">
                  <c:v>Broadcaster</c:v>
                </c:pt>
                <c:pt idx="1">
                  <c:v>SVOD/AVOD</c:v>
                </c:pt>
                <c:pt idx="2">
                  <c:v>Video-sharing</c:v>
                </c:pt>
                <c:pt idx="3">
                  <c:v>Total Identified Viewing</c:v>
                </c:pt>
              </c:strCache>
            </c:strRef>
          </c:cat>
          <c:val>
            <c:numRef>
              <c:f>Sheet1!$F$2:$F$5</c:f>
              <c:numCache>
                <c:formatCode>General</c:formatCode>
                <c:ptCount val="4"/>
                <c:pt idx="0">
                  <c:v>1.0666666666666667</c:v>
                </c:pt>
                <c:pt idx="1">
                  <c:v>1.7333333333333334</c:v>
                </c:pt>
                <c:pt idx="2">
                  <c:v>20.283333333333331</c:v>
                </c:pt>
                <c:pt idx="3">
                  <c:v>23.083333333333332</c:v>
                </c:pt>
              </c:numCache>
            </c:numRef>
          </c:val>
          <c:extLst>
            <c:ext xmlns:c16="http://schemas.microsoft.com/office/drawing/2014/chart" uri="{C3380CC4-5D6E-409C-BE32-E72D297353CC}">
              <c16:uniqueId val="{00000004-260D-45CF-8F94-015AA72578F9}"/>
            </c:ext>
          </c:extLst>
        </c:ser>
        <c:dLbls>
          <c:dLblPos val="inEnd"/>
          <c:showLegendKey val="0"/>
          <c:showVal val="1"/>
          <c:showCatName val="0"/>
          <c:showSerName val="0"/>
          <c:showPercent val="0"/>
          <c:showBubbleSize val="0"/>
        </c:dLbls>
        <c:gapWidth val="1"/>
        <c:overlap val="100"/>
        <c:axId val="2094734552"/>
        <c:axId val="2094734553"/>
      </c:barChart>
      <c:catAx>
        <c:axId val="2094734552"/>
        <c:scaling>
          <c:orientation val="minMax"/>
        </c:scaling>
        <c:delete val="0"/>
        <c:axPos val="b"/>
        <c:numFmt formatCode="General" sourceLinked="0"/>
        <c:majorTickMark val="none"/>
        <c:minorTickMark val="none"/>
        <c:tickLblPos val="low"/>
        <c:spPr>
          <a:noFill/>
          <a:ln w="12700" cap="flat" cmpd="sng" algn="ctr">
            <a:noFill/>
            <a:prstDash val="solid"/>
            <a:round/>
          </a:ln>
          <a:effectLst/>
        </c:spPr>
        <c:txPr>
          <a:bodyPr rot="0" spcFirstLastPara="1" vertOverflow="ellipsis" wrap="square" anchor="ctr" anchorCtr="1"/>
          <a:lstStyle/>
          <a:p>
            <a:pPr>
              <a:defRPr sz="1200" b="1" i="0" u="none" strike="noStrike" kern="1200" baseline="0">
                <a:solidFill>
                  <a:schemeClr val="bg2"/>
                </a:solidFill>
                <a:latin typeface="+mn-lt"/>
                <a:ea typeface="+mn-ea"/>
                <a:cs typeface="+mn-cs"/>
              </a:defRPr>
            </a:pPr>
            <a:endParaRPr lang="en-US"/>
          </a:p>
        </c:txPr>
        <c:crossAx val="2094734553"/>
        <c:crosses val="autoZero"/>
        <c:auto val="1"/>
        <c:lblAlgn val="ctr"/>
        <c:lblOffset val="100"/>
        <c:noMultiLvlLbl val="1"/>
      </c:catAx>
      <c:valAx>
        <c:axId val="2094734553"/>
        <c:scaling>
          <c:orientation val="minMax"/>
          <c:max val="280"/>
          <c:min val="0"/>
        </c:scaling>
        <c:delete val="0"/>
        <c:axPos val="l"/>
        <c:numFmt formatCode="&quot; &quot;;&quot; &quot;;&quot; &quot;" sourceLinked="0"/>
        <c:majorTickMark val="none"/>
        <c:minorTickMark val="none"/>
        <c:tickLblPos val="nextTo"/>
        <c:spPr>
          <a:noFill/>
          <a:ln w="12700" cap="flat" cmpd="sng" algn="ctr">
            <a:noFill/>
            <a:prstDash val="solid"/>
            <a:round/>
          </a:ln>
          <a:effectLst/>
        </c:spPr>
        <c:txPr>
          <a:bodyPr rot="0" spcFirstLastPara="1" vertOverflow="ellipsis" wrap="square" anchor="ctr" anchorCtr="1"/>
          <a:lstStyle/>
          <a:p>
            <a:pPr>
              <a:defRPr sz="1000" b="0" i="0" u="none" strike="noStrike" kern="1200" baseline="0">
                <a:solidFill>
                  <a:schemeClr val="bg1"/>
                </a:solidFill>
                <a:latin typeface="+mn-lt"/>
                <a:ea typeface="+mn-ea"/>
                <a:cs typeface="+mn-cs"/>
              </a:defRPr>
            </a:pPr>
            <a:endParaRPr lang="en-US"/>
          </a:p>
        </c:txPr>
        <c:crossAx val="2094734552"/>
        <c:crosses val="autoZero"/>
        <c:crossBetween val="between"/>
        <c:majorUnit val="46.666699999999999"/>
        <c:minorUnit val="23.333300000000001"/>
      </c:valAx>
      <c:spPr>
        <a:noFill/>
        <a:ln w="12700" cap="flat">
          <a:noFill/>
          <a:miter lim="400000"/>
        </a:ln>
        <a:effectLst/>
      </c:spPr>
    </c:plotArea>
    <c:plotVisOnly val="1"/>
    <c:dispBlanksAs val="gap"/>
    <c:showDLblsOverMax val="1"/>
  </c:chart>
  <c:spPr>
    <a:noFill/>
    <a:ln w="6350" cap="flat" cmpd="sng" algn="ctr">
      <a:noFill/>
      <a:prstDash val="solid"/>
      <a:miter lim="800000"/>
    </a:ln>
    <a:effectLst/>
  </c:spPr>
  <c:txPr>
    <a:bodyPr/>
    <a:lstStyle/>
    <a:p>
      <a:pPr>
        <a:defRPr>
          <a:solidFill>
            <a:schemeClr val="bg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0821089938768315"/>
          <c:y val="0.42743895689704048"/>
        </c:manualLayout>
      </c:layout>
      <c:overlay val="0"/>
      <c:txPr>
        <a:bodyPr/>
        <a:lstStyle/>
        <a:p>
          <a:pPr>
            <a:defRPr>
              <a:solidFill>
                <a:schemeClr val="tx1">
                  <a:lumMod val="65000"/>
                  <a:lumOff val="35000"/>
                </a:schemeClr>
              </a:solidFill>
            </a:defRPr>
          </a:pPr>
          <a:endParaRPr lang="en-US"/>
        </a:p>
      </c:txPr>
    </c:title>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Adults</c:v>
                </c:pt>
              </c:strCache>
            </c:strRef>
          </c:tx>
          <c:dPt>
            <c:idx val="0"/>
            <c:bubble3D val="0"/>
            <c:spPr>
              <a:solidFill>
                <a:srgbClr val="C70410"/>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BDE3FF"/>
              </a:solidFill>
            </c:spPr>
            <c:extLst>
              <c:ext xmlns:c16="http://schemas.microsoft.com/office/drawing/2014/chart" uri="{C3380CC4-5D6E-409C-BE32-E72D297353CC}">
                <c16:uniqueId val="{00000005-AAFF-45A3-A865-F04D69EBD962}"/>
              </c:ext>
            </c:extLst>
          </c:dPt>
          <c:dPt>
            <c:idx val="3"/>
            <c:bubble3D val="0"/>
            <c:spPr>
              <a:solidFill>
                <a:srgbClr val="004F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2AFF7C"/>
              </a:solidFill>
            </c:spPr>
            <c:extLst>
              <c:ext xmlns:c16="http://schemas.microsoft.com/office/drawing/2014/chart" uri="{C3380CC4-5D6E-409C-BE32-E72D297353CC}">
                <c16:uniqueId val="{0000000D-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layout>
                <c:manualLayout>
                  <c:x val="-2.8927457566893058E-3"/>
                  <c:y val="-1.828615858383060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layout>
                <c:manualLayout>
                  <c:x val="8.6782372700679698E-3"/>
                  <c:y val="-1.6000388760851823E-2"/>
                </c:manualLayout>
              </c:layout>
              <c:numFmt formatCode="0.0%" sourceLinked="0"/>
              <c:spPr>
                <a:noFill/>
                <a:ln>
                  <a:noFill/>
                </a:ln>
                <a:effectLst/>
              </c:spPr>
              <c:txPr>
                <a:bodyPr/>
                <a:lstStyle/>
                <a:p>
                  <a:pPr>
                    <a:defRPr sz="11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6.1573346195042816E-3"/>
                  <c:y val="-5.5718789117936247E-3"/>
                </c:manualLayout>
              </c:layout>
              <c:numFmt formatCode="0.0%" sourceLinked="0"/>
              <c:spPr>
                <a:noFill/>
                <a:ln>
                  <a:noFill/>
                </a:ln>
                <a:effectLst/>
              </c:spPr>
              <c:txPr>
                <a:bodyPr/>
                <a:lstStyle/>
                <a:p>
                  <a:pPr>
                    <a:defRPr sz="11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5.7854915133786641E-2"/>
                  <c:y val="-0.12343157044085661"/>
                </c:manualLayout>
              </c:layout>
              <c:numFmt formatCode="0.0%" sourceLinked="0"/>
              <c:spPr/>
              <c:txPr>
                <a:bodyPr/>
                <a:lstStyle/>
                <a:p>
                  <a:pPr>
                    <a:defRPr sz="11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3.2150932995922303E-2"/>
                  <c:y val="-0.1550756238846748"/>
                </c:manualLayout>
              </c:layout>
              <c:numFmt formatCode="0.0%" sourceLinked="0"/>
              <c:spPr/>
              <c:txPr>
                <a:bodyPr/>
                <a:lstStyle/>
                <a:p>
                  <a:pPr>
                    <a:defRPr lang="en-US" sz="11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3.3266576201927321E-2"/>
                  <c:y val="-0.16686119707745431"/>
                </c:manualLayout>
              </c:layout>
              <c:numFmt formatCode="0.0%" sourceLinked="0"/>
              <c:spPr>
                <a:noFill/>
                <a:ln>
                  <a:noFill/>
                </a:ln>
                <a:effectLst/>
              </c:spPr>
              <c:txPr>
                <a:bodyPr/>
                <a:lstStyle/>
                <a:p>
                  <a:pPr>
                    <a:defRPr sz="11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9.4014237092403294E-2"/>
                  <c:y val="-0.13714618937872955"/>
                </c:manualLayout>
              </c:layout>
              <c:numFmt formatCode="0.0%" sourceLinked="0"/>
              <c:spPr>
                <a:noFill/>
                <a:ln>
                  <a:noFill/>
                </a:ln>
                <a:effectLst/>
              </c:spPr>
              <c:txPr>
                <a:bodyPr/>
                <a:lstStyle/>
                <a:p>
                  <a:pPr>
                    <a:defRPr sz="11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1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Total TV</c:v>
                </c:pt>
                <c:pt idx="1">
                  <c:v>YouTube</c:v>
                </c:pt>
                <c:pt idx="2">
                  <c:v>TikTok</c:v>
                </c:pt>
                <c:pt idx="3">
                  <c:v>Other online video</c:v>
                </c:pt>
                <c:pt idx="4">
                  <c:v>Online 'adult' XXX video</c:v>
                </c:pt>
                <c:pt idx="5">
                  <c:v>Blu-Ray / DVD</c:v>
                </c:pt>
                <c:pt idx="6">
                  <c:v>Cinema</c:v>
                </c:pt>
              </c:strCache>
            </c:strRef>
          </c:cat>
          <c:val>
            <c:numRef>
              <c:f>Sheet1!$B$2:$B$8</c:f>
              <c:numCache>
                <c:formatCode>0.0</c:formatCode>
                <c:ptCount val="7"/>
                <c:pt idx="0">
                  <c:v>205.8</c:v>
                </c:pt>
                <c:pt idx="1">
                  <c:v>61.491038747816276</c:v>
                </c:pt>
                <c:pt idx="2">
                  <c:v>15.449810731371835</c:v>
                </c:pt>
                <c:pt idx="3" formatCode="#,##0.0">
                  <c:v>5.4918117550058154</c:v>
                </c:pt>
                <c:pt idx="4" formatCode="#,##0.0">
                  <c:v>4.416666666666667</c:v>
                </c:pt>
                <c:pt idx="5">
                  <c:v>0.9</c:v>
                </c:pt>
                <c:pt idx="6">
                  <c:v>0.76012713542330113</c:v>
                </c:pt>
              </c:numCache>
            </c:numRef>
          </c:val>
          <c:extLst>
            <c:ext xmlns:c16="http://schemas.microsoft.com/office/drawing/2014/chart" uri="{C3380CC4-5D6E-409C-BE32-E72D297353CC}">
              <c16:uniqueId val="{00000014-AAFF-45A3-A865-F04D69EBD962}"/>
            </c:ext>
          </c:extLst>
        </c:ser>
        <c:dLbls>
          <c:showLegendKey val="0"/>
          <c:showVal val="0"/>
          <c:showCatName val="0"/>
          <c:showSerName val="0"/>
          <c:showPercent val="0"/>
          <c:showBubbleSize val="0"/>
          <c:showLeaderLines val="1"/>
        </c:dLbls>
        <c:firstSliceAng val="0"/>
        <c:holeSize val="54"/>
      </c:doughnutChart>
    </c:plotArea>
    <c:legend>
      <c:legendPos val="r"/>
      <c:layout>
        <c:manualLayout>
          <c:xMode val="edge"/>
          <c:yMode val="edge"/>
          <c:x val="0.66407431851066878"/>
          <c:y val="0.21319645111737243"/>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7050877824415E-2"/>
          <c:y val="0.13128071619418061"/>
          <c:w val="0.60805695577737995"/>
          <c:h val="0.78302770318438297"/>
        </c:manualLayout>
      </c:layout>
      <c:doughnutChart>
        <c:varyColors val="1"/>
        <c:ser>
          <c:idx val="0"/>
          <c:order val="0"/>
          <c:tx>
            <c:strRef>
              <c:f>Sheet1!$B$1</c:f>
              <c:strCache>
                <c:ptCount val="1"/>
                <c:pt idx="0">
                  <c:v>Viewing time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A952-4F72-B030-79035831601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952-4F72-B030-7903583160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A952-4F72-B030-79035831601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952-4F72-B030-7903583160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VOD</c:v>
                </c:pt>
                <c:pt idx="1">
                  <c:v>Playback</c:v>
                </c:pt>
                <c:pt idx="2">
                  <c:v>Live</c:v>
                </c:pt>
              </c:strCache>
            </c:strRef>
          </c:cat>
          <c:val>
            <c:numRef>
              <c:f>Sheet1!$B$2:$B$4</c:f>
              <c:numCache>
                <c:formatCode>0.0</c:formatCode>
                <c:ptCount val="3"/>
                <c:pt idx="0">
                  <c:v>67.5</c:v>
                </c:pt>
                <c:pt idx="1">
                  <c:v>20.5</c:v>
                </c:pt>
                <c:pt idx="2">
                  <c:v>117.7</c:v>
                </c:pt>
              </c:numCache>
            </c:numRef>
          </c:val>
          <c:extLst>
            <c:ext xmlns:c16="http://schemas.microsoft.com/office/drawing/2014/chart" uri="{C3380CC4-5D6E-409C-BE32-E72D297353CC}">
              <c16:uniqueId val="{00000004-A952-4F72-B030-79035831601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2820339833449432"/>
          <c:y val="0.40677182175309962"/>
          <c:w val="0.23279637749098869"/>
          <c:h val="0.2080915697624896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7050877824415E-2"/>
          <c:y val="0.16638998585956041"/>
          <c:w val="0.57987095651618115"/>
          <c:h val="0.72229973585161256"/>
        </c:manualLayout>
      </c:layout>
      <c:doughnutChart>
        <c:varyColors val="1"/>
        <c:ser>
          <c:idx val="0"/>
          <c:order val="0"/>
          <c:tx>
            <c:strRef>
              <c:f>Sheet1!$B$1</c:f>
              <c:strCache>
                <c:ptCount val="1"/>
                <c:pt idx="0">
                  <c:v>Viewing time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3ACC-4156-8A45-B94424D86D0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ACC-4156-8A45-B94424D86D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CC-4156-8A45-B94424D86D0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3ACC-4156-8A45-B94424D86D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VOD</c:v>
                </c:pt>
                <c:pt idx="1">
                  <c:v>Playback</c:v>
                </c:pt>
                <c:pt idx="2">
                  <c:v>Live</c:v>
                </c:pt>
              </c:strCache>
            </c:strRef>
          </c:cat>
          <c:val>
            <c:numRef>
              <c:f>Sheet1!$B$2:$B$4</c:f>
              <c:numCache>
                <c:formatCode>0.0</c:formatCode>
                <c:ptCount val="3"/>
                <c:pt idx="0">
                  <c:v>73.599999999999994</c:v>
                </c:pt>
                <c:pt idx="1">
                  <c:v>8.5233333333333317</c:v>
                </c:pt>
                <c:pt idx="2">
                  <c:v>24.884627976190473</c:v>
                </c:pt>
              </c:numCache>
            </c:numRef>
          </c:val>
          <c:extLst>
            <c:ext xmlns:c16="http://schemas.microsoft.com/office/drawing/2014/chart" uri="{C3380CC4-5D6E-409C-BE32-E72D297353CC}">
              <c16:uniqueId val="{00000006-3ACC-4156-8A45-B94424D86D0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Total Identified Viewing</c:v>
                </c:pt>
              </c:strCache>
            </c:strRef>
          </c:tx>
          <c:spPr>
            <a:solidFill>
              <a:schemeClr val="accent1"/>
            </a:solidFill>
            <a:ln>
              <a:noFill/>
            </a:ln>
            <a:effectLst/>
          </c:spPr>
          <c:invertIfNegative val="0"/>
          <c:cat>
            <c:strRef>
              <c:f>Sheet1!$B$1:$K$1</c:f>
              <c:strCache>
                <c:ptCount val="10"/>
                <c:pt idx="0">
                  <c:v>Lightest 10%</c:v>
                </c:pt>
                <c:pt idx="1">
                  <c:v> </c:v>
                </c:pt>
                <c:pt idx="2">
                  <c:v>  </c:v>
                </c:pt>
                <c:pt idx="3">
                  <c:v>   </c:v>
                </c:pt>
                <c:pt idx="4">
                  <c:v>    </c:v>
                </c:pt>
                <c:pt idx="5">
                  <c:v>     </c:v>
                </c:pt>
                <c:pt idx="6">
                  <c:v>      </c:v>
                </c:pt>
                <c:pt idx="7">
                  <c:v>       </c:v>
                </c:pt>
                <c:pt idx="8">
                  <c:v>         </c:v>
                </c:pt>
                <c:pt idx="9">
                  <c:v>Heaviest 10%</c:v>
                </c:pt>
              </c:strCache>
            </c:strRef>
          </c:cat>
          <c:val>
            <c:numRef>
              <c:f>Sheet1!$B$2:$K$2</c:f>
              <c:numCache>
                <c:formatCode>h:mm</c:formatCode>
                <c:ptCount val="10"/>
                <c:pt idx="0">
                  <c:v>7.5462962962962966E-3</c:v>
                </c:pt>
                <c:pt idx="1">
                  <c:v>2.5763888888888888E-2</c:v>
                </c:pt>
                <c:pt idx="2">
                  <c:v>4.4884259259259263E-2</c:v>
                </c:pt>
                <c:pt idx="3">
                  <c:v>6.4976851851851855E-2</c:v>
                </c:pt>
                <c:pt idx="4">
                  <c:v>8.8611111111111113E-2</c:v>
                </c:pt>
                <c:pt idx="5">
                  <c:v>0.11622685185185185</c:v>
                </c:pt>
                <c:pt idx="6">
                  <c:v>0.15327546296296296</c:v>
                </c:pt>
                <c:pt idx="7">
                  <c:v>0.20186342592592593</c:v>
                </c:pt>
                <c:pt idx="8">
                  <c:v>0.27346064814814813</c:v>
                </c:pt>
                <c:pt idx="9">
                  <c:v>0.4478935185185185</c:v>
                </c:pt>
              </c:numCache>
            </c:numRef>
          </c:val>
          <c:extLst>
            <c:ext xmlns:c16="http://schemas.microsoft.com/office/drawing/2014/chart" uri="{C3380CC4-5D6E-409C-BE32-E72D297353CC}">
              <c16:uniqueId val="{00000000-B76A-4123-AC82-8A922320051E}"/>
            </c:ext>
          </c:extLst>
        </c:ser>
        <c:dLbls>
          <c:showLegendKey val="0"/>
          <c:showVal val="0"/>
          <c:showCatName val="0"/>
          <c:showSerName val="0"/>
          <c:showPercent val="0"/>
          <c:showBubbleSize val="0"/>
        </c:dLbls>
        <c:gapWidth val="14"/>
        <c:overlap val="100"/>
        <c:axId val="1164475776"/>
        <c:axId val="1164475056"/>
      </c:barChart>
      <c:catAx>
        <c:axId val="11644757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164475056"/>
        <c:crosses val="autoZero"/>
        <c:auto val="1"/>
        <c:lblAlgn val="ctr"/>
        <c:lblOffset val="100"/>
        <c:noMultiLvlLbl val="0"/>
      </c:catAx>
      <c:valAx>
        <c:axId val="1164475056"/>
        <c:scaling>
          <c:orientation val="minMax"/>
          <c:max val="0.4583333"/>
        </c:scaling>
        <c:delete val="0"/>
        <c:axPos val="l"/>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164475776"/>
        <c:crosses val="autoZero"/>
        <c:crossBetween val="between"/>
        <c:majorUnit val="4.1666667000000018E-2"/>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1">
          <a:latin typeface="+mn-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357069033555277E-2"/>
          <c:y val="2.0571928406809433E-2"/>
          <c:w val="0.60095255612239962"/>
          <c:h val="0.94971306389446586"/>
        </c:manualLayout>
      </c:layout>
      <c:doughnutChart>
        <c:varyColors val="1"/>
        <c:ser>
          <c:idx val="0"/>
          <c:order val="0"/>
          <c:tx>
            <c:strRef>
              <c:f>Sheet1!$B$1</c:f>
              <c:strCache>
                <c:ptCount val="1"/>
                <c:pt idx="0">
                  <c:v>All Inds</c:v>
                </c:pt>
              </c:strCache>
            </c:strRef>
          </c:tx>
          <c:dPt>
            <c:idx val="0"/>
            <c:bubble3D val="0"/>
            <c:spPr>
              <a:solidFill>
                <a:srgbClr val="C00000"/>
              </a:solidFill>
            </c:spPr>
            <c:extLst>
              <c:ext xmlns:c16="http://schemas.microsoft.com/office/drawing/2014/chart" uri="{C3380CC4-5D6E-409C-BE32-E72D297353CC}">
                <c16:uniqueId val="{00000001-AAFF-45A3-A865-F04D69EBD962}"/>
              </c:ext>
            </c:extLst>
          </c:dPt>
          <c:dPt>
            <c:idx val="1"/>
            <c:bubble3D val="0"/>
            <c:spPr>
              <a:solidFill>
                <a:srgbClr val="0069B4"/>
              </a:solidFill>
            </c:spPr>
            <c:extLst>
              <c:ext xmlns:c16="http://schemas.microsoft.com/office/drawing/2014/chart" uri="{C3380CC4-5D6E-409C-BE32-E72D297353CC}">
                <c16:uniqueId val="{00000003-AAFF-45A3-A865-F04D69EBD962}"/>
              </c:ext>
            </c:extLst>
          </c:dPt>
          <c:dPt>
            <c:idx val="2"/>
            <c:bubble3D val="0"/>
            <c:spPr>
              <a:solidFill>
                <a:srgbClr val="0069B4">
                  <a:lumMod val="40000"/>
                  <a:lumOff val="60000"/>
                </a:srgbClr>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009B3C"/>
              </a:solidFill>
            </c:spPr>
            <c:extLst>
              <c:ext xmlns:c16="http://schemas.microsoft.com/office/drawing/2014/chart" uri="{C3380CC4-5D6E-409C-BE32-E72D297353CC}">
                <c16:uniqueId val="{00000009-AAFF-45A3-A865-F04D69EBD962}"/>
              </c:ext>
            </c:extLst>
          </c:dPt>
          <c:dPt>
            <c:idx val="8"/>
            <c:bubble3D val="0"/>
            <c:spPr>
              <a:solidFill>
                <a:srgbClr val="EB7305"/>
              </a:solidFill>
            </c:spPr>
            <c:extLst>
              <c:ext xmlns:c16="http://schemas.microsoft.com/office/drawing/2014/chart" uri="{C3380CC4-5D6E-409C-BE32-E72D297353CC}">
                <c16:uniqueId val="{00000011-AAFF-45A3-A865-F04D69EBD962}"/>
              </c:ext>
            </c:extLst>
          </c:dPt>
          <c:dPt>
            <c:idx val="9"/>
            <c:bubble3D val="0"/>
            <c:spPr>
              <a:solidFill>
                <a:schemeClr val="tx2"/>
              </a:solidFill>
            </c:spPr>
            <c:extLst>
              <c:ext xmlns:c16="http://schemas.microsoft.com/office/drawing/2014/chart" uri="{C3380CC4-5D6E-409C-BE32-E72D297353CC}">
                <c16:uniqueId val="{00000013-AAFF-45A3-A865-F04D69EBD962}"/>
              </c:ext>
            </c:extLst>
          </c:dPt>
          <c:dLbls>
            <c:delete val="1"/>
          </c:dLbls>
          <c:cat>
            <c:strRef>
              <c:f>Sheet1!$A$2:$A$6</c:f>
              <c:strCache>
                <c:ptCount val="5"/>
                <c:pt idx="0">
                  <c:v>Total TV</c:v>
                </c:pt>
                <c:pt idx="1">
                  <c:v>YouTube**</c:v>
                </c:pt>
                <c:pt idx="2">
                  <c:v>TikTok*</c:v>
                </c:pt>
                <c:pt idx="3">
                  <c:v>Other online video**</c:v>
                </c:pt>
                <c:pt idx="4">
                  <c:v>Cinema</c:v>
                </c:pt>
              </c:strCache>
            </c:strRef>
          </c:cat>
          <c:val>
            <c:numRef>
              <c:f>Sheet1!$B$2:$B$6</c:f>
              <c:numCache>
                <c:formatCode>0.00</c:formatCode>
                <c:ptCount val="5"/>
                <c:pt idx="0">
                  <c:v>14.13</c:v>
                </c:pt>
                <c:pt idx="1">
                  <c:v>1.93</c:v>
                </c:pt>
                <c:pt idx="2">
                  <c:v>0.34</c:v>
                </c:pt>
                <c:pt idx="3">
                  <c:v>0.16</c:v>
                </c:pt>
                <c:pt idx="4">
                  <c:v>0.08</c:v>
                </c:pt>
              </c:numCache>
            </c:numRef>
          </c:val>
          <c:extLst>
            <c:ext xmlns:c16="http://schemas.microsoft.com/office/drawing/2014/chart" uri="{C3380CC4-5D6E-409C-BE32-E72D297353CC}">
              <c16:uniqueId val="{00000014-AAFF-45A3-A865-F04D69EBD962}"/>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68876037302753734"/>
          <c:y val="0.34294682525469683"/>
          <c:w val="0.25917020335205454"/>
          <c:h val="0.31410616950873044"/>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357069033555277E-2"/>
          <c:y val="2.0571928406809433E-2"/>
          <c:w val="0.60095255612239962"/>
          <c:h val="0.94971306389446586"/>
        </c:manualLayout>
      </c:layout>
      <c:doughnutChart>
        <c:varyColors val="1"/>
        <c:ser>
          <c:idx val="0"/>
          <c:order val="0"/>
          <c:tx>
            <c:strRef>
              <c:f>Sheet1!$B$1</c:f>
              <c:strCache>
                <c:ptCount val="1"/>
                <c:pt idx="0">
                  <c:v>16-34</c:v>
                </c:pt>
              </c:strCache>
            </c:strRef>
          </c:tx>
          <c:dPt>
            <c:idx val="0"/>
            <c:bubble3D val="0"/>
            <c:spPr>
              <a:solidFill>
                <a:srgbClr val="C00000"/>
              </a:solidFill>
            </c:spPr>
            <c:extLst>
              <c:ext xmlns:c16="http://schemas.microsoft.com/office/drawing/2014/chart" uri="{C3380CC4-5D6E-409C-BE32-E72D297353CC}">
                <c16:uniqueId val="{00000001-AAFF-45A3-A865-F04D69EBD962}"/>
              </c:ext>
            </c:extLst>
          </c:dPt>
          <c:dPt>
            <c:idx val="1"/>
            <c:bubble3D val="0"/>
            <c:spPr>
              <a:solidFill>
                <a:srgbClr val="0069B4"/>
              </a:solidFill>
            </c:spPr>
            <c:extLst>
              <c:ext xmlns:c16="http://schemas.microsoft.com/office/drawing/2014/chart" uri="{C3380CC4-5D6E-409C-BE32-E72D297353CC}">
                <c16:uniqueId val="{00000003-AAFF-45A3-A865-F04D69EBD962}"/>
              </c:ext>
            </c:extLst>
          </c:dPt>
          <c:dPt>
            <c:idx val="2"/>
            <c:bubble3D val="0"/>
            <c:spPr>
              <a:solidFill>
                <a:srgbClr val="0069B4">
                  <a:lumMod val="40000"/>
                  <a:lumOff val="60000"/>
                </a:srgbClr>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009B3C"/>
              </a:solidFill>
            </c:spPr>
            <c:extLst>
              <c:ext xmlns:c16="http://schemas.microsoft.com/office/drawing/2014/chart" uri="{C3380CC4-5D6E-409C-BE32-E72D297353CC}">
                <c16:uniqueId val="{00000009-AAFF-45A3-A865-F04D69EBD962}"/>
              </c:ext>
            </c:extLst>
          </c:dPt>
          <c:dPt>
            <c:idx val="8"/>
            <c:bubble3D val="0"/>
            <c:spPr>
              <a:solidFill>
                <a:srgbClr val="EB7305"/>
              </a:solidFill>
            </c:spPr>
            <c:extLst>
              <c:ext xmlns:c16="http://schemas.microsoft.com/office/drawing/2014/chart" uri="{C3380CC4-5D6E-409C-BE32-E72D297353CC}">
                <c16:uniqueId val="{00000011-AAFF-45A3-A865-F04D69EBD962}"/>
              </c:ext>
            </c:extLst>
          </c:dPt>
          <c:dPt>
            <c:idx val="9"/>
            <c:bubble3D val="0"/>
            <c:spPr>
              <a:solidFill>
                <a:schemeClr val="tx2"/>
              </a:solidFill>
            </c:spPr>
            <c:extLst>
              <c:ext xmlns:c16="http://schemas.microsoft.com/office/drawing/2014/chart" uri="{C3380CC4-5D6E-409C-BE32-E72D297353CC}">
                <c16:uniqueId val="{00000013-AAFF-45A3-A865-F04D69EBD962}"/>
              </c:ext>
            </c:extLst>
          </c:dPt>
          <c:dLbls>
            <c:delete val="1"/>
          </c:dLbls>
          <c:cat>
            <c:strRef>
              <c:f>Sheet1!$A$2:$A$6</c:f>
              <c:strCache>
                <c:ptCount val="5"/>
                <c:pt idx="0">
                  <c:v>Total TV</c:v>
                </c:pt>
                <c:pt idx="1">
                  <c:v>YouTube**</c:v>
                </c:pt>
                <c:pt idx="2">
                  <c:v>TikTok*</c:v>
                </c:pt>
                <c:pt idx="3">
                  <c:v>Other online video**</c:v>
                </c:pt>
                <c:pt idx="4">
                  <c:v>Cinema</c:v>
                </c:pt>
              </c:strCache>
            </c:strRef>
          </c:cat>
          <c:val>
            <c:numRef>
              <c:f>Sheet1!$B$2:$B$6</c:f>
              <c:numCache>
                <c:formatCode>0.00</c:formatCode>
                <c:ptCount val="5"/>
                <c:pt idx="0">
                  <c:v>4.3099999999999996</c:v>
                </c:pt>
                <c:pt idx="1">
                  <c:v>2.92</c:v>
                </c:pt>
                <c:pt idx="2">
                  <c:v>1.26</c:v>
                </c:pt>
                <c:pt idx="3">
                  <c:v>0.32</c:v>
                </c:pt>
                <c:pt idx="4">
                  <c:v>0.15</c:v>
                </c:pt>
              </c:numCache>
            </c:numRef>
          </c:val>
          <c:extLst>
            <c:ext xmlns:c16="http://schemas.microsoft.com/office/drawing/2014/chart" uri="{C3380CC4-5D6E-409C-BE32-E72D297353CC}">
              <c16:uniqueId val="{00000014-AAFF-45A3-A865-F04D69EBD962}"/>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68876037302753734"/>
          <c:y val="0.34294682525469683"/>
          <c:w val="0.25917020335205454"/>
          <c:h val="0.31410616950873044"/>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610772697839733E-2"/>
          <c:y val="3.9715769970756452E-2"/>
          <c:w val="0.90057991261058234"/>
          <c:h val="0.86819770424650966"/>
        </c:manualLayout>
      </c:layout>
      <c:barChart>
        <c:barDir val="col"/>
        <c:grouping val="clustered"/>
        <c:varyColors val="0"/>
        <c:ser>
          <c:idx val="0"/>
          <c:order val="0"/>
          <c:spPr>
            <a:solidFill>
              <a:schemeClr val="accent1">
                <a:shade val="40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Sheet1!$B$2:$G$2</c:f>
              <c:numCache>
                <c:formatCode>h:mm:ss</c:formatCode>
                <c:ptCount val="6"/>
                <c:pt idx="0">
                  <c:v>0.12513888888888888</c:v>
                </c:pt>
                <c:pt idx="1">
                  <c:v>8.0277777777777781E-2</c:v>
                </c:pt>
                <c:pt idx="2">
                  <c:v>3.0462962962962963E-2</c:v>
                </c:pt>
                <c:pt idx="3">
                  <c:v>3.2407407407407406E-4</c:v>
                </c:pt>
                <c:pt idx="4">
                  <c:v>2.5520833333333333E-2</c:v>
                </c:pt>
                <c:pt idx="5">
                  <c:v>6.4583333333333333E-3</c:v>
                </c:pt>
              </c:numCache>
            </c:numRef>
          </c:val>
          <c:extLst>
            <c:ext xmlns:c16="http://schemas.microsoft.com/office/drawing/2014/chart" uri="{C3380CC4-5D6E-409C-BE32-E72D297353CC}">
              <c16:uniqueId val="{00000000-02CE-4137-9AAA-A47F238570DE}"/>
            </c:ext>
          </c:extLst>
        </c:ser>
        <c:ser>
          <c:idx val="1"/>
          <c:order val="1"/>
          <c:spPr>
            <a:solidFill>
              <a:schemeClr val="accent1">
                <a:shade val="51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Sheet1!$B$3:$G$3</c:f>
              <c:numCache>
                <c:formatCode>h:mm:ss</c:formatCode>
                <c:ptCount val="6"/>
                <c:pt idx="0">
                  <c:v>0.11732638888888888</c:v>
                </c:pt>
                <c:pt idx="1">
                  <c:v>7.7569444444444441E-2</c:v>
                </c:pt>
                <c:pt idx="2">
                  <c:v>3.0543981481481481E-2</c:v>
                </c:pt>
                <c:pt idx="3">
                  <c:v>2.8935185185185184E-4</c:v>
                </c:pt>
                <c:pt idx="4">
                  <c:v>2.4571759259259258E-2</c:v>
                </c:pt>
                <c:pt idx="5">
                  <c:v>6.0069444444444441E-3</c:v>
                </c:pt>
              </c:numCache>
            </c:numRef>
          </c:val>
          <c:extLst>
            <c:ext xmlns:c16="http://schemas.microsoft.com/office/drawing/2014/chart" uri="{C3380CC4-5D6E-409C-BE32-E72D297353CC}">
              <c16:uniqueId val="{00000001-02CE-4137-9AAA-A47F238570DE}"/>
            </c:ext>
          </c:extLst>
        </c:ser>
        <c:ser>
          <c:idx val="2"/>
          <c:order val="2"/>
          <c:spPr>
            <a:solidFill>
              <a:schemeClr val="accent1">
                <a:shade val="62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Sheet1!$B$4:$G$4</c:f>
              <c:numCache>
                <c:formatCode>h:mm:ss</c:formatCode>
                <c:ptCount val="6"/>
                <c:pt idx="0">
                  <c:v>0.11081018518518519</c:v>
                </c:pt>
                <c:pt idx="1">
                  <c:v>7.5219907407407402E-2</c:v>
                </c:pt>
                <c:pt idx="2">
                  <c:v>2.9386574074074075E-2</c:v>
                </c:pt>
                <c:pt idx="3">
                  <c:v>2.8935185185185184E-4</c:v>
                </c:pt>
                <c:pt idx="4">
                  <c:v>2.4282407407407409E-2</c:v>
                </c:pt>
                <c:pt idx="5">
                  <c:v>5.8796296296296296E-3</c:v>
                </c:pt>
              </c:numCache>
            </c:numRef>
          </c:val>
          <c:extLst>
            <c:ext xmlns:c16="http://schemas.microsoft.com/office/drawing/2014/chart" uri="{C3380CC4-5D6E-409C-BE32-E72D297353CC}">
              <c16:uniqueId val="{00000002-02CE-4137-9AAA-A47F238570DE}"/>
            </c:ext>
          </c:extLst>
        </c:ser>
        <c:ser>
          <c:idx val="3"/>
          <c:order val="3"/>
          <c:spPr>
            <a:solidFill>
              <a:schemeClr val="accent1">
                <a:shade val="7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Sheet1!$B$5:$G$5</c:f>
              <c:numCache>
                <c:formatCode>h:mm:ss</c:formatCode>
                <c:ptCount val="6"/>
                <c:pt idx="0">
                  <c:v>0.10726851851851851</c:v>
                </c:pt>
                <c:pt idx="1">
                  <c:v>7.300925925925926E-2</c:v>
                </c:pt>
                <c:pt idx="2">
                  <c:v>2.8055555555555556E-2</c:v>
                </c:pt>
                <c:pt idx="3">
                  <c:v>2.5462962962962961E-4</c:v>
                </c:pt>
                <c:pt idx="4">
                  <c:v>2.4513888888888891E-2</c:v>
                </c:pt>
                <c:pt idx="5">
                  <c:v>6.1689814814814819E-3</c:v>
                </c:pt>
              </c:numCache>
            </c:numRef>
          </c:val>
          <c:extLst>
            <c:ext xmlns:c16="http://schemas.microsoft.com/office/drawing/2014/chart" uri="{C3380CC4-5D6E-409C-BE32-E72D297353CC}">
              <c16:uniqueId val="{00000003-02CE-4137-9AAA-A47F238570DE}"/>
            </c:ext>
          </c:extLst>
        </c:ser>
        <c:ser>
          <c:idx val="4"/>
          <c:order val="4"/>
          <c:spPr>
            <a:solidFill>
              <a:schemeClr val="accent1">
                <a:shade val="8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Sheet1!$B$6:$G$6</c:f>
              <c:numCache>
                <c:formatCode>h:mm:ss</c:formatCode>
                <c:ptCount val="6"/>
                <c:pt idx="0">
                  <c:v>0.10375</c:v>
                </c:pt>
                <c:pt idx="1">
                  <c:v>7.0092592592592595E-2</c:v>
                </c:pt>
                <c:pt idx="2">
                  <c:v>2.7395833333333335E-2</c:v>
                </c:pt>
                <c:pt idx="3">
                  <c:v>2.4305555555555555E-4</c:v>
                </c:pt>
                <c:pt idx="4">
                  <c:v>2.4953703703703704E-2</c:v>
                </c:pt>
                <c:pt idx="5">
                  <c:v>6.3541666666666668E-3</c:v>
                </c:pt>
              </c:numCache>
            </c:numRef>
          </c:val>
          <c:extLst>
            <c:ext xmlns:c16="http://schemas.microsoft.com/office/drawing/2014/chart" uri="{C3380CC4-5D6E-409C-BE32-E72D297353CC}">
              <c16:uniqueId val="{00000004-02CE-4137-9AAA-A47F238570DE}"/>
            </c:ext>
          </c:extLst>
        </c:ser>
        <c:ser>
          <c:idx val="5"/>
          <c:order val="5"/>
          <c:spPr>
            <a:solidFill>
              <a:schemeClr val="accent1">
                <a:shade val="9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Sheet1!$B$7:$G$7</c:f>
              <c:numCache>
                <c:formatCode>h:mm:ss</c:formatCode>
                <c:ptCount val="6"/>
                <c:pt idx="0">
                  <c:v>0.10160879629629629</c:v>
                </c:pt>
                <c:pt idx="1">
                  <c:v>6.8495370370370373E-2</c:v>
                </c:pt>
                <c:pt idx="2">
                  <c:v>2.914351851851852E-2</c:v>
                </c:pt>
                <c:pt idx="3">
                  <c:v>2.199074074074074E-4</c:v>
                </c:pt>
                <c:pt idx="4">
                  <c:v>2.6168981481481481E-2</c:v>
                </c:pt>
                <c:pt idx="5">
                  <c:v>6.5509259259259262E-3</c:v>
                </c:pt>
              </c:numCache>
            </c:numRef>
          </c:val>
          <c:extLst>
            <c:ext xmlns:c16="http://schemas.microsoft.com/office/drawing/2014/chart" uri="{C3380CC4-5D6E-409C-BE32-E72D297353CC}">
              <c16:uniqueId val="{00000005-02CE-4137-9AAA-A47F238570DE}"/>
            </c:ext>
          </c:extLst>
        </c:ser>
        <c:ser>
          <c:idx val="6"/>
          <c:order val="6"/>
          <c:spPr>
            <a:solidFill>
              <a:schemeClr val="accent1">
                <a:tint val="95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Sheet1!$B$8:$G$8</c:f>
              <c:numCache>
                <c:formatCode>h:mm:ss</c:formatCode>
                <c:ptCount val="6"/>
                <c:pt idx="0">
                  <c:v>0.10425925925925926</c:v>
                </c:pt>
                <c:pt idx="1">
                  <c:v>6.94212962962963E-2</c:v>
                </c:pt>
                <c:pt idx="2">
                  <c:v>2.855324074074074E-2</c:v>
                </c:pt>
                <c:pt idx="3">
                  <c:v>2.6620370370370372E-4</c:v>
                </c:pt>
                <c:pt idx="4">
                  <c:v>2.6122685185185186E-2</c:v>
                </c:pt>
                <c:pt idx="5">
                  <c:v>6.1342592592592594E-3</c:v>
                </c:pt>
              </c:numCache>
            </c:numRef>
          </c:val>
          <c:extLst>
            <c:ext xmlns:c16="http://schemas.microsoft.com/office/drawing/2014/chart" uri="{C3380CC4-5D6E-409C-BE32-E72D297353CC}">
              <c16:uniqueId val="{00000006-02CE-4137-9AAA-A47F238570DE}"/>
            </c:ext>
          </c:extLst>
        </c:ser>
        <c:ser>
          <c:idx val="7"/>
          <c:order val="7"/>
          <c:spPr>
            <a:solidFill>
              <a:schemeClr val="accent1">
                <a:tint val="8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Sheet1!$B$9:$G$9</c:f>
              <c:numCache>
                <c:formatCode>h:mm:ss</c:formatCode>
                <c:ptCount val="6"/>
                <c:pt idx="0">
                  <c:v>9.8182870370370365E-2</c:v>
                </c:pt>
                <c:pt idx="1">
                  <c:v>6.699074074074074E-2</c:v>
                </c:pt>
                <c:pt idx="2">
                  <c:v>2.9953703703703705E-2</c:v>
                </c:pt>
                <c:pt idx="3">
                  <c:v>2.5462962962962961E-4</c:v>
                </c:pt>
                <c:pt idx="4">
                  <c:v>2.6550925925925926E-2</c:v>
                </c:pt>
                <c:pt idx="5">
                  <c:v>6.2037037037037035E-3</c:v>
                </c:pt>
              </c:numCache>
            </c:numRef>
          </c:val>
          <c:extLst>
            <c:ext xmlns:c16="http://schemas.microsoft.com/office/drawing/2014/chart" uri="{C3380CC4-5D6E-409C-BE32-E72D297353CC}">
              <c16:uniqueId val="{00000007-02CE-4137-9AAA-A47F238570DE}"/>
            </c:ext>
          </c:extLst>
        </c:ser>
        <c:ser>
          <c:idx val="8"/>
          <c:order val="8"/>
          <c:spPr>
            <a:solidFill>
              <a:schemeClr val="accent1">
                <a:tint val="7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Sheet1!$B$10:$G$10</c:f>
              <c:numCache>
                <c:formatCode>h:mm:ss</c:formatCode>
                <c:ptCount val="6"/>
                <c:pt idx="0">
                  <c:v>0.10219907407407407</c:v>
                </c:pt>
                <c:pt idx="1">
                  <c:v>6.9502314814814808E-2</c:v>
                </c:pt>
                <c:pt idx="2">
                  <c:v>2.9386574074074075E-2</c:v>
                </c:pt>
                <c:pt idx="3">
                  <c:v>3.0092592592592595E-4</c:v>
                </c:pt>
                <c:pt idx="4">
                  <c:v>2.6469907407407407E-2</c:v>
                </c:pt>
                <c:pt idx="5">
                  <c:v>6.2152777777777779E-3</c:v>
                </c:pt>
              </c:numCache>
            </c:numRef>
          </c:val>
          <c:extLst>
            <c:ext xmlns:c16="http://schemas.microsoft.com/office/drawing/2014/chart" uri="{C3380CC4-5D6E-409C-BE32-E72D297353CC}">
              <c16:uniqueId val="{00000008-02CE-4137-9AAA-A47F238570DE}"/>
            </c:ext>
          </c:extLst>
        </c:ser>
        <c:ser>
          <c:idx val="9"/>
          <c:order val="9"/>
          <c:spPr>
            <a:solidFill>
              <a:schemeClr val="accent1">
                <a:tint val="6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Sheet1!$B$11:$G$11</c:f>
              <c:numCache>
                <c:formatCode>h:mm:ss</c:formatCode>
                <c:ptCount val="6"/>
                <c:pt idx="0">
                  <c:v>0.10849537037037037</c:v>
                </c:pt>
                <c:pt idx="1">
                  <c:v>7.1145833333333339E-2</c:v>
                </c:pt>
                <c:pt idx="2">
                  <c:v>2.8958333333333332E-2</c:v>
                </c:pt>
                <c:pt idx="3">
                  <c:v>3.0092592592592595E-4</c:v>
                </c:pt>
                <c:pt idx="4">
                  <c:v>2.6828703703703705E-2</c:v>
                </c:pt>
                <c:pt idx="5">
                  <c:v>6.6666666666666671E-3</c:v>
                </c:pt>
              </c:numCache>
            </c:numRef>
          </c:val>
          <c:extLst>
            <c:ext xmlns:c16="http://schemas.microsoft.com/office/drawing/2014/chart" uri="{C3380CC4-5D6E-409C-BE32-E72D297353CC}">
              <c16:uniqueId val="{00000009-02CE-4137-9AAA-A47F238570DE}"/>
            </c:ext>
          </c:extLst>
        </c:ser>
        <c:ser>
          <c:idx val="10"/>
          <c:order val="10"/>
          <c:spPr>
            <a:solidFill>
              <a:schemeClr val="accent1">
                <a:tint val="52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Sheet1!$B$12:$G$12</c:f>
              <c:numCache>
                <c:formatCode>h:mm:ss</c:formatCode>
                <c:ptCount val="6"/>
                <c:pt idx="0">
                  <c:v>0.11284722222222222</c:v>
                </c:pt>
                <c:pt idx="1">
                  <c:v>7.464120370370371E-2</c:v>
                </c:pt>
                <c:pt idx="2">
                  <c:v>3.0185185185185186E-2</c:v>
                </c:pt>
                <c:pt idx="3">
                  <c:v>3.0092592592592595E-4</c:v>
                </c:pt>
                <c:pt idx="4">
                  <c:v>2.7303240740740739E-2</c:v>
                </c:pt>
                <c:pt idx="5">
                  <c:v>7.0949074074074074E-3</c:v>
                </c:pt>
              </c:numCache>
            </c:numRef>
          </c:val>
          <c:extLst>
            <c:ext xmlns:c16="http://schemas.microsoft.com/office/drawing/2014/chart" uri="{C3380CC4-5D6E-409C-BE32-E72D297353CC}">
              <c16:uniqueId val="{0000000A-02CE-4137-9AAA-A47F238570DE}"/>
            </c:ext>
          </c:extLst>
        </c:ser>
        <c:ser>
          <c:idx val="11"/>
          <c:order val="11"/>
          <c:spPr>
            <a:solidFill>
              <a:schemeClr val="accent1">
                <a:tint val="41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Sheet1!$B$13:$G$13</c:f>
              <c:numCache>
                <c:formatCode>h:mm:ss</c:formatCode>
                <c:ptCount val="6"/>
                <c:pt idx="0">
                  <c:v>0.11252314814814815</c:v>
                </c:pt>
                <c:pt idx="1">
                  <c:v>7.5289351851851857E-2</c:v>
                </c:pt>
                <c:pt idx="2">
                  <c:v>3.259259259259259E-2</c:v>
                </c:pt>
                <c:pt idx="3">
                  <c:v>3.5879629629629629E-4</c:v>
                </c:pt>
                <c:pt idx="4">
                  <c:v>2.6620370370370371E-2</c:v>
                </c:pt>
                <c:pt idx="5">
                  <c:v>7.0949074074074074E-3</c:v>
                </c:pt>
              </c:numCache>
            </c:numRef>
          </c:val>
          <c:extLst>
            <c:ext xmlns:c16="http://schemas.microsoft.com/office/drawing/2014/chart" uri="{C3380CC4-5D6E-409C-BE32-E72D297353CC}">
              <c16:uniqueId val="{0000000B-02CE-4137-9AAA-A47F238570DE}"/>
            </c:ext>
          </c:extLst>
        </c:ser>
        <c:dLbls>
          <c:showLegendKey val="0"/>
          <c:showVal val="0"/>
          <c:showCatName val="0"/>
          <c:showSerName val="0"/>
          <c:showPercent val="0"/>
          <c:showBubbleSize val="0"/>
        </c:dLbls>
        <c:gapWidth val="219"/>
        <c:overlap val="-27"/>
        <c:axId val="2121824287"/>
        <c:axId val="2121825535"/>
      </c:barChart>
      <c:catAx>
        <c:axId val="212182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5535"/>
        <c:crosses val="autoZero"/>
        <c:auto val="1"/>
        <c:lblAlgn val="ctr"/>
        <c:lblOffset val="100"/>
        <c:noMultiLvlLbl val="0"/>
      </c:catAx>
      <c:valAx>
        <c:axId val="2121825535"/>
        <c:scaling>
          <c:orientation val="minMax"/>
          <c:min val="0"/>
        </c:scaling>
        <c:delete val="0"/>
        <c:axPos val="l"/>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4287"/>
        <c:crosses val="autoZero"/>
        <c:crossBetween val="between"/>
        <c:majorUnit val="2.0833330000000004E-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 TV</c:v>
                </c:pt>
              </c:strCache>
            </c:strRef>
          </c:tx>
          <c:spPr>
            <a:ln w="28575" cap="rnd">
              <a:solidFill>
                <a:schemeClr val="accent3"/>
              </a:solidFill>
              <a:round/>
            </a:ln>
            <a:effectLst/>
          </c:spPr>
          <c:marker>
            <c:symbol val="none"/>
          </c:marker>
          <c:cat>
            <c:strRef>
              <c:f>Sheet1!$A$2:$A$20</c:f>
              <c:strCache>
                <c:ptCount val="19"/>
                <c:pt idx="0">
                  <c:v>6AM</c:v>
                </c:pt>
                <c:pt idx="1">
                  <c:v>7AM</c:v>
                </c:pt>
                <c:pt idx="2">
                  <c:v>8AM</c:v>
                </c:pt>
                <c:pt idx="3">
                  <c:v>9AM</c:v>
                </c:pt>
                <c:pt idx="4">
                  <c:v>10AM</c:v>
                </c:pt>
                <c:pt idx="5">
                  <c:v>11AM</c:v>
                </c:pt>
                <c:pt idx="6">
                  <c:v>12PM</c:v>
                </c:pt>
                <c:pt idx="7">
                  <c:v>1PM</c:v>
                </c:pt>
                <c:pt idx="8">
                  <c:v>2PM</c:v>
                </c:pt>
                <c:pt idx="9">
                  <c:v>3PM</c:v>
                </c:pt>
                <c:pt idx="10">
                  <c:v>4PM</c:v>
                </c:pt>
                <c:pt idx="11">
                  <c:v>5PM</c:v>
                </c:pt>
                <c:pt idx="12">
                  <c:v>6PM</c:v>
                </c:pt>
                <c:pt idx="13">
                  <c:v>7PM</c:v>
                </c:pt>
                <c:pt idx="14">
                  <c:v>8PM</c:v>
                </c:pt>
                <c:pt idx="15">
                  <c:v>9PM</c:v>
                </c:pt>
                <c:pt idx="16">
                  <c:v>10PM</c:v>
                </c:pt>
                <c:pt idx="17">
                  <c:v>11PM</c:v>
                </c:pt>
                <c:pt idx="18">
                  <c:v>12AM</c:v>
                </c:pt>
              </c:strCache>
            </c:strRef>
          </c:cat>
          <c:val>
            <c:numRef>
              <c:f>Sheet1!$B$2:$B$20</c:f>
              <c:numCache>
                <c:formatCode>#,##0.0</c:formatCode>
                <c:ptCount val="19"/>
                <c:pt idx="0">
                  <c:v>1872139.2</c:v>
                </c:pt>
                <c:pt idx="1">
                  <c:v>3324188.2</c:v>
                </c:pt>
                <c:pt idx="2">
                  <c:v>4529240</c:v>
                </c:pt>
                <c:pt idx="3">
                  <c:v>5112378.5999999996</c:v>
                </c:pt>
                <c:pt idx="4">
                  <c:v>5159365.8</c:v>
                </c:pt>
                <c:pt idx="5">
                  <c:v>5410113.4000000004</c:v>
                </c:pt>
                <c:pt idx="6">
                  <c:v>6424456.7000000002</c:v>
                </c:pt>
                <c:pt idx="7">
                  <c:v>7501411.2000000002</c:v>
                </c:pt>
                <c:pt idx="8">
                  <c:v>7559298.0999999996</c:v>
                </c:pt>
                <c:pt idx="9">
                  <c:v>8156819.5</c:v>
                </c:pt>
                <c:pt idx="10">
                  <c:v>9590920.3000000007</c:v>
                </c:pt>
                <c:pt idx="11">
                  <c:v>12074190.699999999</c:v>
                </c:pt>
                <c:pt idx="12">
                  <c:v>14906709.6</c:v>
                </c:pt>
                <c:pt idx="13">
                  <c:v>17023970.699999999</c:v>
                </c:pt>
                <c:pt idx="14">
                  <c:v>19595672.899999999</c:v>
                </c:pt>
                <c:pt idx="15">
                  <c:v>20015306.800000001</c:v>
                </c:pt>
                <c:pt idx="16">
                  <c:v>15204901.9</c:v>
                </c:pt>
                <c:pt idx="17">
                  <c:v>8764152.3000000007</c:v>
                </c:pt>
                <c:pt idx="18">
                  <c:v>4759012.9000000004</c:v>
                </c:pt>
              </c:numCache>
            </c:numRef>
          </c:val>
          <c:smooth val="0"/>
          <c:extLst>
            <c:ext xmlns:c16="http://schemas.microsoft.com/office/drawing/2014/chart" uri="{C3380CC4-5D6E-409C-BE32-E72D297353CC}">
              <c16:uniqueId val="{00000000-BFA5-4E37-B91F-DA928B564A20}"/>
            </c:ext>
          </c:extLst>
        </c:ser>
        <c:ser>
          <c:idx val="1"/>
          <c:order val="1"/>
          <c:tx>
            <c:strRef>
              <c:f>Sheet1!$C$1</c:f>
              <c:strCache>
                <c:ptCount val="1"/>
                <c:pt idx="0">
                  <c:v>Video-Sharing</c:v>
                </c:pt>
              </c:strCache>
            </c:strRef>
          </c:tx>
          <c:spPr>
            <a:ln w="28575" cap="rnd">
              <a:solidFill>
                <a:schemeClr val="accent2"/>
              </a:solidFill>
              <a:round/>
            </a:ln>
            <a:effectLst/>
          </c:spPr>
          <c:marker>
            <c:symbol val="none"/>
          </c:marker>
          <c:cat>
            <c:strRef>
              <c:f>Sheet1!$A$2:$A$20</c:f>
              <c:strCache>
                <c:ptCount val="19"/>
                <c:pt idx="0">
                  <c:v>6AM</c:v>
                </c:pt>
                <c:pt idx="1">
                  <c:v>7AM</c:v>
                </c:pt>
                <c:pt idx="2">
                  <c:v>8AM</c:v>
                </c:pt>
                <c:pt idx="3">
                  <c:v>9AM</c:v>
                </c:pt>
                <c:pt idx="4">
                  <c:v>10AM</c:v>
                </c:pt>
                <c:pt idx="5">
                  <c:v>11AM</c:v>
                </c:pt>
                <c:pt idx="6">
                  <c:v>12PM</c:v>
                </c:pt>
                <c:pt idx="7">
                  <c:v>1PM</c:v>
                </c:pt>
                <c:pt idx="8">
                  <c:v>2PM</c:v>
                </c:pt>
                <c:pt idx="9">
                  <c:v>3PM</c:v>
                </c:pt>
                <c:pt idx="10">
                  <c:v>4PM</c:v>
                </c:pt>
                <c:pt idx="11">
                  <c:v>5PM</c:v>
                </c:pt>
                <c:pt idx="12">
                  <c:v>6PM</c:v>
                </c:pt>
                <c:pt idx="13">
                  <c:v>7PM</c:v>
                </c:pt>
                <c:pt idx="14">
                  <c:v>8PM</c:v>
                </c:pt>
                <c:pt idx="15">
                  <c:v>9PM</c:v>
                </c:pt>
                <c:pt idx="16">
                  <c:v>10PM</c:v>
                </c:pt>
                <c:pt idx="17">
                  <c:v>11PM</c:v>
                </c:pt>
                <c:pt idx="18">
                  <c:v>12AM</c:v>
                </c:pt>
              </c:strCache>
            </c:strRef>
          </c:cat>
          <c:val>
            <c:numRef>
              <c:f>Sheet1!$C$2:$C$20</c:f>
              <c:numCache>
                <c:formatCode>#,##0.0</c:formatCode>
                <c:ptCount val="19"/>
                <c:pt idx="0">
                  <c:v>819889</c:v>
                </c:pt>
                <c:pt idx="1">
                  <c:v>1240097</c:v>
                </c:pt>
                <c:pt idx="2">
                  <c:v>1467861.6</c:v>
                </c:pt>
                <c:pt idx="3">
                  <c:v>1616761.1</c:v>
                </c:pt>
                <c:pt idx="4">
                  <c:v>1697432.6</c:v>
                </c:pt>
                <c:pt idx="5">
                  <c:v>1739221.4</c:v>
                </c:pt>
                <c:pt idx="6">
                  <c:v>1775788.8</c:v>
                </c:pt>
                <c:pt idx="7">
                  <c:v>1811207.9</c:v>
                </c:pt>
                <c:pt idx="8">
                  <c:v>1845441.1</c:v>
                </c:pt>
                <c:pt idx="9">
                  <c:v>1940210.1</c:v>
                </c:pt>
                <c:pt idx="10">
                  <c:v>2240666.6</c:v>
                </c:pt>
                <c:pt idx="11">
                  <c:v>2426669.6</c:v>
                </c:pt>
                <c:pt idx="12">
                  <c:v>2571492.2999999998</c:v>
                </c:pt>
                <c:pt idx="13">
                  <c:v>2717855.1</c:v>
                </c:pt>
                <c:pt idx="14">
                  <c:v>2831147.4</c:v>
                </c:pt>
                <c:pt idx="15">
                  <c:v>2919886.6</c:v>
                </c:pt>
                <c:pt idx="16">
                  <c:v>2886718.6</c:v>
                </c:pt>
                <c:pt idx="17">
                  <c:v>2523327.1</c:v>
                </c:pt>
                <c:pt idx="18">
                  <c:v>1943984.7</c:v>
                </c:pt>
              </c:numCache>
            </c:numRef>
          </c:val>
          <c:smooth val="0"/>
          <c:extLst>
            <c:ext xmlns:c16="http://schemas.microsoft.com/office/drawing/2014/chart" uri="{C3380CC4-5D6E-409C-BE32-E72D297353CC}">
              <c16:uniqueId val="{00000001-BFA5-4E37-B91F-DA928B564A20}"/>
            </c:ext>
          </c:extLst>
        </c:ser>
        <c:dLbls>
          <c:showLegendKey val="0"/>
          <c:showVal val="0"/>
          <c:showCatName val="0"/>
          <c:showSerName val="0"/>
          <c:showPercent val="0"/>
          <c:showBubbleSize val="0"/>
        </c:dLbls>
        <c:smooth val="0"/>
        <c:axId val="479511872"/>
        <c:axId val="643650639"/>
      </c:lineChart>
      <c:catAx>
        <c:axId val="47951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3650639"/>
        <c:crosses val="autoZero"/>
        <c:auto val="1"/>
        <c:lblAlgn val="ctr"/>
        <c:lblOffset val="100"/>
        <c:noMultiLvlLbl val="0"/>
      </c:catAx>
      <c:valAx>
        <c:axId val="643650639"/>
        <c:scaling>
          <c:orientation val="minMax"/>
          <c:max val="2200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Average Audience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951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1.83383E-7</cdr:x>
      <cdr:y>0.13993</cdr:y>
    </cdr:from>
    <cdr:to>
      <cdr:x>0.0239</cdr:x>
      <cdr:y>0.77513</cdr:y>
    </cdr:to>
    <cdr:sp macro="" textlink="">
      <cdr:nvSpPr>
        <cdr:cNvPr id="2" name="TextBox 1">
          <a:extLst xmlns:a="http://schemas.openxmlformats.org/drawingml/2006/main">
            <a:ext uri="{FF2B5EF4-FFF2-40B4-BE49-F238E27FC236}">
              <a16:creationId xmlns:a16="http://schemas.microsoft.com/office/drawing/2014/main" id="{E9C83DA1-0C62-CE66-B3DC-A896B97A8B91}"/>
            </a:ext>
          </a:extLst>
        </cdr:cNvPr>
        <cdr:cNvSpPr txBox="1"/>
      </cdr:nvSpPr>
      <cdr:spPr>
        <a:xfrm xmlns:a="http://schemas.openxmlformats.org/drawingml/2006/main" rot="16200000">
          <a:off x="-1056399" y="1579260"/>
          <a:ext cx="2373457" cy="26065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100" dirty="0">
              <a:solidFill>
                <a:schemeClr val="bg2"/>
              </a:solidFill>
            </a:rPr>
            <a:t>HOURS PER PERSON PER DAY</a:t>
          </a:r>
        </a:p>
      </cdr:txBody>
    </cdr:sp>
  </cdr:relSizeAnchor>
  <cdr:relSizeAnchor xmlns:cdr="http://schemas.openxmlformats.org/drawingml/2006/chartDrawing">
    <cdr:from>
      <cdr:x>0.58182</cdr:x>
      <cdr:y>0.03549</cdr:y>
    </cdr:from>
    <cdr:to>
      <cdr:x>1</cdr:x>
      <cdr:y>0.1261</cdr:y>
    </cdr:to>
    <cdr:sp macro="" textlink="">
      <cdr:nvSpPr>
        <cdr:cNvPr id="3" name="TextBox 2">
          <a:extLst xmlns:a="http://schemas.openxmlformats.org/drawingml/2006/main">
            <a:ext uri="{FF2B5EF4-FFF2-40B4-BE49-F238E27FC236}">
              <a16:creationId xmlns:a16="http://schemas.microsoft.com/office/drawing/2014/main" id="{A92A0705-2F04-3A65-BD23-58C6B3BEBA68}"/>
            </a:ext>
          </a:extLst>
        </cdr:cNvPr>
        <cdr:cNvSpPr txBox="1"/>
      </cdr:nvSpPr>
      <cdr:spPr>
        <a:xfrm xmlns:a="http://schemas.openxmlformats.org/drawingml/2006/main">
          <a:off x="6345415" y="132609"/>
          <a:ext cx="4560711"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600" dirty="0">
              <a:solidFill>
                <a:schemeClr val="bg2"/>
              </a:solidFill>
            </a:rPr>
            <a:t>Each bar = one month (Jan to Dec)</a:t>
          </a:r>
        </a:p>
      </cdr:txBody>
    </cdr:sp>
  </cdr:relSizeAnchor>
</c:userShapes>
</file>

<file path=ppt/drawings/drawing2.xml><?xml version="1.0" encoding="utf-8"?>
<c:userShapes xmlns:c="http://schemas.openxmlformats.org/drawingml/2006/chart">
  <cdr:relSizeAnchor xmlns:cdr="http://schemas.openxmlformats.org/drawingml/2006/chartDrawing">
    <cdr:from>
      <cdr:x>0.07076</cdr:x>
      <cdr:y>0.29508</cdr:y>
    </cdr:from>
    <cdr:to>
      <cdr:x>0.21313</cdr:x>
      <cdr:y>0.35246</cdr:y>
    </cdr:to>
    <cdr:sp macro="" textlink="">
      <cdr:nvSpPr>
        <cdr:cNvPr id="2" name="TextBox 1">
          <a:extLst xmlns:a="http://schemas.openxmlformats.org/drawingml/2006/main">
            <a:ext uri="{FF2B5EF4-FFF2-40B4-BE49-F238E27FC236}">
              <a16:creationId xmlns:a16="http://schemas.microsoft.com/office/drawing/2014/main" id="{5A61B535-9F05-65F4-C993-C8C2EDCEE024}"/>
            </a:ext>
          </a:extLst>
        </cdr:cNvPr>
        <cdr:cNvSpPr txBox="1"/>
      </cdr:nvSpPr>
      <cdr:spPr>
        <a:xfrm xmlns:a="http://schemas.openxmlformats.org/drawingml/2006/main">
          <a:off x="743289" y="1371600"/>
          <a:ext cx="1495425"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b="1" dirty="0">
              <a:solidFill>
                <a:schemeClr val="bg1"/>
              </a:solidFill>
            </a:rPr>
            <a:t>177 minutes daily</a:t>
          </a:r>
          <a:endParaRPr lang="en-US" sz="11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0D2D5-B4D1-42C2-A954-5865DB1F6FF5}" type="datetimeFigureOut">
              <a:rPr lang="en-GB" smtClean="0"/>
              <a:t>15/04/2026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24C00-85C6-4295-BE2C-B41F9E304FE2}" type="slidenum">
              <a:rPr lang="en-GB" smtClean="0"/>
              <a:t>‹#›</a:t>
            </a:fld>
            <a:endParaRPr lang="en-GB"/>
          </a:p>
        </p:txBody>
      </p:sp>
    </p:spTree>
    <p:extLst>
      <p:ext uri="{BB962C8B-B14F-4D97-AF65-F5344CB8AC3E}">
        <p14:creationId xmlns:p14="http://schemas.microsoft.com/office/powerpoint/2010/main" val="245105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D3C3D0-CB30-40EF-940B-D8B32998417B}" type="slidenum">
              <a:rPr lang="en-GB" smtClean="0"/>
              <a:t>1</a:t>
            </a:fld>
            <a:endParaRPr lang="en-GB"/>
          </a:p>
        </p:txBody>
      </p:sp>
    </p:spTree>
    <p:extLst>
      <p:ext uri="{BB962C8B-B14F-4D97-AF65-F5344CB8AC3E}">
        <p14:creationId xmlns:p14="http://schemas.microsoft.com/office/powerpoint/2010/main" val="19049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dirty="0"/>
              <a:t>Video-sharing viewing is broadly flat across the day, TV viewing builds towards an evening peak</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20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10225-F63D-B03F-729E-E26D7B803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FD7CC-88FB-B368-F7DD-83B6316DB42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C429F2C-B74A-434D-A7A8-19631112479C}"/>
              </a:ext>
            </a:extLst>
          </p:cNvPr>
          <p:cNvSpPr>
            <a:spLocks noGrp="1"/>
          </p:cNvSpPr>
          <p:nvPr>
            <p:ph type="body" idx="1"/>
          </p:nvPr>
        </p:nvSpPr>
        <p:spPr/>
        <p:txBody>
          <a:bodyPr/>
          <a:lstStyle/>
          <a:p>
            <a:r>
              <a:rPr lang="en-US" dirty="0"/>
              <a:t>Across the majority of the day, TV viewing is at a much higher level than video-sharing consumption</a:t>
            </a:r>
            <a:endParaRPr lang="en-GB" dirty="0"/>
          </a:p>
        </p:txBody>
      </p:sp>
      <p:sp>
        <p:nvSpPr>
          <p:cNvPr id="4" name="Slide Number Placeholder 3">
            <a:extLst>
              <a:ext uri="{FF2B5EF4-FFF2-40B4-BE49-F238E27FC236}">
                <a16:creationId xmlns:a16="http://schemas.microsoft.com/office/drawing/2014/main" id="{923F0D85-40EB-3194-CC78-7A4DE4E526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366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B3ADD-4CD8-71EB-2223-B72A9221E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557FD-1A3B-D715-7B1F-0D124A39927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9161250-8AFE-1AED-288C-8AEF8E1D89E9}"/>
              </a:ext>
            </a:extLst>
          </p:cNvPr>
          <p:cNvSpPr>
            <a:spLocks noGrp="1"/>
          </p:cNvSpPr>
          <p:nvPr>
            <p:ph type="body" idx="1"/>
          </p:nvPr>
        </p:nvSpPr>
        <p:spPr/>
        <p:txBody>
          <a:bodyPr/>
          <a:lstStyle/>
          <a:p>
            <a:pPr algn="l"/>
            <a:r>
              <a:rPr lang="en-GB" sz="1200" b="0" i="0">
                <a:solidFill>
                  <a:srgbClr val="323A4E"/>
                </a:solidFill>
                <a:effectLst/>
                <a:latin typeface="proxima-nova"/>
              </a:rPr>
              <a:t>This chart breaks down viewing to the various platforms in terms of the average number of people watching per day (for at least 3 minutes) compared with the average time spent watching per viewer (i.e. only counting those who watched on that day).</a:t>
            </a:r>
          </a:p>
          <a:p>
            <a:pPr algn="l"/>
            <a:endParaRPr lang="en-GB" sz="1200" b="0" i="0">
              <a:solidFill>
                <a:srgbClr val="323A4E"/>
              </a:solidFill>
              <a:effectLst/>
              <a:latin typeface="proxima-nova"/>
            </a:endParaRPr>
          </a:p>
          <a:p>
            <a:pPr algn="l"/>
            <a:r>
              <a:rPr lang="en-GB" sz="1200" b="0" i="0">
                <a:solidFill>
                  <a:srgbClr val="323A4E"/>
                </a:solidFill>
                <a:effectLst/>
                <a:latin typeface="proxima-nova"/>
              </a:rPr>
              <a:t>Analysis across 2025 shows that the commercial broadcasters (linear and on demand) collectively reach over 26 million viewers every day, with each of those viewers watching for an average of 3hrs, 40 mins a day. The combined portfolio of BBC channels (linear and on demand) attracts the second largest volume of viewing, with 22 million daily reach and an average view time of 2 hours, 12 mins a day.  YouTube is next, with a daily reach of 18 million and a view time of 1hr 53 mins (Barb only measure in-home viewing, we estimate that YouTube would be larger in viewing time if out of home viewing was included).</a:t>
            </a:r>
          </a:p>
          <a:p>
            <a:pPr algn="l"/>
            <a:endParaRPr lang="en-GB" sz="1200" b="0" i="0">
              <a:solidFill>
                <a:srgbClr val="323A4E"/>
              </a:solidFill>
              <a:effectLst/>
              <a:latin typeface="proxima-nova"/>
            </a:endParaRPr>
          </a:p>
          <a:p>
            <a:pPr algn="l"/>
            <a:r>
              <a:rPr lang="en-GB" sz="1200" b="0" i="0">
                <a:solidFill>
                  <a:srgbClr val="323A4E"/>
                </a:solidFill>
                <a:effectLst/>
                <a:latin typeface="proxima-nova"/>
              </a:rPr>
              <a:t>SVOD services such as Netflix has a daily reach of 12 million people and a view time of 1hr 52 mins. </a:t>
            </a:r>
            <a:endParaRPr lang="en-GB"/>
          </a:p>
        </p:txBody>
      </p:sp>
      <p:sp>
        <p:nvSpPr>
          <p:cNvPr id="4" name="Slide Number Placeholder 3">
            <a:extLst>
              <a:ext uri="{FF2B5EF4-FFF2-40B4-BE49-F238E27FC236}">
                <a16:creationId xmlns:a16="http://schemas.microsoft.com/office/drawing/2014/main" id="{E7058AFE-92C1-3589-F7E5-8A127CCC9F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314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a:solidFill>
                  <a:srgbClr val="323A4E"/>
                </a:solidFill>
                <a:effectLst/>
                <a:latin typeface="proxima-nova"/>
              </a:rPr>
              <a:t>This chart breaks down viewing to the various platforms in terms of the average number of adults watching per day (for at least 3 minutes) on a TV set compared with the average time spent watching per viewer (i.e. only counting those who watched on that day).</a:t>
            </a:r>
          </a:p>
          <a:p>
            <a:pPr algn="l"/>
            <a:endParaRPr lang="en-GB" sz="1200" b="0" i="0">
              <a:solidFill>
                <a:srgbClr val="323A4E"/>
              </a:solidFill>
              <a:effectLst/>
              <a:latin typeface="proxima-nova"/>
            </a:endParaRPr>
          </a:p>
          <a:p>
            <a:pPr algn="l"/>
            <a:r>
              <a:rPr lang="en-GB" sz="1200" b="0" i="0">
                <a:solidFill>
                  <a:srgbClr val="323A4E"/>
                </a:solidFill>
                <a:effectLst/>
                <a:latin typeface="proxima-nova"/>
              </a:rPr>
              <a:t>Analysis across 2025 shows that the commercial broadcasters (linear and on demand) collectively reach 26 million adult viewers every day, with each of those viewers watching for an average of 3hrs, 40 mins a day. The combined portfolio of BBC channels (linear and on demand) has a daily reach of 21 million and an average view time of 2hr 12 mins.  YouTube has a daily reach of 7 million adults and a view time of 2hr 13 mins. </a:t>
            </a:r>
          </a:p>
          <a:p>
            <a:pPr algn="l"/>
            <a:endParaRPr lang="en-GB" sz="1200" b="0" i="0">
              <a:solidFill>
                <a:srgbClr val="323A4E"/>
              </a:solidFill>
              <a:effectLst/>
              <a:latin typeface="proxima-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323A4E"/>
                </a:solidFill>
                <a:effectLst/>
                <a:latin typeface="proxima-nova"/>
              </a:rPr>
              <a:t>SVOD services such as Netflix has a daily reach of 10 million people and a view time of 1hr 51 mins. </a:t>
            </a:r>
            <a:endParaRPr lang="en-GB"/>
          </a:p>
          <a:p>
            <a:pPr algn="l"/>
            <a:endParaRPr lang="en-GB" sz="1200" b="0" i="0">
              <a:solidFill>
                <a:srgbClr val="323A4E"/>
              </a:solidFill>
              <a:effectLst/>
              <a:latin typeface="proxima-nova"/>
            </a:endParaRPr>
          </a:p>
          <a:p>
            <a:endParaRPr lang="en-GB"/>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767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62966-0D08-E743-70EF-0E32D022E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B76F5-A889-128B-B298-92702A52F89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B374D65-A06E-CA1C-E95B-884EF4649E51}"/>
              </a:ext>
            </a:extLst>
          </p:cNvPr>
          <p:cNvSpPr>
            <a:spLocks noGrp="1"/>
          </p:cNvSpPr>
          <p:nvPr>
            <p:ph type="body" idx="1"/>
          </p:nvPr>
        </p:nvSpPr>
        <p:spPr/>
        <p:txBody>
          <a:bodyPr/>
          <a:lstStyle/>
          <a:p>
            <a:pPr algn="l"/>
            <a:r>
              <a:rPr lang="en-GB" sz="1200" b="0" i="0">
                <a:solidFill>
                  <a:srgbClr val="323A4E"/>
                </a:solidFill>
                <a:effectLst/>
                <a:latin typeface="proxima-nova"/>
              </a:rPr>
              <a:t>This chart breaks down viewing to the various platforms in terms of the average number of adults watching per day (for at least 3 minutes) on a TV set compared with the average time spent watching per viewer (i.e. only counting those who watched on that day).</a:t>
            </a:r>
          </a:p>
          <a:p>
            <a:pPr algn="l"/>
            <a:endParaRPr lang="en-GB" sz="1200" b="0" i="0">
              <a:solidFill>
                <a:srgbClr val="323A4E"/>
              </a:solidFill>
              <a:effectLst/>
              <a:latin typeface="proxima-nova"/>
            </a:endParaRPr>
          </a:p>
          <a:p>
            <a:pPr algn="l"/>
            <a:r>
              <a:rPr lang="en-GB" sz="1200" b="0" i="0">
                <a:solidFill>
                  <a:srgbClr val="323A4E"/>
                </a:solidFill>
                <a:effectLst/>
                <a:latin typeface="proxima-nova"/>
              </a:rPr>
              <a:t>Analysis across 2025 shows that the commercial broadcasters (linear and on demand) collectively reach 3.4 million adult viewers every day, with each of those viewers watching for an average of 2hrs, 10 mins a day. YouTube has a daily reach of 2.4 million adults and a view time of 2hrs 15 mins. </a:t>
            </a:r>
          </a:p>
          <a:p>
            <a:pPr algn="l"/>
            <a:endParaRPr lang="en-GB" sz="1200" b="0" i="0">
              <a:solidFill>
                <a:srgbClr val="323A4E"/>
              </a:solidFill>
              <a:effectLst/>
              <a:latin typeface="proxima-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323A4E"/>
                </a:solidFill>
                <a:effectLst/>
                <a:latin typeface="proxima-nova"/>
              </a:rPr>
              <a:t>The ad-tier side of SVOD services such as Netflix has a daily reach of 0.8 million people and a view time of 2hr 1 min. </a:t>
            </a:r>
            <a:endParaRPr lang="en-GB"/>
          </a:p>
          <a:p>
            <a:endParaRPr lang="en-US"/>
          </a:p>
        </p:txBody>
      </p:sp>
      <p:sp>
        <p:nvSpPr>
          <p:cNvPr id="4" name="Slide Number Placeholder 3">
            <a:extLst>
              <a:ext uri="{FF2B5EF4-FFF2-40B4-BE49-F238E27FC236}">
                <a16:creationId xmlns:a16="http://schemas.microsoft.com/office/drawing/2014/main" id="{D55289E3-A4B4-4EF6-E270-7DAE97B304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01391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F989B-0471-7B29-157E-9594A0C45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D2BBEB-2B78-0638-2F47-E0BC43D6495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9B13034-A698-0FBB-AF66-F67BE9A5935D}"/>
              </a:ext>
            </a:extLst>
          </p:cNvPr>
          <p:cNvSpPr>
            <a:spLocks noGrp="1"/>
          </p:cNvSpPr>
          <p:nvPr>
            <p:ph type="body" idx="1"/>
          </p:nvPr>
        </p:nvSpPr>
        <p:spPr/>
        <p:txBody>
          <a:bodyPr/>
          <a:lstStyle/>
          <a:p>
            <a:r>
              <a:rPr lang="en-GB"/>
              <a:t>This chart looks at Barb’s audience reporting capabilities. The focal meter data provides further insight into </a:t>
            </a:r>
            <a:r>
              <a:rPr lang="en-GB" sz="1200" b="0">
                <a:effectLst/>
                <a:ea typeface="Times New Roman" panose="02020603050405020304" pitchFamily="18" charset="0"/>
              </a:rPr>
              <a:t>SVOD and video-sharing platforms to provide a view on ‘</a:t>
            </a:r>
            <a:r>
              <a:rPr lang="en-GB" sz="1200" b="1">
                <a:effectLst/>
                <a:ea typeface="Times New Roman" panose="02020603050405020304" pitchFamily="18" charset="0"/>
              </a:rPr>
              <a:t>total identified viewing</a:t>
            </a:r>
            <a:r>
              <a:rPr lang="en-GB" sz="1200" b="0">
                <a:effectLst/>
                <a:ea typeface="Times New Roman" panose="02020603050405020304" pitchFamily="18" charset="0"/>
              </a:rPr>
              <a:t>’ which includes:</a:t>
            </a:r>
          </a:p>
          <a:p>
            <a:pPr lvl="0"/>
            <a:r>
              <a:rPr lang="en-GB" sz="1200" b="0">
                <a:effectLst/>
                <a:ea typeface="Times New Roman" panose="02020603050405020304" pitchFamily="18" charset="0"/>
              </a:rPr>
              <a:t> </a:t>
            </a:r>
            <a:endParaRPr lang="en-GB"/>
          </a:p>
          <a:p>
            <a:pPr marL="171450" indent="-171450" algn="l">
              <a:buFont typeface="Arial" panose="020B0604020202020204" pitchFamily="34" charset="0"/>
              <a:buChar char="•"/>
            </a:pPr>
            <a:r>
              <a:rPr lang="en-GB" sz="1200" b="1">
                <a:effectLst/>
                <a:ea typeface="Times New Roman" panose="02020603050405020304" pitchFamily="18" charset="0"/>
              </a:rPr>
              <a:t>Total broadcaster viewing </a:t>
            </a:r>
            <a:r>
              <a:rPr lang="en-GB" sz="1200" b="0">
                <a:effectLst/>
                <a:ea typeface="Times New Roman" panose="02020603050405020304" pitchFamily="18" charset="0"/>
              </a:rPr>
              <a:t>– </a:t>
            </a:r>
            <a:r>
              <a:rPr lang="en-GB" b="0" i="0">
                <a:solidFill>
                  <a:srgbClr val="000000"/>
                </a:solidFill>
                <a:effectLst/>
                <a:latin typeface="Open Sans" panose="020B0606030504020204" pitchFamily="34" charset="0"/>
              </a:rPr>
              <a:t>represents the time spent watching linear broadcast channels and broadcaster-owned VOD services (BVOD). This includes live viewing, as well as pre- and post broadcast viewing, and viewing to archive box-sets on a BVOD service. We capture and report this viewing across four screens — TV sets, tablets, PCs and smartphones. For tagged services, this includes any streaming regardless of whether it was through the home </a:t>
            </a:r>
            <a:r>
              <a:rPr lang="en-GB" b="0" i="0" err="1">
                <a:solidFill>
                  <a:srgbClr val="000000"/>
                </a:solidFill>
                <a:effectLst/>
                <a:latin typeface="Open Sans" panose="020B0606030504020204" pitchFamily="34" charset="0"/>
              </a:rPr>
              <a:t>WiFi</a:t>
            </a:r>
            <a:r>
              <a:rPr lang="en-GB" b="0" i="0">
                <a:solidFill>
                  <a:srgbClr val="000000"/>
                </a:solidFill>
                <a:effectLst/>
                <a:latin typeface="Open Sans" panose="020B0606030504020204" pitchFamily="34" charset="0"/>
              </a:rPr>
              <a:t> network.</a:t>
            </a:r>
          </a:p>
          <a:p>
            <a:pPr marL="171450" indent="-171450">
              <a:buFont typeface="Arial" panose="020B0604020202020204" pitchFamily="34" charset="0"/>
              <a:buChar char="•"/>
            </a:pPr>
            <a:br>
              <a:rPr lang="en-GB"/>
            </a:br>
            <a:r>
              <a:rPr lang="en-GB" sz="1200" b="1">
                <a:effectLst/>
                <a:ea typeface="Times New Roman" panose="02020603050405020304" pitchFamily="18" charset="0"/>
              </a:rPr>
              <a:t>Total SVOD/AVOD viewing </a:t>
            </a:r>
            <a:r>
              <a:rPr lang="en-GB" sz="1200" b="0">
                <a:effectLst/>
                <a:ea typeface="Times New Roman" panose="02020603050405020304" pitchFamily="18" charset="0"/>
              </a:rPr>
              <a:t>- includes</a:t>
            </a:r>
            <a:r>
              <a:rPr lang="en-GB"/>
              <a:t> 19 VOD services — notably Amazon Prime Video, Disney+ and Netflix. Viewing is reported on all four screens, although this only includes viewing through a home’s </a:t>
            </a:r>
            <a:r>
              <a:rPr lang="en-GB" err="1"/>
              <a:t>WiFi</a:t>
            </a:r>
            <a:r>
              <a:rPr lang="en-GB"/>
              <a:t> network.</a:t>
            </a:r>
          </a:p>
          <a:p>
            <a:pPr marL="171450" indent="-171450">
              <a:buFont typeface="Arial" panose="020B0604020202020204" pitchFamily="34" charset="0"/>
              <a:buChar char="•"/>
            </a:pPr>
            <a:endParaRPr lang="en-GB" sz="1200" b="0">
              <a:effectLst/>
              <a:ea typeface="Times New Roman" panose="02020603050405020304" pitchFamily="18" charset="0"/>
            </a:endParaRPr>
          </a:p>
          <a:p>
            <a:pPr marL="171450" indent="-171450">
              <a:buFont typeface="Arial" panose="020B0604020202020204" pitchFamily="34" charset="0"/>
              <a:buChar char="•"/>
            </a:pPr>
            <a:r>
              <a:rPr lang="en-GB" sz="1200" b="1">
                <a:effectLst/>
                <a:ea typeface="Times New Roman" panose="02020603050405020304" pitchFamily="18" charset="0"/>
              </a:rPr>
              <a:t>Total video-sharing</a:t>
            </a:r>
            <a:r>
              <a:rPr lang="en-GB" sz="1200" b="0">
                <a:effectLst/>
                <a:ea typeface="Times New Roman" panose="02020603050405020304" pitchFamily="18" charset="0"/>
              </a:rPr>
              <a:t>– i</a:t>
            </a:r>
            <a:r>
              <a:rPr lang="en-US" sz="1200" b="0" err="1">
                <a:effectLst/>
                <a:ea typeface="Times New Roman" panose="02020603050405020304" pitchFamily="18" charset="0"/>
              </a:rPr>
              <a:t>ncludes</a:t>
            </a:r>
            <a:r>
              <a:rPr lang="en-US" sz="1200" b="0">
                <a:effectLst/>
                <a:ea typeface="Times New Roman" panose="02020603050405020304" pitchFamily="18" charset="0"/>
              </a:rPr>
              <a:t> viewing — again on all four screens — to platforms such as TikTok, Twitch and YouTube. Our audience reporting for video-sharing platforms only includes viewing through a home </a:t>
            </a:r>
            <a:r>
              <a:rPr lang="en-US" sz="1200" b="0" err="1">
                <a:effectLst/>
                <a:ea typeface="Times New Roman" panose="02020603050405020304" pitchFamily="18" charset="0"/>
              </a:rPr>
              <a:t>WiFi</a:t>
            </a:r>
            <a:r>
              <a:rPr lang="en-US" sz="1200" b="0">
                <a:effectLst/>
                <a:ea typeface="Times New Roman" panose="02020603050405020304" pitchFamily="18" charset="0"/>
              </a:rPr>
              <a:t> network.</a:t>
            </a:r>
          </a:p>
        </p:txBody>
      </p:sp>
      <p:sp>
        <p:nvSpPr>
          <p:cNvPr id="4" name="Slide Number Placeholder 3">
            <a:extLst>
              <a:ext uri="{FF2B5EF4-FFF2-40B4-BE49-F238E27FC236}">
                <a16:creationId xmlns:a16="http://schemas.microsoft.com/office/drawing/2014/main" id="{CF2D766C-C58A-B653-3F8F-C2EEB12CDB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311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AE6C7-CBB9-34BE-C4BA-6799D4839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D87A3-AF5D-E49D-2E83-94076274369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D2B2B2F-EE95-5F1C-AB1E-ACE1122B24AB}"/>
              </a:ext>
            </a:extLst>
          </p:cNvPr>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rPr>
              <a:t>Analysis from Barb shows that the majority of total identified was spent watching broadcaster channels and VOD services. </a:t>
            </a:r>
          </a:p>
          <a:p>
            <a:endParaRPr lang="en-US"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In terms of devices, the TV set is the most popular screen for broadcaster viewing and SVOD/AVOD viewing. For video-sharing services like YouTube, TV set viewing accounts for a smaller proportion.</a:t>
            </a:r>
          </a:p>
          <a:p>
            <a:endParaRPr lang="en-US"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 Total identified viewing includes:</a:t>
            </a:r>
            <a:endParaRPr lang="en-GB"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200" b="1" dirty="0">
                <a:effectLst/>
                <a:latin typeface="Calibri" panose="020F0502020204030204" pitchFamily="34" charset="0"/>
                <a:ea typeface="Times New Roman" panose="02020603050405020304" pitchFamily="18" charset="0"/>
              </a:rPr>
              <a:t>Total broadcaster viewing</a:t>
            </a:r>
            <a:r>
              <a:rPr lang="en-US" sz="1200" dirty="0">
                <a:effectLst/>
                <a:latin typeface="Calibri" panose="020F0502020204030204" pitchFamily="34" charset="0"/>
                <a:ea typeface="Times New Roman" panose="02020603050405020304" pitchFamily="18" charset="0"/>
              </a:rPr>
              <a:t> – this represents the time spent watching linear broadcast TV channels and broadcaster-owned VOD services (BVOD). This includes live viewing, as well as pre- and post-broadcast viewing, and viewing to archive box-sets on a BVOD service. This is reported across four screens — TV sets, tablets, PCs, and smartphones — by gathering information about what is streamed through the home Wi-Fi network. For tagged services that share their own census level data with Barb, this includes any streaming regardless of whether it was through the home Wi-Fi network or not.</a:t>
            </a:r>
            <a:endParaRPr lang="en-GB"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200" b="1" dirty="0">
                <a:effectLst/>
                <a:latin typeface="Calibri" panose="020F0502020204030204" pitchFamily="34" charset="0"/>
                <a:ea typeface="Times New Roman" panose="02020603050405020304" pitchFamily="18" charset="0"/>
              </a:rPr>
              <a:t>Total SVOD/AVOD viewing</a:t>
            </a:r>
            <a:r>
              <a:rPr lang="en-US" sz="1200" dirty="0">
                <a:effectLst/>
                <a:latin typeface="Calibri" panose="020F0502020204030204" pitchFamily="34" charset="0"/>
                <a:ea typeface="Times New Roman" panose="02020603050405020304" pitchFamily="18" charset="0"/>
              </a:rPr>
              <a:t> – this covers 19 VOD services, notably Amazon Prime Video, Disney+, and Netflix. Viewing is reported on all four screens, although this only includes viewing through a home’s Wi-Fi network as these services are not tagged.</a:t>
            </a:r>
            <a:endParaRPr lang="en-GB"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200" b="1" dirty="0">
                <a:effectLst/>
                <a:latin typeface="Calibri" panose="020F0502020204030204" pitchFamily="34" charset="0"/>
                <a:ea typeface="Times New Roman" panose="02020603050405020304" pitchFamily="18" charset="0"/>
              </a:rPr>
              <a:t>Total video-sharing </a:t>
            </a:r>
            <a:r>
              <a:rPr lang="en-US" sz="1200" dirty="0">
                <a:effectLst/>
                <a:latin typeface="Calibri" panose="020F0502020204030204" pitchFamily="34" charset="0"/>
                <a:ea typeface="Times New Roman" panose="02020603050405020304" pitchFamily="18" charset="0"/>
              </a:rPr>
              <a:t>– this covers the use of platforms such as TikTok, Twitch, and YouTube. As with SVOD/AVOD viewing, reporting for video-sharing platforms only includes viewing through a home Wi-Fi network on all four screens.</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8907705B-82AD-E8D7-2CE4-F0D71EF71F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68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E309-9CEF-AEFC-4955-51B629A96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B37B0-3772-8867-5B44-B6465168E7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12088C-9E1E-87E1-F34A-7CD3B6474E8B}"/>
              </a:ext>
            </a:extLst>
          </p:cNvPr>
          <p:cNvSpPr>
            <a:spLocks noGrp="1"/>
          </p:cNvSpPr>
          <p:nvPr>
            <p:ph type="body" idx="1"/>
          </p:nvPr>
        </p:nvSpPr>
        <p:spPr/>
        <p:txBody>
          <a:bodyPr/>
          <a:lstStyle/>
          <a:p>
            <a:r>
              <a:rPr lang="en-US" dirty="0"/>
              <a:t>There’s a great, and frequently mis-attributed, quote from former Canadian PM Justin Trudeau at </a:t>
            </a:r>
            <a:r>
              <a:rPr lang="en-US" sz="1200" kern="1200" dirty="0">
                <a:solidFill>
                  <a:schemeClr val="tx1"/>
                </a:solidFill>
                <a:effectLst/>
                <a:latin typeface="+mn-lt"/>
                <a:ea typeface="+mn-ea"/>
                <a:cs typeface="+mn-cs"/>
              </a:rPr>
              <a:t>Davos</a:t>
            </a:r>
            <a:r>
              <a:rPr lang="en-US" dirty="0"/>
              <a:t> when he said “The pace of change has never been this fast, yet it will never be this slow again”. And that came to mind when we reviewed how TV viewing has evolved over the last few years.</a:t>
            </a:r>
          </a:p>
          <a:p>
            <a:endParaRPr lang="en-US" dirty="0"/>
          </a:p>
          <a:p>
            <a:r>
              <a:rPr lang="en-US" dirty="0"/>
              <a:t>Back in 2015 the average person in the UK was watching around 3 hours 46 minutes of TV per day almost all via live, linear TV. Since then, the disruption has been extraordinary...</a:t>
            </a:r>
          </a:p>
          <a:p>
            <a:endParaRPr lang="en-US" dirty="0"/>
          </a:p>
          <a:p>
            <a:r>
              <a:rPr lang="en-US" dirty="0"/>
              <a:t>Brexit. Trump #1. TikTok launch; GDPR regulation and iOS14 ruining our ability to target and track. Streaming wars kicking off in Covid. War in Ukraine; energy crisis + cost of living crisis. The explosion of </a:t>
            </a:r>
            <a:r>
              <a:rPr lang="en-US" dirty="0" err="1"/>
              <a:t>genAI</a:t>
            </a:r>
            <a:r>
              <a:rPr lang="en-US" dirty="0"/>
              <a:t>. Elections everywhere. </a:t>
            </a:r>
            <a:r>
              <a:rPr lang="en-US" dirty="0" err="1"/>
              <a:t>Labour</a:t>
            </a:r>
            <a:r>
              <a:rPr lang="en-US" dirty="0"/>
              <a:t> landslide. Trump #2.  </a:t>
            </a:r>
          </a:p>
          <a:p>
            <a:endParaRPr lang="en-US" dirty="0"/>
          </a:p>
          <a:p>
            <a:r>
              <a:rPr lang="en-US" dirty="0"/>
              <a:t>So, it’s no surprise that TV habits have changed. Using IPA TouchPoints data, we can see that the average person in the UK in 2025 watched around 3 hours 22 minutes of TV per day.</a:t>
            </a:r>
          </a:p>
          <a:p>
            <a:endParaRPr lang="en-US" dirty="0"/>
          </a:p>
        </p:txBody>
      </p:sp>
      <p:sp>
        <p:nvSpPr>
          <p:cNvPr id="4" name="Slide Number Placeholder 3">
            <a:extLst>
              <a:ext uri="{FF2B5EF4-FFF2-40B4-BE49-F238E27FC236}">
                <a16:creationId xmlns:a16="http://schemas.microsoft.com/office/drawing/2014/main" id="{2805C20B-D250-C206-A284-02EDB2D1BE57}"/>
              </a:ext>
            </a:extLst>
          </p:cNvPr>
          <p:cNvSpPr>
            <a:spLocks noGrp="1"/>
          </p:cNvSpPr>
          <p:nvPr>
            <p:ph type="sldNum" sz="quarter" idx="10"/>
          </p:nvPr>
        </p:nvSpPr>
        <p:spPr/>
        <p:txBody>
          <a:bodyPr/>
          <a:lstStyle/>
          <a:p>
            <a:pPr marL="0" marR="0" lvl="0" indent="0" algn="r" defTabSz="952378"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2378"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921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727CA-2D06-B80B-E768-4286FACA8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B93A77-0A7F-585C-21C0-FECB8467420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78B678E-4621-5559-A60B-C6452E6D0F14}"/>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Methodology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quantitative analysis of total video consumption in the UK was undertaken by Thinkbox. It combined 2025 data from Barb, the IPA’s TouchPoints, Pornhub, UK Cinema Association, and Ipsos Iris.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TouchPoints data was used to determine the remaining out-of-home consumption.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combination of these sources creates a solid estimate as it utilises the robustness of Barb data (11,500 panel members, representative of the UK TV population, metered actual consumption data, analysis across a whole year) alongside Ipsos Iris and IPA TouchPoints data to capture any out-of-home consumption.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Time spent viewing video at cinemas was based on total admissions data from the UK Cinema Association profiled for each audience using data from DCM.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Source: Ipsos iris Online Audience Measurement Service, 12-month average Jan – Dec 2025. Internet users aged 15+, using PC/laptop, smartphone or tablet device.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Technical note: [Broadcaster] data for YouTube includes content owner data for the BBC, Channel 4, CNBC, ITV, NBC and Sky. [Commercial broadcaster] data for YouTube includes content owner data for Channel 4, CNBC, ITV, NBC and Sky. TikTok data is both website and app.</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1200" u="sng" kern="1200" dirty="0">
                <a:solidFill>
                  <a:schemeClr val="tx1"/>
                </a:solidFill>
                <a:effectLst/>
                <a:latin typeface="+mn-lt"/>
                <a:ea typeface="+mn-ea"/>
                <a:cs typeface="+mn-cs"/>
                <a:hlinkClick r:id="rId3"/>
              </a:rPr>
              <a:t>here</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p>
          <a:p>
            <a:endParaRPr lang="en-GB" dirty="0"/>
          </a:p>
        </p:txBody>
      </p:sp>
      <p:sp>
        <p:nvSpPr>
          <p:cNvPr id="4" name="Slide Number Placeholder 3">
            <a:extLst>
              <a:ext uri="{FF2B5EF4-FFF2-40B4-BE49-F238E27FC236}">
                <a16:creationId xmlns:a16="http://schemas.microsoft.com/office/drawing/2014/main" id="{AFB38EB6-C2AF-790C-7993-C3F7F5C64130}"/>
              </a:ext>
            </a:extLst>
          </p:cNvPr>
          <p:cNvSpPr>
            <a:spLocks noGrp="1"/>
          </p:cNvSpPr>
          <p:nvPr>
            <p:ph type="sldNum" sz="quarter" idx="10"/>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55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94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CE4C5-B22F-759A-072B-64AFCC074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53A79-9AF3-8F95-174B-F264B77FF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D7986-1C6A-D4C6-6F14-B5DDC4A7DE34}"/>
              </a:ext>
            </a:extLst>
          </p:cNvPr>
          <p:cNvSpPr>
            <a:spLocks noGrp="1"/>
          </p:cNvSpPr>
          <p:nvPr>
            <p:ph type="body" idx="1"/>
          </p:nvPr>
        </p:nvSpPr>
        <p:spPr/>
        <p:txBody>
          <a:bodyPr/>
          <a:lstStyle/>
          <a:p>
            <a:r>
              <a:rPr lang="en-GB" sz="1800" b="0" i="0" u="none" strike="noStrike" baseline="0" dirty="0">
                <a:solidFill>
                  <a:srgbClr val="000000"/>
                </a:solidFill>
                <a:latin typeface="Founders Grotesk Regular"/>
              </a:rPr>
              <a:t>Breaking down Total TV into the different ways reveals the increasingly important role of Live and VOD viewing.</a:t>
            </a:r>
          </a:p>
          <a:p>
            <a:endParaRPr lang="en-GB" sz="1800" b="0" i="0" u="none" strike="noStrike" baseline="0" dirty="0">
              <a:solidFill>
                <a:srgbClr val="000000"/>
              </a:solidFill>
              <a:latin typeface="Founders Grotesk Regular"/>
            </a:endParaRPr>
          </a:p>
          <a:p>
            <a:r>
              <a:rPr lang="en-GB" sz="1800" b="0" i="0" u="none" strike="noStrike" baseline="0" dirty="0">
                <a:solidFill>
                  <a:srgbClr val="000000"/>
                </a:solidFill>
                <a:latin typeface="Founders Grotesk Regular"/>
              </a:rPr>
              <a:t>This data uses both Barb data and includes an estimate of any unknown viewing that is thought to fall into Playback and Live viewing.</a:t>
            </a:r>
          </a:p>
          <a:p>
            <a:endParaRPr lang="en-GB" sz="1800" b="0" i="0" u="none" strike="noStrike" baseline="0" dirty="0">
              <a:solidFill>
                <a:srgbClr val="000000"/>
              </a:solidFill>
              <a:latin typeface="Founders Grotesk Regular"/>
            </a:endParaRPr>
          </a:p>
        </p:txBody>
      </p:sp>
      <p:sp>
        <p:nvSpPr>
          <p:cNvPr id="4" name="Slide Number Placeholder 3">
            <a:extLst>
              <a:ext uri="{FF2B5EF4-FFF2-40B4-BE49-F238E27FC236}">
                <a16:creationId xmlns:a16="http://schemas.microsoft.com/office/drawing/2014/main" id="{2729E6B0-F47F-02C3-085C-C4BC12706D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381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heaviest quartile watch almost 11 hours of content (broadcaster, SVOD/AVOD and video sharing services)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671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3BDBF-B929-5F5E-7F71-66D659F18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90441-50D4-F277-328D-0DDC400826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83454F-D668-DC7B-92FA-7A924AC5FC2B}"/>
              </a:ext>
            </a:extLst>
          </p:cNvPr>
          <p:cNvSpPr>
            <a:spLocks noGrp="1"/>
          </p:cNvSpPr>
          <p:nvPr>
            <p:ph type="body" idx="1"/>
          </p:nvPr>
        </p:nvSpPr>
        <p:spPr/>
        <p:txBody>
          <a:bodyPr/>
          <a:lstStyle/>
          <a:p>
            <a:r>
              <a:rPr lang="en-GB" dirty="0"/>
              <a:t>Using Barb data to analyse the top performing episodes of 2025, we can see that British content, both new and known, still attract huge audiences. </a:t>
            </a:r>
          </a:p>
        </p:txBody>
      </p:sp>
      <p:sp>
        <p:nvSpPr>
          <p:cNvPr id="4" name="Slide Number Placeholder 3">
            <a:extLst>
              <a:ext uri="{FF2B5EF4-FFF2-40B4-BE49-F238E27FC236}">
                <a16:creationId xmlns:a16="http://schemas.microsoft.com/office/drawing/2014/main" id="{F9705070-98D1-9DA4-6494-79915DE8A6B8}"/>
              </a:ext>
            </a:extLst>
          </p:cNvPr>
          <p:cNvSpPr>
            <a:spLocks noGrp="1"/>
          </p:cNvSpPr>
          <p:nvPr>
            <p:ph type="sldNum" sz="quarter" idx="5"/>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4639CACF-CA70-446E-A87E-F1B38C1B6C21}"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55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36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550B1-184C-F168-EE6B-534591FC4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9218F-5251-4B9B-3206-CB8E3CD799E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BF899A7-2F23-57E9-7707-AC8BAC91AE81}"/>
              </a:ext>
            </a:extLst>
          </p:cNvPr>
          <p:cNvSpPr>
            <a:spLocks noGrp="1"/>
          </p:cNvSpPr>
          <p:nvPr>
            <p:ph type="body" idx="1"/>
          </p:nvPr>
        </p:nvSpPr>
        <p:spPr/>
        <p:txBody>
          <a:bodyPr/>
          <a:lstStyle/>
          <a:p>
            <a:pPr marL="0" indent="0">
              <a:buFontTx/>
              <a:buNone/>
            </a:pPr>
            <a:r>
              <a:rPr lang="en-GB" dirty="0"/>
              <a:t>Without a single source data provider on time-spent watching AV advertising, this analysis takes a jigsaw approach, using a variety of data sources to build the most accurate picture of AV viewing time possible. </a:t>
            </a:r>
          </a:p>
          <a:p>
            <a:pPr marL="0" indent="0">
              <a:buFontTx/>
              <a:buNone/>
            </a:pPr>
            <a:endParaRPr lang="en-GB" dirty="0"/>
          </a:p>
          <a:p>
            <a:pPr marL="0" indent="0">
              <a:buFontTx/>
              <a:buNone/>
            </a:pPr>
            <a:r>
              <a:rPr lang="en-GB" dirty="0"/>
              <a:t>The data approach used to build the estimate for each platform:</a:t>
            </a:r>
          </a:p>
          <a:p>
            <a:pPr marL="171450" indent="-171450">
              <a:buFont typeface="Arial" panose="020B0604020202020204" pitchFamily="34" charset="0"/>
              <a:buChar char="•"/>
            </a:pPr>
            <a:r>
              <a:rPr lang="en-GB" dirty="0"/>
              <a:t>Total TV: Barb data for Total TV (broadcaster and SVOD/AVOD services) and the broadcasters’ own census data for BVOD advertising viewing time.</a:t>
            </a:r>
          </a:p>
          <a:p>
            <a:pPr marL="171450" indent="-171450">
              <a:buFont typeface="Arial" panose="020B0604020202020204" pitchFamily="34" charset="0"/>
              <a:buChar char="•"/>
            </a:pPr>
            <a:r>
              <a:rPr lang="en-GB" dirty="0"/>
              <a:t>Cinema: The UK Cinema Association provides total box office seats sold. We’ve estimated 15 minutes of advertising per seat. </a:t>
            </a:r>
          </a:p>
          <a:p>
            <a:pPr marL="171450" indent="-171450">
              <a:buFont typeface="Arial" panose="020B0604020202020204" pitchFamily="34" charset="0"/>
              <a:buChar char="•"/>
            </a:pPr>
            <a:r>
              <a:rPr lang="en-GB" dirty="0"/>
              <a:t>YouTube: Ad time modelled at 3.33% of content time (Enders Analysis, 23</a:t>
            </a:r>
            <a:r>
              <a:rPr lang="en-GB" baseline="30000" dirty="0"/>
              <a:t>rd</a:t>
            </a:r>
            <a:r>
              <a:rPr lang="en-GB" dirty="0"/>
              <a:t> October 2024) and excludes those estimated to be on the YouTube Premium tier.</a:t>
            </a:r>
          </a:p>
          <a:p>
            <a:pPr marL="171450" indent="-171450">
              <a:buFont typeface="Arial" panose="020B0604020202020204" pitchFamily="34" charset="0"/>
              <a:buChar char="•"/>
            </a:pPr>
            <a:r>
              <a:rPr lang="en-GB" dirty="0"/>
              <a:t>TikTok: Ad time modelled at 3.4% of content time using agency and broadcaster estimates.</a:t>
            </a:r>
          </a:p>
          <a:p>
            <a:pPr marL="171450" indent="-171450">
              <a:buFont typeface="Arial" panose="020B0604020202020204" pitchFamily="34" charset="0"/>
              <a:buChar char="•"/>
            </a:pPr>
            <a:r>
              <a:rPr lang="en-GB" dirty="0"/>
              <a:t>Other online video: ad time modelled at 3.33% of content time.</a:t>
            </a:r>
          </a:p>
          <a:p>
            <a:endParaRPr lang="en-GB" dirty="0"/>
          </a:p>
        </p:txBody>
      </p:sp>
      <p:sp>
        <p:nvSpPr>
          <p:cNvPr id="4" name="Slide Number Placeholder 3">
            <a:extLst>
              <a:ext uri="{FF2B5EF4-FFF2-40B4-BE49-F238E27FC236}">
                <a16:creationId xmlns:a16="http://schemas.microsoft.com/office/drawing/2014/main" id="{97682424-D821-5014-3554-D5BC4E381293}"/>
              </a:ext>
            </a:extLst>
          </p:cNvPr>
          <p:cNvSpPr>
            <a:spLocks noGrp="1"/>
          </p:cNvSpPr>
          <p:nvPr>
            <p:ph type="sldNum" sz="quarter" idx="10"/>
          </p:nvPr>
        </p:nvSpPr>
        <p:spPr/>
        <p:txBody>
          <a:bodyPr/>
          <a:lstStyle/>
          <a:p>
            <a:pPr marL="0" marR="0" lvl="0" indent="0" algn="r" defTabSz="952378"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2378"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329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F4776-3BB2-ACBF-112C-77C54CD977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46EBB-B32B-FE4F-638C-055FD9F3971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906408C-B7F0-2735-5DA4-2C64E63FE308}"/>
              </a:ext>
            </a:extLst>
          </p:cNvPr>
          <p:cNvSpPr>
            <a:spLocks noGrp="1"/>
          </p:cNvSpPr>
          <p:nvPr>
            <p:ph type="body" idx="1"/>
          </p:nvPr>
        </p:nvSpPr>
        <p:spPr/>
        <p:txBody>
          <a:bodyPr/>
          <a:lstStyle/>
          <a:p>
            <a:pPr marL="0" indent="0">
              <a:buFontTx/>
              <a:buNone/>
            </a:pPr>
            <a:r>
              <a:rPr lang="en-GB" dirty="0"/>
              <a:t>Without a single source data provider on time-spent watching AV advertising, this analysis takes a jigsaw approach, using a variety of data sources to build the most accurate picture of AV viewing time possible. </a:t>
            </a:r>
          </a:p>
          <a:p>
            <a:pPr marL="0" indent="0">
              <a:buFontTx/>
              <a:buNone/>
            </a:pPr>
            <a:endParaRPr lang="en-GB" dirty="0"/>
          </a:p>
          <a:p>
            <a:pPr marL="0" indent="0">
              <a:buFontTx/>
              <a:buNone/>
            </a:pPr>
            <a:r>
              <a:rPr lang="en-GB" dirty="0"/>
              <a:t>The data approach used to build the estimate for each platform:</a:t>
            </a:r>
          </a:p>
          <a:p>
            <a:pPr marL="171450" indent="-171450">
              <a:buFont typeface="Arial" panose="020B0604020202020204" pitchFamily="34" charset="0"/>
              <a:buChar char="•"/>
            </a:pPr>
            <a:r>
              <a:rPr lang="en-GB" dirty="0"/>
              <a:t>Total TV: Barb data for Total TV (broadcaster and SVOD/AVOD services) and the broadcasters’ own census data for BVOD advertising viewing time.</a:t>
            </a:r>
          </a:p>
          <a:p>
            <a:pPr marL="171450" indent="-171450">
              <a:buFont typeface="Arial" panose="020B0604020202020204" pitchFamily="34" charset="0"/>
              <a:buChar char="•"/>
            </a:pPr>
            <a:r>
              <a:rPr lang="en-GB" dirty="0"/>
              <a:t>Cinema: The UK Cinema Association provides total box office seats sold. We’ve estimated 15 minutes of advertising per seat. </a:t>
            </a:r>
          </a:p>
          <a:p>
            <a:pPr marL="171450" indent="-171450">
              <a:buFont typeface="Arial" panose="020B0604020202020204" pitchFamily="34" charset="0"/>
              <a:buChar char="•"/>
            </a:pPr>
            <a:r>
              <a:rPr lang="en-GB" dirty="0"/>
              <a:t>YouTube: Ad time modelled at 3.33% of content time (Enders Analysis, 23</a:t>
            </a:r>
            <a:r>
              <a:rPr lang="en-GB" baseline="30000" dirty="0"/>
              <a:t>rd</a:t>
            </a:r>
            <a:r>
              <a:rPr lang="en-GB" dirty="0"/>
              <a:t> October 2024) and excludes those estimated to be on the YouTube Premium tier.</a:t>
            </a:r>
          </a:p>
          <a:p>
            <a:pPr marL="171450" indent="-171450">
              <a:buFont typeface="Arial" panose="020B0604020202020204" pitchFamily="34" charset="0"/>
              <a:buChar char="•"/>
            </a:pPr>
            <a:r>
              <a:rPr lang="en-GB" dirty="0"/>
              <a:t>TikTok: Ad time modelled at 3.4% of content time using agency and broadcaster estimates.</a:t>
            </a:r>
          </a:p>
          <a:p>
            <a:pPr marL="171450" indent="-171450">
              <a:buFont typeface="Arial" panose="020B0604020202020204" pitchFamily="34" charset="0"/>
              <a:buChar char="•"/>
            </a:pPr>
            <a:r>
              <a:rPr lang="en-GB" dirty="0"/>
              <a:t>Other online video: ad time modelled at 3.33% of content time.</a:t>
            </a:r>
          </a:p>
          <a:p>
            <a:endParaRPr lang="en-GB" dirty="0"/>
          </a:p>
        </p:txBody>
      </p:sp>
      <p:sp>
        <p:nvSpPr>
          <p:cNvPr id="4" name="Slide Number Placeholder 3">
            <a:extLst>
              <a:ext uri="{FF2B5EF4-FFF2-40B4-BE49-F238E27FC236}">
                <a16:creationId xmlns:a16="http://schemas.microsoft.com/office/drawing/2014/main" id="{7864D4E3-5395-7EEC-DF25-541D784E113C}"/>
              </a:ext>
            </a:extLst>
          </p:cNvPr>
          <p:cNvSpPr>
            <a:spLocks noGrp="1"/>
          </p:cNvSpPr>
          <p:nvPr>
            <p:ph type="sldNum" sz="quarter" idx="10"/>
          </p:nvPr>
        </p:nvSpPr>
        <p:spPr/>
        <p:txBody>
          <a:bodyPr/>
          <a:lstStyle/>
          <a:p>
            <a:pPr marL="0" marR="0" lvl="0" indent="0" algn="r" defTabSz="952378"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2378"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311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Broadcaster viewing across 2025 highlights the impact of seasonal viewing, whilst viewing to SVOD platforms and video sharing services was broadly consistent.</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34CD0-2AE8-49DE-9672-09EB77A6A1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0309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2.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3.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4.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5.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6.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7.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8.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9.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0.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2.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3.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4.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5.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6.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7.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8.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1.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2.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3.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4.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5.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6.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7.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8.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9.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0.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1.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2.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3.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4.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5.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6.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7.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8.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9.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0.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1.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2.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3.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4.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5.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6.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7.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8.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1.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2.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6.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9.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2.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3.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5.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6.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7.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8.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9.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1.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2.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3.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4.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5.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6.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7.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8.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9.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2.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3.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4.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5.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6.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7.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8.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9.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0.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97517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29170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37173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131433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22043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22532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1836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734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a:t>XXX%</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1050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17567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a:p>
        </p:txBody>
      </p:sp>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47107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39187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19191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5577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90270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a:t>
            </a:r>
          </a:p>
        </p:txBody>
      </p:sp>
    </p:spTree>
    <p:custDataLst>
      <p:tags r:id="rId1"/>
    </p:custDataLst>
    <p:extLst>
      <p:ext uri="{BB962C8B-B14F-4D97-AF65-F5344CB8AC3E}">
        <p14:creationId xmlns:p14="http://schemas.microsoft.com/office/powerpoint/2010/main" val="205430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a:t>
            </a:r>
          </a:p>
        </p:txBody>
      </p:sp>
    </p:spTree>
    <p:custDataLst>
      <p:tags r:id="rId1"/>
    </p:custDataLst>
    <p:extLst>
      <p:ext uri="{BB962C8B-B14F-4D97-AF65-F5344CB8AC3E}">
        <p14:creationId xmlns:p14="http://schemas.microsoft.com/office/powerpoint/2010/main" val="3779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a:t>
            </a:r>
          </a:p>
        </p:txBody>
      </p:sp>
    </p:spTree>
    <p:custDataLst>
      <p:tags r:id="rId1"/>
    </p:custDataLst>
    <p:extLst>
      <p:ext uri="{BB962C8B-B14F-4D97-AF65-F5344CB8AC3E}">
        <p14:creationId xmlns:p14="http://schemas.microsoft.com/office/powerpoint/2010/main" val="132628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91886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11950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3413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AC5BB-39CE-1A4C-8812-F3A17EA4417C}"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37034-C073-224B-8A1D-BD7C891A4C35}" type="slidenum">
              <a:rPr lang="en-US" smtClean="0"/>
              <a:t>‹#›</a:t>
            </a:fld>
            <a:endParaRPr lang="en-US"/>
          </a:p>
        </p:txBody>
      </p:sp>
    </p:spTree>
    <p:extLst>
      <p:ext uri="{BB962C8B-B14F-4D97-AF65-F5344CB8AC3E}">
        <p14:creationId xmlns:p14="http://schemas.microsoft.com/office/powerpoint/2010/main" val="37982525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FAC5BB-39CE-1A4C-8812-F3A17EA4417C}" type="datetimeFigureOut">
              <a:rPr lang="en-US" smtClean="0"/>
              <a:t>4/15/2026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537034-C073-224B-8A1D-BD7C891A4C35}" type="slidenum">
              <a:rPr lang="en-US" smtClean="0"/>
              <a:t>‹#›</a:t>
            </a:fld>
            <a:endParaRPr lang="en-US"/>
          </a:p>
        </p:txBody>
      </p:sp>
    </p:spTree>
    <p:extLst>
      <p:ext uri="{BB962C8B-B14F-4D97-AF65-F5344CB8AC3E}">
        <p14:creationId xmlns:p14="http://schemas.microsoft.com/office/powerpoint/2010/main" val="1106975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17539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 name</a:t>
            </a:r>
            <a:endParaRPr lang="en-GB"/>
          </a:p>
        </p:txBody>
      </p:sp>
    </p:spTree>
    <p:custDataLst>
      <p:tags r:id="rId1"/>
    </p:custDataLst>
    <p:extLst>
      <p:ext uri="{BB962C8B-B14F-4D97-AF65-F5344CB8AC3E}">
        <p14:creationId xmlns:p14="http://schemas.microsoft.com/office/powerpoint/2010/main" val="6534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a:t>EDIT MASTER TEXT STYLES</a:t>
            </a:r>
          </a:p>
        </p:txBody>
      </p:sp>
    </p:spTree>
    <p:custDataLst>
      <p:tags r:id="rId1"/>
    </p:custDataLst>
    <p:extLst>
      <p:ext uri="{BB962C8B-B14F-4D97-AF65-F5344CB8AC3E}">
        <p14:creationId xmlns:p14="http://schemas.microsoft.com/office/powerpoint/2010/main" val="245192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02438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a:t>Click to edit </a:t>
            </a:r>
            <a:br>
              <a:rPr lang="en-US"/>
            </a:br>
            <a:r>
              <a:rPr lang="en-US"/>
              <a:t>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7787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7724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8003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27776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32745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43700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79071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0476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14413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8112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113539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74928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29432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07079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3586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a:t>XXX%</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0367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136951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a:p>
        </p:txBody>
      </p:sp>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08181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61094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23791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06164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98063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77179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27742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62665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34558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13873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5054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2" name="Text Placeholder 6">
            <a:extLst>
              <a:ext uri="{FF2B5EF4-FFF2-40B4-BE49-F238E27FC236}">
                <a16:creationId xmlns:a16="http://schemas.microsoft.com/office/drawing/2014/main" id="{9C8B26C0-A80C-691B-592F-DF64977168B2}"/>
              </a:ext>
            </a:extLst>
          </p:cNvPr>
          <p:cNvSpPr>
            <a:spLocks noGrp="1"/>
          </p:cNvSpPr>
          <p:nvPr>
            <p:ph type="body" sz="quarter" idx="34" hasCustomPrompt="1"/>
          </p:nvPr>
        </p:nvSpPr>
        <p:spPr>
          <a:xfrm>
            <a:off x="279263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6" name="Picture Placeholder 5">
            <a:extLst>
              <a:ext uri="{FF2B5EF4-FFF2-40B4-BE49-F238E27FC236}">
                <a16:creationId xmlns:a16="http://schemas.microsoft.com/office/drawing/2014/main" id="{CAD97536-789A-7744-C13B-53E10C02D1D3}"/>
              </a:ext>
            </a:extLst>
          </p:cNvPr>
          <p:cNvSpPr>
            <a:spLocks noGrp="1"/>
          </p:cNvSpPr>
          <p:nvPr>
            <p:ph type="pic" sz="quarter" idx="13"/>
          </p:nvPr>
        </p:nvSpPr>
        <p:spPr>
          <a:xfrm>
            <a:off x="614885" y="1149559"/>
            <a:ext cx="1184400" cy="1184400"/>
          </a:xfrm>
          <a:solidFill>
            <a:schemeClr val="bg1">
              <a:lumMod val="85000"/>
            </a:schemeClr>
          </a:solidFill>
        </p:spPr>
        <p:txBody>
          <a:bodyPr/>
          <a:lstStyle/>
          <a:p>
            <a:endParaRPr lang="en-GB"/>
          </a:p>
        </p:txBody>
      </p:sp>
      <p:sp>
        <p:nvSpPr>
          <p:cNvPr id="39" name="Picture Placeholder 5">
            <a:extLst>
              <a:ext uri="{FF2B5EF4-FFF2-40B4-BE49-F238E27FC236}">
                <a16:creationId xmlns:a16="http://schemas.microsoft.com/office/drawing/2014/main" id="{9B94EB92-59A2-CAE0-A920-38D56FEEE97A}"/>
              </a:ext>
            </a:extLst>
          </p:cNvPr>
          <p:cNvSpPr>
            <a:spLocks noGrp="1"/>
          </p:cNvSpPr>
          <p:nvPr>
            <p:ph type="pic" sz="quarter" idx="14"/>
          </p:nvPr>
        </p:nvSpPr>
        <p:spPr>
          <a:xfrm>
            <a:off x="3077087" y="1149559"/>
            <a:ext cx="1184400" cy="1184400"/>
          </a:xfrm>
          <a:solidFill>
            <a:schemeClr val="bg1">
              <a:lumMod val="85000"/>
            </a:schemeClr>
          </a:solidFill>
        </p:spPr>
        <p:txBody>
          <a:bodyPr/>
          <a:lstStyle/>
          <a:p>
            <a:endParaRPr lang="en-GB"/>
          </a:p>
        </p:txBody>
      </p:sp>
      <p:sp>
        <p:nvSpPr>
          <p:cNvPr id="40" name="Picture Placeholder 5">
            <a:extLst>
              <a:ext uri="{FF2B5EF4-FFF2-40B4-BE49-F238E27FC236}">
                <a16:creationId xmlns:a16="http://schemas.microsoft.com/office/drawing/2014/main" id="{A2037EF0-46C5-5ECD-6D7D-8B423B135415}"/>
              </a:ext>
            </a:extLst>
          </p:cNvPr>
          <p:cNvSpPr>
            <a:spLocks noGrp="1"/>
          </p:cNvSpPr>
          <p:nvPr>
            <p:ph type="pic" sz="quarter" idx="15"/>
          </p:nvPr>
        </p:nvSpPr>
        <p:spPr>
          <a:xfrm>
            <a:off x="5539289" y="1149559"/>
            <a:ext cx="1184400" cy="1184400"/>
          </a:xfrm>
          <a:solidFill>
            <a:schemeClr val="bg1">
              <a:lumMod val="85000"/>
            </a:schemeClr>
          </a:solidFill>
        </p:spPr>
        <p:txBody>
          <a:bodyPr/>
          <a:lstStyle/>
          <a:p>
            <a:endParaRPr lang="en-GB"/>
          </a:p>
        </p:txBody>
      </p:sp>
      <p:sp>
        <p:nvSpPr>
          <p:cNvPr id="41" name="Picture Placeholder 5">
            <a:extLst>
              <a:ext uri="{FF2B5EF4-FFF2-40B4-BE49-F238E27FC236}">
                <a16:creationId xmlns:a16="http://schemas.microsoft.com/office/drawing/2014/main" id="{691DB60B-EBF1-0394-56AB-9271D3584436}"/>
              </a:ext>
            </a:extLst>
          </p:cNvPr>
          <p:cNvSpPr>
            <a:spLocks noGrp="1"/>
          </p:cNvSpPr>
          <p:nvPr>
            <p:ph type="pic" sz="quarter" idx="16"/>
          </p:nvPr>
        </p:nvSpPr>
        <p:spPr>
          <a:xfrm>
            <a:off x="8001491" y="1149559"/>
            <a:ext cx="1184400" cy="1184400"/>
          </a:xfrm>
          <a:solidFill>
            <a:schemeClr val="bg1">
              <a:lumMod val="85000"/>
            </a:schemeClr>
          </a:solidFill>
        </p:spPr>
        <p:txBody>
          <a:bodyPr/>
          <a:lstStyle/>
          <a:p>
            <a:endParaRPr lang="en-GB"/>
          </a:p>
        </p:txBody>
      </p:sp>
      <p:sp>
        <p:nvSpPr>
          <p:cNvPr id="42" name="Picture Placeholder 5">
            <a:extLst>
              <a:ext uri="{FF2B5EF4-FFF2-40B4-BE49-F238E27FC236}">
                <a16:creationId xmlns:a16="http://schemas.microsoft.com/office/drawing/2014/main" id="{0743C6B7-447D-329E-04CC-831A65AA2BDF}"/>
              </a:ext>
            </a:extLst>
          </p:cNvPr>
          <p:cNvSpPr>
            <a:spLocks noGrp="1"/>
          </p:cNvSpPr>
          <p:nvPr>
            <p:ph type="pic" sz="quarter" idx="17"/>
          </p:nvPr>
        </p:nvSpPr>
        <p:spPr>
          <a:xfrm>
            <a:off x="10463691" y="1149559"/>
            <a:ext cx="1184400" cy="1184400"/>
          </a:xfrm>
          <a:solidFill>
            <a:schemeClr val="bg1">
              <a:lumMod val="85000"/>
            </a:schemeClr>
          </a:solidFill>
        </p:spPr>
        <p:txBody>
          <a:bodyPr/>
          <a:lstStyle/>
          <a:p>
            <a:endParaRPr lang="en-GB"/>
          </a:p>
        </p:txBody>
      </p:sp>
      <p:sp>
        <p:nvSpPr>
          <p:cNvPr id="43" name="Picture Placeholder 5">
            <a:extLst>
              <a:ext uri="{FF2B5EF4-FFF2-40B4-BE49-F238E27FC236}">
                <a16:creationId xmlns:a16="http://schemas.microsoft.com/office/drawing/2014/main" id="{97885C51-DAF8-CFE4-E07E-4A77D20A2D0B}"/>
              </a:ext>
            </a:extLst>
          </p:cNvPr>
          <p:cNvSpPr>
            <a:spLocks noGrp="1"/>
          </p:cNvSpPr>
          <p:nvPr>
            <p:ph type="pic" sz="quarter" idx="18"/>
          </p:nvPr>
        </p:nvSpPr>
        <p:spPr>
          <a:xfrm>
            <a:off x="614259" y="3346575"/>
            <a:ext cx="1184400" cy="1184400"/>
          </a:xfrm>
          <a:solidFill>
            <a:schemeClr val="bg1">
              <a:lumMod val="85000"/>
            </a:schemeClr>
          </a:solidFill>
        </p:spPr>
        <p:txBody>
          <a:bodyPr/>
          <a:lstStyle/>
          <a:p>
            <a:endParaRPr lang="en-GB"/>
          </a:p>
        </p:txBody>
      </p:sp>
      <p:sp>
        <p:nvSpPr>
          <p:cNvPr id="44" name="Picture Placeholder 5">
            <a:extLst>
              <a:ext uri="{FF2B5EF4-FFF2-40B4-BE49-F238E27FC236}">
                <a16:creationId xmlns:a16="http://schemas.microsoft.com/office/drawing/2014/main" id="{85B93E8A-559B-3B56-D8B2-697FFE006976}"/>
              </a:ext>
            </a:extLst>
          </p:cNvPr>
          <p:cNvSpPr>
            <a:spLocks noGrp="1"/>
          </p:cNvSpPr>
          <p:nvPr>
            <p:ph type="pic" sz="quarter" idx="19"/>
          </p:nvPr>
        </p:nvSpPr>
        <p:spPr>
          <a:xfrm>
            <a:off x="3076461" y="3346575"/>
            <a:ext cx="1184400" cy="1184400"/>
          </a:xfrm>
          <a:solidFill>
            <a:schemeClr val="bg1">
              <a:lumMod val="85000"/>
            </a:schemeClr>
          </a:solidFill>
        </p:spPr>
        <p:txBody>
          <a:bodyPr/>
          <a:lstStyle/>
          <a:p>
            <a:endParaRPr lang="en-GB"/>
          </a:p>
        </p:txBody>
      </p:sp>
      <p:sp>
        <p:nvSpPr>
          <p:cNvPr id="45" name="Picture Placeholder 5">
            <a:extLst>
              <a:ext uri="{FF2B5EF4-FFF2-40B4-BE49-F238E27FC236}">
                <a16:creationId xmlns:a16="http://schemas.microsoft.com/office/drawing/2014/main" id="{CABD96A4-7320-AAC4-F94F-6763511A79E3}"/>
              </a:ext>
            </a:extLst>
          </p:cNvPr>
          <p:cNvSpPr>
            <a:spLocks noGrp="1"/>
          </p:cNvSpPr>
          <p:nvPr>
            <p:ph type="pic" sz="quarter" idx="20"/>
          </p:nvPr>
        </p:nvSpPr>
        <p:spPr>
          <a:xfrm>
            <a:off x="5538663" y="3346575"/>
            <a:ext cx="1184400" cy="1184400"/>
          </a:xfrm>
          <a:solidFill>
            <a:schemeClr val="bg1">
              <a:lumMod val="85000"/>
            </a:schemeClr>
          </a:solidFill>
        </p:spPr>
        <p:txBody>
          <a:bodyPr/>
          <a:lstStyle/>
          <a:p>
            <a:endParaRPr lang="en-GB"/>
          </a:p>
        </p:txBody>
      </p:sp>
      <p:sp>
        <p:nvSpPr>
          <p:cNvPr id="46" name="Picture Placeholder 5">
            <a:extLst>
              <a:ext uri="{FF2B5EF4-FFF2-40B4-BE49-F238E27FC236}">
                <a16:creationId xmlns:a16="http://schemas.microsoft.com/office/drawing/2014/main" id="{4877BC27-3D51-9663-2237-14A93A7CC097}"/>
              </a:ext>
            </a:extLst>
          </p:cNvPr>
          <p:cNvSpPr>
            <a:spLocks noGrp="1"/>
          </p:cNvSpPr>
          <p:nvPr>
            <p:ph type="pic" sz="quarter" idx="21"/>
          </p:nvPr>
        </p:nvSpPr>
        <p:spPr>
          <a:xfrm>
            <a:off x="8000865" y="3346575"/>
            <a:ext cx="1184400" cy="1184400"/>
          </a:xfrm>
          <a:solidFill>
            <a:schemeClr val="bg1">
              <a:lumMod val="85000"/>
            </a:schemeClr>
          </a:solidFill>
        </p:spPr>
        <p:txBody>
          <a:bodyPr/>
          <a:lstStyle/>
          <a:p>
            <a:endParaRPr lang="en-GB"/>
          </a:p>
        </p:txBody>
      </p:sp>
      <p:sp>
        <p:nvSpPr>
          <p:cNvPr id="47" name="Picture Placeholder 5">
            <a:extLst>
              <a:ext uri="{FF2B5EF4-FFF2-40B4-BE49-F238E27FC236}">
                <a16:creationId xmlns:a16="http://schemas.microsoft.com/office/drawing/2014/main" id="{14626682-DD25-49BD-144A-69E8DC53596B}"/>
              </a:ext>
            </a:extLst>
          </p:cNvPr>
          <p:cNvSpPr>
            <a:spLocks noGrp="1"/>
          </p:cNvSpPr>
          <p:nvPr>
            <p:ph type="pic" sz="quarter" idx="22"/>
          </p:nvPr>
        </p:nvSpPr>
        <p:spPr>
          <a:xfrm>
            <a:off x="10463065" y="3346575"/>
            <a:ext cx="1184400" cy="1184400"/>
          </a:xfrm>
          <a:solidFill>
            <a:schemeClr val="bg1">
              <a:lumMod val="85000"/>
            </a:schemeClr>
          </a:solidFill>
        </p:spPr>
        <p:txBody>
          <a:bodyPr/>
          <a:lstStyle/>
          <a:p>
            <a:endParaRPr lang="en-GB"/>
          </a:p>
        </p:txBody>
      </p:sp>
      <p:sp>
        <p:nvSpPr>
          <p:cNvPr id="2" name="Title 1">
            <a:extLst>
              <a:ext uri="{FF2B5EF4-FFF2-40B4-BE49-F238E27FC236}">
                <a16:creationId xmlns:a16="http://schemas.microsoft.com/office/drawing/2014/main" id="{21E1C2C8-4790-21AB-D95A-92CA8FA8C069}"/>
              </a:ext>
            </a:extLst>
          </p:cNvPr>
          <p:cNvSpPr>
            <a:spLocks noGrp="1"/>
          </p:cNvSpPr>
          <p:nvPr>
            <p:ph type="title"/>
          </p:nvPr>
        </p:nvSpPr>
        <p:spPr>
          <a:xfrm>
            <a:off x="371475" y="359944"/>
            <a:ext cx="11518423" cy="701501"/>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761C70-B041-4A23-4BCB-F5CB4E9443EB}"/>
              </a:ext>
            </a:extLst>
          </p:cNvPr>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a:extLst>
              <a:ext uri="{FF2B5EF4-FFF2-40B4-BE49-F238E27FC236}">
                <a16:creationId xmlns:a16="http://schemas.microsoft.com/office/drawing/2014/main" id="{4D52B300-B434-691D-3D76-E4AF774AA4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C6692B-927B-4B22-9C5F-35CB3A5ACA82}"/>
              </a:ext>
            </a:extLst>
          </p:cNvPr>
          <p:cNvSpPr>
            <a:spLocks noGrp="1"/>
          </p:cNvSpPr>
          <p:nvPr>
            <p:ph type="sldNum" sz="quarter" idx="12"/>
          </p:nvPr>
        </p:nvSpPr>
        <p:spPr/>
        <p:txBody>
          <a:bodyPr/>
          <a:lstStyle/>
          <a:p>
            <a:fld id="{6623F64F-6692-49A2-80FF-3D660AAAEE7A}" type="slidenum">
              <a:rPr lang="en-GB" smtClean="0"/>
              <a:pPr/>
              <a:t>‹#›</a:t>
            </a:fld>
            <a:endParaRPr lang="en-GB"/>
          </a:p>
        </p:txBody>
      </p:sp>
      <p:cxnSp>
        <p:nvCxnSpPr>
          <p:cNvPr id="21" name="Straight Connector 20">
            <a:extLst>
              <a:ext uri="{FF2B5EF4-FFF2-40B4-BE49-F238E27FC236}">
                <a16:creationId xmlns:a16="http://schemas.microsoft.com/office/drawing/2014/main" id="{9C8CFFC5-56C6-267B-E772-EFDE38E880EE}"/>
              </a:ext>
            </a:extLst>
          </p:cNvPr>
          <p:cNvCxnSpPr>
            <a:cxnSpLocks/>
          </p:cNvCxnSpPr>
          <p:nvPr userDrawn="1"/>
        </p:nvCxnSpPr>
        <p:spPr>
          <a:xfrm>
            <a:off x="382866"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2C87480-7EC0-E06B-80CE-A5E61F866A2B}"/>
              </a:ext>
            </a:extLst>
          </p:cNvPr>
          <p:cNvCxnSpPr>
            <a:cxnSpLocks/>
          </p:cNvCxnSpPr>
          <p:nvPr userDrawn="1"/>
        </p:nvCxnSpPr>
        <p:spPr>
          <a:xfrm>
            <a:off x="2893461"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E5449B5-F0DD-5201-E55C-9CC82C0210E2}"/>
              </a:ext>
            </a:extLst>
          </p:cNvPr>
          <p:cNvCxnSpPr>
            <a:cxnSpLocks/>
          </p:cNvCxnSpPr>
          <p:nvPr userDrawn="1"/>
        </p:nvCxnSpPr>
        <p:spPr>
          <a:xfrm>
            <a:off x="5302129"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C37246-3AD9-B2AC-76D9-17FDAD4B05C9}"/>
              </a:ext>
            </a:extLst>
          </p:cNvPr>
          <p:cNvCxnSpPr>
            <a:cxnSpLocks/>
          </p:cNvCxnSpPr>
          <p:nvPr userDrawn="1"/>
        </p:nvCxnSpPr>
        <p:spPr>
          <a:xfrm>
            <a:off x="7766244"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1A764D-3E43-45CC-0191-A353558094A7}"/>
              </a:ext>
            </a:extLst>
          </p:cNvPr>
          <p:cNvCxnSpPr>
            <a:cxnSpLocks/>
          </p:cNvCxnSpPr>
          <p:nvPr userDrawn="1"/>
        </p:nvCxnSpPr>
        <p:spPr>
          <a:xfrm>
            <a:off x="10220687"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9FA8FC-3DAD-0365-DCC6-0F32E87173AA}"/>
              </a:ext>
            </a:extLst>
          </p:cNvPr>
          <p:cNvCxnSpPr>
            <a:cxnSpLocks/>
          </p:cNvCxnSpPr>
          <p:nvPr userDrawn="1"/>
        </p:nvCxnSpPr>
        <p:spPr>
          <a:xfrm>
            <a:off x="2898438"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215D00-4EC5-ED6C-6901-9C80C4842851}"/>
              </a:ext>
            </a:extLst>
          </p:cNvPr>
          <p:cNvCxnSpPr>
            <a:cxnSpLocks/>
          </p:cNvCxnSpPr>
          <p:nvPr userDrawn="1"/>
        </p:nvCxnSpPr>
        <p:spPr>
          <a:xfrm>
            <a:off x="5327145"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4CDA88-7F72-6884-E098-8EF2A6E29414}"/>
              </a:ext>
            </a:extLst>
          </p:cNvPr>
          <p:cNvCxnSpPr>
            <a:cxnSpLocks/>
          </p:cNvCxnSpPr>
          <p:nvPr userDrawn="1"/>
        </p:nvCxnSpPr>
        <p:spPr>
          <a:xfrm>
            <a:off x="10263495"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279A4DB-0427-0A66-AF0B-093378DC095E}"/>
              </a:ext>
            </a:extLst>
          </p:cNvPr>
          <p:cNvCxnSpPr>
            <a:cxnSpLocks/>
          </p:cNvCxnSpPr>
          <p:nvPr userDrawn="1"/>
        </p:nvCxnSpPr>
        <p:spPr>
          <a:xfrm>
            <a:off x="7803150" y="4624675"/>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9D02220-F018-1969-3164-6BFF4EA1B235}"/>
              </a:ext>
            </a:extLst>
          </p:cNvPr>
          <p:cNvCxnSpPr>
            <a:cxnSpLocks/>
          </p:cNvCxnSpPr>
          <p:nvPr userDrawn="1"/>
        </p:nvCxnSpPr>
        <p:spPr>
          <a:xfrm>
            <a:off x="484036" y="464773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71" name="Text Placeholder 6">
            <a:extLst>
              <a:ext uri="{FF2B5EF4-FFF2-40B4-BE49-F238E27FC236}">
                <a16:creationId xmlns:a16="http://schemas.microsoft.com/office/drawing/2014/main" id="{19EADE65-C122-EB2C-19EB-19D10330B91B}"/>
              </a:ext>
            </a:extLst>
          </p:cNvPr>
          <p:cNvSpPr>
            <a:spLocks noGrp="1"/>
          </p:cNvSpPr>
          <p:nvPr>
            <p:ph type="body" sz="quarter" idx="33" hasCustomPrompt="1"/>
          </p:nvPr>
        </p:nvSpPr>
        <p:spPr>
          <a:xfrm>
            <a:off x="34284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3" name="Text Placeholder 6">
            <a:extLst>
              <a:ext uri="{FF2B5EF4-FFF2-40B4-BE49-F238E27FC236}">
                <a16:creationId xmlns:a16="http://schemas.microsoft.com/office/drawing/2014/main" id="{CB9D182C-F076-5175-7385-DE48C8E9FF5A}"/>
              </a:ext>
            </a:extLst>
          </p:cNvPr>
          <p:cNvSpPr>
            <a:spLocks noGrp="1"/>
          </p:cNvSpPr>
          <p:nvPr>
            <p:ph type="body" sz="quarter" idx="35" hasCustomPrompt="1"/>
          </p:nvPr>
        </p:nvSpPr>
        <p:spPr>
          <a:xfrm>
            <a:off x="5226317"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4" name="Text Placeholder 6">
            <a:extLst>
              <a:ext uri="{FF2B5EF4-FFF2-40B4-BE49-F238E27FC236}">
                <a16:creationId xmlns:a16="http://schemas.microsoft.com/office/drawing/2014/main" id="{88730061-9A2D-BBD8-79B7-3F41D535AE99}"/>
              </a:ext>
            </a:extLst>
          </p:cNvPr>
          <p:cNvSpPr>
            <a:spLocks noGrp="1"/>
          </p:cNvSpPr>
          <p:nvPr>
            <p:ph type="body" sz="quarter" idx="36" hasCustomPrompt="1"/>
          </p:nvPr>
        </p:nvSpPr>
        <p:spPr>
          <a:xfrm>
            <a:off x="7729449"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5" name="Text Placeholder 6">
            <a:extLst>
              <a:ext uri="{FF2B5EF4-FFF2-40B4-BE49-F238E27FC236}">
                <a16:creationId xmlns:a16="http://schemas.microsoft.com/office/drawing/2014/main" id="{97C1F9A3-D059-7259-C0FB-DF8D338811A8}"/>
              </a:ext>
            </a:extLst>
          </p:cNvPr>
          <p:cNvSpPr>
            <a:spLocks noGrp="1"/>
          </p:cNvSpPr>
          <p:nvPr>
            <p:ph type="body" sz="quarter" idx="37" hasCustomPrompt="1"/>
          </p:nvPr>
        </p:nvSpPr>
        <p:spPr>
          <a:xfrm>
            <a:off x="1017027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6" name="Text Placeholder 6">
            <a:extLst>
              <a:ext uri="{FF2B5EF4-FFF2-40B4-BE49-F238E27FC236}">
                <a16:creationId xmlns:a16="http://schemas.microsoft.com/office/drawing/2014/main" id="{B6A037C9-0C42-CE2B-896B-AF6B848B534A}"/>
              </a:ext>
            </a:extLst>
          </p:cNvPr>
          <p:cNvSpPr>
            <a:spLocks noGrp="1"/>
          </p:cNvSpPr>
          <p:nvPr>
            <p:ph type="body" sz="quarter" idx="38" hasCustomPrompt="1"/>
          </p:nvPr>
        </p:nvSpPr>
        <p:spPr>
          <a:xfrm>
            <a:off x="279263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7" name="Text Placeholder 6">
            <a:extLst>
              <a:ext uri="{FF2B5EF4-FFF2-40B4-BE49-F238E27FC236}">
                <a16:creationId xmlns:a16="http://schemas.microsoft.com/office/drawing/2014/main" id="{D83EABD8-8716-2269-4367-B8B667FDE791}"/>
              </a:ext>
            </a:extLst>
          </p:cNvPr>
          <p:cNvSpPr>
            <a:spLocks noGrp="1"/>
          </p:cNvSpPr>
          <p:nvPr>
            <p:ph type="body" sz="quarter" idx="39" hasCustomPrompt="1"/>
          </p:nvPr>
        </p:nvSpPr>
        <p:spPr>
          <a:xfrm>
            <a:off x="34284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8" name="Text Placeholder 6">
            <a:extLst>
              <a:ext uri="{FF2B5EF4-FFF2-40B4-BE49-F238E27FC236}">
                <a16:creationId xmlns:a16="http://schemas.microsoft.com/office/drawing/2014/main" id="{EA92B77D-AE99-9AE0-42D8-2D2A16ED3C1D}"/>
              </a:ext>
            </a:extLst>
          </p:cNvPr>
          <p:cNvSpPr>
            <a:spLocks noGrp="1"/>
          </p:cNvSpPr>
          <p:nvPr>
            <p:ph type="body" sz="quarter" idx="40" hasCustomPrompt="1"/>
          </p:nvPr>
        </p:nvSpPr>
        <p:spPr>
          <a:xfrm>
            <a:off x="5226317"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9" name="Text Placeholder 6">
            <a:extLst>
              <a:ext uri="{FF2B5EF4-FFF2-40B4-BE49-F238E27FC236}">
                <a16:creationId xmlns:a16="http://schemas.microsoft.com/office/drawing/2014/main" id="{ADC7C694-3541-85F1-A4EC-DA4E64C5A090}"/>
              </a:ext>
            </a:extLst>
          </p:cNvPr>
          <p:cNvSpPr>
            <a:spLocks noGrp="1"/>
          </p:cNvSpPr>
          <p:nvPr>
            <p:ph type="body" sz="quarter" idx="41" hasCustomPrompt="1"/>
          </p:nvPr>
        </p:nvSpPr>
        <p:spPr>
          <a:xfrm>
            <a:off x="7729449"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80" name="Text Placeholder 6">
            <a:extLst>
              <a:ext uri="{FF2B5EF4-FFF2-40B4-BE49-F238E27FC236}">
                <a16:creationId xmlns:a16="http://schemas.microsoft.com/office/drawing/2014/main" id="{B724C0B8-9B99-F1BB-62EB-0C571FF3E752}"/>
              </a:ext>
            </a:extLst>
          </p:cNvPr>
          <p:cNvSpPr>
            <a:spLocks noGrp="1"/>
          </p:cNvSpPr>
          <p:nvPr>
            <p:ph type="body" sz="quarter" idx="42" hasCustomPrompt="1"/>
          </p:nvPr>
        </p:nvSpPr>
        <p:spPr>
          <a:xfrm>
            <a:off x="1017027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Tree>
    <p:extLst>
      <p:ext uri="{BB962C8B-B14F-4D97-AF65-F5344CB8AC3E}">
        <p14:creationId xmlns:p14="http://schemas.microsoft.com/office/powerpoint/2010/main" val="2273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396426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215045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36713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4412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06226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50074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87D4F53B-E777-4D22-BF14-5A6FF8D3BEAE}"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85927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7D4F53B-E777-4D22-BF14-5A6FF8D3BEAE}" type="datetimeFigureOut">
              <a:rPr lang="en-GB" smtClean="0"/>
              <a:t>15/04/2026</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FBDBA1E-F2E9-4EAB-A2DA-23DB5AEB00CA}"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383191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51286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64477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40347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28494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72782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8567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92707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5014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379286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12976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93575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12537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49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7019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9313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93458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7654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2974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21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1726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4453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5360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92887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0367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617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6077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5466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05367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30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16278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7271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17216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6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61095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64254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6612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6559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03332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15/04/2026</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13549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7764" y="29164"/>
            <a:ext cx="10094912" cy="957509"/>
          </a:xfrm>
        </p:spPr>
        <p:txBody>
          <a:bodyPr/>
          <a:lstStyle/>
          <a:p>
            <a:r>
              <a:rPr lang="en-US"/>
              <a:t>Click to edit Master title style</a:t>
            </a:r>
            <a:endParaRPr lang="en-GB"/>
          </a:p>
        </p:txBody>
      </p:sp>
      <p:sp>
        <p:nvSpPr>
          <p:cNvPr id="3" name="Content Placeholder 2"/>
          <p:cNvSpPr>
            <a:spLocks noGrp="1"/>
          </p:cNvSpPr>
          <p:nvPr>
            <p:ph sz="half" idx="1"/>
          </p:nvPr>
        </p:nvSpPr>
        <p:spPr>
          <a:xfrm>
            <a:off x="607764" y="1205127"/>
            <a:ext cx="5472608" cy="5088565"/>
          </a:xfrm>
        </p:spPr>
        <p:txBody>
          <a:bodyPr>
            <a:noAutofit/>
          </a:bodyPr>
          <a:lstStyle>
            <a:lvl1pPr>
              <a:defRPr sz="1867"/>
            </a:lvl1pPr>
            <a:lvl2pPr>
              <a:defRPr sz="1600"/>
            </a:lvl2pPr>
            <a:lvl3pPr>
              <a:defRPr sz="1467"/>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66443" y="1205127"/>
            <a:ext cx="5472608" cy="5088565"/>
          </a:xfrm>
        </p:spPr>
        <p:txBody>
          <a:bodyPr>
            <a:noAutofit/>
          </a:bodyPr>
          <a:lstStyle>
            <a:lvl1pPr>
              <a:defRPr sz="1867"/>
            </a:lvl1pPr>
            <a:lvl2pPr>
              <a:defRPr sz="1600"/>
            </a:lvl2pPr>
            <a:lvl3pPr>
              <a:defRPr sz="1467"/>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9585B9F-EF5C-4314-BCBC-A6F82ED753B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73F885-FE6B-4251-84D2-F6CEF084999B}" type="slidenum">
              <a:rPr lang="en-GB" smtClean="0"/>
              <a:t>‹#›</a:t>
            </a:fld>
            <a:endParaRPr lang="en-GB"/>
          </a:p>
        </p:txBody>
      </p:sp>
    </p:spTree>
    <p:extLst>
      <p:ext uri="{BB962C8B-B14F-4D97-AF65-F5344CB8AC3E}">
        <p14:creationId xmlns:p14="http://schemas.microsoft.com/office/powerpoint/2010/main" val="63697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443551F-6DD1-4455-A929-CE3610787234}"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A5D968-63AE-4165-9E6B-542FD22CA04D}" type="slidenum">
              <a:rPr lang="en-GB" smtClean="0"/>
              <a:t>‹#›</a:t>
            </a:fld>
            <a:endParaRPr lang="en-GB"/>
          </a:p>
        </p:txBody>
      </p:sp>
    </p:spTree>
    <p:extLst>
      <p:ext uri="{BB962C8B-B14F-4D97-AF65-F5344CB8AC3E}">
        <p14:creationId xmlns:p14="http://schemas.microsoft.com/office/powerpoint/2010/main" val="283432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68106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38009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72774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196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345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3165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5812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2110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75489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304256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53752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94116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8904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54623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8854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3326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90002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81994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1887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8153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96052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325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420283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37899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5974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67226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06176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10263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57236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51703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60645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10901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 name</a:t>
            </a:r>
            <a:endParaRPr lang="en-GB"/>
          </a:p>
        </p:txBody>
      </p:sp>
    </p:spTree>
    <p:custDataLst>
      <p:tags r:id="rId1"/>
    </p:custDataLst>
    <p:extLst>
      <p:ext uri="{BB962C8B-B14F-4D97-AF65-F5344CB8AC3E}">
        <p14:creationId xmlns:p14="http://schemas.microsoft.com/office/powerpoint/2010/main" val="1739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52242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a:t>EDIT MASTER TEXT STYLES</a:t>
            </a:r>
          </a:p>
        </p:txBody>
      </p:sp>
    </p:spTree>
    <p:custDataLst>
      <p:tags r:id="rId1"/>
    </p:custDataLst>
    <p:extLst>
      <p:ext uri="{BB962C8B-B14F-4D97-AF65-F5344CB8AC3E}">
        <p14:creationId xmlns:p14="http://schemas.microsoft.com/office/powerpoint/2010/main" val="274003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142578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a:t>Click to edit </a:t>
            </a:r>
            <a:br>
              <a:rPr lang="en-US"/>
            </a:br>
            <a:r>
              <a:rPr lang="en-US"/>
              <a:t>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652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8792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98504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03828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73144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41189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77217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74360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image" Target="../media/image1.jpeg"/><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tags" Target="../tags/tag6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34" Type="http://schemas.openxmlformats.org/officeDocument/2006/relationships/image" Target="../media/image2.jpeg"/><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33" Type="http://schemas.openxmlformats.org/officeDocument/2006/relationships/tags" Target="../tags/tag90.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slideLayout" Target="../slideLayouts/slideLayout117.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32" Type="http://schemas.openxmlformats.org/officeDocument/2006/relationships/theme" Target="../theme/theme4.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slideLayout" Target="../slideLayouts/slideLayout119.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 Id="rId8" Type="http://schemas.openxmlformats.org/officeDocument/2006/relationships/slideLayout" Target="../slideLayouts/slideLayout9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26" Type="http://schemas.openxmlformats.org/officeDocument/2006/relationships/slideLayout" Target="../slideLayouts/slideLayout145.xml"/><Relationship Id="rId3" Type="http://schemas.openxmlformats.org/officeDocument/2006/relationships/slideLayout" Target="../slideLayouts/slideLayout122.xml"/><Relationship Id="rId21" Type="http://schemas.openxmlformats.org/officeDocument/2006/relationships/slideLayout" Target="../slideLayouts/slideLayout140.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5" Type="http://schemas.openxmlformats.org/officeDocument/2006/relationships/slideLayout" Target="../slideLayouts/slideLayout144.xml"/><Relationship Id="rId33" Type="http://schemas.openxmlformats.org/officeDocument/2006/relationships/image" Target="../media/image1.jpeg"/><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slideLayout" Target="../slideLayouts/slideLayout139.xml"/><Relationship Id="rId29" Type="http://schemas.openxmlformats.org/officeDocument/2006/relationships/slideLayout" Target="../slideLayouts/slideLayout148.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slideLayout" Target="../slideLayouts/slideLayout143.xml"/><Relationship Id="rId32" Type="http://schemas.openxmlformats.org/officeDocument/2006/relationships/tags" Target="../tags/tag12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slideLayout" Target="../slideLayouts/slideLayout142.xml"/><Relationship Id="rId28" Type="http://schemas.openxmlformats.org/officeDocument/2006/relationships/slideLayout" Target="../slideLayouts/slideLayout147.xml"/><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31" Type="http://schemas.openxmlformats.org/officeDocument/2006/relationships/theme" Target="../theme/theme5.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slideLayout" Target="../slideLayouts/slideLayout141.xml"/><Relationship Id="rId27" Type="http://schemas.openxmlformats.org/officeDocument/2006/relationships/slideLayout" Target="../slideLayouts/slideLayout146.xml"/><Relationship Id="rId30" Type="http://schemas.openxmlformats.org/officeDocument/2006/relationships/slideLayout" Target="../slideLayouts/slideLayout149.xml"/><Relationship Id="rId8"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7D4F53B-E777-4D22-BF14-5A6FF8D3BEAE}" type="datetimeFigureOut">
              <a:rPr lang="en-GB" smtClean="0"/>
              <a:t>15/04/2026</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FBDBA1E-F2E9-4EAB-A2DA-23DB5AEB00CA}"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587816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15/04/2026</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42621293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15/04/2026</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130725592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a:t>Click to edit </a:t>
            </a:r>
            <a:br>
              <a:rPr lang="en-US"/>
            </a:br>
            <a:r>
              <a:rPr lang="en-US"/>
              <a:t>Master title style</a:t>
            </a:r>
            <a:endParaRPr lang="en-GB"/>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15/04/2026</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33"/>
    </p:custDataLst>
    <p:extLst>
      <p:ext uri="{BB962C8B-B14F-4D97-AF65-F5344CB8AC3E}">
        <p14:creationId xmlns:p14="http://schemas.microsoft.com/office/powerpoint/2010/main" val="204187371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a:t>Click to edit </a:t>
            </a:r>
            <a:br>
              <a:rPr lang="en-US"/>
            </a:br>
            <a:r>
              <a:rPr lang="en-US"/>
              <a:t>Master title style</a:t>
            </a:r>
            <a:endParaRPr lang="en-GB"/>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15/04/2026</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32"/>
    </p:custDataLst>
    <p:extLst>
      <p:ext uri="{BB962C8B-B14F-4D97-AF65-F5344CB8AC3E}">
        <p14:creationId xmlns:p14="http://schemas.microsoft.com/office/powerpoint/2010/main" val="19407469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 id="2147483808" r:id="rId24"/>
    <p:sldLayoutId id="2147483809" r:id="rId25"/>
    <p:sldLayoutId id="2147483810" r:id="rId26"/>
    <p:sldLayoutId id="2147483811" r:id="rId27"/>
    <p:sldLayoutId id="2147483812" r:id="rId28"/>
    <p:sldLayoutId id="2147483813" r:id="rId29"/>
    <p:sldLayoutId id="2147483814"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0.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91.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91.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1.xml"/><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592AD865-87C8-D657-441C-2989971B155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prstGeom prst="rect">
            <a:avLst/>
          </a:prstGeom>
          <a:solidFill>
            <a:prstClr val="white">
              <a:lumMod val="85000"/>
            </a:prstClr>
          </a:solidFill>
          <a:ln>
            <a:noFill/>
          </a:ln>
        </p:spPr>
      </p:pic>
      <p:sp>
        <p:nvSpPr>
          <p:cNvPr id="11" name="Rectangle 10">
            <a:extLst>
              <a:ext uri="{FF2B5EF4-FFF2-40B4-BE49-F238E27FC236}">
                <a16:creationId xmlns:a16="http://schemas.microsoft.com/office/drawing/2014/main" id="{AC2CCDAD-7B20-4255-AE07-230E60239003}"/>
              </a:ext>
            </a:extLst>
          </p:cNvPr>
          <p:cNvSpPr/>
          <p:nvPr/>
        </p:nvSpPr>
        <p:spPr>
          <a:xfrm>
            <a:off x="0" y="0"/>
            <a:ext cx="12191999" cy="6858001"/>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a:xfrm>
            <a:off x="358588" y="814395"/>
            <a:ext cx="5298141" cy="2411176"/>
          </a:xfrm>
        </p:spPr>
        <p:txBody>
          <a:bodyPr/>
          <a:lstStyle/>
          <a:p>
            <a:r>
              <a:rPr lang="en-GB" dirty="0"/>
              <a:t>Time spent viewing</a:t>
            </a:r>
          </a:p>
        </p:txBody>
      </p:sp>
      <p:sp>
        <p:nvSpPr>
          <p:cNvPr id="10" name="TextBox 9">
            <a:extLst>
              <a:ext uri="{FF2B5EF4-FFF2-40B4-BE49-F238E27FC236}">
                <a16:creationId xmlns:a16="http://schemas.microsoft.com/office/drawing/2014/main" id="{275BC8C2-D022-4F4D-A1A3-88002DB63A22}"/>
              </a:ext>
            </a:extLst>
          </p:cNvPr>
          <p:cNvSpPr txBox="1"/>
          <p:nvPr/>
        </p:nvSpPr>
        <p:spPr>
          <a:xfrm rot="16200000">
            <a:off x="10650417" y="4487766"/>
            <a:ext cx="2655517" cy="246221"/>
          </a:xfrm>
          <a:prstGeom prst="rect">
            <a:avLst/>
          </a:prstGeom>
          <a:noFill/>
        </p:spPr>
        <p:txBody>
          <a:bodyPr wrap="square" rtlCol="0">
            <a:spAutoFit/>
          </a:bodyPr>
          <a:lstStyle/>
          <a:p>
            <a:pPr algn="l"/>
            <a:r>
              <a:rPr lang="en-GB" sz="1000" dirty="0">
                <a:solidFill>
                  <a:schemeClr val="bg1"/>
                </a:solidFill>
              </a:rPr>
              <a:t>Waitrose – The </a:t>
            </a:r>
            <a:r>
              <a:rPr lang="en-GB" sz="1000" dirty="0" err="1">
                <a:solidFill>
                  <a:schemeClr val="bg1"/>
                </a:solidFill>
              </a:rPr>
              <a:t>Gastronaut</a:t>
            </a:r>
            <a:endParaRPr lang="en-GB" sz="1000" dirty="0">
              <a:solidFill>
                <a:schemeClr val="bg1"/>
              </a:solidFill>
            </a:endParaRPr>
          </a:p>
        </p:txBody>
      </p:sp>
    </p:spTree>
    <p:custDataLst>
      <p:tags r:id="rId1"/>
    </p:custDataLst>
    <p:extLst>
      <p:ext uri="{BB962C8B-B14F-4D97-AF65-F5344CB8AC3E}">
        <p14:creationId xmlns:p14="http://schemas.microsoft.com/office/powerpoint/2010/main" val="124353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0CBB9-A156-9037-1589-47E8BAE340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A90FB-94BB-4EAD-AA72-80D8ECE0051A}"/>
              </a:ext>
            </a:extLst>
          </p:cNvPr>
          <p:cNvSpPr>
            <a:spLocks noGrp="1"/>
          </p:cNvSpPr>
          <p:nvPr>
            <p:ph type="title"/>
          </p:nvPr>
        </p:nvSpPr>
        <p:spPr>
          <a:xfrm>
            <a:off x="371475" y="359944"/>
            <a:ext cx="11341099" cy="1021181"/>
          </a:xfrm>
        </p:spPr>
        <p:txBody>
          <a:bodyPr/>
          <a:lstStyle/>
          <a:p>
            <a:r>
              <a:rPr lang="en-GB" dirty="0"/>
              <a:t>Video-sharing viewing is broadly flat across the day, TV viewing builds towards an evening peak</a:t>
            </a:r>
          </a:p>
        </p:txBody>
      </p:sp>
      <p:graphicFrame>
        <p:nvGraphicFramePr>
          <p:cNvPr id="6" name="Content Placeholder 5">
            <a:extLst>
              <a:ext uri="{FF2B5EF4-FFF2-40B4-BE49-F238E27FC236}">
                <a16:creationId xmlns:a16="http://schemas.microsoft.com/office/drawing/2014/main" id="{3DD12B0A-CC04-CD52-849F-3010172A4108}"/>
              </a:ext>
            </a:extLst>
          </p:cNvPr>
          <p:cNvGraphicFramePr>
            <a:graphicFrameLocks noGrp="1"/>
          </p:cNvGraphicFramePr>
          <p:nvPr>
            <p:ph sz="quarter" idx="14"/>
            <p:extLst>
              <p:ext uri="{D42A27DB-BD31-4B8C-83A1-F6EECF244321}">
                <p14:modId xmlns:p14="http://schemas.microsoft.com/office/powerpoint/2010/main" val="3580008729"/>
              </p:ext>
            </p:extLst>
          </p:nvPr>
        </p:nvGraphicFramePr>
        <p:xfrm>
          <a:off x="379413" y="1614488"/>
          <a:ext cx="11295062" cy="36512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4DCD820D-6554-C37B-DBBD-99641F5FB3F7}"/>
              </a:ext>
            </a:extLst>
          </p:cNvPr>
          <p:cNvSpPr>
            <a:spLocks noGrp="1"/>
          </p:cNvSpPr>
          <p:nvPr>
            <p:ph type="body" sz="quarter" idx="15"/>
          </p:nvPr>
        </p:nvSpPr>
        <p:spPr>
          <a:xfrm>
            <a:off x="377758" y="5365115"/>
            <a:ext cx="5718242" cy="304800"/>
          </a:xfrm>
        </p:spPr>
        <p:txBody>
          <a:bodyPr/>
          <a:lstStyle/>
          <a:p>
            <a:r>
              <a:rPr lang="en-GB"/>
              <a:t>Source: Barb, Adults, Online Multiple Screens Network, All devices, daypart by hour, 2025 </a:t>
            </a:r>
          </a:p>
          <a:p>
            <a:endParaRPr lang="en-US"/>
          </a:p>
        </p:txBody>
      </p:sp>
      <p:sp>
        <p:nvSpPr>
          <p:cNvPr id="8" name="TextBox 2">
            <a:extLst>
              <a:ext uri="{FF2B5EF4-FFF2-40B4-BE49-F238E27FC236}">
                <a16:creationId xmlns:a16="http://schemas.microsoft.com/office/drawing/2014/main" id="{D0A3C0F4-4CEC-C8BD-8720-0B72E834B112}"/>
              </a:ext>
            </a:extLst>
          </p:cNvPr>
          <p:cNvSpPr txBox="1"/>
          <p:nvPr/>
        </p:nvSpPr>
        <p:spPr>
          <a:xfrm>
            <a:off x="1648924" y="2101682"/>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Adults – All devices</a:t>
            </a:r>
          </a:p>
        </p:txBody>
      </p:sp>
    </p:spTree>
    <p:extLst>
      <p:ext uri="{BB962C8B-B14F-4D97-AF65-F5344CB8AC3E}">
        <p14:creationId xmlns:p14="http://schemas.microsoft.com/office/powerpoint/2010/main" val="3457903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030A2-FADA-686E-3B49-7D8D9A8028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57F004-D676-6969-7EB8-FE9E50538FE8}"/>
              </a:ext>
            </a:extLst>
          </p:cNvPr>
          <p:cNvSpPr>
            <a:spLocks noGrp="1"/>
          </p:cNvSpPr>
          <p:nvPr>
            <p:ph type="title"/>
          </p:nvPr>
        </p:nvSpPr>
        <p:spPr/>
        <p:txBody>
          <a:bodyPr/>
          <a:lstStyle/>
          <a:p>
            <a:r>
              <a:rPr lang="en-US" dirty="0"/>
              <a:t>Across the majority of the day, TV viewing is at a much higher level than video-sharing consumption</a:t>
            </a:r>
            <a:endParaRPr lang="en-GB" dirty="0"/>
          </a:p>
        </p:txBody>
      </p:sp>
      <p:sp>
        <p:nvSpPr>
          <p:cNvPr id="3" name="Text Placeholder 2">
            <a:extLst>
              <a:ext uri="{FF2B5EF4-FFF2-40B4-BE49-F238E27FC236}">
                <a16:creationId xmlns:a16="http://schemas.microsoft.com/office/drawing/2014/main" id="{A287E7B5-6851-0346-B483-7098FA593E8A}"/>
              </a:ext>
            </a:extLst>
          </p:cNvPr>
          <p:cNvSpPr>
            <a:spLocks noGrp="1"/>
          </p:cNvSpPr>
          <p:nvPr>
            <p:ph type="body" sz="quarter" idx="15"/>
          </p:nvPr>
        </p:nvSpPr>
        <p:spPr>
          <a:xfrm>
            <a:off x="377757" y="5365115"/>
            <a:ext cx="8646169" cy="304800"/>
          </a:xfrm>
        </p:spPr>
        <p:txBody>
          <a:bodyPr/>
          <a:lstStyle/>
          <a:p>
            <a:r>
              <a:rPr lang="en-GB" dirty="0"/>
              <a:t>Source: Barb, 16-34, Online Multiple Screens Network, All devices, daypart by hour, 2025. Total TV = Broadcaster TV, SVODs &amp; AVODs</a:t>
            </a:r>
            <a:endParaRPr lang="en-GB" dirty="0">
              <a:solidFill>
                <a:srgbClr val="4D4D4D"/>
              </a:solidFill>
            </a:endParaRPr>
          </a:p>
          <a:p>
            <a:endParaRPr lang="en-GB" dirty="0"/>
          </a:p>
        </p:txBody>
      </p:sp>
      <p:graphicFrame>
        <p:nvGraphicFramePr>
          <p:cNvPr id="6" name="Content Placeholder 5">
            <a:extLst>
              <a:ext uri="{FF2B5EF4-FFF2-40B4-BE49-F238E27FC236}">
                <a16:creationId xmlns:a16="http://schemas.microsoft.com/office/drawing/2014/main" id="{E24BBD33-5226-D3A3-C258-A744A780936D}"/>
              </a:ext>
            </a:extLst>
          </p:cNvPr>
          <p:cNvGraphicFramePr>
            <a:graphicFrameLocks noGrp="1"/>
          </p:cNvGraphicFramePr>
          <p:nvPr>
            <p:ph sz="quarter" idx="14"/>
          </p:nvPr>
        </p:nvGraphicFramePr>
        <p:xfrm>
          <a:off x="379413" y="1614488"/>
          <a:ext cx="11295062" cy="36512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2">
            <a:extLst>
              <a:ext uri="{FF2B5EF4-FFF2-40B4-BE49-F238E27FC236}">
                <a16:creationId xmlns:a16="http://schemas.microsoft.com/office/drawing/2014/main" id="{B05741FD-7798-A5D1-7AAE-F4962BFDC34F}"/>
              </a:ext>
            </a:extLst>
          </p:cNvPr>
          <p:cNvSpPr txBox="1"/>
          <p:nvPr/>
        </p:nvSpPr>
        <p:spPr>
          <a:xfrm>
            <a:off x="1620643" y="1837731"/>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16-34s – All devices</a:t>
            </a:r>
          </a:p>
        </p:txBody>
      </p:sp>
    </p:spTree>
    <p:extLst>
      <p:ext uri="{BB962C8B-B14F-4D97-AF65-F5344CB8AC3E}">
        <p14:creationId xmlns:p14="http://schemas.microsoft.com/office/powerpoint/2010/main" val="1761484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7AA58-E889-2B74-51DE-F8042838C7F3}"/>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B764DC8-846D-447A-9C39-B929609A5FF3}"/>
              </a:ext>
            </a:extLst>
          </p:cNvPr>
          <p:cNvGraphicFramePr>
            <a:graphicFrameLocks/>
          </p:cNvGraphicFramePr>
          <p:nvPr/>
        </p:nvGraphicFramePr>
        <p:xfrm>
          <a:off x="696000" y="1629000"/>
          <a:ext cx="10800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23A4BE9-4AA2-EEB7-16D5-ABC45282C193}"/>
              </a:ext>
            </a:extLst>
          </p:cNvPr>
          <p:cNvSpPr>
            <a:spLocks noGrp="1"/>
          </p:cNvSpPr>
          <p:nvPr>
            <p:ph type="title"/>
          </p:nvPr>
        </p:nvSpPr>
        <p:spPr/>
        <p:txBody>
          <a:bodyPr/>
          <a:lstStyle/>
          <a:p>
            <a:r>
              <a:rPr lang="en-GB"/>
              <a:t>Commercial broadcasters are unrivalled for scale</a:t>
            </a:r>
          </a:p>
        </p:txBody>
      </p:sp>
      <p:sp>
        <p:nvSpPr>
          <p:cNvPr id="3" name="Text Placeholder 2">
            <a:extLst>
              <a:ext uri="{FF2B5EF4-FFF2-40B4-BE49-F238E27FC236}">
                <a16:creationId xmlns:a16="http://schemas.microsoft.com/office/drawing/2014/main" id="{318CB9BB-6106-45A9-DB46-00B3CD55F56E}"/>
              </a:ext>
            </a:extLst>
          </p:cNvPr>
          <p:cNvSpPr>
            <a:spLocks noGrp="1"/>
          </p:cNvSpPr>
          <p:nvPr>
            <p:ph type="body" sz="quarter" idx="15"/>
          </p:nvPr>
        </p:nvSpPr>
        <p:spPr/>
        <p:txBody>
          <a:bodyPr/>
          <a:lstStyle/>
          <a:p>
            <a:r>
              <a:rPr lang="en-GB"/>
              <a:t>Source: Barb / Adults, all devices – 2025</a:t>
            </a:r>
          </a:p>
        </p:txBody>
      </p:sp>
      <p:sp>
        <p:nvSpPr>
          <p:cNvPr id="6" name="TextBox 5">
            <a:extLst>
              <a:ext uri="{FF2B5EF4-FFF2-40B4-BE49-F238E27FC236}">
                <a16:creationId xmlns:a16="http://schemas.microsoft.com/office/drawing/2014/main" id="{CF065B9C-5BC4-0815-A4B8-8AF93C1778C5}"/>
              </a:ext>
            </a:extLst>
          </p:cNvPr>
          <p:cNvSpPr txBox="1"/>
          <p:nvPr/>
        </p:nvSpPr>
        <p:spPr>
          <a:xfrm>
            <a:off x="4843093" y="5341125"/>
            <a:ext cx="250581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a:ea typeface="+mn-ea"/>
                <a:cs typeface="+mn-cs"/>
              </a:rPr>
              <a:t>AVE TIME VIEWED PER </a:t>
            </a:r>
            <a:r>
              <a:rPr kumimoji="0" lang="en-GB" sz="900" b="1" i="0" u="sng" strike="noStrike" kern="1200" cap="none" spc="0" normalizeH="0" baseline="0" noProof="0">
                <a:ln>
                  <a:noFill/>
                </a:ln>
                <a:solidFill>
                  <a:prstClr val="black"/>
                </a:solidFill>
                <a:effectLst/>
                <a:uLnTx/>
                <a:uFillTx/>
                <a:latin typeface="Arial"/>
                <a:ea typeface="+mn-ea"/>
                <a:cs typeface="+mn-cs"/>
              </a:rPr>
              <a:t>VIEWER</a:t>
            </a:r>
            <a:r>
              <a:rPr kumimoji="0" lang="en-GB" sz="900" b="1" i="0" u="none" strike="noStrike" kern="1200" cap="none" spc="0" normalizeH="0" baseline="0" noProof="0">
                <a:ln>
                  <a:noFill/>
                </a:ln>
                <a:solidFill>
                  <a:prstClr val="black"/>
                </a:solidFill>
                <a:effectLst/>
                <a:uLnTx/>
                <a:uFillTx/>
                <a:latin typeface="Arial"/>
                <a:ea typeface="+mn-ea"/>
                <a:cs typeface="+mn-cs"/>
              </a:rPr>
              <a:t> PER DAY</a:t>
            </a:r>
          </a:p>
        </p:txBody>
      </p:sp>
      <p:sp>
        <p:nvSpPr>
          <p:cNvPr id="7" name="TextBox 6">
            <a:extLst>
              <a:ext uri="{FF2B5EF4-FFF2-40B4-BE49-F238E27FC236}">
                <a16:creationId xmlns:a16="http://schemas.microsoft.com/office/drawing/2014/main" id="{88C83DB0-F90E-6099-F566-72FE8A2D7D95}"/>
              </a:ext>
            </a:extLst>
          </p:cNvPr>
          <p:cNvSpPr txBox="1"/>
          <p:nvPr/>
        </p:nvSpPr>
        <p:spPr>
          <a:xfrm rot="16200000">
            <a:off x="-606767" y="3073277"/>
            <a:ext cx="194155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a:ea typeface="+mn-ea"/>
                <a:cs typeface="+mn-cs"/>
              </a:rPr>
              <a:t>AVERAGE DAILY REACH (000s)</a:t>
            </a:r>
          </a:p>
        </p:txBody>
      </p:sp>
      <p:sp>
        <p:nvSpPr>
          <p:cNvPr id="8" name="TextBox 2">
            <a:extLst>
              <a:ext uri="{FF2B5EF4-FFF2-40B4-BE49-F238E27FC236}">
                <a16:creationId xmlns:a16="http://schemas.microsoft.com/office/drawing/2014/main" id="{8800C7FF-B4B6-66E6-EF18-53388C660F6F}"/>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Adults – All devices</a:t>
            </a:r>
          </a:p>
        </p:txBody>
      </p:sp>
      <p:grpSp>
        <p:nvGrpSpPr>
          <p:cNvPr id="19" name="Group 18">
            <a:extLst>
              <a:ext uri="{FF2B5EF4-FFF2-40B4-BE49-F238E27FC236}">
                <a16:creationId xmlns:a16="http://schemas.microsoft.com/office/drawing/2014/main" id="{0A2DC89E-04E0-8952-126A-4850478C9412}"/>
              </a:ext>
            </a:extLst>
          </p:cNvPr>
          <p:cNvGrpSpPr/>
          <p:nvPr/>
        </p:nvGrpSpPr>
        <p:grpSpPr>
          <a:xfrm>
            <a:off x="6860038" y="4607928"/>
            <a:ext cx="727147" cy="260508"/>
            <a:chOff x="8301308" y="4691770"/>
            <a:chExt cx="727147" cy="260508"/>
          </a:xfrm>
        </p:grpSpPr>
        <p:sp>
          <p:nvSpPr>
            <p:cNvPr id="13" name="TextBox 1">
              <a:extLst>
                <a:ext uri="{FF2B5EF4-FFF2-40B4-BE49-F238E27FC236}">
                  <a16:creationId xmlns:a16="http://schemas.microsoft.com/office/drawing/2014/main" id="{3D2605BF-390B-5A53-EFB0-0BF90EF96EB0}"/>
                </a:ext>
              </a:extLst>
            </p:cNvPr>
            <p:cNvSpPr txBox="1"/>
            <p:nvPr/>
          </p:nvSpPr>
          <p:spPr>
            <a:xfrm>
              <a:off x="8388376" y="4691770"/>
              <a:ext cx="640079"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a:ea typeface="+mn-ea"/>
                  <a:cs typeface="+mn-cs"/>
                </a:rPr>
                <a:t>Twitch</a:t>
              </a:r>
            </a:p>
          </p:txBody>
        </p:sp>
        <p:cxnSp>
          <p:nvCxnSpPr>
            <p:cNvPr id="14" name="Straight Arrow Connector 13">
              <a:extLst>
                <a:ext uri="{FF2B5EF4-FFF2-40B4-BE49-F238E27FC236}">
                  <a16:creationId xmlns:a16="http://schemas.microsoft.com/office/drawing/2014/main" id="{88C31494-CD90-5463-E85C-ABF84E5C0021}"/>
                </a:ext>
              </a:extLst>
            </p:cNvPr>
            <p:cNvCxnSpPr/>
            <p:nvPr/>
          </p:nvCxnSpPr>
          <p:spPr>
            <a:xfrm flipH="1">
              <a:off x="8301308" y="4864765"/>
              <a:ext cx="177642" cy="87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7FC45B6F-9E14-BF71-A47F-6A358AE31551}"/>
              </a:ext>
            </a:extLst>
          </p:cNvPr>
          <p:cNvGrpSpPr/>
          <p:nvPr/>
        </p:nvGrpSpPr>
        <p:grpSpPr>
          <a:xfrm>
            <a:off x="3400363" y="4382360"/>
            <a:ext cx="914735" cy="349585"/>
            <a:chOff x="3258212" y="4363554"/>
            <a:chExt cx="914735" cy="349585"/>
          </a:xfrm>
        </p:grpSpPr>
        <p:sp>
          <p:nvSpPr>
            <p:cNvPr id="10" name="TextBox 1">
              <a:extLst>
                <a:ext uri="{FF2B5EF4-FFF2-40B4-BE49-F238E27FC236}">
                  <a16:creationId xmlns:a16="http://schemas.microsoft.com/office/drawing/2014/main" id="{D6452529-38A8-4F28-D178-C656C9CF09B8}"/>
                </a:ext>
              </a:extLst>
            </p:cNvPr>
            <p:cNvSpPr txBox="1"/>
            <p:nvPr/>
          </p:nvSpPr>
          <p:spPr>
            <a:xfrm>
              <a:off x="3258212" y="4363554"/>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a:ea typeface="+mn-ea"/>
                  <a:cs typeface="+mn-cs"/>
                </a:rPr>
                <a:t>Other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a:ea typeface="+mn-ea"/>
                  <a:cs typeface="+mn-cs"/>
                </a:rPr>
                <a:t>SVOD</a:t>
              </a:r>
            </a:p>
          </p:txBody>
        </p:sp>
        <p:cxnSp>
          <p:nvCxnSpPr>
            <p:cNvPr id="15" name="Straight Arrow Connector 14">
              <a:extLst>
                <a:ext uri="{FF2B5EF4-FFF2-40B4-BE49-F238E27FC236}">
                  <a16:creationId xmlns:a16="http://schemas.microsoft.com/office/drawing/2014/main" id="{E7CE3480-1D9F-4D0D-87EF-1457C9B23B2D}"/>
                </a:ext>
              </a:extLst>
            </p:cNvPr>
            <p:cNvCxnSpPr>
              <a:cxnSpLocks/>
            </p:cNvCxnSpPr>
            <p:nvPr/>
          </p:nvCxnSpPr>
          <p:spPr>
            <a:xfrm>
              <a:off x="3968150" y="4624360"/>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29DED6CD-6AC7-62BC-DC3F-EB2EB5876992}"/>
              </a:ext>
            </a:extLst>
          </p:cNvPr>
          <p:cNvGrpSpPr/>
          <p:nvPr/>
        </p:nvGrpSpPr>
        <p:grpSpPr>
          <a:xfrm>
            <a:off x="2450495" y="4557988"/>
            <a:ext cx="914735" cy="306920"/>
            <a:chOff x="2288706" y="4561516"/>
            <a:chExt cx="914735" cy="306920"/>
          </a:xfrm>
        </p:grpSpPr>
        <p:sp>
          <p:nvSpPr>
            <p:cNvPr id="11" name="TextBox 1">
              <a:extLst>
                <a:ext uri="{FF2B5EF4-FFF2-40B4-BE49-F238E27FC236}">
                  <a16:creationId xmlns:a16="http://schemas.microsoft.com/office/drawing/2014/main" id="{EE537FED-314D-A9CA-B74F-93C626CF20A2}"/>
                </a:ext>
              </a:extLst>
            </p:cNvPr>
            <p:cNvSpPr txBox="1"/>
            <p:nvPr/>
          </p:nvSpPr>
          <p:spPr>
            <a:xfrm>
              <a:off x="2288706" y="4561516"/>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a:ea typeface="+mn-ea"/>
                  <a:cs typeface="+mn-cs"/>
                </a:rPr>
                <a:t>Other AVOD</a:t>
              </a:r>
            </a:p>
          </p:txBody>
        </p:sp>
        <p:cxnSp>
          <p:nvCxnSpPr>
            <p:cNvPr id="18" name="Straight Arrow Connector 17">
              <a:extLst>
                <a:ext uri="{FF2B5EF4-FFF2-40B4-BE49-F238E27FC236}">
                  <a16:creationId xmlns:a16="http://schemas.microsoft.com/office/drawing/2014/main" id="{5CF25182-CA7D-59EB-0A3A-CFDE609CFF42}"/>
                </a:ext>
              </a:extLst>
            </p:cNvPr>
            <p:cNvCxnSpPr>
              <a:cxnSpLocks/>
            </p:cNvCxnSpPr>
            <p:nvPr/>
          </p:nvCxnSpPr>
          <p:spPr>
            <a:xfrm>
              <a:off x="2985544" y="4779657"/>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5" name="TextBox 1">
            <a:extLst>
              <a:ext uri="{FF2B5EF4-FFF2-40B4-BE49-F238E27FC236}">
                <a16:creationId xmlns:a16="http://schemas.microsoft.com/office/drawing/2014/main" id="{45A8ECA4-40BD-DA52-D739-B2E9D94C0FCE}"/>
              </a:ext>
            </a:extLst>
          </p:cNvPr>
          <p:cNvSpPr txBox="1"/>
          <p:nvPr/>
        </p:nvSpPr>
        <p:spPr>
          <a:xfrm>
            <a:off x="1687223" y="1853408"/>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Bubble area represents total volume of daily viewing </a:t>
            </a:r>
          </a:p>
        </p:txBody>
      </p:sp>
    </p:spTree>
    <p:extLst>
      <p:ext uri="{BB962C8B-B14F-4D97-AF65-F5344CB8AC3E}">
        <p14:creationId xmlns:p14="http://schemas.microsoft.com/office/powerpoint/2010/main" val="3928549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9A7953C9-31A3-4A95-B42C-A464C1E3BDA2}"/>
              </a:ext>
            </a:extLst>
          </p:cNvPr>
          <p:cNvGraphicFramePr>
            <a:graphicFrameLocks/>
          </p:cNvGraphicFramePr>
          <p:nvPr/>
        </p:nvGraphicFramePr>
        <p:xfrm>
          <a:off x="694413" y="1628930"/>
          <a:ext cx="10803175" cy="36001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DF22456-4C02-2BAC-C0FA-CF91A6E63934}"/>
              </a:ext>
            </a:extLst>
          </p:cNvPr>
          <p:cNvSpPr>
            <a:spLocks noGrp="1"/>
          </p:cNvSpPr>
          <p:nvPr>
            <p:ph type="title"/>
          </p:nvPr>
        </p:nvSpPr>
        <p:spPr>
          <a:xfrm>
            <a:off x="371475" y="359944"/>
            <a:ext cx="11341099" cy="1021181"/>
          </a:xfrm>
        </p:spPr>
        <p:txBody>
          <a:bodyPr/>
          <a:lstStyle/>
          <a:p>
            <a:r>
              <a:rPr lang="en-GB"/>
              <a:t>Highest reach &amp; most viewing is delivered by Commercial TV</a:t>
            </a:r>
          </a:p>
        </p:txBody>
      </p:sp>
      <p:sp>
        <p:nvSpPr>
          <p:cNvPr id="3" name="Text Placeholder 2">
            <a:extLst>
              <a:ext uri="{FF2B5EF4-FFF2-40B4-BE49-F238E27FC236}">
                <a16:creationId xmlns:a16="http://schemas.microsoft.com/office/drawing/2014/main" id="{B32F2224-58A3-423A-9BAF-27806CC164CF}"/>
              </a:ext>
            </a:extLst>
          </p:cNvPr>
          <p:cNvSpPr>
            <a:spLocks noGrp="1"/>
          </p:cNvSpPr>
          <p:nvPr>
            <p:ph type="body" sz="quarter" idx="15"/>
          </p:nvPr>
        </p:nvSpPr>
        <p:spPr>
          <a:xfrm>
            <a:off x="377757" y="5365115"/>
            <a:ext cx="11334817" cy="304800"/>
          </a:xfrm>
        </p:spPr>
        <p:txBody>
          <a:bodyPr/>
          <a:lstStyle/>
          <a:p>
            <a:r>
              <a:rPr lang="en-US"/>
              <a:t>Source: Barb / All adults, TV sets – 2025</a:t>
            </a:r>
          </a:p>
          <a:p>
            <a:endParaRPr lang="en-GB"/>
          </a:p>
        </p:txBody>
      </p:sp>
      <p:sp>
        <p:nvSpPr>
          <p:cNvPr id="7" name="TextBox 1">
            <a:extLst>
              <a:ext uri="{FF2B5EF4-FFF2-40B4-BE49-F238E27FC236}">
                <a16:creationId xmlns:a16="http://schemas.microsoft.com/office/drawing/2014/main" id="{E090DD2A-80B5-19FD-8B2A-EABA2F2C214B}"/>
              </a:ext>
            </a:extLst>
          </p:cNvPr>
          <p:cNvSpPr txBox="1"/>
          <p:nvPr/>
        </p:nvSpPr>
        <p:spPr>
          <a:xfrm>
            <a:off x="3522587" y="4390125"/>
            <a:ext cx="695405" cy="3064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Other SVOD</a:t>
            </a:r>
          </a:p>
        </p:txBody>
      </p:sp>
      <p:cxnSp>
        <p:nvCxnSpPr>
          <p:cNvPr id="8" name="Straight Arrow Connector 7">
            <a:extLst>
              <a:ext uri="{FF2B5EF4-FFF2-40B4-BE49-F238E27FC236}">
                <a16:creationId xmlns:a16="http://schemas.microsoft.com/office/drawing/2014/main" id="{6B0BE11A-3795-2613-CF38-092F95F86F43}"/>
              </a:ext>
            </a:extLst>
          </p:cNvPr>
          <p:cNvCxnSpPr>
            <a:cxnSpLocks/>
          </p:cNvCxnSpPr>
          <p:nvPr/>
        </p:nvCxnSpPr>
        <p:spPr>
          <a:xfrm>
            <a:off x="4107529" y="4653438"/>
            <a:ext cx="151285" cy="862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1">
            <a:extLst>
              <a:ext uri="{FF2B5EF4-FFF2-40B4-BE49-F238E27FC236}">
                <a16:creationId xmlns:a16="http://schemas.microsoft.com/office/drawing/2014/main" id="{CF19FB27-7B11-C65E-1BBA-A9A29A683DD4}"/>
              </a:ext>
            </a:extLst>
          </p:cNvPr>
          <p:cNvSpPr txBox="1"/>
          <p:nvPr/>
        </p:nvSpPr>
        <p:spPr>
          <a:xfrm>
            <a:off x="2481564" y="4477109"/>
            <a:ext cx="695405" cy="3064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Other AVOD</a:t>
            </a:r>
          </a:p>
        </p:txBody>
      </p:sp>
      <p:cxnSp>
        <p:nvCxnSpPr>
          <p:cNvPr id="10" name="Straight Arrow Connector 9">
            <a:extLst>
              <a:ext uri="{FF2B5EF4-FFF2-40B4-BE49-F238E27FC236}">
                <a16:creationId xmlns:a16="http://schemas.microsoft.com/office/drawing/2014/main" id="{39CDE8AE-ADBE-B126-2095-730174B09E3C}"/>
              </a:ext>
            </a:extLst>
          </p:cNvPr>
          <p:cNvCxnSpPr>
            <a:cxnSpLocks/>
          </p:cNvCxnSpPr>
          <p:nvPr/>
        </p:nvCxnSpPr>
        <p:spPr>
          <a:xfrm>
            <a:off x="3054669" y="4783570"/>
            <a:ext cx="122300" cy="744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
            <a:extLst>
              <a:ext uri="{FF2B5EF4-FFF2-40B4-BE49-F238E27FC236}">
                <a16:creationId xmlns:a16="http://schemas.microsoft.com/office/drawing/2014/main" id="{E41C2110-4F8F-2DA6-0F27-AC6FB0A40285}"/>
              </a:ext>
            </a:extLst>
          </p:cNvPr>
          <p:cNvSpPr txBox="1"/>
          <p:nvPr/>
        </p:nvSpPr>
        <p:spPr>
          <a:xfrm>
            <a:off x="5465699" y="4658987"/>
            <a:ext cx="630301" cy="2616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Twitch</a:t>
            </a:r>
          </a:p>
        </p:txBody>
      </p:sp>
      <p:cxnSp>
        <p:nvCxnSpPr>
          <p:cNvPr id="14" name="Straight Arrow Connector 13">
            <a:extLst>
              <a:ext uri="{FF2B5EF4-FFF2-40B4-BE49-F238E27FC236}">
                <a16:creationId xmlns:a16="http://schemas.microsoft.com/office/drawing/2014/main" id="{DD2B96F7-DC49-2B42-625E-2BAFA2578182}"/>
              </a:ext>
            </a:extLst>
          </p:cNvPr>
          <p:cNvCxnSpPr>
            <a:cxnSpLocks/>
          </p:cNvCxnSpPr>
          <p:nvPr/>
        </p:nvCxnSpPr>
        <p:spPr>
          <a:xfrm flipH="1">
            <a:off x="5364552" y="4809078"/>
            <a:ext cx="185083" cy="941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DB15D4EA-C40D-089C-2FC7-E26F76FB3D87}"/>
              </a:ext>
            </a:extLst>
          </p:cNvPr>
          <p:cNvSpPr txBox="1"/>
          <p:nvPr/>
        </p:nvSpPr>
        <p:spPr>
          <a:xfrm>
            <a:off x="4843093" y="5341125"/>
            <a:ext cx="250581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a:ea typeface="+mn-ea"/>
                <a:cs typeface="+mn-cs"/>
              </a:rPr>
              <a:t>AVE TIME VIEWED PER </a:t>
            </a:r>
            <a:r>
              <a:rPr kumimoji="0" lang="en-GB" sz="900" b="1" i="0" u="sng" strike="noStrike" kern="1200" cap="none" spc="0" normalizeH="0" baseline="0" noProof="0">
                <a:ln>
                  <a:noFill/>
                </a:ln>
                <a:solidFill>
                  <a:prstClr val="black"/>
                </a:solidFill>
                <a:effectLst/>
                <a:uLnTx/>
                <a:uFillTx/>
                <a:latin typeface="Arial"/>
                <a:ea typeface="+mn-ea"/>
                <a:cs typeface="+mn-cs"/>
              </a:rPr>
              <a:t>VIEWER</a:t>
            </a:r>
            <a:r>
              <a:rPr kumimoji="0" lang="en-GB" sz="900" b="1" i="0" u="none" strike="noStrike" kern="1200" cap="none" spc="0" normalizeH="0" baseline="0" noProof="0">
                <a:ln>
                  <a:noFill/>
                </a:ln>
                <a:solidFill>
                  <a:prstClr val="black"/>
                </a:solidFill>
                <a:effectLst/>
                <a:uLnTx/>
                <a:uFillTx/>
                <a:latin typeface="Arial"/>
                <a:ea typeface="+mn-ea"/>
                <a:cs typeface="+mn-cs"/>
              </a:rPr>
              <a:t> PER DAY</a:t>
            </a:r>
          </a:p>
        </p:txBody>
      </p:sp>
      <p:sp>
        <p:nvSpPr>
          <p:cNvPr id="11" name="TextBox 10">
            <a:extLst>
              <a:ext uri="{FF2B5EF4-FFF2-40B4-BE49-F238E27FC236}">
                <a16:creationId xmlns:a16="http://schemas.microsoft.com/office/drawing/2014/main" id="{91B9B89E-A7A3-5677-73E9-217AC36D54BC}"/>
              </a:ext>
            </a:extLst>
          </p:cNvPr>
          <p:cNvSpPr txBox="1"/>
          <p:nvPr/>
        </p:nvSpPr>
        <p:spPr>
          <a:xfrm rot="16200000">
            <a:off x="-606767" y="3073277"/>
            <a:ext cx="194155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a:ea typeface="+mn-ea"/>
                <a:cs typeface="+mn-cs"/>
              </a:rPr>
              <a:t>AVERAGE DAILY REACH (000s)</a:t>
            </a:r>
          </a:p>
        </p:txBody>
      </p:sp>
      <p:sp>
        <p:nvSpPr>
          <p:cNvPr id="15" name="TextBox 1">
            <a:extLst>
              <a:ext uri="{FF2B5EF4-FFF2-40B4-BE49-F238E27FC236}">
                <a16:creationId xmlns:a16="http://schemas.microsoft.com/office/drawing/2014/main" id="{368E93D5-123C-2497-D5BE-386F85B8D382}"/>
              </a:ext>
            </a:extLst>
          </p:cNvPr>
          <p:cNvSpPr txBox="1"/>
          <p:nvPr/>
        </p:nvSpPr>
        <p:spPr>
          <a:xfrm>
            <a:off x="1687223" y="1853408"/>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Bubble area represents total volume of daily viewing </a:t>
            </a:r>
          </a:p>
        </p:txBody>
      </p:sp>
      <p:sp>
        <p:nvSpPr>
          <p:cNvPr id="16" name="TextBox 2">
            <a:extLst>
              <a:ext uri="{FF2B5EF4-FFF2-40B4-BE49-F238E27FC236}">
                <a16:creationId xmlns:a16="http://schemas.microsoft.com/office/drawing/2014/main" id="{028294F7-84F7-6ACB-DFA0-48E323D81734}"/>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Adults – TV Set</a:t>
            </a:r>
          </a:p>
        </p:txBody>
      </p:sp>
      <p:sp>
        <p:nvSpPr>
          <p:cNvPr id="19" name="TextBox 1">
            <a:extLst>
              <a:ext uri="{FF2B5EF4-FFF2-40B4-BE49-F238E27FC236}">
                <a16:creationId xmlns:a16="http://schemas.microsoft.com/office/drawing/2014/main" id="{A720BBB0-442D-396F-9317-BCC0ED65923B}"/>
              </a:ext>
            </a:extLst>
          </p:cNvPr>
          <p:cNvSpPr txBox="1"/>
          <p:nvPr/>
        </p:nvSpPr>
        <p:spPr>
          <a:xfrm>
            <a:off x="1365485" y="4596726"/>
            <a:ext cx="695405" cy="3064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TikTok</a:t>
            </a:r>
          </a:p>
        </p:txBody>
      </p:sp>
      <p:cxnSp>
        <p:nvCxnSpPr>
          <p:cNvPr id="20" name="Straight Arrow Connector 19">
            <a:extLst>
              <a:ext uri="{FF2B5EF4-FFF2-40B4-BE49-F238E27FC236}">
                <a16:creationId xmlns:a16="http://schemas.microsoft.com/office/drawing/2014/main" id="{71972CF8-5723-2E59-022A-A75C375FB3B9}"/>
              </a:ext>
            </a:extLst>
          </p:cNvPr>
          <p:cNvCxnSpPr>
            <a:cxnSpLocks/>
          </p:cNvCxnSpPr>
          <p:nvPr/>
        </p:nvCxnSpPr>
        <p:spPr>
          <a:xfrm>
            <a:off x="1910452" y="4818922"/>
            <a:ext cx="122300" cy="744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0012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70AB7-2716-B965-DC7A-9A9AFD91ECAC}"/>
            </a:ext>
          </a:extLst>
        </p:cNvPr>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A59433E8-832B-4E8B-AAC3-BF924CB23A5F}"/>
              </a:ext>
            </a:extLst>
          </p:cNvPr>
          <p:cNvGraphicFramePr>
            <a:graphicFrameLocks/>
          </p:cNvGraphicFramePr>
          <p:nvPr/>
        </p:nvGraphicFramePr>
        <p:xfrm>
          <a:off x="694412" y="1627342"/>
          <a:ext cx="10803175" cy="36033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24F547D-87D7-4667-69EB-E268C5F9219A}"/>
              </a:ext>
            </a:extLst>
          </p:cNvPr>
          <p:cNvSpPr>
            <a:spLocks noGrp="1"/>
          </p:cNvSpPr>
          <p:nvPr>
            <p:ph type="title"/>
          </p:nvPr>
        </p:nvSpPr>
        <p:spPr/>
        <p:txBody>
          <a:bodyPr/>
          <a:lstStyle/>
          <a:p>
            <a:r>
              <a:rPr lang="en-GB"/>
              <a:t>Broadcasters deliver the largest scale for 16-34s compared to other commercial platforms on the TV set</a:t>
            </a:r>
          </a:p>
        </p:txBody>
      </p:sp>
      <p:sp>
        <p:nvSpPr>
          <p:cNvPr id="3" name="Text Placeholder 2">
            <a:extLst>
              <a:ext uri="{FF2B5EF4-FFF2-40B4-BE49-F238E27FC236}">
                <a16:creationId xmlns:a16="http://schemas.microsoft.com/office/drawing/2014/main" id="{42878628-1DDB-52C2-ECA0-16953BCB1A1D}"/>
              </a:ext>
            </a:extLst>
          </p:cNvPr>
          <p:cNvSpPr>
            <a:spLocks noGrp="1"/>
          </p:cNvSpPr>
          <p:nvPr>
            <p:ph type="body" sz="quarter" idx="15"/>
          </p:nvPr>
        </p:nvSpPr>
        <p:spPr/>
        <p:txBody>
          <a:bodyPr/>
          <a:lstStyle/>
          <a:p>
            <a:r>
              <a:rPr lang="en-US"/>
              <a:t>Source: Barb, 16-34, TV Sets, 2025, Netflix, Prime &amp; Disney+ Ad Tiers.</a:t>
            </a:r>
          </a:p>
          <a:p>
            <a:r>
              <a:rPr lang="en-GB"/>
              <a:t>*Disney+ data available from 17</a:t>
            </a:r>
            <a:r>
              <a:rPr lang="en-GB" baseline="30000"/>
              <a:t>th</a:t>
            </a:r>
            <a:r>
              <a:rPr lang="en-GB"/>
              <a:t> March 2025</a:t>
            </a:r>
            <a:endParaRPr lang="en-US"/>
          </a:p>
          <a:p>
            <a:endParaRPr lang="en-GB"/>
          </a:p>
        </p:txBody>
      </p:sp>
      <p:sp>
        <p:nvSpPr>
          <p:cNvPr id="5" name="TextBox 4">
            <a:extLst>
              <a:ext uri="{FF2B5EF4-FFF2-40B4-BE49-F238E27FC236}">
                <a16:creationId xmlns:a16="http://schemas.microsoft.com/office/drawing/2014/main" id="{814EAAFC-8DC1-20D5-8E3A-9AF6EA48BD06}"/>
              </a:ext>
            </a:extLst>
          </p:cNvPr>
          <p:cNvSpPr txBox="1"/>
          <p:nvPr/>
        </p:nvSpPr>
        <p:spPr>
          <a:xfrm>
            <a:off x="4843093" y="5341125"/>
            <a:ext cx="250581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a:ea typeface="+mn-ea"/>
                <a:cs typeface="+mn-cs"/>
              </a:rPr>
              <a:t>AVE TIME VIEWED PER </a:t>
            </a:r>
            <a:r>
              <a:rPr kumimoji="0" lang="en-GB" sz="900" b="1" i="0" u="sng" strike="noStrike" kern="1200" cap="none" spc="0" normalizeH="0" baseline="0" noProof="0">
                <a:ln>
                  <a:noFill/>
                </a:ln>
                <a:solidFill>
                  <a:prstClr val="black"/>
                </a:solidFill>
                <a:effectLst/>
                <a:uLnTx/>
                <a:uFillTx/>
                <a:latin typeface="Arial"/>
                <a:ea typeface="+mn-ea"/>
                <a:cs typeface="+mn-cs"/>
              </a:rPr>
              <a:t>VIEWER</a:t>
            </a:r>
            <a:r>
              <a:rPr kumimoji="0" lang="en-GB" sz="900" b="1" i="0" u="none" strike="noStrike" kern="1200" cap="none" spc="0" normalizeH="0" baseline="0" noProof="0">
                <a:ln>
                  <a:noFill/>
                </a:ln>
                <a:solidFill>
                  <a:prstClr val="black"/>
                </a:solidFill>
                <a:effectLst/>
                <a:uLnTx/>
                <a:uFillTx/>
                <a:latin typeface="Arial"/>
                <a:ea typeface="+mn-ea"/>
                <a:cs typeface="+mn-cs"/>
              </a:rPr>
              <a:t> PER DAY</a:t>
            </a:r>
          </a:p>
        </p:txBody>
      </p:sp>
      <p:sp>
        <p:nvSpPr>
          <p:cNvPr id="6" name="TextBox 5">
            <a:extLst>
              <a:ext uri="{FF2B5EF4-FFF2-40B4-BE49-F238E27FC236}">
                <a16:creationId xmlns:a16="http://schemas.microsoft.com/office/drawing/2014/main" id="{16B61D8E-DF16-EE14-3534-7DE8B46CCF8E}"/>
              </a:ext>
            </a:extLst>
          </p:cNvPr>
          <p:cNvSpPr txBox="1"/>
          <p:nvPr/>
        </p:nvSpPr>
        <p:spPr>
          <a:xfrm rot="16200000">
            <a:off x="-606767" y="3073277"/>
            <a:ext cx="194155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a:ea typeface="+mn-ea"/>
                <a:cs typeface="+mn-cs"/>
              </a:rPr>
              <a:t>AVERAGE DAILY REACH (000s)</a:t>
            </a:r>
          </a:p>
        </p:txBody>
      </p:sp>
      <p:sp>
        <p:nvSpPr>
          <p:cNvPr id="7" name="TextBox 2">
            <a:extLst>
              <a:ext uri="{FF2B5EF4-FFF2-40B4-BE49-F238E27FC236}">
                <a16:creationId xmlns:a16="http://schemas.microsoft.com/office/drawing/2014/main" id="{D0055752-4240-6E7F-B402-9408A8399256}"/>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 – Commercial TV Set</a:t>
            </a:r>
          </a:p>
        </p:txBody>
      </p:sp>
      <p:sp>
        <p:nvSpPr>
          <p:cNvPr id="4" name="TextBox 1">
            <a:extLst>
              <a:ext uri="{FF2B5EF4-FFF2-40B4-BE49-F238E27FC236}">
                <a16:creationId xmlns:a16="http://schemas.microsoft.com/office/drawing/2014/main" id="{90B7951D-E07D-E256-22FB-E08B06E9BCEC}"/>
              </a:ext>
            </a:extLst>
          </p:cNvPr>
          <p:cNvSpPr txBox="1"/>
          <p:nvPr/>
        </p:nvSpPr>
        <p:spPr>
          <a:xfrm>
            <a:off x="1687223" y="1853408"/>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Bubble area represents total volume of daily viewing </a:t>
            </a:r>
          </a:p>
        </p:txBody>
      </p:sp>
      <p:sp>
        <p:nvSpPr>
          <p:cNvPr id="14" name="TextBox 1">
            <a:extLst>
              <a:ext uri="{FF2B5EF4-FFF2-40B4-BE49-F238E27FC236}">
                <a16:creationId xmlns:a16="http://schemas.microsoft.com/office/drawing/2014/main" id="{73158A1E-0A74-C946-714D-55294BADB518}"/>
              </a:ext>
            </a:extLst>
          </p:cNvPr>
          <p:cNvSpPr txBox="1"/>
          <p:nvPr/>
        </p:nvSpPr>
        <p:spPr>
          <a:xfrm>
            <a:off x="2888317" y="4383607"/>
            <a:ext cx="695405" cy="3064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Other AVOD</a:t>
            </a:r>
          </a:p>
        </p:txBody>
      </p:sp>
      <p:cxnSp>
        <p:nvCxnSpPr>
          <p:cNvPr id="15" name="Straight Arrow Connector 14">
            <a:extLst>
              <a:ext uri="{FF2B5EF4-FFF2-40B4-BE49-F238E27FC236}">
                <a16:creationId xmlns:a16="http://schemas.microsoft.com/office/drawing/2014/main" id="{D110BC0C-D0F5-BB20-279F-C9D29A70AD9C}"/>
              </a:ext>
            </a:extLst>
          </p:cNvPr>
          <p:cNvCxnSpPr>
            <a:cxnSpLocks/>
          </p:cNvCxnSpPr>
          <p:nvPr/>
        </p:nvCxnSpPr>
        <p:spPr>
          <a:xfrm>
            <a:off x="3488569" y="4733780"/>
            <a:ext cx="122300" cy="744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
            <a:extLst>
              <a:ext uri="{FF2B5EF4-FFF2-40B4-BE49-F238E27FC236}">
                <a16:creationId xmlns:a16="http://schemas.microsoft.com/office/drawing/2014/main" id="{60279269-1D9E-E3AA-AF97-9B00C0DFBEEA}"/>
              </a:ext>
            </a:extLst>
          </p:cNvPr>
          <p:cNvSpPr txBox="1"/>
          <p:nvPr/>
        </p:nvSpPr>
        <p:spPr>
          <a:xfrm>
            <a:off x="1890818" y="4520788"/>
            <a:ext cx="695405" cy="3064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TikTok</a:t>
            </a:r>
          </a:p>
        </p:txBody>
      </p:sp>
      <p:cxnSp>
        <p:nvCxnSpPr>
          <p:cNvPr id="17" name="Straight Arrow Connector 16">
            <a:extLst>
              <a:ext uri="{FF2B5EF4-FFF2-40B4-BE49-F238E27FC236}">
                <a16:creationId xmlns:a16="http://schemas.microsoft.com/office/drawing/2014/main" id="{09BA4F60-362F-B710-821E-E742A3E5F0F4}"/>
              </a:ext>
            </a:extLst>
          </p:cNvPr>
          <p:cNvCxnSpPr>
            <a:cxnSpLocks/>
          </p:cNvCxnSpPr>
          <p:nvPr/>
        </p:nvCxnSpPr>
        <p:spPr>
          <a:xfrm>
            <a:off x="2451456" y="4741537"/>
            <a:ext cx="122300" cy="744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
            <a:extLst>
              <a:ext uri="{FF2B5EF4-FFF2-40B4-BE49-F238E27FC236}">
                <a16:creationId xmlns:a16="http://schemas.microsoft.com/office/drawing/2014/main" id="{77E5A3BC-7C29-F101-9B06-2B3E51B3E504}"/>
              </a:ext>
            </a:extLst>
          </p:cNvPr>
          <p:cNvSpPr txBox="1"/>
          <p:nvPr/>
        </p:nvSpPr>
        <p:spPr>
          <a:xfrm>
            <a:off x="8148884" y="4580549"/>
            <a:ext cx="1103258" cy="3064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Twitch</a:t>
            </a:r>
          </a:p>
        </p:txBody>
      </p:sp>
      <p:cxnSp>
        <p:nvCxnSpPr>
          <p:cNvPr id="19" name="Straight Arrow Connector 18">
            <a:extLst>
              <a:ext uri="{FF2B5EF4-FFF2-40B4-BE49-F238E27FC236}">
                <a16:creationId xmlns:a16="http://schemas.microsoft.com/office/drawing/2014/main" id="{1A25ABB8-BA1F-CB8B-4D57-232453EF2925}"/>
              </a:ext>
            </a:extLst>
          </p:cNvPr>
          <p:cNvCxnSpPr/>
          <p:nvPr/>
        </p:nvCxnSpPr>
        <p:spPr>
          <a:xfrm>
            <a:off x="8727671" y="4811769"/>
            <a:ext cx="145673" cy="744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76645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DCD3D-2DD7-8E71-2F7C-E8743F96A4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5C8648-FFE8-CCC7-7163-394E83CE5B10}"/>
              </a:ext>
            </a:extLst>
          </p:cNvPr>
          <p:cNvSpPr>
            <a:spLocks noGrp="1"/>
          </p:cNvSpPr>
          <p:nvPr>
            <p:ph type="title"/>
          </p:nvPr>
        </p:nvSpPr>
        <p:spPr/>
        <p:txBody>
          <a:bodyPr/>
          <a:lstStyle/>
          <a:p>
            <a:r>
              <a:rPr lang="en-GB"/>
              <a:t>For adults, broadcaster viewing has the largest share</a:t>
            </a:r>
          </a:p>
        </p:txBody>
      </p:sp>
      <p:sp>
        <p:nvSpPr>
          <p:cNvPr id="7" name="Text Placeholder 6">
            <a:extLst>
              <a:ext uri="{FF2B5EF4-FFF2-40B4-BE49-F238E27FC236}">
                <a16:creationId xmlns:a16="http://schemas.microsoft.com/office/drawing/2014/main" id="{2D0F8176-884A-8A64-D858-596AE2D5F663}"/>
              </a:ext>
            </a:extLst>
          </p:cNvPr>
          <p:cNvSpPr>
            <a:spLocks noGrp="1"/>
          </p:cNvSpPr>
          <p:nvPr>
            <p:ph type="body" sz="quarter" idx="15"/>
          </p:nvPr>
        </p:nvSpPr>
        <p:spPr/>
        <p:txBody>
          <a:bodyPr/>
          <a:lstStyle/>
          <a:p>
            <a:r>
              <a:rPr lang="en-US"/>
              <a:t>Source: Barb, 2025. Adults 16+. Online Multiple Screens Network</a:t>
            </a:r>
            <a:endParaRPr lang="en-GB"/>
          </a:p>
          <a:p>
            <a:endParaRPr lang="en-US"/>
          </a:p>
        </p:txBody>
      </p:sp>
      <p:graphicFrame>
        <p:nvGraphicFramePr>
          <p:cNvPr id="4" name="Content Placeholder 3">
            <a:extLst>
              <a:ext uri="{FF2B5EF4-FFF2-40B4-BE49-F238E27FC236}">
                <a16:creationId xmlns:a16="http://schemas.microsoft.com/office/drawing/2014/main" id="{166629C5-5820-21FF-83B1-0D28D6635389}"/>
              </a:ext>
            </a:extLst>
          </p:cNvPr>
          <p:cNvGraphicFramePr>
            <a:graphicFrameLocks noGrp="1"/>
          </p:cNvGraphicFramePr>
          <p:nvPr>
            <p:ph sz="quarter" idx="14"/>
            <p:extLst>
              <p:ext uri="{D42A27DB-BD31-4B8C-83A1-F6EECF244321}">
                <p14:modId xmlns:p14="http://schemas.microsoft.com/office/powerpoint/2010/main" val="3827185296"/>
              </p:ext>
            </p:extLst>
          </p:nvPr>
        </p:nvGraphicFramePr>
        <p:xfrm>
          <a:off x="379413" y="1614488"/>
          <a:ext cx="11295062" cy="36512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2">
            <a:extLst>
              <a:ext uri="{FF2B5EF4-FFF2-40B4-BE49-F238E27FC236}">
                <a16:creationId xmlns:a16="http://schemas.microsoft.com/office/drawing/2014/main" id="{83E9FCB0-9C59-74F8-94AB-533AE6797AB7}"/>
              </a:ext>
            </a:extLst>
          </p:cNvPr>
          <p:cNvSpPr txBox="1"/>
          <p:nvPr/>
        </p:nvSpPr>
        <p:spPr>
          <a:xfrm>
            <a:off x="4543962" y="1573366"/>
            <a:ext cx="266534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D4D4D"/>
                </a:solidFill>
                <a:effectLst/>
                <a:uLnTx/>
                <a:uFillTx/>
                <a:latin typeface="Arial"/>
                <a:ea typeface="+mn-ea"/>
                <a:cs typeface="+mn-cs"/>
              </a:rPr>
              <a:t>Adults – All devices</a:t>
            </a:r>
          </a:p>
        </p:txBody>
      </p:sp>
    </p:spTree>
    <p:extLst>
      <p:ext uri="{BB962C8B-B14F-4D97-AF65-F5344CB8AC3E}">
        <p14:creationId xmlns:p14="http://schemas.microsoft.com/office/powerpoint/2010/main" val="2826137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F74EC-371B-064C-BF67-9A5A683C5959}"/>
            </a:ext>
          </a:extLst>
        </p:cNvPr>
        <p:cNvGrpSpPr/>
        <p:nvPr/>
      </p:nvGrpSpPr>
      <p:grpSpPr>
        <a:xfrm>
          <a:off x="0" y="0"/>
          <a:ext cx="0" cy="0"/>
          <a:chOff x="0" y="0"/>
          <a:chExt cx="0" cy="0"/>
        </a:xfrm>
      </p:grpSpPr>
      <p:graphicFrame>
        <p:nvGraphicFramePr>
          <p:cNvPr id="4" name="2D Stacked Column Chart">
            <a:extLst>
              <a:ext uri="{FF2B5EF4-FFF2-40B4-BE49-F238E27FC236}">
                <a16:creationId xmlns:a16="http://schemas.microsoft.com/office/drawing/2014/main" id="{DF8B55EC-0ABF-C9D9-AF7C-CE0E65454467}"/>
              </a:ext>
            </a:extLst>
          </p:cNvPr>
          <p:cNvGraphicFramePr/>
          <p:nvPr/>
        </p:nvGraphicFramePr>
        <p:xfrm>
          <a:off x="843975" y="1181100"/>
          <a:ext cx="10119300" cy="42189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
            <a:extLst>
              <a:ext uri="{FF2B5EF4-FFF2-40B4-BE49-F238E27FC236}">
                <a16:creationId xmlns:a16="http://schemas.microsoft.com/office/drawing/2014/main" id="{FA269D22-4E7A-8E06-E978-9001B8D1CADC}"/>
              </a:ext>
            </a:extLst>
          </p:cNvPr>
          <p:cNvSpPr txBox="1"/>
          <p:nvPr/>
        </p:nvSpPr>
        <p:spPr>
          <a:xfrm>
            <a:off x="10754359" y="1887117"/>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B050"/>
                </a:solidFill>
                <a:effectLst/>
                <a:uLnTx/>
                <a:uFillTx/>
                <a:latin typeface="Arial"/>
                <a:ea typeface="+mn-ea"/>
                <a:cs typeface="+mn-cs"/>
              </a:rPr>
              <a:t>Smartphones</a:t>
            </a:r>
            <a:endParaRPr kumimoji="0" lang="en-US" sz="1200" b="1" i="0" u="none" strike="noStrike" kern="1200" cap="none" spc="0" normalizeH="0" baseline="0" noProof="0">
              <a:ln>
                <a:noFill/>
              </a:ln>
              <a:solidFill>
                <a:srgbClr val="00B050"/>
              </a:solidFill>
              <a:effectLst/>
              <a:uLnTx/>
              <a:uFillTx/>
              <a:latin typeface="Arial"/>
              <a:ea typeface="+mn-ea"/>
              <a:cs typeface="+mn-cs"/>
            </a:endParaRPr>
          </a:p>
        </p:txBody>
      </p:sp>
      <p:sp>
        <p:nvSpPr>
          <p:cNvPr id="13" name="TextBox 1">
            <a:extLst>
              <a:ext uri="{FF2B5EF4-FFF2-40B4-BE49-F238E27FC236}">
                <a16:creationId xmlns:a16="http://schemas.microsoft.com/office/drawing/2014/main" id="{23D46642-CD9C-24F1-A8BD-D7D3DEA5B89E}"/>
              </a:ext>
            </a:extLst>
          </p:cNvPr>
          <p:cNvSpPr txBox="1"/>
          <p:nvPr/>
        </p:nvSpPr>
        <p:spPr>
          <a:xfrm>
            <a:off x="10788015" y="2116952"/>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EB7305"/>
                </a:solidFill>
                <a:effectLst/>
                <a:uLnTx/>
                <a:uFillTx/>
                <a:latin typeface="Arial"/>
                <a:ea typeface="+mn-ea"/>
                <a:cs typeface="+mn-cs"/>
              </a:rPr>
              <a:t>Tablets</a:t>
            </a:r>
            <a:endParaRPr kumimoji="0" lang="en-US" sz="1200" b="1" i="0" u="none" strike="noStrike" kern="1200" cap="none" spc="0" normalizeH="0" baseline="0" noProof="0">
              <a:ln>
                <a:noFill/>
              </a:ln>
              <a:solidFill>
                <a:srgbClr val="EB7305"/>
              </a:solidFill>
              <a:effectLst/>
              <a:uLnTx/>
              <a:uFillTx/>
              <a:latin typeface="Arial"/>
              <a:ea typeface="+mn-ea"/>
              <a:cs typeface="+mn-cs"/>
            </a:endParaRPr>
          </a:p>
        </p:txBody>
      </p:sp>
      <p:sp>
        <p:nvSpPr>
          <p:cNvPr id="14" name="TextBox 1">
            <a:extLst>
              <a:ext uri="{FF2B5EF4-FFF2-40B4-BE49-F238E27FC236}">
                <a16:creationId xmlns:a16="http://schemas.microsoft.com/office/drawing/2014/main" id="{002D3460-882B-F33C-65CB-036CC1723629}"/>
              </a:ext>
            </a:extLst>
          </p:cNvPr>
          <p:cNvSpPr txBox="1"/>
          <p:nvPr/>
        </p:nvSpPr>
        <p:spPr>
          <a:xfrm>
            <a:off x="10788015" y="2289741"/>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E10514"/>
                </a:solidFill>
                <a:effectLst/>
                <a:uLnTx/>
                <a:uFillTx/>
                <a:latin typeface="Arial"/>
                <a:ea typeface="+mn-ea"/>
                <a:cs typeface="+mn-cs"/>
              </a:rPr>
              <a:t>PCs</a:t>
            </a:r>
            <a:endParaRPr kumimoji="0" lang="en-US" sz="1200" b="1" i="0" u="none" strike="noStrike" kern="1200" cap="none" spc="0" normalizeH="0" baseline="0" noProof="0">
              <a:ln>
                <a:noFill/>
              </a:ln>
              <a:solidFill>
                <a:srgbClr val="E10514"/>
              </a:solidFill>
              <a:effectLst/>
              <a:uLnTx/>
              <a:uFillTx/>
              <a:latin typeface="Arial"/>
              <a:ea typeface="+mn-ea"/>
              <a:cs typeface="+mn-cs"/>
            </a:endParaRPr>
          </a:p>
        </p:txBody>
      </p:sp>
      <p:sp>
        <p:nvSpPr>
          <p:cNvPr id="15" name="TextBox 1">
            <a:extLst>
              <a:ext uri="{FF2B5EF4-FFF2-40B4-BE49-F238E27FC236}">
                <a16:creationId xmlns:a16="http://schemas.microsoft.com/office/drawing/2014/main" id="{10ACBDA9-AA78-E15C-8612-CC036FF061A7}"/>
              </a:ext>
            </a:extLst>
          </p:cNvPr>
          <p:cNvSpPr txBox="1"/>
          <p:nvPr/>
        </p:nvSpPr>
        <p:spPr>
          <a:xfrm>
            <a:off x="10757535" y="2655501"/>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69B4"/>
                </a:solidFill>
                <a:effectLst/>
                <a:uLnTx/>
                <a:uFillTx/>
                <a:latin typeface="Arial"/>
                <a:ea typeface="+mn-ea"/>
                <a:cs typeface="+mn-cs"/>
              </a:rPr>
              <a:t>TV Sets</a:t>
            </a:r>
            <a:endParaRPr kumimoji="0" lang="en-US" sz="1200" b="1" i="0" u="none" strike="noStrike" kern="1200" cap="none" spc="0" normalizeH="0" baseline="0" noProof="0">
              <a:ln>
                <a:noFill/>
              </a:ln>
              <a:solidFill>
                <a:srgbClr val="0069B4"/>
              </a:solidFill>
              <a:effectLst/>
              <a:uLnTx/>
              <a:uFillTx/>
              <a:latin typeface="Arial"/>
              <a:ea typeface="+mn-ea"/>
              <a:cs typeface="+mn-cs"/>
            </a:endParaRPr>
          </a:p>
        </p:txBody>
      </p:sp>
      <p:sp>
        <p:nvSpPr>
          <p:cNvPr id="8" name="Title 1">
            <a:extLst>
              <a:ext uri="{FF2B5EF4-FFF2-40B4-BE49-F238E27FC236}">
                <a16:creationId xmlns:a16="http://schemas.microsoft.com/office/drawing/2014/main" id="{5C899DD8-D1BB-25FD-8A99-7ED00D888E3F}"/>
              </a:ext>
            </a:extLst>
          </p:cNvPr>
          <p:cNvSpPr>
            <a:spLocks noGrp="1"/>
          </p:cNvSpPr>
          <p:nvPr>
            <p:ph type="title"/>
          </p:nvPr>
        </p:nvSpPr>
        <p:spPr/>
        <p:txBody>
          <a:bodyPr/>
          <a:lstStyle/>
          <a:p>
            <a:r>
              <a:rPr lang="en-GB"/>
              <a:t>TV sets have the largest share of total viewing</a:t>
            </a:r>
          </a:p>
        </p:txBody>
      </p:sp>
      <p:sp>
        <p:nvSpPr>
          <p:cNvPr id="9" name="Text Placeholder 8">
            <a:extLst>
              <a:ext uri="{FF2B5EF4-FFF2-40B4-BE49-F238E27FC236}">
                <a16:creationId xmlns:a16="http://schemas.microsoft.com/office/drawing/2014/main" id="{50C84481-8787-40FC-468B-EB87DDE067EF}"/>
              </a:ext>
            </a:extLst>
          </p:cNvPr>
          <p:cNvSpPr>
            <a:spLocks noGrp="1"/>
          </p:cNvSpPr>
          <p:nvPr>
            <p:ph type="body" sz="quarter" idx="15"/>
          </p:nvPr>
        </p:nvSpPr>
        <p:spPr/>
        <p:txBody>
          <a:bodyPr/>
          <a:lstStyle/>
          <a:p>
            <a:r>
              <a:rPr lang="en-US"/>
              <a:t>Source: Barb, 2025. Adults 16+. Online Multiple Screens Network</a:t>
            </a:r>
            <a:endParaRPr lang="en-GB"/>
          </a:p>
          <a:p>
            <a:endParaRPr lang="en-GB"/>
          </a:p>
          <a:p>
            <a:endParaRPr lang="en-US"/>
          </a:p>
        </p:txBody>
      </p:sp>
    </p:spTree>
    <p:extLst>
      <p:ext uri="{BB962C8B-B14F-4D97-AF65-F5344CB8AC3E}">
        <p14:creationId xmlns:p14="http://schemas.microsoft.com/office/powerpoint/2010/main" val="1396511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44B11-CC78-6F67-36BB-92DE6166FC49}"/>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1392CD6-2CAA-EC1D-C5FC-BF3FACAA57CA}"/>
              </a:ext>
            </a:extLst>
          </p:cNvPr>
          <p:cNvGraphicFramePr/>
          <p:nvPr>
            <p:extLst>
              <p:ext uri="{D42A27DB-BD31-4B8C-83A1-F6EECF244321}">
                <p14:modId xmlns:p14="http://schemas.microsoft.com/office/powerpoint/2010/main" val="877771282"/>
              </p:ext>
            </p:extLst>
          </p:nvPr>
        </p:nvGraphicFramePr>
        <p:xfrm>
          <a:off x="271200" y="1188085"/>
          <a:ext cx="11649600" cy="4291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E20DF13-1DB8-2E9D-DFF8-9A2C520DFB95}"/>
              </a:ext>
            </a:extLst>
          </p:cNvPr>
          <p:cNvSpPr>
            <a:spLocks noGrp="1"/>
          </p:cNvSpPr>
          <p:nvPr>
            <p:ph type="title"/>
          </p:nvPr>
        </p:nvSpPr>
        <p:spPr/>
        <p:txBody>
          <a:bodyPr>
            <a:normAutofit/>
          </a:bodyPr>
          <a:lstStyle/>
          <a:p>
            <a:r>
              <a:rPr lang="en-GB">
                <a:solidFill>
                  <a:schemeClr val="accent1"/>
                </a:solidFill>
              </a:rPr>
              <a:t>A decade of disruption and TV remains dominant</a:t>
            </a:r>
            <a:endParaRPr lang="en-GB">
              <a:solidFill>
                <a:schemeClr val="accent1"/>
              </a:solidFill>
              <a:highlight>
                <a:srgbClr val="FFFF00"/>
              </a:highlight>
            </a:endParaRPr>
          </a:p>
        </p:txBody>
      </p:sp>
      <p:sp>
        <p:nvSpPr>
          <p:cNvPr id="3" name="Text Placeholder 2">
            <a:extLst>
              <a:ext uri="{FF2B5EF4-FFF2-40B4-BE49-F238E27FC236}">
                <a16:creationId xmlns:a16="http://schemas.microsoft.com/office/drawing/2014/main" id="{EDE69349-4BA8-4E58-BF10-36EBE9CCDA79}"/>
              </a:ext>
            </a:extLst>
          </p:cNvPr>
          <p:cNvSpPr>
            <a:spLocks noGrp="1"/>
          </p:cNvSpPr>
          <p:nvPr>
            <p:ph type="body" sz="quarter" idx="15"/>
          </p:nvPr>
        </p:nvSpPr>
        <p:spPr/>
        <p:txBody>
          <a:bodyPr/>
          <a:lstStyle/>
          <a:p>
            <a:r>
              <a:rPr lang="en-GB" sz="1000">
                <a:solidFill>
                  <a:srgbClr val="4D4D4D"/>
                </a:solidFill>
              </a:rPr>
              <a:t>Source: IPA </a:t>
            </a:r>
            <a:r>
              <a:rPr lang="en-GB" sz="1000" err="1">
                <a:solidFill>
                  <a:srgbClr val="4D4D4D"/>
                </a:solidFill>
              </a:rPr>
              <a:t>TouchPoints</a:t>
            </a:r>
            <a:r>
              <a:rPr lang="en-GB" sz="1000">
                <a:solidFill>
                  <a:srgbClr val="4D4D4D"/>
                </a:solidFill>
              </a:rPr>
              <a:t>, </a:t>
            </a:r>
            <a:r>
              <a:rPr lang="en-GB">
                <a:solidFill>
                  <a:srgbClr val="4D4D4D"/>
                </a:solidFill>
              </a:rPr>
              <a:t>Adults 1</a:t>
            </a:r>
            <a:r>
              <a:rPr lang="en-GB" sz="1000">
                <a:solidFill>
                  <a:srgbClr val="4D4D4D"/>
                </a:solidFill>
              </a:rPr>
              <a:t>5+</a:t>
            </a:r>
            <a:endParaRPr lang="en-GB" sz="1000"/>
          </a:p>
        </p:txBody>
      </p:sp>
      <p:sp>
        <p:nvSpPr>
          <p:cNvPr id="8" name="TextBox 7">
            <a:extLst>
              <a:ext uri="{FF2B5EF4-FFF2-40B4-BE49-F238E27FC236}">
                <a16:creationId xmlns:a16="http://schemas.microsoft.com/office/drawing/2014/main" id="{390ADE0F-79FD-2C0F-C43A-90984DE6F1DE}"/>
              </a:ext>
            </a:extLst>
          </p:cNvPr>
          <p:cNvSpPr txBox="1"/>
          <p:nvPr/>
        </p:nvSpPr>
        <p:spPr>
          <a:xfrm rot="16200000">
            <a:off x="-1019626" y="3022661"/>
            <a:ext cx="281248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Hours per person per day (Adults)</a:t>
            </a:r>
          </a:p>
        </p:txBody>
      </p:sp>
      <p:pic>
        <p:nvPicPr>
          <p:cNvPr id="5" name="Picture 4">
            <a:extLst>
              <a:ext uri="{FF2B5EF4-FFF2-40B4-BE49-F238E27FC236}">
                <a16:creationId xmlns:a16="http://schemas.microsoft.com/office/drawing/2014/main" id="{E028CF3B-0333-8C30-8931-2984F11AF806}"/>
              </a:ext>
            </a:extLst>
          </p:cNvPr>
          <p:cNvPicPr>
            <a:picLocks noChangeAspect="1"/>
          </p:cNvPicPr>
          <p:nvPr/>
        </p:nvPicPr>
        <p:blipFill>
          <a:blip r:embed="rId4"/>
          <a:stretch>
            <a:fillRect/>
          </a:stretch>
        </p:blipFill>
        <p:spPr>
          <a:xfrm>
            <a:off x="2890980" y="3153049"/>
            <a:ext cx="554261" cy="554261"/>
          </a:xfrm>
          <a:prstGeom prst="rect">
            <a:avLst/>
          </a:prstGeom>
        </p:spPr>
      </p:pic>
      <p:pic>
        <p:nvPicPr>
          <p:cNvPr id="9" name="Picture 8">
            <a:extLst>
              <a:ext uri="{FF2B5EF4-FFF2-40B4-BE49-F238E27FC236}">
                <a16:creationId xmlns:a16="http://schemas.microsoft.com/office/drawing/2014/main" id="{E1587C2C-9389-DBCD-C284-92DF17D47F85}"/>
              </a:ext>
            </a:extLst>
          </p:cNvPr>
          <p:cNvPicPr>
            <a:picLocks noChangeAspect="1"/>
          </p:cNvPicPr>
          <p:nvPr/>
        </p:nvPicPr>
        <p:blipFill>
          <a:blip r:embed="rId5"/>
          <a:stretch>
            <a:fillRect/>
          </a:stretch>
        </p:blipFill>
        <p:spPr>
          <a:xfrm>
            <a:off x="5102330" y="3173944"/>
            <a:ext cx="915127" cy="512471"/>
          </a:xfrm>
          <a:prstGeom prst="rect">
            <a:avLst/>
          </a:prstGeom>
        </p:spPr>
      </p:pic>
      <p:pic>
        <p:nvPicPr>
          <p:cNvPr id="14" name="Picture 13">
            <a:extLst>
              <a:ext uri="{FF2B5EF4-FFF2-40B4-BE49-F238E27FC236}">
                <a16:creationId xmlns:a16="http://schemas.microsoft.com/office/drawing/2014/main" id="{D80D04FB-F1C9-2FD3-9F40-B7F633FBF1EB}"/>
              </a:ext>
            </a:extLst>
          </p:cNvPr>
          <p:cNvPicPr>
            <a:picLocks noChangeAspect="1"/>
          </p:cNvPicPr>
          <p:nvPr/>
        </p:nvPicPr>
        <p:blipFill>
          <a:blip r:embed="rId6"/>
          <a:stretch>
            <a:fillRect/>
          </a:stretch>
        </p:blipFill>
        <p:spPr>
          <a:xfrm>
            <a:off x="6846523" y="3218688"/>
            <a:ext cx="635697" cy="422983"/>
          </a:xfrm>
          <a:prstGeom prst="rect">
            <a:avLst/>
          </a:prstGeom>
        </p:spPr>
      </p:pic>
      <p:pic>
        <p:nvPicPr>
          <p:cNvPr id="15" name="Picture 14">
            <a:extLst>
              <a:ext uri="{FF2B5EF4-FFF2-40B4-BE49-F238E27FC236}">
                <a16:creationId xmlns:a16="http://schemas.microsoft.com/office/drawing/2014/main" id="{B26121FF-8C6C-134B-077B-80436C3D66AB}"/>
              </a:ext>
            </a:extLst>
          </p:cNvPr>
          <p:cNvPicPr>
            <a:picLocks noChangeAspect="1"/>
          </p:cNvPicPr>
          <p:nvPr/>
        </p:nvPicPr>
        <p:blipFill>
          <a:blip r:embed="rId7"/>
          <a:stretch>
            <a:fillRect/>
          </a:stretch>
        </p:blipFill>
        <p:spPr>
          <a:xfrm>
            <a:off x="4372860" y="3208818"/>
            <a:ext cx="810768" cy="442722"/>
          </a:xfrm>
          <a:prstGeom prst="rect">
            <a:avLst/>
          </a:prstGeom>
        </p:spPr>
      </p:pic>
      <p:pic>
        <p:nvPicPr>
          <p:cNvPr id="18" name="Picture 17">
            <a:extLst>
              <a:ext uri="{FF2B5EF4-FFF2-40B4-BE49-F238E27FC236}">
                <a16:creationId xmlns:a16="http://schemas.microsoft.com/office/drawing/2014/main" id="{06DC950A-3874-9A7F-7B9F-087C77EE58EF}"/>
              </a:ext>
            </a:extLst>
          </p:cNvPr>
          <p:cNvPicPr>
            <a:picLocks noChangeAspect="1"/>
          </p:cNvPicPr>
          <p:nvPr/>
        </p:nvPicPr>
        <p:blipFill>
          <a:blip r:embed="rId8"/>
          <a:stretch>
            <a:fillRect/>
          </a:stretch>
        </p:blipFill>
        <p:spPr>
          <a:xfrm>
            <a:off x="3694327" y="3153049"/>
            <a:ext cx="554261" cy="554261"/>
          </a:xfrm>
          <a:prstGeom prst="rect">
            <a:avLst/>
          </a:prstGeom>
        </p:spPr>
      </p:pic>
      <p:pic>
        <p:nvPicPr>
          <p:cNvPr id="19" name="Picture 18">
            <a:extLst>
              <a:ext uri="{FF2B5EF4-FFF2-40B4-BE49-F238E27FC236}">
                <a16:creationId xmlns:a16="http://schemas.microsoft.com/office/drawing/2014/main" id="{4321092A-B4BD-E6B1-7315-1F1606418CF5}"/>
              </a:ext>
            </a:extLst>
          </p:cNvPr>
          <p:cNvPicPr>
            <a:picLocks noChangeAspect="1"/>
          </p:cNvPicPr>
          <p:nvPr/>
        </p:nvPicPr>
        <p:blipFill>
          <a:blip r:embed="rId9"/>
          <a:stretch>
            <a:fillRect/>
          </a:stretch>
        </p:blipFill>
        <p:spPr>
          <a:xfrm>
            <a:off x="7649844" y="3177268"/>
            <a:ext cx="635696" cy="505822"/>
          </a:xfrm>
          <a:prstGeom prst="rect">
            <a:avLst/>
          </a:prstGeom>
        </p:spPr>
      </p:pic>
      <p:pic>
        <p:nvPicPr>
          <p:cNvPr id="22" name="Picture 21">
            <a:extLst>
              <a:ext uri="{FF2B5EF4-FFF2-40B4-BE49-F238E27FC236}">
                <a16:creationId xmlns:a16="http://schemas.microsoft.com/office/drawing/2014/main" id="{3891F042-D630-2416-04BC-8D824250CC65}"/>
              </a:ext>
            </a:extLst>
          </p:cNvPr>
          <p:cNvPicPr>
            <a:picLocks noChangeAspect="1"/>
          </p:cNvPicPr>
          <p:nvPr/>
        </p:nvPicPr>
        <p:blipFill>
          <a:blip r:embed="rId10"/>
          <a:stretch>
            <a:fillRect/>
          </a:stretch>
        </p:blipFill>
        <p:spPr>
          <a:xfrm>
            <a:off x="2059715" y="3121307"/>
            <a:ext cx="617745" cy="617745"/>
          </a:xfrm>
          <a:prstGeom prst="rect">
            <a:avLst/>
          </a:prstGeom>
        </p:spPr>
      </p:pic>
      <p:pic>
        <p:nvPicPr>
          <p:cNvPr id="1032" name="Picture 8" descr="Election 2024 Classic Labour Party Rose ...">
            <a:extLst>
              <a:ext uri="{FF2B5EF4-FFF2-40B4-BE49-F238E27FC236}">
                <a16:creationId xmlns:a16="http://schemas.microsoft.com/office/drawing/2014/main" id="{9CCE9D00-EE89-C901-961A-197DD74F00A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5150" t="5397" r="6005" b="5743"/>
          <a:stretch>
            <a:fillRect/>
          </a:stretch>
        </p:blipFill>
        <p:spPr bwMode="auto">
          <a:xfrm>
            <a:off x="8463158" y="3119539"/>
            <a:ext cx="621179" cy="6212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quid Game Logo and symbol, meaning, history, PNG, brand">
            <a:extLst>
              <a:ext uri="{FF2B5EF4-FFF2-40B4-BE49-F238E27FC236}">
                <a16:creationId xmlns:a16="http://schemas.microsoft.com/office/drawing/2014/main" id="{B9B22437-56F1-BD73-735A-D296B38D0612}"/>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4696" t="4227" r="4293" b="5084"/>
          <a:stretch>
            <a:fillRect/>
          </a:stretch>
        </p:blipFill>
        <p:spPr bwMode="auto">
          <a:xfrm>
            <a:off x="5930852" y="3191950"/>
            <a:ext cx="850042" cy="476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82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7DF39-EB6B-72DB-C268-8D798A3CBA0B}"/>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80AF253B-6EBE-8D39-834F-58A4565D8D17}"/>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7EB5C41-7D6D-C5CF-1AE1-BDE451A68F23}"/>
              </a:ext>
            </a:extLst>
          </p:cNvPr>
          <p:cNvSpPr>
            <a:spLocks noGrp="1"/>
          </p:cNvSpPr>
          <p:nvPr>
            <p:ph type="title"/>
          </p:nvPr>
        </p:nvSpPr>
        <p:spPr>
          <a:xfrm>
            <a:off x="370801" y="360000"/>
            <a:ext cx="2985048" cy="2522956"/>
          </a:xfrm>
        </p:spPr>
        <p:txBody>
          <a:bodyPr>
            <a:normAutofit/>
          </a:bodyPr>
          <a:lstStyle/>
          <a:p>
            <a:r>
              <a:rPr lang="en-GB"/>
              <a:t>Total TV accounted for 70% of total video viewing in 2025</a:t>
            </a:r>
          </a:p>
        </p:txBody>
      </p:sp>
      <p:sp>
        <p:nvSpPr>
          <p:cNvPr id="6" name="TextBox 5">
            <a:extLst>
              <a:ext uri="{FF2B5EF4-FFF2-40B4-BE49-F238E27FC236}">
                <a16:creationId xmlns:a16="http://schemas.microsoft.com/office/drawing/2014/main" id="{FB6F1D03-64CD-A2CE-4CE7-0696034F6C55}"/>
              </a:ext>
            </a:extLst>
          </p:cNvPr>
          <p:cNvSpPr txBox="1"/>
          <p:nvPr/>
        </p:nvSpPr>
        <p:spPr>
          <a:xfrm>
            <a:off x="5234225" y="3059668"/>
            <a:ext cx="17235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lumMod val="65000"/>
                    <a:lumOff val="35000"/>
                  </a:prstClr>
                </a:solidFill>
                <a:effectLst/>
                <a:uLnTx/>
                <a:uFillTx/>
                <a:latin typeface="Arial"/>
                <a:ea typeface="+mn-ea"/>
                <a:cs typeface="+mn-cs"/>
              </a:rPr>
              <a:t>4 hrs 54 mins</a:t>
            </a:r>
          </a:p>
        </p:txBody>
      </p:sp>
      <p:sp>
        <p:nvSpPr>
          <p:cNvPr id="13" name="Text Placeholder 11">
            <a:extLst>
              <a:ext uri="{FF2B5EF4-FFF2-40B4-BE49-F238E27FC236}">
                <a16:creationId xmlns:a16="http://schemas.microsoft.com/office/drawing/2014/main" id="{B00DF5D6-E78D-EE85-0BEB-8BADA4C7B4B5}"/>
              </a:ext>
            </a:extLst>
          </p:cNvPr>
          <p:cNvSpPr>
            <a:spLocks noGrp="1"/>
          </p:cNvSpPr>
          <p:nvPr>
            <p:ph type="body" sz="quarter" idx="15"/>
          </p:nvPr>
        </p:nvSpPr>
        <p:spPr>
          <a:xfrm>
            <a:off x="378000" y="5364000"/>
            <a:ext cx="11334817" cy="304800"/>
          </a:xfrm>
        </p:spPr>
        <p:txBody>
          <a:bodyPr/>
          <a:lstStyle/>
          <a:p>
            <a:pPr>
              <a:spcBef>
                <a:spcPts val="0"/>
              </a:spcBef>
            </a:pPr>
            <a:r>
              <a:rPr lang="en-GB">
                <a:solidFill>
                  <a:srgbClr val="4D4D4D"/>
                </a:solidFill>
              </a:rPr>
              <a:t>Source: 2025, Barb / IPA </a:t>
            </a:r>
            <a:r>
              <a:rPr lang="en-GB" err="1">
                <a:solidFill>
                  <a:srgbClr val="4D4D4D"/>
                </a:solidFill>
              </a:rPr>
              <a:t>TouchPoints</a:t>
            </a:r>
            <a:r>
              <a:rPr lang="en-GB">
                <a:solidFill>
                  <a:srgbClr val="4D4D4D"/>
                </a:solidFill>
              </a:rPr>
              <a:t> 2025 / Pornhub / </a:t>
            </a:r>
            <a:r>
              <a:rPr lang="en-GB"/>
              <a:t>UK Cinema Association / Ipsos Iris</a:t>
            </a:r>
          </a:p>
          <a:p>
            <a:pPr>
              <a:spcBef>
                <a:spcPts val="0"/>
              </a:spcBef>
            </a:pPr>
            <a:r>
              <a:rPr lang="en-GB"/>
              <a:t>Total TV = Broadcaster TV, SVODs &amp; AVODs</a:t>
            </a:r>
            <a:endParaRPr lang="en-GB">
              <a:solidFill>
                <a:srgbClr val="4D4D4D"/>
              </a:solidFill>
            </a:endParaRPr>
          </a:p>
        </p:txBody>
      </p:sp>
    </p:spTree>
    <p:extLst>
      <p:ext uri="{BB962C8B-B14F-4D97-AF65-F5344CB8AC3E}">
        <p14:creationId xmlns:p14="http://schemas.microsoft.com/office/powerpoint/2010/main" val="206193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BB9B4-FF9A-EB99-A7DC-E1759AEE0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2FA765-C920-0C4E-F735-79BAAE485AA9}"/>
              </a:ext>
            </a:extLst>
          </p:cNvPr>
          <p:cNvSpPr>
            <a:spLocks noGrp="1"/>
          </p:cNvSpPr>
          <p:nvPr>
            <p:ph type="title"/>
          </p:nvPr>
        </p:nvSpPr>
        <p:spPr/>
        <p:txBody>
          <a:bodyPr/>
          <a:lstStyle/>
          <a:p>
            <a:r>
              <a:rPr lang="en-GB"/>
              <a:t>Three ways to watch Total TV</a:t>
            </a:r>
          </a:p>
        </p:txBody>
      </p:sp>
      <p:sp>
        <p:nvSpPr>
          <p:cNvPr id="3" name="Text Placeholder 2">
            <a:extLst>
              <a:ext uri="{FF2B5EF4-FFF2-40B4-BE49-F238E27FC236}">
                <a16:creationId xmlns:a16="http://schemas.microsoft.com/office/drawing/2014/main" id="{711E497D-5D4D-B10D-214F-9180115E314E}"/>
              </a:ext>
            </a:extLst>
          </p:cNvPr>
          <p:cNvSpPr>
            <a:spLocks noGrp="1"/>
          </p:cNvSpPr>
          <p:nvPr>
            <p:ph type="body" sz="quarter" idx="15"/>
          </p:nvPr>
        </p:nvSpPr>
        <p:spPr>
          <a:xfrm>
            <a:off x="378000" y="5364000"/>
            <a:ext cx="11334817" cy="304800"/>
          </a:xfrm>
        </p:spPr>
        <p:txBody>
          <a:bodyPr/>
          <a:lstStyle/>
          <a:p>
            <a:r>
              <a:rPr lang="en-GB"/>
              <a:t>Source: 2025, Barb, VOD includes Broadcaster VOD, SVOD and AVOD</a:t>
            </a:r>
          </a:p>
          <a:p>
            <a:endParaRPr lang="en-GB"/>
          </a:p>
        </p:txBody>
      </p:sp>
      <p:grpSp>
        <p:nvGrpSpPr>
          <p:cNvPr id="31" name="Group 30">
            <a:extLst>
              <a:ext uri="{FF2B5EF4-FFF2-40B4-BE49-F238E27FC236}">
                <a16:creationId xmlns:a16="http://schemas.microsoft.com/office/drawing/2014/main" id="{2EB74992-B269-4D02-E3E1-FCDCA4336D53}"/>
              </a:ext>
            </a:extLst>
          </p:cNvPr>
          <p:cNvGrpSpPr/>
          <p:nvPr/>
        </p:nvGrpSpPr>
        <p:grpSpPr>
          <a:xfrm>
            <a:off x="1968500" y="1283334"/>
            <a:ext cx="8781016" cy="3553807"/>
            <a:chOff x="714375" y="1028699"/>
            <a:chExt cx="8781016" cy="3553807"/>
          </a:xfrm>
        </p:grpSpPr>
        <p:graphicFrame>
          <p:nvGraphicFramePr>
            <p:cNvPr id="24" name="Chart 23">
              <a:extLst>
                <a:ext uri="{FF2B5EF4-FFF2-40B4-BE49-F238E27FC236}">
                  <a16:creationId xmlns:a16="http://schemas.microsoft.com/office/drawing/2014/main" id="{1A39A8A4-A7EB-A1CC-0DB4-AD8D542D2FB8}"/>
                </a:ext>
              </a:extLst>
            </p:cNvPr>
            <p:cNvGraphicFramePr/>
            <p:nvPr/>
          </p:nvGraphicFramePr>
          <p:xfrm>
            <a:off x="714375" y="1028701"/>
            <a:ext cx="4233309" cy="35220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8631E372-EEF2-1CFE-32FB-326044977BCB}"/>
                </a:ext>
              </a:extLst>
            </p:cNvPr>
            <p:cNvGraphicFramePr/>
            <p:nvPr/>
          </p:nvGraphicFramePr>
          <p:xfrm>
            <a:off x="5038726" y="1028699"/>
            <a:ext cx="4456665" cy="352203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0C493DB2-E99E-B882-99D0-4ACB49AF9CA9}"/>
                </a:ext>
              </a:extLst>
            </p:cNvPr>
            <p:cNvSpPr txBox="1"/>
            <p:nvPr/>
          </p:nvSpPr>
          <p:spPr>
            <a:xfrm>
              <a:off x="1450014" y="4243952"/>
              <a:ext cx="1594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3 hrs 26 mins</a:t>
              </a:r>
            </a:p>
          </p:txBody>
        </p:sp>
        <p:sp>
          <p:nvSpPr>
            <p:cNvPr id="28" name="TextBox 27">
              <a:extLst>
                <a:ext uri="{FF2B5EF4-FFF2-40B4-BE49-F238E27FC236}">
                  <a16:creationId xmlns:a16="http://schemas.microsoft.com/office/drawing/2014/main" id="{C0330E0B-9C74-1ED7-7BF4-72CAA8F4A768}"/>
                </a:ext>
              </a:extLst>
            </p:cNvPr>
            <p:cNvSpPr txBox="1"/>
            <p:nvPr/>
          </p:nvSpPr>
          <p:spPr>
            <a:xfrm>
              <a:off x="5789783" y="4243952"/>
              <a:ext cx="1594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1 hr 47 mins</a:t>
              </a:r>
            </a:p>
          </p:txBody>
        </p:sp>
        <p:sp>
          <p:nvSpPr>
            <p:cNvPr id="29" name="TextBox 28">
              <a:extLst>
                <a:ext uri="{FF2B5EF4-FFF2-40B4-BE49-F238E27FC236}">
                  <a16:creationId xmlns:a16="http://schemas.microsoft.com/office/drawing/2014/main" id="{C585AE3E-17BB-F33F-C319-4DCEF96BAD21}"/>
                </a:ext>
              </a:extLst>
            </p:cNvPr>
            <p:cNvSpPr txBox="1"/>
            <p:nvPr/>
          </p:nvSpPr>
          <p:spPr>
            <a:xfrm>
              <a:off x="1707929" y="2674548"/>
              <a:ext cx="981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Adults</a:t>
              </a:r>
            </a:p>
          </p:txBody>
        </p:sp>
        <p:sp>
          <p:nvSpPr>
            <p:cNvPr id="30" name="TextBox 29">
              <a:extLst>
                <a:ext uri="{FF2B5EF4-FFF2-40B4-BE49-F238E27FC236}">
                  <a16:creationId xmlns:a16="http://schemas.microsoft.com/office/drawing/2014/main" id="{3C25DD0F-71BB-788A-8369-3962C058CC77}"/>
                </a:ext>
              </a:extLst>
            </p:cNvPr>
            <p:cNvSpPr txBox="1"/>
            <p:nvPr/>
          </p:nvSpPr>
          <p:spPr>
            <a:xfrm>
              <a:off x="6122024" y="2674548"/>
              <a:ext cx="8572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a:t>
              </a:r>
            </a:p>
          </p:txBody>
        </p:sp>
      </p:grpSp>
    </p:spTree>
    <p:extLst>
      <p:ext uri="{BB962C8B-B14F-4D97-AF65-F5344CB8AC3E}">
        <p14:creationId xmlns:p14="http://schemas.microsoft.com/office/powerpoint/2010/main" val="247767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E0FFF7A-AA31-23C0-B594-C14D6480AEF5}"/>
              </a:ext>
            </a:extLst>
          </p:cNvPr>
          <p:cNvGraphicFramePr>
            <a:graphicFrameLocks noGrp="1"/>
          </p:cNvGraphicFramePr>
          <p:nvPr>
            <p:ph sz="quarter" idx="14"/>
          </p:nvPr>
        </p:nvGraphicFramePr>
        <p:xfrm>
          <a:off x="379413" y="1614488"/>
          <a:ext cx="11295062" cy="36512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358973A-2F25-94C1-5885-C31E5E723F36}"/>
              </a:ext>
            </a:extLst>
          </p:cNvPr>
          <p:cNvSpPr>
            <a:spLocks noGrp="1"/>
          </p:cNvSpPr>
          <p:nvPr>
            <p:ph type="title"/>
          </p:nvPr>
        </p:nvSpPr>
        <p:spPr/>
        <p:txBody>
          <a:bodyPr/>
          <a:lstStyle/>
          <a:p>
            <a:r>
              <a:rPr lang="en-GB"/>
              <a:t>Weight of viewing matters for reach planning</a:t>
            </a:r>
          </a:p>
        </p:txBody>
      </p:sp>
      <p:sp>
        <p:nvSpPr>
          <p:cNvPr id="3" name="Text Placeholder 2">
            <a:extLst>
              <a:ext uri="{FF2B5EF4-FFF2-40B4-BE49-F238E27FC236}">
                <a16:creationId xmlns:a16="http://schemas.microsoft.com/office/drawing/2014/main" id="{0ABB48BC-216E-0253-0E10-5C2E7C05FFAC}"/>
              </a:ext>
            </a:extLst>
          </p:cNvPr>
          <p:cNvSpPr>
            <a:spLocks noGrp="1"/>
          </p:cNvSpPr>
          <p:nvPr>
            <p:ph type="body" sz="quarter" idx="15"/>
          </p:nvPr>
        </p:nvSpPr>
        <p:spPr/>
        <p:txBody>
          <a:bodyPr/>
          <a:lstStyle/>
          <a:p>
            <a:r>
              <a:rPr lang="en-GB"/>
              <a:t>Source: Barb, Oct 25, Total-identified viewing, TV Set. Individuals.</a:t>
            </a:r>
          </a:p>
        </p:txBody>
      </p:sp>
      <p:sp>
        <p:nvSpPr>
          <p:cNvPr id="7" name="TextBox 6">
            <a:extLst>
              <a:ext uri="{FF2B5EF4-FFF2-40B4-BE49-F238E27FC236}">
                <a16:creationId xmlns:a16="http://schemas.microsoft.com/office/drawing/2014/main" id="{A06545F8-ECB3-50F0-ECE1-B8E0AEE52921}"/>
              </a:ext>
            </a:extLst>
          </p:cNvPr>
          <p:cNvSpPr txBox="1"/>
          <p:nvPr/>
        </p:nvSpPr>
        <p:spPr>
          <a:xfrm rot="16200000">
            <a:off x="-1143209" y="3229995"/>
            <a:ext cx="2799022"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lumMod val="65000"/>
                    <a:lumOff val="35000"/>
                  </a:prstClr>
                </a:solidFill>
                <a:latin typeface="+mn-lt"/>
                <a:ea typeface="+mn-ea"/>
                <a:cs typeface="+mn-cs"/>
              </a:defRPr>
            </a:pPr>
            <a:r>
              <a:rPr kumimoji="0" lang="en-GB" sz="1000" b="1" i="0" u="none" strike="noStrike" kern="1200" cap="none" spc="0" normalizeH="0" baseline="0" noProof="0">
                <a:ln>
                  <a:noFill/>
                </a:ln>
                <a:solidFill>
                  <a:prstClr val="black">
                    <a:lumMod val="65000"/>
                    <a:lumOff val="35000"/>
                  </a:prstClr>
                </a:solidFill>
                <a:effectLst/>
                <a:uLnTx/>
                <a:uFillTx/>
                <a:latin typeface="Arial"/>
                <a:ea typeface="+mn-ea"/>
                <a:cs typeface="+mn-cs"/>
              </a:rPr>
              <a:t>AVERAGE HOURS VIEWED</a:t>
            </a:r>
          </a:p>
        </p:txBody>
      </p:sp>
    </p:spTree>
    <p:extLst>
      <p:ext uri="{BB962C8B-B14F-4D97-AF65-F5344CB8AC3E}">
        <p14:creationId xmlns:p14="http://schemas.microsoft.com/office/powerpoint/2010/main" val="140737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9AB47-DB09-9439-ADE0-5E88E2C9AB8C}"/>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2D8717E-DA35-EDB7-B68B-1CBB66839AD3}"/>
              </a:ext>
            </a:extLst>
          </p:cNvPr>
          <p:cNvGraphicFramePr>
            <a:graphicFrameLocks noGrp="1"/>
          </p:cNvGraphicFramePr>
          <p:nvPr/>
        </p:nvGraphicFramePr>
        <p:xfrm>
          <a:off x="479425" y="1593968"/>
          <a:ext cx="5478925" cy="3667375"/>
        </p:xfrm>
        <a:graphic>
          <a:graphicData uri="http://schemas.openxmlformats.org/drawingml/2006/table">
            <a:tbl>
              <a:tblPr/>
              <a:tblGrid>
                <a:gridCol w="508127">
                  <a:extLst>
                    <a:ext uri="{9D8B030D-6E8A-4147-A177-3AD203B41FA5}">
                      <a16:colId xmlns:a16="http://schemas.microsoft.com/office/drawing/2014/main" val="3698641450"/>
                    </a:ext>
                  </a:extLst>
                </a:gridCol>
                <a:gridCol w="987552">
                  <a:extLst>
                    <a:ext uri="{9D8B030D-6E8A-4147-A177-3AD203B41FA5}">
                      <a16:colId xmlns:a16="http://schemas.microsoft.com/office/drawing/2014/main" val="1797625009"/>
                    </a:ext>
                  </a:extLst>
                </a:gridCol>
                <a:gridCol w="2176272">
                  <a:extLst>
                    <a:ext uri="{9D8B030D-6E8A-4147-A177-3AD203B41FA5}">
                      <a16:colId xmlns:a16="http://schemas.microsoft.com/office/drawing/2014/main" val="266253483"/>
                    </a:ext>
                  </a:extLst>
                </a:gridCol>
                <a:gridCol w="643376">
                  <a:extLst>
                    <a:ext uri="{9D8B030D-6E8A-4147-A177-3AD203B41FA5}">
                      <a16:colId xmlns:a16="http://schemas.microsoft.com/office/drawing/2014/main" val="3085768447"/>
                    </a:ext>
                  </a:extLst>
                </a:gridCol>
                <a:gridCol w="581799">
                  <a:extLst>
                    <a:ext uri="{9D8B030D-6E8A-4147-A177-3AD203B41FA5}">
                      <a16:colId xmlns:a16="http://schemas.microsoft.com/office/drawing/2014/main" val="2861575547"/>
                    </a:ext>
                  </a:extLst>
                </a:gridCol>
                <a:gridCol w="581799">
                  <a:extLst>
                    <a:ext uri="{9D8B030D-6E8A-4147-A177-3AD203B41FA5}">
                      <a16:colId xmlns:a16="http://schemas.microsoft.com/office/drawing/2014/main" val="459750739"/>
                    </a:ext>
                  </a:extLst>
                </a:gridCol>
              </a:tblGrid>
              <a:tr h="657887">
                <a:tc>
                  <a:txBody>
                    <a:bodyPr/>
                    <a:lstStyle/>
                    <a:p>
                      <a:pPr algn="ctr" rtl="0" fontAlgn="ctr">
                        <a:buNone/>
                      </a:pPr>
                      <a:r>
                        <a:rPr lang="en-GB" sz="1000" b="1" i="0" u="none" strike="noStrike">
                          <a:solidFill>
                            <a:srgbClr val="FFFFFF"/>
                          </a:solidFill>
                          <a:effectLst/>
                          <a:latin typeface="Arial" panose="020B0604020202020204" pitchFamily="34" charset="0"/>
                        </a:rPr>
                        <a:t>Rank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2D87"/>
                    </a:solidFill>
                  </a:tcPr>
                </a:tc>
                <a:tc>
                  <a:txBody>
                    <a:bodyPr/>
                    <a:lstStyle/>
                    <a:p>
                      <a:pPr algn="ctr" rtl="0" fontAlgn="ctr">
                        <a:buNone/>
                      </a:pPr>
                      <a:r>
                        <a:rPr lang="en-GB" sz="1000" b="1" i="0" u="none" strike="noStrike">
                          <a:solidFill>
                            <a:srgbClr val="FFFFFF"/>
                          </a:solidFill>
                          <a:effectLst/>
                          <a:latin typeface="Arial" panose="020B0604020202020204" pitchFamily="34" charset="0"/>
                        </a:rPr>
                        <a:t>Channel Group</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2D87"/>
                    </a:solidFill>
                  </a:tcPr>
                </a:tc>
                <a:tc>
                  <a:txBody>
                    <a:bodyPr/>
                    <a:lstStyle/>
                    <a:p>
                      <a:pPr algn="ctr" rtl="0" fontAlgn="ctr">
                        <a:buNone/>
                      </a:pPr>
                      <a:r>
                        <a:rPr lang="en-GB" sz="1000" b="1" i="0" u="none" strike="noStrike">
                          <a:solidFill>
                            <a:srgbClr val="FFFFFF"/>
                          </a:solidFill>
                          <a:effectLst/>
                          <a:latin typeface="Arial" panose="020B0604020202020204" pitchFamily="34" charset="0"/>
                        </a:rPr>
                        <a:t>Programme Title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2D87"/>
                    </a:solidFill>
                  </a:tcPr>
                </a:tc>
                <a:tc>
                  <a:txBody>
                    <a:bodyPr/>
                    <a:lstStyle/>
                    <a:p>
                      <a:pPr algn="ctr" rtl="0" fontAlgn="ctr">
                        <a:buNone/>
                      </a:pPr>
                      <a:r>
                        <a:rPr lang="en-GB" sz="1000" b="1" i="0" u="none" strike="noStrike">
                          <a:solidFill>
                            <a:srgbClr val="FFFFFF"/>
                          </a:solidFill>
                          <a:effectLst/>
                          <a:latin typeface="Arial" panose="020B0604020202020204" pitchFamily="34" charset="0"/>
                        </a:rPr>
                        <a:t>Average Audience (m)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2D87"/>
                    </a:solidFill>
                  </a:tcPr>
                </a:tc>
                <a:tc>
                  <a:txBody>
                    <a:bodyPr/>
                    <a:lstStyle/>
                    <a:p>
                      <a:pPr algn="ctr" rtl="0" fontAlgn="ctr">
                        <a:buNone/>
                      </a:pPr>
                      <a:r>
                        <a:rPr lang="en-GB" sz="1000" b="1" i="0" u="none" strike="noStrike">
                          <a:solidFill>
                            <a:srgbClr val="FFFFFF"/>
                          </a:solidFill>
                          <a:effectLst/>
                          <a:latin typeface="Arial" panose="020B0604020202020204" pitchFamily="34" charset="0"/>
                        </a:rPr>
                        <a:t>Series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2D87"/>
                    </a:solidFill>
                  </a:tcPr>
                </a:tc>
                <a:tc>
                  <a:txBody>
                    <a:bodyPr/>
                    <a:lstStyle/>
                    <a:p>
                      <a:pPr algn="ctr" rtl="0" fontAlgn="ctr">
                        <a:buNone/>
                      </a:pPr>
                      <a:r>
                        <a:rPr lang="en-GB" sz="1000" b="1" i="0" u="none" strike="noStrike">
                          <a:solidFill>
                            <a:srgbClr val="FFFFFF"/>
                          </a:solidFill>
                          <a:effectLst/>
                          <a:latin typeface="Arial" panose="020B0604020202020204" pitchFamily="34" charset="0"/>
                        </a:rPr>
                        <a:t>Origin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2D87"/>
                    </a:solidFill>
                  </a:tcPr>
                </a:tc>
                <a:extLst>
                  <a:ext uri="{0D108BD9-81ED-4DB2-BD59-A6C34878D82A}">
                    <a16:rowId xmlns:a16="http://schemas.microsoft.com/office/drawing/2014/main" val="1498208074"/>
                  </a:ext>
                </a:extLst>
              </a:tr>
              <a:tr h="309947">
                <a:tc>
                  <a:txBody>
                    <a:bodyPr/>
                    <a:lstStyle/>
                    <a:p>
                      <a:pPr algn="ctr" rtl="0" fontAlgn="ctr">
                        <a:buNone/>
                      </a:pPr>
                      <a:r>
                        <a:rPr lang="en-GB" sz="10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Netflix</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Adolescence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15.2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2089052841"/>
                  </a:ext>
                </a:extLst>
              </a:tr>
              <a:tr h="299949">
                <a:tc>
                  <a:txBody>
                    <a:bodyPr/>
                    <a:lstStyle/>
                    <a:p>
                      <a:pPr algn="ctr" rtl="0" fontAlgn="ctr">
                        <a:buNone/>
                      </a:pPr>
                      <a:r>
                        <a:rPr lang="en-GB" sz="1000" b="0" i="0" u="none" strike="noStrike">
                          <a:solidFill>
                            <a:srgbClr val="000000"/>
                          </a:solidFill>
                          <a:effectLst/>
                          <a:latin typeface="Arial" panose="020B06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BBC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The Celebrity Traitors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13.9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3431559714"/>
                  </a:ext>
                </a:extLst>
              </a:tr>
              <a:tr h="299949">
                <a:tc>
                  <a:txBody>
                    <a:bodyPr/>
                    <a:lstStyle/>
                    <a:p>
                      <a:pPr algn="ctr" rtl="0" fontAlgn="ctr">
                        <a:buNone/>
                      </a:pPr>
                      <a:r>
                        <a:rPr lang="en-GB" sz="1000" b="0" i="0" u="none" strike="noStrike">
                          <a:solidFill>
                            <a:srgbClr val="000000"/>
                          </a:solidFill>
                          <a:effectLst/>
                          <a:latin typeface="Arial" panose="020B06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BBC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The Traitors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9.9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2522183080"/>
                  </a:ext>
                </a:extLst>
              </a:tr>
              <a:tr h="299949">
                <a:tc>
                  <a:txBody>
                    <a:bodyPr/>
                    <a:lstStyle/>
                    <a:p>
                      <a:pPr algn="ctr" rtl="0" fontAlgn="ctr">
                        <a:buNone/>
                      </a:pPr>
                      <a:r>
                        <a:rPr lang="en-GB" sz="1000" b="0" i="0" u="none" strike="noStrike">
                          <a:solidFill>
                            <a:srgbClr val="000000"/>
                          </a:solidFill>
                          <a:effectLst/>
                          <a:latin typeface="Arial" panose="020B0604020202020204" pitchFamily="34" charset="0"/>
                        </a:rPr>
                        <a:t>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Amazon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Clarkson's Farm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9.1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3169848337"/>
                  </a:ext>
                </a:extLst>
              </a:tr>
              <a:tr h="299949">
                <a:tc>
                  <a:txBody>
                    <a:bodyPr/>
                    <a:lstStyle/>
                    <a:p>
                      <a:pPr algn="ctr" rtl="0" fontAlgn="ctr">
                        <a:buNone/>
                      </a:pPr>
                      <a:r>
                        <a:rPr lang="en-GB" sz="1000" b="0" i="0" u="none" strike="noStrike">
                          <a:solidFill>
                            <a:srgbClr val="000000"/>
                          </a:solidFill>
                          <a:effectLst/>
                          <a:latin typeface="Arial" panose="020B06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ITV</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US" sz="1000" b="0" i="0" u="none" strike="noStrike">
                          <a:solidFill>
                            <a:srgbClr val="000000"/>
                          </a:solidFill>
                          <a:effectLst/>
                          <a:latin typeface="Arial" panose="020B0604020202020204" pitchFamily="34" charset="0"/>
                        </a:rPr>
                        <a:t>I'm a Celebrity... Get Me Out of Here!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9.1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1132166899"/>
                  </a:ext>
                </a:extLst>
              </a:tr>
              <a:tr h="299949">
                <a:tc>
                  <a:txBody>
                    <a:bodyPr/>
                    <a:lstStyle/>
                    <a:p>
                      <a:pPr algn="ctr" rtl="0" fontAlgn="ctr">
                        <a:buNone/>
                      </a:pPr>
                      <a:r>
                        <a:rPr lang="en-GB" sz="1000" b="0" i="0" u="none" strike="noStrike">
                          <a:solidFill>
                            <a:srgbClr val="000000"/>
                          </a:solidFill>
                          <a:effectLst/>
                          <a:latin typeface="Arial" panose="020B06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Netflix</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Harlen Coben's Missing You</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9.0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1505213865"/>
                  </a:ext>
                </a:extLst>
              </a:tr>
              <a:tr h="299949">
                <a:tc>
                  <a:txBody>
                    <a:bodyPr/>
                    <a:lstStyle/>
                    <a:p>
                      <a:pPr algn="ctr" rtl="0" fontAlgn="ctr">
                        <a:buNone/>
                      </a:pPr>
                      <a:r>
                        <a:rPr lang="en-GB" sz="1000" b="0" i="0" u="none" strike="noStrike">
                          <a:solidFill>
                            <a:srgbClr val="000000"/>
                          </a:solidFill>
                          <a:effectLst/>
                          <a:latin typeface="Arial" panose="020B0604020202020204" pitchFamily="34" charset="0"/>
                        </a:rPr>
                        <a:t>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Netflix</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Dept. Q</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8.8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1146786685"/>
                  </a:ext>
                </a:extLst>
              </a:tr>
              <a:tr h="299949">
                <a:tc>
                  <a:txBody>
                    <a:bodyPr/>
                    <a:lstStyle/>
                    <a:p>
                      <a:pPr algn="ctr" rtl="0" fontAlgn="ctr">
                        <a:buNone/>
                      </a:pPr>
                      <a:r>
                        <a:rPr lang="en-GB" sz="1000" b="0" i="0" u="none" strike="noStrike">
                          <a:solidFill>
                            <a:srgbClr val="000000"/>
                          </a:solidFill>
                          <a:effectLst/>
                          <a:latin typeface="Arial" panose="020B0604020202020204" pitchFamily="34" charset="0"/>
                        </a:rPr>
                        <a:t>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Channel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US" sz="1000" b="0" i="0" u="none" strike="noStrike">
                          <a:solidFill>
                            <a:srgbClr val="000000"/>
                          </a:solidFill>
                          <a:effectLst/>
                          <a:latin typeface="Arial" panose="020B0604020202020204" pitchFamily="34" charset="0"/>
                        </a:rPr>
                        <a:t>The Great British Bake Off</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8.6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157488188"/>
                  </a:ext>
                </a:extLst>
              </a:tr>
              <a:tr h="299949">
                <a:tc>
                  <a:txBody>
                    <a:bodyPr/>
                    <a:lstStyle/>
                    <a:p>
                      <a:pPr algn="ctr" rtl="0" fontAlgn="ctr">
                        <a:buNone/>
                      </a:pPr>
                      <a:r>
                        <a:rPr lang="en-GB" sz="1000" b="0" i="0" u="none" strike="noStrike">
                          <a:solidFill>
                            <a:srgbClr val="000000"/>
                          </a:solidFill>
                          <a:effectLst/>
                          <a:latin typeface="Arial" panose="020B0604020202020204" pitchFamily="34" charset="0"/>
                        </a:rPr>
                        <a:t>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ITV</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Vera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8.5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1898851809"/>
                  </a:ext>
                </a:extLst>
              </a:tr>
              <a:tr h="299949">
                <a:tc>
                  <a:txBody>
                    <a:bodyPr/>
                    <a:lstStyle/>
                    <a:p>
                      <a:pPr algn="ctr" rtl="0" fontAlgn="ctr">
                        <a:buNone/>
                      </a:pPr>
                      <a:r>
                        <a:rPr lang="en-GB" sz="1000" b="0" i="0" u="none" strike="noStrike">
                          <a:solidFill>
                            <a:srgbClr val="000000"/>
                          </a:solidFill>
                          <a:effectLst/>
                          <a:latin typeface="Arial" panose="020B06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ITV</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Unforgotten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8.4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1664592328"/>
                  </a:ext>
                </a:extLst>
              </a:tr>
            </a:tbl>
          </a:graphicData>
        </a:graphic>
      </p:graphicFrame>
      <p:graphicFrame>
        <p:nvGraphicFramePr>
          <p:cNvPr id="14" name="Table 13">
            <a:extLst>
              <a:ext uri="{FF2B5EF4-FFF2-40B4-BE49-F238E27FC236}">
                <a16:creationId xmlns:a16="http://schemas.microsoft.com/office/drawing/2014/main" id="{12636D52-9FF8-D644-A1DC-4B157795C50E}"/>
              </a:ext>
            </a:extLst>
          </p:cNvPr>
          <p:cNvGraphicFramePr>
            <a:graphicFrameLocks noGrp="1"/>
          </p:cNvGraphicFramePr>
          <p:nvPr/>
        </p:nvGraphicFramePr>
        <p:xfrm>
          <a:off x="6233651" y="1593968"/>
          <a:ext cx="5478924" cy="3667368"/>
        </p:xfrm>
        <a:graphic>
          <a:graphicData uri="http://schemas.openxmlformats.org/drawingml/2006/table">
            <a:tbl>
              <a:tblPr/>
              <a:tblGrid>
                <a:gridCol w="451625">
                  <a:extLst>
                    <a:ext uri="{9D8B030D-6E8A-4147-A177-3AD203B41FA5}">
                      <a16:colId xmlns:a16="http://schemas.microsoft.com/office/drawing/2014/main" val="3124385036"/>
                    </a:ext>
                  </a:extLst>
                </a:gridCol>
                <a:gridCol w="962674">
                  <a:extLst>
                    <a:ext uri="{9D8B030D-6E8A-4147-A177-3AD203B41FA5}">
                      <a16:colId xmlns:a16="http://schemas.microsoft.com/office/drawing/2014/main" val="2986871626"/>
                    </a:ext>
                  </a:extLst>
                </a:gridCol>
                <a:gridCol w="2258124">
                  <a:extLst>
                    <a:ext uri="{9D8B030D-6E8A-4147-A177-3AD203B41FA5}">
                      <a16:colId xmlns:a16="http://schemas.microsoft.com/office/drawing/2014/main" val="2175943030"/>
                    </a:ext>
                  </a:extLst>
                </a:gridCol>
                <a:gridCol w="602167">
                  <a:extLst>
                    <a:ext uri="{9D8B030D-6E8A-4147-A177-3AD203B41FA5}">
                      <a16:colId xmlns:a16="http://schemas.microsoft.com/office/drawing/2014/main" val="3006167420"/>
                    </a:ext>
                  </a:extLst>
                </a:gridCol>
                <a:gridCol w="602167">
                  <a:extLst>
                    <a:ext uri="{9D8B030D-6E8A-4147-A177-3AD203B41FA5}">
                      <a16:colId xmlns:a16="http://schemas.microsoft.com/office/drawing/2014/main" val="2665312789"/>
                    </a:ext>
                  </a:extLst>
                </a:gridCol>
                <a:gridCol w="602167">
                  <a:extLst>
                    <a:ext uri="{9D8B030D-6E8A-4147-A177-3AD203B41FA5}">
                      <a16:colId xmlns:a16="http://schemas.microsoft.com/office/drawing/2014/main" val="3489792606"/>
                    </a:ext>
                  </a:extLst>
                </a:gridCol>
              </a:tblGrid>
              <a:tr h="659528">
                <a:tc>
                  <a:txBody>
                    <a:bodyPr/>
                    <a:lstStyle/>
                    <a:p>
                      <a:pPr algn="ctr" rtl="0" fontAlgn="ctr">
                        <a:buNone/>
                      </a:pPr>
                      <a:r>
                        <a:rPr lang="en-GB" sz="1000" b="1" i="0" u="none" strike="noStrike">
                          <a:solidFill>
                            <a:srgbClr val="FFFFFF"/>
                          </a:solidFill>
                          <a:effectLst/>
                          <a:latin typeface="Arial" panose="020B0604020202020204" pitchFamily="34" charset="0"/>
                        </a:rPr>
                        <a:t>Rank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2D87"/>
                    </a:solidFill>
                  </a:tcPr>
                </a:tc>
                <a:tc>
                  <a:txBody>
                    <a:bodyPr/>
                    <a:lstStyle/>
                    <a:p>
                      <a:pPr algn="ctr" rtl="0" fontAlgn="ctr">
                        <a:buNone/>
                      </a:pPr>
                      <a:r>
                        <a:rPr lang="en-GB" sz="1000" b="1" i="0" u="none" strike="noStrike">
                          <a:solidFill>
                            <a:srgbClr val="FFFFFF"/>
                          </a:solidFill>
                          <a:effectLst/>
                          <a:latin typeface="Arial" panose="020B0604020202020204" pitchFamily="34" charset="0"/>
                        </a:rPr>
                        <a:t>Channel Group</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2D87"/>
                    </a:solidFill>
                  </a:tcPr>
                </a:tc>
                <a:tc>
                  <a:txBody>
                    <a:bodyPr/>
                    <a:lstStyle/>
                    <a:p>
                      <a:pPr algn="ctr" rtl="0" fontAlgn="ctr">
                        <a:buNone/>
                      </a:pPr>
                      <a:r>
                        <a:rPr lang="en-GB" sz="1000" b="1" i="0" u="none" strike="noStrike">
                          <a:solidFill>
                            <a:srgbClr val="FFFFFF"/>
                          </a:solidFill>
                          <a:effectLst/>
                          <a:latin typeface="Arial" panose="020B0604020202020204" pitchFamily="34" charset="0"/>
                        </a:rPr>
                        <a:t>Programme Title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2D87"/>
                    </a:solidFill>
                  </a:tcPr>
                </a:tc>
                <a:tc>
                  <a:txBody>
                    <a:bodyPr/>
                    <a:lstStyle/>
                    <a:p>
                      <a:pPr algn="ctr" rtl="0" fontAlgn="ctr">
                        <a:buNone/>
                      </a:pPr>
                      <a:r>
                        <a:rPr lang="en-GB" sz="1000" b="1" i="0" u="none" strike="noStrike">
                          <a:solidFill>
                            <a:srgbClr val="FFFFFF"/>
                          </a:solidFill>
                          <a:effectLst/>
                          <a:latin typeface="Arial" panose="020B0604020202020204" pitchFamily="34" charset="0"/>
                        </a:rPr>
                        <a:t>Average Audience</a:t>
                      </a:r>
                    </a:p>
                    <a:p>
                      <a:pPr algn="ctr" rtl="0" fontAlgn="ctr">
                        <a:buNone/>
                      </a:pPr>
                      <a:r>
                        <a:rPr lang="en-GB" sz="1000" b="1" i="0" u="none" strike="noStrike">
                          <a:solidFill>
                            <a:srgbClr val="FFFFFF"/>
                          </a:solidFill>
                          <a:effectLst/>
                          <a:latin typeface="Arial" panose="020B0604020202020204" pitchFamily="34" charset="0"/>
                        </a:rPr>
                        <a:t> (m)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2D87"/>
                    </a:solidFill>
                  </a:tcPr>
                </a:tc>
                <a:tc>
                  <a:txBody>
                    <a:bodyPr/>
                    <a:lstStyle/>
                    <a:p>
                      <a:pPr algn="ctr" rtl="0" fontAlgn="ctr">
                        <a:buNone/>
                      </a:pPr>
                      <a:r>
                        <a:rPr lang="en-GB" sz="1000" b="1" i="0" u="none" strike="noStrike">
                          <a:solidFill>
                            <a:srgbClr val="FFFFFF"/>
                          </a:solidFill>
                          <a:effectLst/>
                          <a:latin typeface="Arial" panose="020B0604020202020204" pitchFamily="34" charset="0"/>
                        </a:rPr>
                        <a:t>Series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2D87"/>
                    </a:solidFill>
                  </a:tcPr>
                </a:tc>
                <a:tc>
                  <a:txBody>
                    <a:bodyPr/>
                    <a:lstStyle/>
                    <a:p>
                      <a:pPr algn="ctr" rtl="0" fontAlgn="ctr">
                        <a:buNone/>
                      </a:pPr>
                      <a:r>
                        <a:rPr lang="en-GB" sz="1000" b="1" i="0" u="none" strike="noStrike">
                          <a:solidFill>
                            <a:srgbClr val="FFFFFF"/>
                          </a:solidFill>
                          <a:effectLst/>
                          <a:latin typeface="Arial" panose="020B0604020202020204" pitchFamily="34" charset="0"/>
                        </a:rPr>
                        <a:t>Origin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2D87"/>
                    </a:solidFill>
                  </a:tcPr>
                </a:tc>
                <a:extLst>
                  <a:ext uri="{0D108BD9-81ED-4DB2-BD59-A6C34878D82A}">
                    <a16:rowId xmlns:a16="http://schemas.microsoft.com/office/drawing/2014/main" val="4109313639"/>
                  </a:ext>
                </a:extLst>
              </a:tr>
              <a:tr h="300784">
                <a:tc>
                  <a:txBody>
                    <a:bodyPr/>
                    <a:lstStyle/>
                    <a:p>
                      <a:pPr algn="ctr" rtl="0" fontAlgn="ctr">
                        <a:buNone/>
                      </a:pPr>
                      <a:r>
                        <a:rPr lang="en-GB" sz="1000" b="0" i="0" u="none" strike="noStrike">
                          <a:solidFill>
                            <a:srgbClr val="000000"/>
                          </a:solidFill>
                          <a:effectLst/>
                          <a:latin typeface="Arial" panose="020B0604020202020204" pitchFamily="34" charset="0"/>
                        </a:rPr>
                        <a:t>11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ITV</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The 1% Club</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8.4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832125627"/>
                  </a:ext>
                </a:extLst>
              </a:tr>
              <a:tr h="300784">
                <a:tc>
                  <a:txBody>
                    <a:bodyPr/>
                    <a:lstStyle/>
                    <a:p>
                      <a:pPr algn="ctr" rtl="0" fontAlgn="ctr">
                        <a:buNone/>
                      </a:pPr>
                      <a:r>
                        <a:rPr lang="en-GB" sz="1000" b="0" i="0" u="none" strike="noStrike">
                          <a:solidFill>
                            <a:srgbClr val="000000"/>
                          </a:solidFill>
                          <a:effectLst/>
                          <a:latin typeface="Arial" panose="020B0604020202020204" pitchFamily="34" charset="0"/>
                        </a:rPr>
                        <a:t>12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BBC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Call the Midwife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3849724718"/>
                  </a:ext>
                </a:extLst>
              </a:tr>
              <a:tr h="300784">
                <a:tc>
                  <a:txBody>
                    <a:bodyPr/>
                    <a:lstStyle/>
                    <a:p>
                      <a:pPr algn="ctr" rtl="0" fontAlgn="ctr">
                        <a:buNone/>
                      </a:pPr>
                      <a:r>
                        <a:rPr lang="en-GB" sz="1000" b="0" i="0" u="none" strike="noStrike">
                          <a:solidFill>
                            <a:srgbClr val="000000"/>
                          </a:solidFill>
                          <a:effectLst/>
                          <a:latin typeface="Arial" panose="020B0604020202020204" pitchFamily="34" charset="0"/>
                        </a:rPr>
                        <a:t>13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BBC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Race Across the World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2014463764"/>
                  </a:ext>
                </a:extLst>
              </a:tr>
              <a:tr h="300784">
                <a:tc>
                  <a:txBody>
                    <a:bodyPr/>
                    <a:lstStyle/>
                    <a:p>
                      <a:pPr algn="ctr" rtl="0" fontAlgn="ctr">
                        <a:buNone/>
                      </a:pPr>
                      <a:r>
                        <a:rPr lang="en-GB" sz="1000" b="0" i="0" u="none" strike="noStrike">
                          <a:solidFill>
                            <a:srgbClr val="000000"/>
                          </a:solidFill>
                          <a:effectLst/>
                          <a:latin typeface="Arial" panose="020B0604020202020204" pitchFamily="34" charset="0"/>
                        </a:rPr>
                        <a:t>14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BBC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Strictly Come Dancing</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7.9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23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784000027"/>
                  </a:ext>
                </a:extLst>
              </a:tr>
              <a:tr h="300784">
                <a:tc>
                  <a:txBody>
                    <a:bodyPr/>
                    <a:lstStyle/>
                    <a:p>
                      <a:pPr algn="ctr" rtl="0" fontAlgn="ctr">
                        <a:buNone/>
                      </a:pPr>
                      <a:r>
                        <a:rPr lang="en-GB" sz="1000" b="0" i="0" u="none" strike="noStrike">
                          <a:solidFill>
                            <a:srgbClr val="000000"/>
                          </a:solidFill>
                          <a:effectLst/>
                          <a:latin typeface="Arial" panose="020B06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BBC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Silent Witness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7.9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28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2468211419"/>
                  </a:ext>
                </a:extLst>
              </a:tr>
              <a:tr h="300784">
                <a:tc>
                  <a:txBody>
                    <a:bodyPr/>
                    <a:lstStyle/>
                    <a:p>
                      <a:pPr algn="ctr" rtl="0" fontAlgn="ctr">
                        <a:buNone/>
                      </a:pPr>
                      <a:r>
                        <a:rPr lang="en-GB" sz="1000" b="0" i="0" u="none" strike="noStrike">
                          <a:solidFill>
                            <a:srgbClr val="000000"/>
                          </a:solidFill>
                          <a:effectLst/>
                          <a:latin typeface="Arial" panose="020B0604020202020204" pitchFamily="34" charset="0"/>
                        </a:rPr>
                        <a:t>16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BBC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Death in Paradise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7.9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1417962513"/>
                  </a:ext>
                </a:extLst>
              </a:tr>
              <a:tr h="300784">
                <a:tc>
                  <a:txBody>
                    <a:bodyPr/>
                    <a:lstStyle/>
                    <a:p>
                      <a:pPr algn="ctr" rtl="0" fontAlgn="ctr">
                        <a:buNone/>
                      </a:pPr>
                      <a:r>
                        <a:rPr lang="en-GB" sz="1000" b="0" i="0" u="none" strike="noStrike">
                          <a:solidFill>
                            <a:srgbClr val="000000"/>
                          </a:solidFill>
                          <a:effectLst/>
                          <a:latin typeface="Arial" panose="020B0604020202020204" pitchFamily="34" charset="0"/>
                        </a:rPr>
                        <a:t>17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ITV</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Playing Nice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7.8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2768369755"/>
                  </a:ext>
                </a:extLst>
              </a:tr>
              <a:tr h="300784">
                <a:tc>
                  <a:txBody>
                    <a:bodyPr/>
                    <a:lstStyle/>
                    <a:p>
                      <a:pPr algn="ctr" rtl="0" fontAlgn="ctr">
                        <a:buNone/>
                      </a:pPr>
                      <a:r>
                        <a:rPr lang="en-GB" sz="1000" b="0" i="0" u="none" strike="noStrike">
                          <a:solidFill>
                            <a:srgbClr val="000000"/>
                          </a:solidFill>
                          <a:effectLst/>
                          <a:latin typeface="Arial" panose="020B0604020202020204" pitchFamily="34" charset="0"/>
                        </a:rPr>
                        <a:t>18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Netflix</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Wednesday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7.8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510639091"/>
                  </a:ext>
                </a:extLst>
              </a:tr>
              <a:tr h="300784">
                <a:tc>
                  <a:txBody>
                    <a:bodyPr/>
                    <a:lstStyle/>
                    <a:p>
                      <a:pPr algn="ctr" rtl="0" fontAlgn="ctr">
                        <a:buNone/>
                      </a:pPr>
                      <a:r>
                        <a:rPr lang="en-GB" sz="1000" b="0" i="0" u="none" strike="noStrike">
                          <a:solidFill>
                            <a:srgbClr val="000000"/>
                          </a:solidFill>
                          <a:effectLst/>
                          <a:latin typeface="Arial" panose="020B0604020202020204" pitchFamily="34" charset="0"/>
                        </a:rPr>
                        <a:t>19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BBC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US" sz="1000" b="0" i="0" u="none" strike="noStrike">
                          <a:solidFill>
                            <a:srgbClr val="000000"/>
                          </a:solidFill>
                          <a:effectLst/>
                          <a:latin typeface="Arial" panose="020B0604020202020204" pitchFamily="34" charset="0"/>
                        </a:rPr>
                        <a:t>Celebrity Race Across the World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7.5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2951009308"/>
                  </a:ext>
                </a:extLst>
              </a:tr>
              <a:tr h="300784">
                <a:tc>
                  <a:txBody>
                    <a:bodyPr/>
                    <a:lstStyle/>
                    <a:p>
                      <a:pPr algn="ctr" rtl="0" fontAlgn="ctr">
                        <a:buNone/>
                      </a:pPr>
                      <a:r>
                        <a:rPr lang="en-GB" sz="1000" b="0" i="0" u="none" strike="noStrike">
                          <a:solidFill>
                            <a:srgbClr val="000000"/>
                          </a:solidFill>
                          <a:effectLst/>
                          <a:latin typeface="Arial" panose="020B0604020202020204" pitchFamily="34" charset="0"/>
                        </a:rPr>
                        <a:t>20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Amazon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US" sz="1000" b="0" i="0" u="none" strike="noStrike">
                          <a:solidFill>
                            <a:srgbClr val="000000"/>
                          </a:solidFill>
                          <a:effectLst/>
                          <a:latin typeface="Arial" panose="020B0604020202020204" pitchFamily="34" charset="0"/>
                        </a:rPr>
                        <a:t>LOL: Last One Laughing 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7.5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rtl="0" fontAlgn="ctr">
                        <a:buNone/>
                      </a:pPr>
                      <a:r>
                        <a:rPr lang="en-GB" sz="1000" b="0" i="0" u="none" strike="noStrike">
                          <a:solidFill>
                            <a:srgbClr val="000000"/>
                          </a:solidFill>
                          <a:effectLst/>
                          <a:latin typeface="Arial" panose="020B0604020202020204" pitchFamily="34" charset="0"/>
                        </a:rPr>
                        <a:t>UK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3612901946"/>
                  </a:ext>
                </a:extLst>
              </a:tr>
            </a:tbl>
          </a:graphicData>
        </a:graphic>
      </p:graphicFrame>
      <p:sp>
        <p:nvSpPr>
          <p:cNvPr id="2" name="Title 1">
            <a:extLst>
              <a:ext uri="{FF2B5EF4-FFF2-40B4-BE49-F238E27FC236}">
                <a16:creationId xmlns:a16="http://schemas.microsoft.com/office/drawing/2014/main" id="{535F34D0-A087-E884-4564-58BEF2208C53}"/>
              </a:ext>
            </a:extLst>
          </p:cNvPr>
          <p:cNvSpPr>
            <a:spLocks noGrp="1"/>
          </p:cNvSpPr>
          <p:nvPr>
            <p:ph type="title"/>
          </p:nvPr>
        </p:nvSpPr>
        <p:spPr/>
        <p:txBody>
          <a:bodyPr/>
          <a:lstStyle/>
          <a:p>
            <a:r>
              <a:rPr lang="en-US"/>
              <a:t>British content, new and known, still attracts huge audiences </a:t>
            </a:r>
            <a:endParaRPr lang="en-GB"/>
          </a:p>
        </p:txBody>
      </p:sp>
      <p:sp>
        <p:nvSpPr>
          <p:cNvPr id="3" name="Text Placeholder 2">
            <a:extLst>
              <a:ext uri="{FF2B5EF4-FFF2-40B4-BE49-F238E27FC236}">
                <a16:creationId xmlns:a16="http://schemas.microsoft.com/office/drawing/2014/main" id="{E449071E-F531-74B0-2371-E0FA1958213B}"/>
              </a:ext>
            </a:extLst>
          </p:cNvPr>
          <p:cNvSpPr>
            <a:spLocks noGrp="1"/>
          </p:cNvSpPr>
          <p:nvPr>
            <p:ph type="body" sz="quarter" idx="15"/>
          </p:nvPr>
        </p:nvSpPr>
        <p:spPr>
          <a:xfrm>
            <a:off x="377758" y="5365115"/>
            <a:ext cx="7475922" cy="304800"/>
          </a:xfr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4D4D4D"/>
                </a:solidFill>
                <a:effectLst/>
                <a:uLnTx/>
                <a:uFillTx/>
                <a:latin typeface="Arial"/>
                <a:ea typeface="+mn-ea"/>
                <a:cs typeface="+mn-cs"/>
              </a:rPr>
              <a:t>Source: Barb, 2025, </a:t>
            </a:r>
            <a:r>
              <a:rPr lang="en-GB">
                <a:solidFill>
                  <a:srgbClr val="4D4D4D"/>
                </a:solidFill>
                <a:latin typeface="Arial"/>
              </a:rPr>
              <a:t>Adults</a:t>
            </a:r>
            <a:r>
              <a:rPr kumimoji="0" lang="en-GB" sz="1000" b="0" i="0" u="none" strike="noStrike" kern="1200" cap="none" spc="0" normalizeH="0" baseline="0" noProof="0">
                <a:ln>
                  <a:noFill/>
                </a:ln>
                <a:solidFill>
                  <a:srgbClr val="4D4D4D"/>
                </a:solidFill>
                <a:effectLst/>
                <a:uLnTx/>
                <a:uFillTx/>
                <a:latin typeface="Arial"/>
                <a:ea typeface="+mn-ea"/>
                <a:cs typeface="+mn-cs"/>
              </a:rPr>
              <a:t>. TV set viewing. Top performing episode</a:t>
            </a:r>
            <a:r>
              <a:rPr lang="en-GB">
                <a:solidFill>
                  <a:srgbClr val="4D4D4D"/>
                </a:solidFill>
                <a:latin typeface="Arial"/>
              </a:rPr>
              <a:t> </a:t>
            </a:r>
            <a:r>
              <a:rPr kumimoji="0" lang="en-GB" sz="1000" b="0" i="0" u="none" strike="noStrike" kern="1200" cap="none" spc="0" normalizeH="0" baseline="0" noProof="0">
                <a:ln>
                  <a:noFill/>
                </a:ln>
                <a:solidFill>
                  <a:srgbClr val="4D4D4D"/>
                </a:solidFill>
                <a:effectLst/>
                <a:uLnTx/>
                <a:uFillTx/>
                <a:latin typeface="Arial"/>
                <a:ea typeface="+mn-ea"/>
                <a:cs typeface="+mn-cs"/>
              </a:rPr>
              <a:t>(excludes one-offs, kids, films and sports).</a:t>
            </a:r>
          </a:p>
        </p:txBody>
      </p:sp>
    </p:spTree>
    <p:extLst>
      <p:ext uri="{BB962C8B-B14F-4D97-AF65-F5344CB8AC3E}">
        <p14:creationId xmlns:p14="http://schemas.microsoft.com/office/powerpoint/2010/main" val="89016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63539-45B1-C6F7-3007-75C9E0D3D521}"/>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FAE7CED8-E39D-EFDD-FC4D-55046D3B456D}"/>
              </a:ext>
            </a:extLst>
          </p:cNvPr>
          <p:cNvGraphicFramePr/>
          <p:nvPr/>
        </p:nvGraphicFramePr>
        <p:xfrm>
          <a:off x="3312208" y="540746"/>
          <a:ext cx="8177970" cy="4816111"/>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E58382A5-2424-EE1B-22C5-4020A5F2BB50}"/>
              </a:ext>
            </a:extLst>
          </p:cNvPr>
          <p:cNvSpPr txBox="1">
            <a:spLocks/>
          </p:cNvSpPr>
          <p:nvPr/>
        </p:nvSpPr>
        <p:spPr>
          <a:xfrm>
            <a:off x="424837" y="542699"/>
            <a:ext cx="2985875" cy="25229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372D87"/>
                </a:solidFill>
                <a:effectLst/>
                <a:uLnTx/>
                <a:uFillTx/>
                <a:latin typeface="Arial"/>
                <a:ea typeface="+mj-ea"/>
                <a:cs typeface="+mj-cs"/>
              </a:rPr>
              <a:t>Total TV accounts for 85% of all AV </a:t>
            </a:r>
            <a:r>
              <a:rPr kumimoji="0" lang="en-GB" sz="3000" b="1" i="0" u="sng" strike="noStrike" kern="1200" cap="none" spc="0" normalizeH="0" baseline="0" noProof="0" dirty="0">
                <a:ln>
                  <a:noFill/>
                </a:ln>
                <a:solidFill>
                  <a:srgbClr val="372D87"/>
                </a:solidFill>
                <a:effectLst/>
                <a:uLnTx/>
                <a:uFillTx/>
                <a:latin typeface="Arial"/>
                <a:ea typeface="+mj-ea"/>
                <a:cs typeface="+mj-cs"/>
              </a:rPr>
              <a:t>advertising</a:t>
            </a:r>
            <a:r>
              <a:rPr kumimoji="0" lang="en-GB" sz="3000" b="1" i="0" u="none" strike="noStrike" kern="1200" cap="none" spc="0" normalizeH="0" baseline="0" noProof="0" dirty="0">
                <a:ln>
                  <a:noFill/>
                </a:ln>
                <a:solidFill>
                  <a:srgbClr val="372D87"/>
                </a:solidFill>
                <a:effectLst/>
                <a:uLnTx/>
                <a:uFillTx/>
                <a:latin typeface="Arial"/>
                <a:ea typeface="+mj-ea"/>
                <a:cs typeface="+mj-cs"/>
              </a:rPr>
              <a:t> time</a:t>
            </a:r>
            <a:endParaRPr kumimoji="0" lang="en-GB" sz="1800" b="1" i="0" u="none" strike="noStrike" kern="1200" cap="none" spc="0" normalizeH="0" baseline="0" noProof="0" dirty="0">
              <a:ln>
                <a:noFill/>
              </a:ln>
              <a:solidFill>
                <a:srgbClr val="372D87"/>
              </a:solidFill>
              <a:effectLst/>
              <a:uLnTx/>
              <a:uFillTx/>
              <a:latin typeface="Arial"/>
              <a:ea typeface="+mj-ea"/>
              <a:cs typeface="+mj-cs"/>
            </a:endParaRPr>
          </a:p>
        </p:txBody>
      </p:sp>
      <p:sp>
        <p:nvSpPr>
          <p:cNvPr id="11" name="Text Placeholder 2">
            <a:extLst>
              <a:ext uri="{FF2B5EF4-FFF2-40B4-BE49-F238E27FC236}">
                <a16:creationId xmlns:a16="http://schemas.microsoft.com/office/drawing/2014/main" id="{60374BF5-3E76-C16F-C924-11532032BE21}"/>
              </a:ext>
            </a:extLst>
          </p:cNvPr>
          <p:cNvSpPr>
            <a:spLocks noGrp="1"/>
          </p:cNvSpPr>
          <p:nvPr>
            <p:ph type="body" sz="quarter" idx="15"/>
          </p:nvPr>
        </p:nvSpPr>
        <p:spPr>
          <a:xfrm>
            <a:off x="360001" y="5342850"/>
            <a:ext cx="9060224" cy="553998"/>
          </a:xfrm>
        </p:spPr>
        <p:txBody>
          <a:bodyPr wrap="square">
            <a:spAutoFit/>
          </a:bodyPr>
          <a:lstStyle/>
          <a:p>
            <a:pPr>
              <a:spcBef>
                <a:spcPts val="0"/>
              </a:spcBef>
            </a:pPr>
            <a:r>
              <a:rPr lang="en-GB" sz="1000">
                <a:solidFill>
                  <a:srgbClr val="4D4D4D"/>
                </a:solidFill>
              </a:rPr>
              <a:t>Source: 2025, </a:t>
            </a:r>
            <a:r>
              <a:rPr lang="en-GB"/>
              <a:t>Barb / Broadcaster stream data / UK Cinema Association / Ipsos Iris</a:t>
            </a:r>
          </a:p>
          <a:p>
            <a:pPr>
              <a:spcBef>
                <a:spcPts val="0"/>
              </a:spcBef>
            </a:pPr>
            <a:r>
              <a:rPr lang="en-GB"/>
              <a:t>**YouTube ad time modelled at 3.33% of content time (Enders Analysis, 23</a:t>
            </a:r>
            <a:r>
              <a:rPr lang="en-GB" baseline="30000"/>
              <a:t>rd</a:t>
            </a:r>
            <a:r>
              <a:rPr lang="en-GB"/>
              <a:t> October 2024) and excludes those estimated to be on the YouTube Premium tier.  *TikTok ad time modelled at 3.4% of content time using agency and broadcaster estimates.  **Other online modelled at 3.33% of content time.</a:t>
            </a:r>
            <a:endParaRPr lang="en-GB" sz="1000"/>
          </a:p>
        </p:txBody>
      </p:sp>
      <p:sp>
        <p:nvSpPr>
          <p:cNvPr id="16" name="TextBox 15">
            <a:extLst>
              <a:ext uri="{FF2B5EF4-FFF2-40B4-BE49-F238E27FC236}">
                <a16:creationId xmlns:a16="http://schemas.microsoft.com/office/drawing/2014/main" id="{60818B65-7116-8A7E-E1B8-D4FDD75F524D}"/>
              </a:ext>
            </a:extLst>
          </p:cNvPr>
          <p:cNvSpPr txBox="1"/>
          <p:nvPr/>
        </p:nvSpPr>
        <p:spPr>
          <a:xfrm>
            <a:off x="5427721" y="2487137"/>
            <a:ext cx="218378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4D4D4D"/>
                </a:solidFill>
                <a:effectLst/>
                <a:uLnTx/>
                <a:uFillTx/>
                <a:latin typeface="Arial"/>
                <a:ea typeface="+mn-ea"/>
                <a:cs typeface="+mn-cs"/>
              </a:rPr>
              <a:t>Individuals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4D4D4D"/>
                </a:solidFill>
                <a:effectLst/>
                <a:uLnTx/>
                <a:uFillTx/>
                <a:latin typeface="Arial"/>
                <a:ea typeface="+mn-ea"/>
                <a:cs typeface="+mn-cs"/>
              </a:rPr>
              <a:t>Ad time per day: 16:38</a:t>
            </a:r>
          </a:p>
        </p:txBody>
      </p:sp>
      <p:sp>
        <p:nvSpPr>
          <p:cNvPr id="3" name="Oval 2">
            <a:extLst>
              <a:ext uri="{FF2B5EF4-FFF2-40B4-BE49-F238E27FC236}">
                <a16:creationId xmlns:a16="http://schemas.microsoft.com/office/drawing/2014/main" id="{9D613D6A-5691-66BB-9442-9A90E5E8A457}"/>
              </a:ext>
            </a:extLst>
          </p:cNvPr>
          <p:cNvSpPr/>
          <p:nvPr/>
        </p:nvSpPr>
        <p:spPr>
          <a:xfrm>
            <a:off x="7638937" y="3958935"/>
            <a:ext cx="914400" cy="914400"/>
          </a:xfrm>
          <a:prstGeom prst="ellipse">
            <a:avLst/>
          </a:prstGeom>
          <a:solidFill>
            <a:srgbClr val="C00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85%</a:t>
            </a:r>
          </a:p>
        </p:txBody>
      </p:sp>
      <p:sp>
        <p:nvSpPr>
          <p:cNvPr id="4" name="Oval 3">
            <a:extLst>
              <a:ext uri="{FF2B5EF4-FFF2-40B4-BE49-F238E27FC236}">
                <a16:creationId xmlns:a16="http://schemas.microsoft.com/office/drawing/2014/main" id="{FF04C97F-57E4-9BCB-B4AD-FD2291503AE7}"/>
              </a:ext>
            </a:extLst>
          </p:cNvPr>
          <p:cNvSpPr/>
          <p:nvPr/>
        </p:nvSpPr>
        <p:spPr>
          <a:xfrm>
            <a:off x="4688945" y="579275"/>
            <a:ext cx="914400" cy="914400"/>
          </a:xfrm>
          <a:prstGeom prst="ellipse">
            <a:avLst/>
          </a:prstGeom>
          <a:solidFill>
            <a:srgbClr val="0069B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12%</a:t>
            </a:r>
          </a:p>
        </p:txBody>
      </p:sp>
    </p:spTree>
    <p:extLst>
      <p:ext uri="{BB962C8B-B14F-4D97-AF65-F5344CB8AC3E}">
        <p14:creationId xmlns:p14="http://schemas.microsoft.com/office/powerpoint/2010/main" val="285485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46FE5-1D7F-3DFB-64E2-5ECF45F0E12C}"/>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4FD85CD8-E2D9-E43E-2FCD-A59F2332F2FC}"/>
              </a:ext>
            </a:extLst>
          </p:cNvPr>
          <p:cNvGraphicFramePr/>
          <p:nvPr/>
        </p:nvGraphicFramePr>
        <p:xfrm>
          <a:off x="3312208" y="540746"/>
          <a:ext cx="8177970" cy="4816111"/>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60574AC2-B3D5-083D-1EB6-B11CD0970C09}"/>
              </a:ext>
            </a:extLst>
          </p:cNvPr>
          <p:cNvSpPr txBox="1">
            <a:spLocks/>
          </p:cNvSpPr>
          <p:nvPr/>
        </p:nvSpPr>
        <p:spPr>
          <a:xfrm>
            <a:off x="424837" y="542698"/>
            <a:ext cx="2967587" cy="29924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372D87"/>
                </a:solidFill>
                <a:effectLst/>
                <a:uLnTx/>
                <a:uFillTx/>
                <a:latin typeface="Arial"/>
                <a:ea typeface="+mj-ea"/>
                <a:cs typeface="+mj-cs"/>
              </a:rPr>
              <a:t>16-34s spend more time with TV </a:t>
            </a:r>
            <a:r>
              <a:rPr kumimoji="0" lang="en-GB" sz="3000" b="1" i="0" u="sng" strike="noStrike" kern="1200" cap="none" spc="0" normalizeH="0" baseline="0" noProof="0" dirty="0">
                <a:ln>
                  <a:noFill/>
                </a:ln>
                <a:solidFill>
                  <a:srgbClr val="372D87"/>
                </a:solidFill>
                <a:effectLst/>
                <a:uLnTx/>
                <a:uFillTx/>
                <a:latin typeface="Arial"/>
                <a:ea typeface="+mj-ea"/>
                <a:cs typeface="+mj-cs"/>
              </a:rPr>
              <a:t>advertising</a:t>
            </a:r>
            <a:r>
              <a:rPr kumimoji="0" lang="en-GB" sz="3000" b="1" i="0" u="none" strike="noStrike" kern="1200" cap="none" spc="0" normalizeH="0" baseline="0" noProof="0" dirty="0">
                <a:ln>
                  <a:noFill/>
                </a:ln>
                <a:solidFill>
                  <a:srgbClr val="372D87"/>
                </a:solidFill>
                <a:effectLst/>
                <a:uLnTx/>
                <a:uFillTx/>
                <a:latin typeface="Arial"/>
                <a:ea typeface="+mj-ea"/>
                <a:cs typeface="+mj-cs"/>
              </a:rPr>
              <a:t> than YouTube and TikTok combined</a:t>
            </a:r>
            <a:endParaRPr kumimoji="0" lang="en-GB" sz="1800" b="1" i="0" u="none" strike="noStrike" kern="1200" cap="none" spc="0" normalizeH="0" baseline="0" noProof="0" dirty="0">
              <a:ln>
                <a:noFill/>
              </a:ln>
              <a:solidFill>
                <a:srgbClr val="372D87"/>
              </a:solidFill>
              <a:effectLst/>
              <a:uLnTx/>
              <a:uFillTx/>
              <a:latin typeface="Arial"/>
              <a:ea typeface="+mj-ea"/>
              <a:cs typeface="+mj-cs"/>
            </a:endParaRPr>
          </a:p>
        </p:txBody>
      </p:sp>
      <p:sp>
        <p:nvSpPr>
          <p:cNvPr id="11" name="Text Placeholder 2">
            <a:extLst>
              <a:ext uri="{FF2B5EF4-FFF2-40B4-BE49-F238E27FC236}">
                <a16:creationId xmlns:a16="http://schemas.microsoft.com/office/drawing/2014/main" id="{26697E1C-2CA4-31BD-8171-22CD2E233A6B}"/>
              </a:ext>
            </a:extLst>
          </p:cNvPr>
          <p:cNvSpPr>
            <a:spLocks noGrp="1"/>
          </p:cNvSpPr>
          <p:nvPr>
            <p:ph type="body" sz="quarter" idx="15"/>
          </p:nvPr>
        </p:nvSpPr>
        <p:spPr>
          <a:xfrm>
            <a:off x="360001" y="5342850"/>
            <a:ext cx="9060224" cy="553998"/>
          </a:xfrm>
        </p:spPr>
        <p:txBody>
          <a:bodyPr wrap="square">
            <a:spAutoFit/>
          </a:bodyPr>
          <a:lstStyle/>
          <a:p>
            <a:pPr>
              <a:spcBef>
                <a:spcPts val="0"/>
              </a:spcBef>
            </a:pPr>
            <a:r>
              <a:rPr lang="en-GB" sz="1000">
                <a:solidFill>
                  <a:srgbClr val="4D4D4D"/>
                </a:solidFill>
              </a:rPr>
              <a:t>Source: 2025, </a:t>
            </a:r>
            <a:r>
              <a:rPr lang="en-GB"/>
              <a:t>Barb / Broadcaster stream data / UK Cinema Association / Ipsos Iris</a:t>
            </a:r>
          </a:p>
          <a:p>
            <a:pPr>
              <a:spcBef>
                <a:spcPts val="0"/>
              </a:spcBef>
            </a:pPr>
            <a:r>
              <a:rPr lang="en-GB"/>
              <a:t>**YouTube ad time modelled at 3.33% of content time (Enders Analysis, 23</a:t>
            </a:r>
            <a:r>
              <a:rPr lang="en-GB" baseline="30000"/>
              <a:t>rd</a:t>
            </a:r>
            <a:r>
              <a:rPr lang="en-GB"/>
              <a:t> October 2024) and excludes those estimated to be on the YouTube Premium tier.  *TikTok ad time modelled at 3.4% of content time using agency and broadcaster estimates.  **Other online modelled at 3.33% of content time.</a:t>
            </a:r>
            <a:endParaRPr lang="en-GB" sz="1000"/>
          </a:p>
        </p:txBody>
      </p:sp>
      <p:sp>
        <p:nvSpPr>
          <p:cNvPr id="16" name="TextBox 15">
            <a:extLst>
              <a:ext uri="{FF2B5EF4-FFF2-40B4-BE49-F238E27FC236}">
                <a16:creationId xmlns:a16="http://schemas.microsoft.com/office/drawing/2014/main" id="{0D551B4C-B41F-9E11-DF03-AE5842EF6DCC}"/>
              </a:ext>
            </a:extLst>
          </p:cNvPr>
          <p:cNvSpPr txBox="1"/>
          <p:nvPr/>
        </p:nvSpPr>
        <p:spPr>
          <a:xfrm>
            <a:off x="5427721" y="2487137"/>
            <a:ext cx="218378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4D4D4D"/>
                </a:solidFill>
                <a:effectLst/>
                <a:uLnTx/>
                <a:uFillTx/>
                <a:latin typeface="Arial"/>
                <a:ea typeface="+mn-ea"/>
                <a:cs typeface="+mn-cs"/>
              </a:rPr>
              <a:t>16-34s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4D4D4D"/>
                </a:solidFill>
                <a:effectLst/>
                <a:uLnTx/>
                <a:uFillTx/>
                <a:latin typeface="Arial"/>
                <a:ea typeface="+mn-ea"/>
                <a:cs typeface="+mn-cs"/>
              </a:rPr>
              <a:t>Ad time per day: 8:58</a:t>
            </a:r>
          </a:p>
        </p:txBody>
      </p:sp>
      <p:sp>
        <p:nvSpPr>
          <p:cNvPr id="3" name="Oval 2">
            <a:extLst>
              <a:ext uri="{FF2B5EF4-FFF2-40B4-BE49-F238E27FC236}">
                <a16:creationId xmlns:a16="http://schemas.microsoft.com/office/drawing/2014/main" id="{8B75302F-7041-607F-B7C5-5EBDEB11EE56}"/>
              </a:ext>
            </a:extLst>
          </p:cNvPr>
          <p:cNvSpPr/>
          <p:nvPr/>
        </p:nvSpPr>
        <p:spPr>
          <a:xfrm>
            <a:off x="7867537" y="1279743"/>
            <a:ext cx="914400" cy="914400"/>
          </a:xfrm>
          <a:prstGeom prst="ellipse">
            <a:avLst/>
          </a:prstGeom>
          <a:solidFill>
            <a:srgbClr val="C00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48%</a:t>
            </a:r>
          </a:p>
        </p:txBody>
      </p:sp>
      <p:sp>
        <p:nvSpPr>
          <p:cNvPr id="4" name="Oval 3">
            <a:extLst>
              <a:ext uri="{FF2B5EF4-FFF2-40B4-BE49-F238E27FC236}">
                <a16:creationId xmlns:a16="http://schemas.microsoft.com/office/drawing/2014/main" id="{79BAC259-E8AC-367B-1569-3B7E89E03F24}"/>
              </a:ext>
            </a:extLst>
          </p:cNvPr>
          <p:cNvSpPr/>
          <p:nvPr/>
        </p:nvSpPr>
        <p:spPr>
          <a:xfrm>
            <a:off x="3975713" y="3535170"/>
            <a:ext cx="914400" cy="914400"/>
          </a:xfrm>
          <a:prstGeom prst="ellipse">
            <a:avLst/>
          </a:prstGeom>
          <a:solidFill>
            <a:srgbClr val="0069B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33%</a:t>
            </a:r>
          </a:p>
        </p:txBody>
      </p:sp>
      <p:sp>
        <p:nvSpPr>
          <p:cNvPr id="2" name="Oval 1">
            <a:extLst>
              <a:ext uri="{FF2B5EF4-FFF2-40B4-BE49-F238E27FC236}">
                <a16:creationId xmlns:a16="http://schemas.microsoft.com/office/drawing/2014/main" id="{0699F73B-3421-0104-AF71-36B46B975304}"/>
              </a:ext>
            </a:extLst>
          </p:cNvPr>
          <p:cNvSpPr/>
          <p:nvPr/>
        </p:nvSpPr>
        <p:spPr>
          <a:xfrm>
            <a:off x="4476461" y="822543"/>
            <a:ext cx="914400" cy="914400"/>
          </a:xfrm>
          <a:prstGeom prst="ellipse">
            <a:avLst/>
          </a:prstGeom>
          <a:solidFill>
            <a:schemeClr val="accent2">
              <a:lumMod val="40000"/>
              <a:lumOff val="6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14%</a:t>
            </a:r>
          </a:p>
        </p:txBody>
      </p:sp>
    </p:spTree>
    <p:extLst>
      <p:ext uri="{BB962C8B-B14F-4D97-AF65-F5344CB8AC3E}">
        <p14:creationId xmlns:p14="http://schemas.microsoft.com/office/powerpoint/2010/main" val="194199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598B-9E31-BA63-CBEE-34ACE4E3D03B}"/>
              </a:ext>
            </a:extLst>
          </p:cNvPr>
          <p:cNvSpPr>
            <a:spLocks noGrp="1"/>
          </p:cNvSpPr>
          <p:nvPr>
            <p:ph type="title"/>
          </p:nvPr>
        </p:nvSpPr>
        <p:spPr>
          <a:xfrm>
            <a:off x="371475" y="359944"/>
            <a:ext cx="11557289" cy="1021181"/>
          </a:xfrm>
        </p:spPr>
        <p:txBody>
          <a:bodyPr/>
          <a:lstStyle/>
          <a:p>
            <a:r>
              <a:rPr lang="en-US"/>
              <a:t>SVOD &amp; video-sharing seasonal viewing consistent across 25</a:t>
            </a:r>
            <a:endParaRPr lang="en-GB"/>
          </a:p>
        </p:txBody>
      </p:sp>
      <p:sp>
        <p:nvSpPr>
          <p:cNvPr id="4" name="Text Placeholder 3">
            <a:extLst>
              <a:ext uri="{FF2B5EF4-FFF2-40B4-BE49-F238E27FC236}">
                <a16:creationId xmlns:a16="http://schemas.microsoft.com/office/drawing/2014/main" id="{0BC33FED-BF55-3A29-7661-296FF38A707F}"/>
              </a:ext>
            </a:extLst>
          </p:cNvPr>
          <p:cNvSpPr>
            <a:spLocks noGrp="1"/>
          </p:cNvSpPr>
          <p:nvPr>
            <p:ph type="body" sz="quarter" idx="15"/>
          </p:nvPr>
        </p:nvSpPr>
        <p:spPr/>
        <p:txBody>
          <a:bodyPr/>
          <a:lstStyle/>
          <a:p>
            <a:r>
              <a:rPr lang="en-US" dirty="0"/>
              <a:t>Source: Barb, 2025, Online Multiple Screens Network, Adults 16+, All devices</a:t>
            </a:r>
          </a:p>
          <a:p>
            <a:endParaRPr lang="en-GB" dirty="0"/>
          </a:p>
        </p:txBody>
      </p:sp>
      <p:graphicFrame>
        <p:nvGraphicFramePr>
          <p:cNvPr id="6" name="Content Placeholder 5">
            <a:extLst>
              <a:ext uri="{FF2B5EF4-FFF2-40B4-BE49-F238E27FC236}">
                <a16:creationId xmlns:a16="http://schemas.microsoft.com/office/drawing/2014/main" id="{BE1E86BA-8C21-9C8E-E903-35B54BBE7A2E}"/>
              </a:ext>
            </a:extLst>
          </p:cNvPr>
          <p:cNvGraphicFramePr>
            <a:graphicFrameLocks noGrp="1"/>
          </p:cNvGraphicFramePr>
          <p:nvPr>
            <p:ph sz="quarter" idx="14"/>
          </p:nvPr>
        </p:nvGraphicFramePr>
        <p:xfrm>
          <a:off x="379413" y="1614488"/>
          <a:ext cx="11295062" cy="36512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80FFC91-A63B-0AAD-CBAE-7CE464A6D570}"/>
              </a:ext>
            </a:extLst>
          </p:cNvPr>
          <p:cNvSpPr txBox="1"/>
          <p:nvPr/>
        </p:nvSpPr>
        <p:spPr>
          <a:xfrm>
            <a:off x="6962436" y="1515111"/>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Adults – All devices</a:t>
            </a:r>
          </a:p>
        </p:txBody>
      </p:sp>
    </p:spTree>
    <p:extLst>
      <p:ext uri="{BB962C8B-B14F-4D97-AF65-F5344CB8AC3E}">
        <p14:creationId xmlns:p14="http://schemas.microsoft.com/office/powerpoint/2010/main" val="391681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02BD2806-9B2A-415D-90C3-907991C4CCC8"/>
  <p:tag name="ISPRINGONLINEFOLDERID" val="0"/>
  <p:tag name="ISPRINGONLINEFOLDERPATH" val="Content List"/>
  <p:tag name="ISPRINGCLOUDFOLDERID" val="26"/>
  <p:tag name="ISPRINGCLOUDFOLDERPATH" val="Repository/Nickable Charts/TV  viewing &amp; audiences/"/>
  <p:tag name="ISPRING_PLAYERS_CUSTOMIZATION" val="UEsDBBQAAgAIAHV8+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Z8AUmzuqfRhAQAAFARAAAdAAAAdW5pdmVyc2FsL2NvbW1vbl9tZXNzYWdlcy5sbmetWG1v2zYQ/l6g/4EQUGADtrQd0KIYEgW0xNhCZMmV6DjZMAiMxNhEKDHVi9vs037Nfth+yY6U7dhNC0lJAdswad1zx3t57ujj0y+5RGteVkIVJ9bbozcW4kWqMlEsT6w5Pfv1g4WqmhUZk6rgJ1ahLHRqv3xxLFmxbNiSw/eXLxA6znlVwbKy9ephjUR2Ys1GiRNOZzi4SvxwHCYjb2zZjsrvWHGPfLVUP/32/sOXt+/e/3z8eiPXByaeYt8/BEIG6d2bHkABjUI/ATTiJwG5pJatP4fJhXPqewGx7M2XYdKziFxYtv7slJtHEQloEvueSxIvToKQGl/4hBLXsq9Ug1ZszVGt0Frwz6hecYhjLUqOKiky80OqYKNoeJcyN5xiL0giEtPIc6gXBpYdq7K8/8XAsqZeqRLUVSgTFbuWPDM6IWPM73clr0A1qyGjELzqlYAnVc5EcdSpOsILLxgnNAz9OCGBu92xbFJkyC2ZVjMQJcIxiQCgZBUvnyCbmCwz4ghLOQxh4o0nPrypNmEilisJ73qoHTMCMZjxoksKcoREkF1xvAgjVzsNVCGG7lhVfVZldpAf+4HqAvYCJ4QUdOgeONUYW2CIsQDeKEue1l1gUxLHeEySUXgJiQx1Fw6RCM+h3M6HSFyRGEqExF0yAb7wxlgnvC6xbf5v6ytlOp3lPWJpCnLafWuhmgp2tEuhCkylVcO0xOTjHKLmYf8bVdwCgmNNvJZizcGEMuvOHuAUh7g6fz7OvT+SM+z5xE0godxwkVBDdloZA3ooVI2YlEofAPSybM2KlKNrnrIGEv4eHstEZh7TwTaWfGrE34jVG2p5tWGlwCWXr44GmnZAZI8tzJsKzKtrnt/VXar3zH+KFTqxv2tCn6M/TX/skABHXvjdIOXsvg1Sn8hUIm9kS73Pjs/OsqEx6jTimZ7qH60fbUncEuzIA9YaCdVfgkBL1U0EuqDsL+UFZ6Bo1vI0ELlX3AzQGYQbgEChp2JcgKsOTLgAFw6QX5BR7FEYkBb8uhJ15+xhqrEN0LdDm8KwJ3nNH4rxmt8o4DHJ2bodQaAVmUh3BnRvwjnoF9SjPpgcAOCyTR6AlCIH+7MemPMp2XqgpfmDkyxUIzNTvFLcGqoH3zY5fzw73ZQqN7uSVdvkbTvN6XOsaA8XtUpnA2aAXf31js9e+T09SjHBkTNJHBw4RE/7ulZlTyEoAe0Kn8aJj0daHGohZ3W6grZ6o5oi6wnUDuwuOcMAtjlzzFmZrv7759+eGF9Z0u6ize7vg0CgsDULkh3Yn4GqefVXFwjFo0M5s+gjtbngbOV63neoB1n4Qy4SrG0tucph66hbLyT5JmiYUuxMplAHsUl71ZRp95S2jzDF0TlwmRnFLXvKylsgQqqUHIRiXG3ZF3qwM9EaIvxw0YS7unbSEOHnNRR9bOrNEuy65toNJShFett2zgwuF+nm/i3h/t0XzJngANj2KzyeiXooYETI7lrth9g1l0VfMf0PRo/aNA1uy2VAF+36gSzWj/vdblWZ/z6OX+/9FfI/UEsDBBQAAgAIACZ8AUlHS1cD/AMAABcRAAAnAAAAdW5pdmVyc2FsL2ZsYXNoX3B1Ymxpc2hpbmdfc2V0dGluZ3MueG1s1VjvctpGEP/OU9yok49BdmrXDgN4PLYYM8FAkdwm0+l4Dt2Crj7dqboThHzq0/TB+iTd02EMASciKZ1kGA/otPvbv79dyc2L96kgM8g1V7LlHdePPAIyVozLacu7izovzz2iDZWMCiWh5UnlkYt2rZkVY8F1EoIxKKoJwkjdyEzLS4zJGr4/n8/rXGe5vatEYRBf12OV+lkOGqSB3M8EXeCXWWSgvSVCBQD8S5VcqrVrNUKaDulWsUIA4Qw9l9wGRUVHUJ14vhMb0/hhmqtCsislVE7y6bjl/XB+aT+PMg7qmqcgbU50Gw/tsWlQxrj1goqQfwCSAJ8m6O7ZiUfmnJmk5b06sSgo7W+jlNgudGpRrhTmQJolfAqGMmqou3T2DLw3+vHAHbGFpCmPI7xDbPwt7zq6D3vd6+C+P4iC8P4muu05H/ZQioK30R5KUTfqBfvIV4W/eTcMRr1u/819NBj0ou7wSQszupGQpr+ZsSZmVhV5DKuENU1SpGNJucAe/SiNGgx2uaD5FCLV4VjECRUaPPJHBtOfCyq4WSAZjpAMDwDZpc4gNiNbtpZn8gK8JzgHiI5hLVctcfp61RJn5xuh+876U1g7vWxSY2icYPPgWela018/ehSbKLkRmr0mYyXYKiBIx8D6NIU1SoQPXHZQ8tgjEyyCwFAHGUgSUok05AbDj1cAuhhrw01Jv85S+jLnVBDEwzkB5DbcSkec0FxvZH2Vedv8cfu3vjKgf3fpcEfPif6qCsHIQhVE8AcgRhEsdZHirwTIOqHIJFdpeYqUN0QLjs7NOMyBXVQx9A5NpAVq4nzJBBhn4c+CfyBjmKgccYHOcBrhOdcOv74XcEa1fgKljz6+cDTp9q+Dty9sgJTNqIz3BMf+gDQzh8CnGLtUaEIIhdlcg8DMxLTQUNaHcVaKVQmz/uUV0TwthKv4f12XNegDVucwVujC1ahKYT7rQWWzCZ2VnLQ8K6GRjRxL4jDxRoyDhssCqgLGVBIlxYLQGIe5tgyfcVVoPHFcdtD6ixx0qoTL0tUpzkM0ljPIq6AdHb/68eT0p7Pz1426/89ff7/8pNJywQ0Ftdbchrt6doNW0/poj35G6RPbdEu3o/LUtijbMrr7CWG5ybbnfNO3O2j3Sio357e6kcLgcnR1Q0ZBeNeLwkaVhugrZJ2JE+yoiX2mrKIzuIuwJEEV0eEo+KWSG1ibSmwIwkpwg0pxvKkiNXKberi2pSu5gON86sYTDnTBU46d+V1Q9Dm2fD27/xeGfvVDo6P4gRgKNI8TrOrBOuG7mIKHTPG3lDV3tXrd23i/a/o736TtnZRLnmIu7aZfvX63T0+O8I1x561aDdE2/5nRrv0LUEsDBBQAAgAIACZ8AUllFrXe5AIAAI8KAAAhAAAAdW5pdmVyc2FsL2ZsYXNoX3NraW5fc2V0dGluZ3MueG1slVbBbuIwEL3vV0TpvenSbstKAQkolSp1u9UW9e4kQ2Lh2JHtQPn7tWOnsYFAGgspnnnPMx4/T4jFBtPpjyCI05pzoHIFZUWQhICiEibhK+yCVYHpJmGfAX6vOKZ58EbQHngYGR4jjL+DlMojtKW1BTibhEktJaPXKaNSLX5NGS8RCadXN80TRw3yEottVbTp1VPzXOCsUQpdmOEUG+PXgx59hJSVFaL7F5az6wSlm5yzmmYX4xT7CjhRRdQb//2wWPYGIFjIZwmll9NyrMcwSsVBCNAp3S/1uMgiKAHSRjp/KgecLtT53R/Qtlhg2dBmP/Xoo1UoB7/I45ke/XiqVvcIN8vR6Pb+PEHCp1TQ25EevdBG8N9anFV19R2NVJzluqA+Z36/mPWr5YtDGMrU9VOE0fzuaXx3kaA3pAMpxuNYjz6GLc/dox4OyL669z7W15Uz8qbretAQ9KEnBKaS1xBH7cz4RMF2f2up7kfrdy0dRnedN1QLmK4RERbWGTvgP9hhmrkoa+kgH4zUJSxMwi7Sd3SExWLeNAsnwy+TkyKH7RHOMXbIV1XXI6Rj7JDvBGfwl5K99TjJHroMqT3kObLHeb7+ygsUqWlmve2s9epIL/rqCidVa2gxJctgKnQ6K1yCPrg4amwmpegop5iiLc6RxIz+0bhk32xGxNGBw2rttLJiiSWBU4JrclRt2i1XM/f1aL2+IM1noducmQdSdfFJyIwuw8ByJmGzhvkYHsMpkyCGgpGUKC1K9ckbTNFNWOGBP9M1G0oqEd8AXzFGeuPEkVOFODpd59gW49QB0LpMgC/VuWFohePbDK7AeUHUT35g2EHmE3qchikLtRxF+EuXjsGKABBPi1a1ZmI8ZU0kJrAFYr2Oodlw385ioVTaJ7iZfIG1dCVnLYM0aXtFd5xen/McJwgfKi/mdx3XMUD2EiWi2Zl389s+7OTitea2n2mduyBjsFryllb+4xoqo/4j+h9QSwMEFAACAAgAJnwBSalgkB/oAwAAqBAAACYAAAB1bml2ZXJzYWwvaHRtbF9wdWJsaXNoaW5nX3NldHRpbmdzLnhtbNVY727aSBD/zlOsfOrH4rSXXlJkiKLEKKgEOOzctaqqaPEOeC/rXde7htJP9zR9sD7Jjb2EQCCpacvlTigCj2d+8/e3Y8c7+ZQIMoVMcyWbzov6gUNARopxOWk6V2H7+bFDtKGSUaEkNB2pHHLSqnlpPhJcxwEYg6qaIIzUjdQ0ndiYtOG6s9msznWaFXeVyA3i63qkEjfNQIM0kLmpoHP8MvMUtLNAqACAf4mSC7NWrUaIZ5EuFcsFEM4wcsmLpKi4MIlwXKs1otHNJFO5ZGdKqIxkk1HT+eX4tPjc6likc56ALEqiWygsxKZBGeNFEFQE/DOQGPgkxmiPDh0y48zETeflYYGC2u4mSoltM6cFypnCEkizgE/AUEYNtZfWn4FPRt8KrIjNJU14FOIdUqTfdM7D66DbOfeve/3QD64vwsuujWEHo9B/G+5gFHbCrr+LflX4i3cDf9jt9N5ch/1+N+wM7qywomsF8dz1inlYWZVnESwL5pk4T0aScoEjeq+MGgwOuaDZBELV5tjEMRUaHPJXCpPfcyq4mSMXDpALNwDpqU4hMsOibU3HZDk4d3AWEAPDXi5H4tXr5UgcHa+l7lrvd2ltjdKjxtAoxuFBWRma566KbtXGSq6lVlyTkRJsmRAkI2A9mmCBB23pkDFWXWBu/RQkCahE2nGD+UZLC52PtOGmpFt7oX2acSoIUgrPBSCXwUb+UUwzvVbmZamLaY9a73vKgP5g87eih1T/VLlgZK5yIvgNEKMI9jZP8FcMZJVBZJyppJQKqg3RgmNwUw4zYCdVHL1DF0mOlniepAKM9fAx55/JCMYqQ1ygUzx9UM61xa/vBJxSre9A6W2MzywvOr1z/+2zIkHKplRGO4LjQECSmn3gU8xdKnQhhMJqrkBgZSKaayj7wzgr1aqkWf/+jmie5MJ2/Gf3ZQV6j93Zjxc6tz2q0phvRlDZbUynJScLnpXQyEaOLbGYeCPCM4jLHKoCRlQSJcWc0AhPb10wfMpVrlFiuWyh9XcFaE0Jl2WoE3wkQGcZg6wK2sGLl78evvrt6Ph1o+5+/fvL80eNFhttIGjhza60swdXZjWre4vzG0aPrM8N27bKkmJE2YbT7Y8Ei9W1ec57brF0tu+gclXeW0Gjp9tBgX86PLsgQz+46oZBo8oI9BTyzEQxztC4eGysYtO/CrEJfhXVwdD/o1IY2I1K8+8HleD6lfJ4U0VraHfzYGUvVwoBD/CJPZDwCBc84TiL/wtSPsSPH+fzv8LJrc+F/FFSWhrviZNAsyjGPu6t90930j1dVf9LhbJXy9e2tfc0z936RlxD+fp/F1q1fwBQSwMEFAACAAgAJnwBSTJio4uQAQAAAwYAAB8AAAB1bml2ZXJzYWwvaHRtbF9za2luX3NldHRpbmdzLmpzjZTLbsIwEEX3fEWUbivUBgppdzyCVIlFpXZXdeGEIUQ4tmU7KSni34sTHrbjtHg28dXJHc9Ynn3POy4/8b0Xb19/1/s3c19roDTJC7g3ddyh50r3Bc5W8JHlgDMCvoWU518v8uFKuIx9UpvG1buyFZqfTx00U9oaYaGL3AEKF1g6wG8XuHOAPxewp9XV1KQ1Oi6kpKSfUCKByD6hPEc149891Esv0YJpCbxBF/VyoGuUgGH6N3l1fBqr0LmE5gyRaklT2o9Rsk05Lciqy3VTMeDHK9+eankezyLDDmdCvkrI7cRRqKKbZByEgFPeUaTCCWMUA9Z82920UMO4XZBFl5nI5JmePKrQaYZSaHUpnKgwMXL0srmHKAgGozYnYScbYhCoMAiMKuC3WFFWsBsukHGaqo600OloNjGv8oJiilYZSRsumA4X4dDJqcMq2wachyp08FrocK7CN54QtZ7QxvH68q7R4Xr3liaNoXTOKqysS9cgwC6RuETqElnnFGoPEmkPErX/9L7+O41t1zv8AlBLAwQUAAIACACiam5KCn/buLAPAAA6JwAAFwAAAHVuaXZlcnNhbC91bml2ZXJzYWwucG5n7Zr9X9Ln+sDx6LKt0nVas2ZEO+2s7bulllMTA2c1rW1KZWaKSs0J+YDPqKBgD3OesxT3/VY6HxAXS3wIzZGgKOh60C0QKwQyFJakKAikPCUIHKjte77nX/i++AEurut1vz9c931d9+e+rtfr/ufRmKgNb7zzBgAA2HDk8KHjAIBHIQDgXrN2jcPSYaudcQi3guNRBwBd/G0LDsUDFREdAQD01KxbPfOaQ38993BCAQDgdcf5cRvNafsaAHh//MihiBMlKepp2aXFYvzoUgGl9mR19O5rwdXRNHTD3diCE29uhK+rGKk9WL5j2zdzj9wPoL94sO7Dd3883BN99UD59aPrIrPaf/+sZeKAb4/PhY3v+bgd9H/rEG6rHvTDsnTR8mIyBxo2EGiRL2Yal771RBXPhQVarPymUB1eUzyXlLBBN6Xzv5ENXX6s/NE3xDRobC52d7ia61tIbj8ZO4ZsgkcoNtWE72EHOKwAJqK3sZndopuoa272W+swDN87tgHlP19mKpWR/QAvDbG7FZ+zvTOL3neqPrDepo9MQ1qz/kun6tecERqPRDl/5ua9DnbKMx5Ax/e5gAteDvHplghPh9hR1eJ04s3IB24OsXbnvHPgNxsLneL2WhfmwlyYC3NhLsyFuTAX5sJcmAtzYS7MhbkwF+bCXJgLc2Eu7P8blrW5UMMynxdSoZZnykyEfU45ILPY7mcF945lSITBN9ChkhHHuABNOTXaypvNsS1c8lVbRD9j6jllyolxQq3F6utJssiK8YYZb0KfXV5/OQbNfdJKR28AAIZnDVJvQgnK61obXpZInsQRM+qTM70woO2o6ZDevAdY5Rcwrf3w3K1WxkIW3F2RukobTV+9uPDBfgAgpoOwNPTRHqpiobsMw+qiJCJ9qBquAPpDqrxFPt8kIL/8jyY2Haq82SU5VgIAZF0jfPhiSue/OHRtilZP056to2oEgtUK7UjEaNMYj2E4MrUiKqZJjcO9QlX502SBDiXF2XvZ3Goqe8lH1l8MMXGsfy+etvDdFQUs6XNGnYb5RGRQlJQPrtRJsSpCn4KT2Sm2rq5ykplTed2p6cbHbVzObF15IV6eSqmlcfXY3hR5Ws1A0nSktclQUEMlt+r2KR+8co6olwqdXompGskkLufgg/4dgRKRpIM0Y+mC9uF+j9++vzAK134blozE4tQ/xU+0A1WsLk9QWS7l8F2kEtqpTpawGPh7RDD7dpSMfP2r8Y/zb8A1feKewsepFD+4+KE4njuBnsAaCuIX2wWZeGVRXV14Rj+ri2VjSRORg1Pp4BqKF7DCEzCcJ0TRFpd5IuwtVaxlDdWABV/gv1Y/yZCeVG8Rk1XEqlMdlB3EAv3Y++LfkEpC57k9zUUGoLcU/HnaYPnIr8efUi6OsmZFJCb/TE01a3GLKaM+kUGQmvtH0zLZ5ryEd9u2H4zaHV8u2tubjdpayM9EMh3pQMGF8bvw2fx8pArCWh+bw26gWVo9SOv20tH4441367w86bpIjMe9vk3jC/UVlzjeKFMacHdcucj68N2z0/kqPlxxc3Rk+Wf5eEI5UVGtOvmQ+tXYMS4tTP0JSczL9gUAIgfM54flPFFpYUKrDW6cNOcceLXMu4Ik58ntO9830yCqiY1buDsP74PQc/es+Z9ZfOilParaMA2mSgQJZmwAq/u4YzFh0YogumQN4FyR7r9HjYhQjZEnwhfWz41Eba/Pvij/a6Hfr858Giv6HTXC7N/WSuw4pSkrYCGffrX+Pa5lef8FPmv02xb65Eun7ifYxzt90pGqcNaXBY/sG00MD1IOXgXvRDVj52pn9Sv+nBcztg/9x/pWl8GRmP7jCHE+PUE6UszRkeB1CP4yDtf/cBk1XYiUmH9Chj3/whrRT9clAq8fI9flNzG/7mG/sYu7s4Wo2wqmYLhAE/jJsZpqdPhBKrC4X7K1EGrsqaFJ7TaTbPn5HW+tFa9tV1SD0UmtfrFUf1SRBAA4GrOMuFJjGaFbH2EsLAje1mZq5+abwaju0pqGSXMNo166hmu1p1TaQkcx7wirEDUCao0kLx070Mg7AoUppi7yp4tlbFb+7H234qm8USUXYVu2/bWTTboGZgfz9rHLov0DBb69nK5ZJH2wOgqE14tmw03942qSiD7YnJJ9azUhhDTJgLbLPUjS18mkePDchOFW3q5mQdx5CjOnohp64XpMZ9+jYzR7cZuZdfuLaVjUbqZmsJ6y3Rdj29JiznOs2QKwRqnwDa+kEkRgddvsE/UbYFVzqhJ04fh4Ml2nwmaHvoyo+eOrl3mLmEzrox7UlBgd350CeTO1VlH3ZJQ2q1Sl3ewjWM3SBTlhNQ/F2BAp4fVtGDEo/Y5KTq8S2lsZCXiI8ZyZFdOpzn2cxn28jlGPDocpki7GhH+fkTohvh6SqN5i0JN6qt5j92SwhvFzgeR+DMmAX1CepIIYZ+qYe6C/ZqJudFFQWAg7SZYimzuCZNBgHUUjNd/598bKwsSBm9+qFamfFezFIE48a1MnlRPzKF/9tghtE4zuTPaCa9p0tURc1pXv9uDxwKufW6cwVrz0xb4b2rCZG/AuoYEoxj9BCmBT1rKj5XZLKKU5M8Pc3wnr1KnGzRziowT+IsMN0De1nZVXYBfOGAXdsZmyPmOmZcd3XpvY3fBuhEqVwrn2JQyPqLX0sYcgHA5NoLqVByJcrkdXPgwWqE6MGDoMbYIM9qh2lHA0I4OdQfocPy0TLwtBSksKB2ESG9u1sPxvYmCQt5GSVFLBOjCeahrZQg0hiNk2TkgWDEFoSmyN6eRWFTxegHAl855YsrS4ZGwZp7TkNzj26vBkY3R4RN3SSkczRRmaWgaF2w6etOeKVrj108EAQJ0kfbX7ZKVaYoSqly24aLgMhAIxESZiVIvJPxw1dHc/n8e4c7axHdMufg48jYMX+sxjtNpRDIgqps3E2//C9A/j5zeSRyZSzzAgolBmi8C3K3g5v9b75p3gGNLJkdBFr1AlMVEaaV+fvEN1/kFlxu5uKkcreHIExaCdp4c02sI4VUEQ6+pxJOw5/U+fePkyxsFDaolIz8kmpXD1ptTv27XcLBBTliK0jOKtku1X90q8KOhWZoR2vLh4Xqy2NrCHusUr7GZugFAclDKej6uXzlGD6Ooefr8nKXFpVu/eEbJ8xpca85F8WxFbld2NxPpaAydMmEqR2PApLSEFhh8qfFSPzvx9cazVngIyrj4c979OPkhsmES7A3L7SSN6jvq45w9SMTCubZ8ysBBnbrvqdWjzQSR5K3bqVTwlLa0iGqeLPIBg+l/kn11pGKIcXcCkxMikeabXiGFOZyr2HaC63//sdTDm1GRJm+g/4jSk7avKIXeU65UWM30cJKPAA2139v2RZBwLW6sdSpwi4GQMY69KBQ44s3pzRiqm6cxnG78DyvWZkkm9pEu5bC2ioWXZcYF/rE80MPQEQgzF2we5LbHc8Vb48Nkp0PyCRNWc+05sTcWk8ZQiKfyt/uCRrOulinYYGfIrzrOjK7XpjuZ7iqZtFhiwhtSwhK/gqhwBSOdnwbt1SjKbZe4R26eUccVSzKekk4oxP/fBqSzzSstEeJUB367ogOZ3k30/h6CEK0Bqnf1TkfPVfY6r3lQT3mPPyLMkaCR+VIRERN68SxmEVsePEx+EZuFAbPv+3yoB4858W0A/EHRzLfpEUwMFHIHoIvIWdmIySHUFE8EypLInQLJd1ZT5YMHzOKREqXrk/Y+l72nQnzKTukIe/+yxvahSv4ABYlJUQBqHw3E3o3y136cgsVZ5uvo97/mGSUZz+6nYp3O2TG2CdQWxKlTqEC9m3Mhl+iXhdE7p6ZytZzyJwY3myi5vYVKH4gp4yMYXi+lpI4pLzc5cGBZzbGPW+CpJNNt4Q9xSea/CEYXwTBH+g3ytrDYPxPSPRWpZk18jJadvjemD5xd2os0oDSb8xqYqxzkrtnhwmSkGNZAxFkLCrecx7h3jB81P6C+mn/BN33qIVVVtDpHL9ZHasB+pMIQyLB/rqR8Pkr4rl/zXiEoriNzF3omS4BaCcvoZuFlgztSlYJnNyPQ2VKPI0/BWR93E61pX8hsrAeot1A2X/JqGnx7/O3orqfRl0VCcbB1W3gOt5trj5HP0KWZyjFZl5ORGg049/PEagkusFYvPP7s5fjVUw2P84oxCQAzog+O46UyS+dax6NHGnugJMSaRZik5JDgmKbvcbuFsd6ej864UeIODeo9l3JOcifW9Ube1+FpRHtLhZFw4xqQ05az+8skMb8JR5U5i3PxDu19u8iuV2VNT5cI+SyDc/jCt0ReE/ZoFJMoZHkDdcj1a9RC2ynMvzbneUNGI0eBNOV1Ss6r8FktrJm+cexpuFQuHyuX2U3J/+0o4tRwRnJcSOIAGAM6SzYuXLd3bikuRKijry5cXYf5dYbRBF/uggaitWVDbQnkCfr7GfgaGZ++3/3OIkG9oLV7VfLIld2nsb2s8x2ycrJlBpPM0D8BpVnyMCIhG80cdFN+JlmUIX9VZENy9TNlNc7edMPfpjZUBqk2e5tYS41uHneu001m6ZtNgVuhe3l/+84EsO14M02PBrwfCtQ/T6k2E53cEBtk3LQURjrMrqrtkDAZaG5T2NuB+fj950JIsmO17gXS7eBHpnOV2+2kR+mUZVKsMjCvCIlX7WesLHFVVq4rzYYTiAi8LXuNB4qa/HbDvrNGUtsnAEdKbL3NC3nZsvtn9KRRp18uaWfGJaUOwF3iA8EKs/kG+aiQYazvNvKY0wCkCkchMSmt8bb1XgxU/eTcBJEoUJzP3ONd2H+9V2l8ZCDT076FjgMK9A2AMmS/Cwh09S7JfBTOTGDuvHAKR8R8sR4HsqzSS3YzDEhyar8wm8fybW+if84jTIiCXygNUYJic3QMAJEEHXmDBo5OmaeFc7ttD89P75pO+9U4Hj4dqSOZNOZwcjL3XNPjx422z00PG0s5SgoEiODV8r0h9kNy8Zj3hmax5RbYg8wEAHr9m4P6SPGmHajhav+DKRDL9xWeOfoXaJMyh+0uyzBJLPEcz1gmDml98MvVnQgIAuUvq2zZTq4UzMLEtONkU7eji+iApeFOYEfqFwtv+TC44J+AsLdJLuf+LAPo9SAGbzyp1hQQ5k4AyrPiXLaXtUeTYbSCTtCGO+49Qx5ibjR6ko+G21tL4bpaui23nl52gCrF0rrNVHIh41T8WzN6ySz52WvgxvU0fhYCwWbh/X80ah9hv/5+rWUr7Z/a7ctiXPk7L7zNt38bSfQozoIbJXdR1f3Fe2rLEDSz0by7MaLbdj4/3nu4LZb/pHKroTowOagSNZRjsvMi1pARQ0VOn+chnMYe6Dpy+8C9QSwMEFAACAAgAompuSg9k3CZKAAAAawAAABsAAAB1bml2ZXJzYWwvdW5pdmVyc2FsLnBuZy54bWyzsa/IzVEoSy0qzszPs1Uy1DNQsrfj5bIpKEoty0wtV6gAigEFIUBJoRLINUJwyzNTSjJAKgzNEIIZqZnpGSW2ShbG5nBBfaCZAFBLAQIAABQAAgAIAHV8+UipAcR2+wIAALAIAAAUAAAAAAAAAAEAAAAAAAAAAAB1bml2ZXJzYWwvcGxheWVyLnhtbFBLAQIAABQAAgAIACZ8AUmzuqfRhAQAAFARAAAdAAAAAAAAAAEAAAAAAC0DAAB1bml2ZXJzYWwvY29tbW9uX21lc3NhZ2VzLmxuZ1BLAQIAABQAAgAIACZ8AUlHS1cD/AMAABcRAAAnAAAAAAAAAAEAAAAAAOwHAAB1bml2ZXJzYWwvZmxhc2hfcHVibGlzaGluZ19zZXR0aW5ncy54bWxQSwECAAAUAAIACAAmfAFJZRa13uQCAACPCgAAIQAAAAAAAAABAAAAAAAtDAAAdW5pdmVyc2FsL2ZsYXNoX3NraW5fc2V0dGluZ3MueG1sUEsBAgAAFAACAAgAJnwBSalgkB/oAwAAqBAAACYAAAAAAAAAAQAAAAAAUA8AAHVuaXZlcnNhbC9odG1sX3B1Ymxpc2hpbmdfc2V0dGluZ3MueG1sUEsBAgAAFAACAAgAJnwBSTJio4uQAQAAAwYAAB8AAAAAAAAAAQAAAAAAfBMAAHVuaXZlcnNhbC9odG1sX3NraW5fc2V0dGluZ3MuanNQSwECAAAUAAIACACiam5KCn/buLAPAAA6JwAAFwAAAAAAAAAAAAAAAABJFQAAdW5pdmVyc2FsL3VuaXZlcnNhbC5wbmdQSwECAAAUAAIACACiam5KD2TcJkoAAABrAAAAGwAAAAAAAAABAAAAAAAuJQAAdW5pdmVyc2FsL3VuaXZlcnNhbC5wbmcueG1sUEsFBgAAAAAIAAgAYAIAALElAAAAAA=="/>
  <p:tag name="ISPRING_PRESENTATION_TITLE" val="Time spent viewing"/>
  <p:tag name="ISPRING_FIRST_PUBLISH" val="1"/>
  <p:tag name="ISPRINGCLOUDFOLDERDOMAIN" val="https://thinkbox.ispringcloud.eu"/>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4.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5.xml><?xml version="1.0" encoding="utf-8"?>
<a:theme xmlns:a="http://schemas.openxmlformats.org/drawingml/2006/main" name="4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ThinkboxPowerPoint_Template_Nov17_FINAL</Template>
  <TotalTime>0</TotalTime>
  <Words>2991</Words>
  <Application>Microsoft Office PowerPoint</Application>
  <PresentationFormat>Widescreen</PresentationFormat>
  <Paragraphs>335</Paragraphs>
  <Slides>16</Slides>
  <Notes>16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16</vt:i4>
      </vt:variant>
    </vt:vector>
  </HeadingPairs>
  <TitlesOfParts>
    <vt:vector size="29" baseType="lpstr">
      <vt:lpstr>Aptos</vt:lpstr>
      <vt:lpstr>Arial</vt:lpstr>
      <vt:lpstr>Calibri</vt:lpstr>
      <vt:lpstr>Founders Grotesk Regular</vt:lpstr>
      <vt:lpstr>Open Sans</vt:lpstr>
      <vt:lpstr>proxima-nova</vt:lpstr>
      <vt:lpstr>Symbol</vt:lpstr>
      <vt:lpstr>Times New Roman</vt:lpstr>
      <vt:lpstr>Thinkbox</vt:lpstr>
      <vt:lpstr>Thinkbox_Red</vt:lpstr>
      <vt:lpstr>1_Thinkbox</vt:lpstr>
      <vt:lpstr>3_Thinkbox</vt:lpstr>
      <vt:lpstr>4_Thinkbox</vt:lpstr>
      <vt:lpstr>Time spent viewing</vt:lpstr>
      <vt:lpstr>A decade of disruption and TV remains dominant</vt:lpstr>
      <vt:lpstr>Total TV accounted for 70% of total video viewing in 2025</vt:lpstr>
      <vt:lpstr>Three ways to watch Total TV</vt:lpstr>
      <vt:lpstr>Weight of viewing matters for reach planning</vt:lpstr>
      <vt:lpstr>British content, new and known, still attracts huge audiences </vt:lpstr>
      <vt:lpstr>PowerPoint Presentation</vt:lpstr>
      <vt:lpstr>PowerPoint Presentation</vt:lpstr>
      <vt:lpstr>SVOD &amp; video-sharing seasonal viewing consistent across 25</vt:lpstr>
      <vt:lpstr>Video-sharing viewing is broadly flat across the day, TV viewing builds towards an evening peak</vt:lpstr>
      <vt:lpstr>Across the majority of the day, TV viewing is at a much higher level than video-sharing consumption</vt:lpstr>
      <vt:lpstr>Commercial broadcasters are unrivalled for scale</vt:lpstr>
      <vt:lpstr>Highest reach &amp; most viewing is delivered by Commercial TV</vt:lpstr>
      <vt:lpstr>Broadcasters deliver the largest scale for 16-34s compared to other commercial platforms on the TV set</vt:lpstr>
      <vt:lpstr>For adults, broadcaster viewing has the largest share</vt:lpstr>
      <vt:lpstr>TV sets have the largest share of total viewing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spent viewing</dc:title>
  <dc:creator>Kate Allinson</dc:creator>
  <cp:lastModifiedBy>Nailah Uddin</cp:lastModifiedBy>
  <cp:revision>287</cp:revision>
  <dcterms:created xsi:type="dcterms:W3CDTF">2018-01-08T09:43:04Z</dcterms:created>
  <dcterms:modified xsi:type="dcterms:W3CDTF">2026-04-15T11:19:15Z</dcterms:modified>
</cp:coreProperties>
</file>