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3801" autoAdjust="0"/>
  </p:normalViewPr>
  <p:slideViewPr>
    <p:cSldViewPr snapToGrid="0">
      <p:cViewPr varScale="1">
        <p:scale>
          <a:sx n="70" d="100"/>
          <a:sy n="70" d="100"/>
        </p:scale>
        <p:origin x="18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25E38-5A92-445A-A673-36E2E58410D8}" type="datetimeFigureOut">
              <a:rPr lang="en-GB" smtClean="0"/>
              <a:t>24/10/2024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D28C3-B0D9-407A-8748-85AC9463C654}" type="slidenum">
              <a:rPr lang="en-GB" smtClean="0"/>
              <a:t>‹#›</a:t>
            </a:fld>
            <a:endParaRPr lang="en-GB"/>
          </a:p>
        </p:txBody>
      </p:sp>
    </p:spTree>
    <p:extLst>
      <p:ext uri="{BB962C8B-B14F-4D97-AF65-F5344CB8AC3E}">
        <p14:creationId xmlns:p14="http://schemas.microsoft.com/office/powerpoint/2010/main" val="4144428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GB" sz="1800" b="0" dirty="0">
                <a:effectLst/>
                <a:latin typeface="Calibri" panose="020F0502020204030204" pitchFamily="34" charset="0"/>
                <a:ea typeface="Calibri" panose="020F0502020204030204" pitchFamily="34" charset="0"/>
                <a:cs typeface="Times New Roman" panose="02020603050405020304" pitchFamily="18" charset="0"/>
              </a:rPr>
              <a:t>In 2023</a:t>
            </a:r>
            <a:r>
              <a:rPr lang="en-GB" sz="1800" b="1" dirty="0">
                <a:effectLst/>
                <a:latin typeface="Calibri" panose="020F0502020204030204" pitchFamily="34" charset="0"/>
                <a:ea typeface="Calibri" panose="020F0502020204030204" pitchFamily="34" charset="0"/>
                <a:cs typeface="Times New Roman" panose="02020603050405020304" pitchFamily="18" charset="0"/>
              </a:rPr>
              <a:t>, </a:t>
            </a:r>
            <a:r>
              <a:rPr lang="en-GB" sz="1800" dirty="0">
                <a:effectLst/>
                <a:latin typeface="Calibri" panose="020F0502020204030204" pitchFamily="34" charset="0"/>
                <a:ea typeface="Calibri" panose="020F0502020204030204" pitchFamily="34" charset="0"/>
                <a:cs typeface="Times New Roman" panose="02020603050405020304" pitchFamily="18" charset="0"/>
              </a:rPr>
              <a:t>more and more people were maintaining and fixing their cars themselves due to the cost of living crisis and the sharp increase in garage costs.  In fact, car repair searches had doubled, but eBay were not getting their fair share of this growth. </a:t>
            </a: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eBay were the market leader in UK car parts and accessories with 54% market share but consumers didn’t seem to be aware of this and market share was falling as a result. </a:t>
            </a: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brief for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EssenceMediacom</a:t>
            </a:r>
            <a:r>
              <a:rPr lang="en-GB" sz="1800" dirty="0">
                <a:effectLst/>
                <a:latin typeface="Calibri" panose="020F0502020204030204" pitchFamily="34" charset="0"/>
                <a:ea typeface="Calibri" panose="020F0502020204030204" pitchFamily="34" charset="0"/>
                <a:cs typeface="Times New Roman" panose="02020603050405020304" pitchFamily="18" charset="0"/>
              </a:rPr>
              <a:t> was to:</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Engage the car enthusiast at scale</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Drive awareness of the eBay car parts and accessories proposition</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Grow positive brand perceptions in the category</a:t>
            </a:r>
          </a:p>
          <a:p>
            <a:pPr marL="342900" lvl="0" indent="-342900">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Bring eBay to a mainstream audience</a:t>
            </a: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They wanted to empower people to fix their cars themselves and show how eBay’s car parts have allowed their cars to live on.  </a:t>
            </a:r>
          </a:p>
          <a:p>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err="1">
                <a:effectLst/>
                <a:latin typeface="Calibri" panose="020F0502020204030204" pitchFamily="34" charset="0"/>
                <a:ea typeface="Calibri" panose="020F0502020204030204" pitchFamily="34" charset="0"/>
                <a:cs typeface="Times New Roman" panose="02020603050405020304" pitchFamily="18" charset="0"/>
              </a:rPr>
              <a:t>EssenceMediacom</a:t>
            </a:r>
            <a:r>
              <a:rPr lang="en-GB" sz="1800" dirty="0">
                <a:effectLst/>
                <a:latin typeface="Calibri" panose="020F0502020204030204" pitchFamily="34" charset="0"/>
                <a:ea typeface="Calibri" panose="020F0502020204030204" pitchFamily="34" charset="0"/>
                <a:cs typeface="Times New Roman" panose="02020603050405020304" pitchFamily="18" charset="0"/>
              </a:rPr>
              <a:t> thought that the best way to achieve these goals was to create a compelling TV programme and so, working with Plum Pictures, they produced a 4-part series called Bangers: Mad for Cars. </a:t>
            </a: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series was hosted by car-loving rapper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Tinie</a:t>
            </a:r>
            <a:r>
              <a:rPr lang="en-GB" sz="1800" dirty="0">
                <a:effectLst/>
                <a:latin typeface="Calibri" panose="020F0502020204030204" pitchFamily="34" charset="0"/>
                <a:ea typeface="Calibri" panose="020F0502020204030204" pitchFamily="34" charset="0"/>
                <a:cs typeface="Times New Roman" panose="02020603050405020304" pitchFamily="18" charset="0"/>
              </a:rPr>
              <a:t> Tempah and F1 stunt driver Naomi Schiff. In each 60-minute episode, these two went head-to-head to find the best modern classic cars from the 80s, 90s and 00s and decide which banger was best. </a:t>
            </a: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 some of the shows, there were editorially relevant places for eBay to be integrated visually and verbally. For example, in one instance,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Tinie</a:t>
            </a:r>
            <a:r>
              <a:rPr lang="en-GB" sz="1800" dirty="0">
                <a:effectLst/>
                <a:latin typeface="Calibri" panose="020F0502020204030204" pitchFamily="34" charset="0"/>
                <a:ea typeface="Calibri" panose="020F0502020204030204" pitchFamily="34" charset="0"/>
                <a:cs typeface="Times New Roman" panose="02020603050405020304" pitchFamily="18" charset="0"/>
              </a:rPr>
              <a:t> broke a brake light and then used the eBay app to buy another one for the car enthusiast. In addition, they drew on eBay sales data to show popular repairs on certain cars or a history of car accessories. </a:t>
            </a: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show allowed eBay to have a dialogue with car enthusiasts and connect with their important younger audience.  </a:t>
            </a:r>
          </a:p>
          <a:p>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series ran in October 2023 on Channel 4 and Channel 4 Streaming with idents for eBay at the beginning and end of each episode and around each ad break.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series was promoted on Channel 4, on social media and in press titles. eBay ran a 10-second TV commercial promoting their car parts which ran across Channel 4.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They even built a driving game on Snap where players could steer their own Banger car.  </a:t>
            </a:r>
          </a:p>
          <a:p>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The show was a big success and drew over 2 million viewers on TV</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Spontaneous awareness doubled</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Consideration for eBay quadrupled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Significant uplifts in brand metrics such as ‘modern brand’ – up 43% and ‘a brand for me’ – up 40%</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800" b="0" dirty="0">
                <a:effectLst/>
                <a:latin typeface="Calibri" panose="020F0502020204030204" pitchFamily="34" charset="0"/>
                <a:ea typeface="Calibri" panose="020F0502020204030204" pitchFamily="34" charset="0"/>
                <a:cs typeface="Times New Roman" panose="02020603050405020304" pitchFamily="18" charset="0"/>
              </a:rPr>
              <a:t>eBay grew market share by 1%, reversing their recent decline</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24873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65732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20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095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65139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24/10/2024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4284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24/10/2024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6924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24/10/2024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942484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7713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24/10/2024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8151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24/10/2024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13921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7802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1739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37836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8808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41159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29702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3677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24/10/2024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65355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24/10/2024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33473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24/10/2024</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3051266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24/10/2024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77492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065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24/10/2024</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163935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02940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24/10/2024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5140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3303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658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8245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24/10/2024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0148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24/10/2024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32690165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04800" y="258680"/>
            <a:ext cx="4512860" cy="1021181"/>
          </a:xfrm>
        </p:spPr>
        <p:txBody>
          <a:bodyPr>
            <a:noAutofit/>
          </a:bodyPr>
          <a:lstStyle/>
          <a:p>
            <a:r>
              <a:rPr lang="en-GB" dirty="0">
                <a:solidFill>
                  <a:schemeClr val="accent6"/>
                </a:solidFill>
              </a:rPr>
              <a:t>eBay created Bangers: Mad for Cars</a:t>
            </a:r>
            <a:endParaRPr lang="en-GB" dirty="0"/>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371475" y="1819407"/>
            <a:ext cx="4717883" cy="4257675"/>
          </a:xfrm>
        </p:spPr>
        <p:txBody>
          <a:bodyPr>
            <a:normAutofit/>
          </a:bodyPr>
          <a:lstStyle/>
          <a:p>
            <a:r>
              <a:rPr lang="en-GB" sz="1500" u="sng" dirty="0"/>
              <a:t>Challenge</a:t>
            </a:r>
          </a:p>
          <a:p>
            <a:pPr marL="285750" lvl="0" indent="-285750">
              <a:buFont typeface="Arial" panose="020B0604020202020204" pitchFamily="34" charset="0"/>
              <a:buChar char="•"/>
            </a:pPr>
            <a:r>
              <a:rPr lang="en-GB" sz="1500" dirty="0"/>
              <a:t>eBay wanted to assert themselves as the number one place to shop for car parts and accessories</a:t>
            </a:r>
          </a:p>
          <a:p>
            <a:r>
              <a:rPr lang="en-GB" sz="1500" u="sng" dirty="0"/>
              <a:t>Solution</a:t>
            </a:r>
          </a:p>
          <a:p>
            <a:pPr marL="285750" indent="-285750">
              <a:buFont typeface="Arial" panose="020B0604020202020204" pitchFamily="34" charset="0"/>
              <a:buChar char="•"/>
            </a:pPr>
            <a:r>
              <a:rPr lang="en-GB" sz="1500" dirty="0"/>
              <a:t>They created a 4-part series on Channel 4 called Bangers: Mad for Cars</a:t>
            </a:r>
          </a:p>
          <a:p>
            <a:pPr marL="285750" indent="-285750">
              <a:buFont typeface="Arial" panose="020B0604020202020204" pitchFamily="34" charset="0"/>
              <a:buChar char="•"/>
            </a:pPr>
            <a:r>
              <a:rPr lang="en-GB" sz="1500" dirty="0"/>
              <a:t>The shows had product placement and were supported by a spot campaign </a:t>
            </a:r>
          </a:p>
          <a:p>
            <a:r>
              <a:rPr lang="en-GB" sz="1500" u="sng" dirty="0"/>
              <a:t>Results</a:t>
            </a:r>
          </a:p>
          <a:p>
            <a:pPr marL="285750" indent="-285750">
              <a:buFont typeface="Arial" panose="020B0604020202020204" pitchFamily="34" charset="0"/>
              <a:buChar char="•"/>
            </a:pPr>
            <a:r>
              <a:rPr lang="en-GB" sz="1500" dirty="0"/>
              <a:t>Spontaneous awareness doubled</a:t>
            </a:r>
          </a:p>
          <a:p>
            <a:pPr marL="285750" indent="-285750">
              <a:buFont typeface="Arial" panose="020B0604020202020204" pitchFamily="34" charset="0"/>
              <a:buChar char="•"/>
            </a:pPr>
            <a:r>
              <a:rPr lang="en-GB" sz="1500" dirty="0"/>
              <a:t>Consideration for eBay quadrupled </a:t>
            </a:r>
          </a:p>
          <a:p>
            <a:pPr marL="285750" indent="-285750">
              <a:buFont typeface="Arial" panose="020B0604020202020204" pitchFamily="34" charset="0"/>
              <a:buChar char="•"/>
            </a:pPr>
            <a:r>
              <a:rPr lang="en-GB" sz="1500" dirty="0"/>
              <a:t>eBay grew market share </a:t>
            </a:r>
          </a:p>
          <a:p>
            <a:pPr marL="285750" indent="-285750">
              <a:buFont typeface="Arial" panose="020B0604020202020204" pitchFamily="34" charset="0"/>
              <a:buChar char="•"/>
            </a:pPr>
            <a:endParaRPr lang="en-GB" sz="1400" dirty="0"/>
          </a:p>
        </p:txBody>
      </p:sp>
      <p:pic>
        <p:nvPicPr>
          <p:cNvPr id="1030" name="Picture 6" descr="Breakthrough for Brands | EssenceMediacom">
            <a:extLst>
              <a:ext uri="{FF2B5EF4-FFF2-40B4-BE49-F238E27FC236}">
                <a16:creationId xmlns:a16="http://schemas.microsoft.com/office/drawing/2014/main" id="{CB4BC36A-2103-8C44-5E27-04D208BAFE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90981" y="391835"/>
            <a:ext cx="3387205" cy="55941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A colorful text on a black background&#10;&#10;Description automatically generated">
            <a:extLst>
              <a:ext uri="{FF2B5EF4-FFF2-40B4-BE49-F238E27FC236}">
                <a16:creationId xmlns:a16="http://schemas.microsoft.com/office/drawing/2014/main" id="{571E8ECD-6162-FD6A-109B-36F196406616}"/>
              </a:ext>
            </a:extLst>
          </p:cNvPr>
          <p:cNvPicPr>
            <a:picLocks noChangeAspect="1"/>
          </p:cNvPicPr>
          <p:nvPr/>
        </p:nvPicPr>
        <p:blipFill>
          <a:blip r:embed="rId4">
            <a:extLst>
              <a:ext uri="{28A0092B-C50C-407E-A947-70E740481C1C}">
                <a14:useLocalDpi xmlns:a14="http://schemas.microsoft.com/office/drawing/2010/main" val="0"/>
              </a:ext>
            </a:extLst>
          </a:blip>
          <a:srcRect l="11881" t="32239" r="15463" b="27761"/>
          <a:stretch/>
        </p:blipFill>
        <p:spPr>
          <a:xfrm>
            <a:off x="5089358" y="243519"/>
            <a:ext cx="3045022" cy="1316921"/>
          </a:xfrm>
          <a:prstGeom prst="rect">
            <a:avLst/>
          </a:prstGeom>
        </p:spPr>
      </p:pic>
      <p:pic>
        <p:nvPicPr>
          <p:cNvPr id="18" name="Picture Placeholder 17" descr="A person and person posing for a picture&#10;&#10;Description automatically generated">
            <a:extLst>
              <a:ext uri="{FF2B5EF4-FFF2-40B4-BE49-F238E27FC236}">
                <a16:creationId xmlns:a16="http://schemas.microsoft.com/office/drawing/2014/main" id="{9B60DE04-C638-DC27-F3E4-42285548A2C5}"/>
              </a:ext>
            </a:extLst>
          </p:cNvPr>
          <p:cNvPicPr>
            <a:picLocks noGrp="1" noChangeAspect="1"/>
          </p:cNvPicPr>
          <p:nvPr>
            <p:ph type="pic" sz="quarter" idx="14"/>
          </p:nvPr>
        </p:nvPicPr>
        <p:blipFill>
          <a:blip r:embed="rId5">
            <a:extLst>
              <a:ext uri="{28A0092B-C50C-407E-A947-70E740481C1C}">
                <a14:useLocalDpi xmlns:a14="http://schemas.microsoft.com/office/drawing/2010/main" val="0"/>
              </a:ext>
            </a:extLst>
          </a:blip>
          <a:srcRect t="3251" b="3251"/>
          <a:stretch>
            <a:fillRect/>
          </a:stretch>
        </p:blipFill>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528</Words>
  <Application>Microsoft Office PowerPoint</Application>
  <PresentationFormat>Widescreen</PresentationFormat>
  <Paragraphs>40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Symbol</vt:lpstr>
      <vt:lpstr>Times</vt:lpstr>
      <vt:lpstr>Thinkbox_Red</vt:lpstr>
      <vt:lpstr>eBay created Bangers: Mad for Cars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Fred. Olsen – Cruising up the awareness rankings</dc:title>
  <dc:creator>Sam Olive</dc:creator>
  <cp:lastModifiedBy>Zoe Harkness</cp:lastModifiedBy>
  <cp:revision>19</cp:revision>
  <dcterms:created xsi:type="dcterms:W3CDTF">2020-01-24T16:35:16Z</dcterms:created>
  <dcterms:modified xsi:type="dcterms:W3CDTF">2024-10-24T12:00:21Z</dcterms:modified>
</cp:coreProperties>
</file>