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10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2F96C-575B-4238-A44F-59A0A234179C}" v="4" dt="2026-09-28T08:10:30.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073" autoAdjust="0"/>
  </p:normalViewPr>
  <p:slideViewPr>
    <p:cSldViewPr snapToGrid="0">
      <p:cViewPr varScale="1">
        <p:scale>
          <a:sx n="100" d="100"/>
          <a:sy n="100" d="100"/>
        </p:scale>
        <p:origin x="9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Ward Masters" userId="b1ac75e6-209b-402f-9966-b841aec315d0" providerId="ADAL" clId="{EA65B2F7-BA76-4458-8988-4059F4782835}"/>
    <pc:docChg chg="custSel modSld">
      <pc:chgData name="Harry Ward Masters" userId="b1ac75e6-209b-402f-9966-b841aec315d0" providerId="ADAL" clId="{EA65B2F7-BA76-4458-8988-4059F4782835}" dt="2026-09-28T08:11:27.638" v="115" actId="14100"/>
      <pc:docMkLst>
        <pc:docMk/>
      </pc:docMkLst>
      <pc:sldChg chg="addSp delSp modSp mod modNotesTx">
        <pc:chgData name="Harry Ward Masters" userId="b1ac75e6-209b-402f-9966-b841aec315d0" providerId="ADAL" clId="{EA65B2F7-BA76-4458-8988-4059F4782835}" dt="2026-09-28T08:11:27.638" v="115" actId="14100"/>
        <pc:sldMkLst>
          <pc:docMk/>
          <pc:sldMk cId="2889476718" sldId="3106"/>
        </pc:sldMkLst>
        <pc:spChg chg="mod">
          <ac:chgData name="Harry Ward Masters" userId="b1ac75e6-209b-402f-9966-b841aec315d0" providerId="ADAL" clId="{EA65B2F7-BA76-4458-8988-4059F4782835}" dt="2026-09-28T08:09:30.003" v="54" actId="20577"/>
          <ac:spMkLst>
            <pc:docMk/>
            <pc:sldMk cId="2889476718" sldId="3106"/>
            <ac:spMk id="3" creationId="{EF493839-1DE8-A23F-AA15-A4D42AEE07A2}"/>
          </ac:spMkLst>
        </pc:spChg>
        <pc:spChg chg="mod">
          <ac:chgData name="Harry Ward Masters" userId="b1ac75e6-209b-402f-9966-b841aec315d0" providerId="ADAL" clId="{EA65B2F7-BA76-4458-8988-4059F4782835}" dt="2026-09-28T08:10:11.480" v="113"/>
          <ac:spMkLst>
            <pc:docMk/>
            <pc:sldMk cId="2889476718" sldId="3106"/>
            <ac:spMk id="11" creationId="{CF0BE58F-C5A2-63CF-5E9C-828548CC96BD}"/>
          </ac:spMkLst>
        </pc:spChg>
        <pc:picChg chg="add mod">
          <ac:chgData name="Harry Ward Masters" userId="b1ac75e6-209b-402f-9966-b841aec315d0" providerId="ADAL" clId="{EA65B2F7-BA76-4458-8988-4059F4782835}" dt="2026-09-28T08:11:27.638" v="115" actId="14100"/>
          <ac:picMkLst>
            <pc:docMk/>
            <pc:sldMk cId="2889476718" sldId="3106"/>
            <ac:picMk id="2" creationId="{26FD6058-C0F7-1B71-0B83-6B119FE20871}"/>
          </ac:picMkLst>
        </pc:picChg>
        <pc:picChg chg="add">
          <ac:chgData name="Harry Ward Masters" userId="b1ac75e6-209b-402f-9966-b841aec315d0" providerId="ADAL" clId="{EA65B2F7-BA76-4458-8988-4059F4782835}" dt="2026-09-02T15:03:36.933" v="3"/>
          <ac:picMkLst>
            <pc:docMk/>
            <pc:sldMk cId="2889476718" sldId="3106"/>
            <ac:picMk id="8" creationId="{1F5B7AFC-3823-713B-B135-9E0B71A8EA3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B6A22-EF1C-41DF-99AE-74E280B46008}"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F2ED6-C14B-487E-8DB0-094FF79BFCED}" type="slidenum">
              <a:rPr lang="en-GB" smtClean="0"/>
              <a:t>‹#›</a:t>
            </a:fld>
            <a:endParaRPr lang="en-GB"/>
          </a:p>
        </p:txBody>
      </p:sp>
    </p:spTree>
    <p:extLst>
      <p:ext uri="{BB962C8B-B14F-4D97-AF65-F5344CB8AC3E}">
        <p14:creationId xmlns:p14="http://schemas.microsoft.com/office/powerpoint/2010/main" val="98611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a:solidFill>
                  <a:schemeClr val="tx1"/>
                </a:solidFill>
                <a:effectLst/>
                <a:latin typeface="+mn-lt"/>
                <a:ea typeface="+mn-ea"/>
                <a:cs typeface="+mn-cs"/>
              </a:rPr>
              <a:t>The Challenge</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Seep is a B Corp business focused on removing microplastics from our cleaning essentials across 10 million homes in the UK. Having built momentum online since their launch in 2020 with their range of plastic-free sponges, cloths and bin liners, Seep were looking to scale. The challenge was clear: they needed to reframe sustainable cleaning as high performance in a category dominated by household names and plastic-filled competition. They wanted to reach mainstream audiences and turn their appearance on Dragon’s Den into sustained brand growth.</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The TV Solution</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As a B Corp business, Seep noticed that Channel 4 had partnered with B Lab UK, the business behind the B Corp certification, to launch an advertising initiative. The initiative would see 5 B Corp businesses earn a share of £600,000 of free airtime across Channel 4’s linear channels and Channel 4 Streaming to scale their purpose-led businesses. This meant they would be able to reach an eco-conscious audience in some of the biggest content across Channel 4.</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The initiative is part of Channel 4’s strategy to support positive consumer behaviour change and they understand the power of TV advertising to affect change. Initially, ten businesses were shortlisted for the award. Channel 4 said “</a:t>
            </a:r>
            <a:r>
              <a:rPr lang="en-GB" sz="1200" kern="1200">
                <a:solidFill>
                  <a:schemeClr val="tx1"/>
                </a:solidFill>
                <a:effectLst/>
                <a:latin typeface="+mn-lt"/>
                <a:ea typeface="+mn-ea"/>
                <a:cs typeface="+mn-cs"/>
              </a:rPr>
              <a:t>The shortlisted businesses stood out for the clarity of their ideas and how thoughtfully they’d considered the role advertising could play in their wider growth plans”. Seep was lucky to reach the next stage and be awarded free airtime. </a:t>
            </a: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The Plan</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Armed with a TV creative starting Dragon’s Den star, Deborah Meaden, an early investor in the business, Seep made their debut on TV. Alongside the other four winners of the B Corp initiative, Seep launched as part of Channel 4’s B Corp Showcase in partnership with B Lab UK. This specially curated ad break went out in Taskmaster on 25</a:t>
            </a:r>
            <a:r>
              <a:rPr lang="en-GB" sz="1200" b="0" kern="1200" baseline="30000">
                <a:solidFill>
                  <a:schemeClr val="tx1"/>
                </a:solidFill>
                <a:effectLst/>
                <a:latin typeface="+mn-lt"/>
                <a:ea typeface="+mn-ea"/>
                <a:cs typeface="+mn-cs"/>
              </a:rPr>
              <a:t>th</a:t>
            </a:r>
            <a:r>
              <a:rPr lang="en-GB" sz="1200" b="0" kern="1200">
                <a:solidFill>
                  <a:schemeClr val="tx1"/>
                </a:solidFill>
                <a:effectLst/>
                <a:latin typeface="+mn-lt"/>
                <a:ea typeface="+mn-ea"/>
                <a:cs typeface="+mn-cs"/>
              </a:rPr>
              <a:t> September.</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Following the successful launch of the campaign in the break takeover, Seep continued their campaign across Channel 4 channels, combining the scale of linear with the precision of Channel 4 Streaming. Seep showed up in some of the biggest shows across Channel 4, including Gogglebox, Married at First Sight and The Inheritance; while targeting an upmarket, eco-aware light TV viewing audience across Channel 4 Streaming</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Results</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The first-time foray into TV from Seep showed some outstanding results. Research conducted by Sonder showed that Seep had delivered a 410% increase in year-on-year revenue growth, growing new customers by 474%. This growth clearly showed that the brand could cut through against the market saturated with cheaper, plastic-filled alternatives and deliver growth for the early-stage B Corp business.</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0" kern="1200">
                <a:solidFill>
                  <a:schemeClr val="tx1"/>
                </a:solidFill>
                <a:effectLst/>
                <a:latin typeface="+mn-lt"/>
                <a:ea typeface="+mn-ea"/>
                <a:cs typeface="+mn-cs"/>
              </a:rPr>
              <a:t>“The Channel 4 campaign created a real halo effect for Seep- boosting brand visibility, accelerating momentum, and supporting strong sales growth at a pivotal stage for the business.”</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Laura Harnett, Founder, Seep</a:t>
            </a:r>
            <a:endParaRPr lang="en-GB" sz="1200" kern="120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146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1549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43413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5129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3372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1700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29467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9363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115755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58285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6137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6783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8620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87237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3629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68078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76500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5420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7623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09726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74063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25232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42480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54993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072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12745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49819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34088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7058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245841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81-5495-7C97-86BA-04FE618A1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0686EB-F49C-7596-3630-EA9C73F6D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DE3583-63D3-B3B9-D3D8-A02EB9BE4BE5}"/>
              </a:ext>
            </a:extLst>
          </p:cNvPr>
          <p:cNvSpPr>
            <a:spLocks noGrp="1"/>
          </p:cNvSpPr>
          <p:nvPr>
            <p:ph type="dt" sz="half" idx="10"/>
          </p:nvPr>
        </p:nvSpPr>
        <p:spPr/>
        <p:txBody>
          <a:bodyPr/>
          <a:lstStyle/>
          <a:p>
            <a:fld id="{CE9F1112-95FC-48AC-9B8F-A58D72F711CA}" type="datetimeFigureOut">
              <a:rPr lang="en-GB" smtClean="0"/>
              <a:t>28/09/2026</a:t>
            </a:fld>
            <a:endParaRPr lang="en-GB"/>
          </a:p>
        </p:txBody>
      </p:sp>
      <p:sp>
        <p:nvSpPr>
          <p:cNvPr id="5" name="Footer Placeholder 4">
            <a:extLst>
              <a:ext uri="{FF2B5EF4-FFF2-40B4-BE49-F238E27FC236}">
                <a16:creationId xmlns:a16="http://schemas.microsoft.com/office/drawing/2014/main" id="{3728881C-BAC9-A3B5-716D-DA74A69618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98AD51-5FE7-7F24-8DCD-AE45926F6FAC}"/>
              </a:ext>
            </a:extLst>
          </p:cNvPr>
          <p:cNvSpPr>
            <a:spLocks noGrp="1"/>
          </p:cNvSpPr>
          <p:nvPr>
            <p:ph type="sldNum" sz="quarter" idx="12"/>
          </p:nvPr>
        </p:nvSpPr>
        <p:spPr/>
        <p:txBody>
          <a:bodyPr/>
          <a:lstStyle/>
          <a:p>
            <a:fld id="{315039D5-A155-437D-9C5B-4308CFA9D3E6}" type="slidenum">
              <a:rPr lang="en-GB" smtClean="0"/>
              <a:t>‹#›</a:t>
            </a:fld>
            <a:endParaRPr lang="en-GB"/>
          </a:p>
        </p:txBody>
      </p:sp>
    </p:spTree>
    <p:extLst>
      <p:ext uri="{BB962C8B-B14F-4D97-AF65-F5344CB8AC3E}">
        <p14:creationId xmlns:p14="http://schemas.microsoft.com/office/powerpoint/2010/main" val="16709775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28/09/2026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2844629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493839-1DE8-A23F-AA15-A4D42AEE07A2}"/>
              </a:ext>
            </a:extLst>
          </p:cNvPr>
          <p:cNvSpPr>
            <a:spLocks noGrp="1"/>
          </p:cNvSpPr>
          <p:nvPr>
            <p:ph type="title"/>
          </p:nvPr>
        </p:nvSpPr>
        <p:spPr/>
        <p:txBody>
          <a:bodyPr>
            <a:normAutofit/>
          </a:bodyPr>
          <a:lstStyle/>
          <a:p>
            <a:pPr>
              <a:spcAft>
                <a:spcPts val="1000"/>
              </a:spcAft>
            </a:pPr>
            <a:r>
              <a:rPr lang="en-GB" sz="2700" dirty="0"/>
              <a:t>Seep: an instant impact on TV</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11" name="TextBox 10">
            <a:extLst>
              <a:ext uri="{FF2B5EF4-FFF2-40B4-BE49-F238E27FC236}">
                <a16:creationId xmlns:a16="http://schemas.microsoft.com/office/drawing/2014/main" id="{CF0BE58F-C5A2-63CF-5E9C-828548CC96BD}"/>
              </a:ext>
            </a:extLst>
          </p:cNvPr>
          <p:cNvSpPr txBox="1"/>
          <p:nvPr/>
        </p:nvSpPr>
        <p:spPr>
          <a:xfrm>
            <a:off x="274320" y="1381125"/>
            <a:ext cx="5594333" cy="3754874"/>
          </a:xfrm>
          <a:prstGeom prst="rect">
            <a:avLst/>
          </a:prstGeom>
          <a:noFill/>
        </p:spPr>
        <p:txBody>
          <a:bodyPr wrap="square" rtlCol="0">
            <a:spAutoFit/>
          </a:bodyPr>
          <a:lstStyle/>
          <a:p>
            <a:pPr algn="l"/>
            <a:r>
              <a:rPr lang="en-GB" sz="1400" b="1" u="sng" dirty="0">
                <a:solidFill>
                  <a:schemeClr val="bg2"/>
                </a:solidFill>
              </a:rPr>
              <a:t>The Challenge:</a:t>
            </a:r>
          </a:p>
          <a:p>
            <a:r>
              <a:rPr lang="en-GB" dirty="0"/>
              <a:t>Seep were looking to reach a mainstream audience and turn fleeting TV appearances into sustained brand growth.</a:t>
            </a:r>
          </a:p>
          <a:p>
            <a:pPr algn="l"/>
            <a:r>
              <a:rPr lang="en-GB" sz="1400" b="1" u="sng" dirty="0">
                <a:solidFill>
                  <a:schemeClr val="bg2"/>
                </a:solidFill>
              </a:rPr>
              <a:t>The Solution:</a:t>
            </a:r>
          </a:p>
          <a:p>
            <a:r>
              <a:rPr lang="en-GB" dirty="0"/>
              <a:t>They won a share of £600,000 of airtime across Channel 4 linear channels and streaming, to launch onto TV for the first time.</a:t>
            </a:r>
            <a:endParaRPr lang="en-GB" sz="1400" b="1" u="sng" dirty="0">
              <a:solidFill>
                <a:schemeClr val="bg2"/>
              </a:solidFill>
            </a:endParaRPr>
          </a:p>
          <a:p>
            <a:pPr algn="l"/>
            <a:r>
              <a:rPr lang="en-GB" sz="1400" b="1" u="sng" dirty="0">
                <a:solidFill>
                  <a:schemeClr val="bg2"/>
                </a:solidFill>
              </a:rPr>
              <a:t>The Results:</a:t>
            </a:r>
          </a:p>
          <a:p>
            <a:r>
              <a:rPr lang="en-GB" dirty="0"/>
              <a:t>The campaign delivered a 410% increase in year-on-year revenue, grew new customers by 474% year-on-year, and delivered early-stage growth for the B Corp business.</a:t>
            </a:r>
          </a:p>
          <a:p>
            <a:endParaRPr lang="en-GB" sz="1600" dirty="0">
              <a:solidFill>
                <a:schemeClr val="bg2"/>
              </a:solidFill>
            </a:endParaRPr>
          </a:p>
        </p:txBody>
      </p:sp>
      <p:pic>
        <p:nvPicPr>
          <p:cNvPr id="2" name="Picture Placeholder 19">
            <a:extLst>
              <a:ext uri="{FF2B5EF4-FFF2-40B4-BE49-F238E27FC236}">
                <a16:creationId xmlns:a16="http://schemas.microsoft.com/office/drawing/2014/main" id="{26FD6058-C0F7-1B71-0B83-6B119FE20871}"/>
              </a:ext>
            </a:extLst>
          </p:cNvPr>
          <p:cNvPicPr>
            <a:picLocks noChangeAspect="1"/>
          </p:cNvPicPr>
          <p:nvPr/>
        </p:nvPicPr>
        <p:blipFill>
          <a:blip r:embed="rId3"/>
          <a:srcRect t="138" b="138"/>
          <a:stretch/>
        </p:blipFill>
        <p:spPr>
          <a:xfrm>
            <a:off x="6557311" y="1807147"/>
            <a:ext cx="5148734" cy="2888678"/>
          </a:xfrm>
          <a:prstGeom prst="roundRect">
            <a:avLst>
              <a:gd name="adj" fmla="val 1865"/>
            </a:avLst>
          </a:prstGeom>
          <a:solidFill>
            <a:srgbClr val="FFFFFF">
              <a:lumMod val="95000"/>
            </a:srgbClr>
          </a:solidFill>
        </p:spPr>
      </p:pic>
      <p:pic>
        <p:nvPicPr>
          <p:cNvPr id="6" name="Picture 5" descr="A picture containing graphics, line, symbol, colorfulness&#10;&#10;Description automatically generated">
            <a:extLst>
              <a:ext uri="{FF2B5EF4-FFF2-40B4-BE49-F238E27FC236}">
                <a16:creationId xmlns:a16="http://schemas.microsoft.com/office/drawing/2014/main" id="{01DA1849-E499-9FA4-AF95-4A622B8476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8253" y="127244"/>
            <a:ext cx="1100155" cy="1486580"/>
          </a:xfrm>
          <a:prstGeom prst="rect">
            <a:avLst/>
          </a:prstGeom>
        </p:spPr>
      </p:pic>
      <p:pic>
        <p:nvPicPr>
          <p:cNvPr id="8" name="Picture 7" descr="Seep Reviews | Read Customer Service Reviews of ...">
            <a:extLst>
              <a:ext uri="{FF2B5EF4-FFF2-40B4-BE49-F238E27FC236}">
                <a16:creationId xmlns:a16="http://schemas.microsoft.com/office/drawing/2014/main" id="{1F5B7AFC-3823-713B-B135-9E0B71A8EA3A}"/>
              </a:ext>
            </a:extLst>
          </p:cNvPr>
          <p:cNvPicPr>
            <a:picLocks noChangeAspect="1"/>
          </p:cNvPicPr>
          <p:nvPr/>
        </p:nvPicPr>
        <p:blipFill>
          <a:blip r:embed="rId5"/>
          <a:stretch>
            <a:fillRect/>
          </a:stretch>
        </p:blipFill>
        <p:spPr>
          <a:xfrm>
            <a:off x="7961021" y="127244"/>
            <a:ext cx="1293072" cy="1621972"/>
          </a:xfrm>
          <a:prstGeom prst="rect">
            <a:avLst/>
          </a:prstGeom>
        </p:spPr>
      </p:pic>
    </p:spTree>
    <p:extLst>
      <p:ext uri="{BB962C8B-B14F-4D97-AF65-F5344CB8AC3E}">
        <p14:creationId xmlns:p14="http://schemas.microsoft.com/office/powerpoint/2010/main" val="288947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605</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3_Thinkbox</vt:lpstr>
      <vt:lpstr>Seep: an instant impact on TV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Volvo: using premium TV content to build a premium brand</dc:title>
  <dc:creator>Harry Ward Masters</dc:creator>
  <cp:lastModifiedBy>Harry Ward Masters</cp:lastModifiedBy>
  <cp:revision>3</cp:revision>
  <dcterms:created xsi:type="dcterms:W3CDTF">2023-08-07T12:56:43Z</dcterms:created>
  <dcterms:modified xsi:type="dcterms:W3CDTF">2026-09-28T08:11:41Z</dcterms:modified>
</cp:coreProperties>
</file>