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65" r:id="rId9"/>
    <p:sldId id="4666" r:id="rId10"/>
    <p:sldId id="4667" r:id="rId11"/>
    <p:sldId id="4657" r:id="rId12"/>
    <p:sldId id="3085" r:id="rId13"/>
    <p:sldId id="46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65"/>
            <p14:sldId id="4666"/>
            <p14:sldId id="4667"/>
            <p14:sldId id="4657"/>
            <p14:sldId id="3085"/>
            <p14:sldId id="46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1508" autoAdjust="0"/>
  </p:normalViewPr>
  <p:slideViewPr>
    <p:cSldViewPr snapToGrid="0">
      <p:cViewPr varScale="1">
        <p:scale>
          <a:sx n="101" d="100"/>
          <a:sy n="101" d="100"/>
        </p:scale>
        <p:origin x="10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 ALL STARS, 
ITV2 
(13 JAN)</c:v>
                </c:pt>
                <c:pt idx="1">
                  <c:v>PDC WORLD CHAMPIONSHIP DARTS, SKY SPORTS 
MAIN EVENT (3 JAN)</c:v>
                </c:pt>
                <c:pt idx="2">
                  <c:v>LIVERPOOL V MAN UTD, 
SKY SPORTS MAIN EVENT 
(5 JAN)</c:v>
                </c:pt>
                <c:pt idx="3">
                  <c:v>PLAYING NICE, 
ITV1 
(13 JAN)</c:v>
                </c:pt>
                <c:pt idx="4">
                  <c:v>MANHUNT, 
CHANNEL 4 
(21 JAN)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0.71899999999999997</c:v>
                </c:pt>
                <c:pt idx="1">
                  <c:v>0.92900000000000005</c:v>
                </c:pt>
                <c:pt idx="2">
                  <c:v>0.94399999999999995</c:v>
                </c:pt>
                <c:pt idx="3">
                  <c:v>0.94699999999999995</c:v>
                </c:pt>
                <c:pt idx="4">
                  <c:v>0.95099999999999996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 ALL STARS, 
ITV2 
(13 JAN)</c:v>
                </c:pt>
                <c:pt idx="1">
                  <c:v>PDC WORLD CHAMPIONSHIP DARTS, SKY SPORTS 
MAIN EVENT (3 JAN)</c:v>
                </c:pt>
                <c:pt idx="2">
                  <c:v>LIVERPOOL V MAN UTD, 
SKY SPORTS MAIN EVENT 
(5 JAN)</c:v>
                </c:pt>
                <c:pt idx="3">
                  <c:v>PLAYING NICE, 
ITV1 
(13 JAN)</c:v>
                </c:pt>
                <c:pt idx="4">
                  <c:v>MANHUNT, 
CHANNEL 4 
(21 JAN)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0.28100000000000003</c:v>
                </c:pt>
                <c:pt idx="1">
                  <c:v>7.0999999999999994E-2</c:v>
                </c:pt>
                <c:pt idx="2">
                  <c:v>5.6000000000000001E-2</c:v>
                </c:pt>
                <c:pt idx="3">
                  <c:v>5.2999999999999999E-2</c:v>
                </c:pt>
                <c:pt idx="4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7534436594783"/>
          <c:y val="0.16235036364303315"/>
          <c:w val="0.26560375875499359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LOCKERBIE: A SEARCH FOR TRUTH, 
SKY ATLANTIC (23 JAN)</c:v>
                </c:pt>
                <c:pt idx="1">
                  <c:v>NORTH SHORE, 
ITV1 (25 JAN)</c:v>
                </c:pt>
                <c:pt idx="2">
                  <c:v>PLAYING NICE, 
ITV1 (13 JAN)</c:v>
                </c:pt>
                <c:pt idx="3">
                  <c:v>PATIENCE, 
CHANNEL 4 (23 JAN)</c:v>
                </c:pt>
                <c:pt idx="4">
                  <c:v>OUT THERE, 
ITV1 (27 JAN)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0.86299999999999999</c:v>
                </c:pt>
                <c:pt idx="1">
                  <c:v>0.504</c:v>
                </c:pt>
                <c:pt idx="2">
                  <c:v>0.45100000000000001</c:v>
                </c:pt>
                <c:pt idx="3">
                  <c:v>0.41199999999999998</c:v>
                </c:pt>
                <c:pt idx="4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LOCKERBIE: A SEARCH FOR TRUTH, 
SKY ATLANTIC (23 JAN)</c:v>
                </c:pt>
                <c:pt idx="1">
                  <c:v>NORTH SHORE, 
ITV1 (25 JAN)</c:v>
                </c:pt>
                <c:pt idx="2">
                  <c:v>PLAYING NICE, 
ITV1 (13 JAN)</c:v>
                </c:pt>
                <c:pt idx="3">
                  <c:v>PATIENCE, 
CHANNEL 4 (23 JAN)</c:v>
                </c:pt>
                <c:pt idx="4">
                  <c:v>OUT THERE, 
ITV1 (27 JAN)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8.9999999999999993E-3</c:v>
                </c:pt>
                <c:pt idx="1">
                  <c:v>0.23699999999999999</c:v>
                </c:pt>
                <c:pt idx="2">
                  <c:v>0.186</c:v>
                </c:pt>
                <c:pt idx="3">
                  <c:v>0.16300000000000001</c:v>
                </c:pt>
                <c:pt idx="4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LOCKERBIE: A SEARCH FOR TRUTH, 
SKY ATLANTIC (23 JAN)</c:v>
                </c:pt>
                <c:pt idx="1">
                  <c:v>NORTH SHORE, 
ITV1 (25 JAN)</c:v>
                </c:pt>
                <c:pt idx="2">
                  <c:v>PLAYING NICE, 
ITV1 (13 JAN)</c:v>
                </c:pt>
                <c:pt idx="3">
                  <c:v>PATIENCE, 
CHANNEL 4 (23 JAN)</c:v>
                </c:pt>
                <c:pt idx="4">
                  <c:v>OUT THERE, 
ITV1 (27 JAN)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0.128</c:v>
                </c:pt>
                <c:pt idx="1">
                  <c:v>0.25900000000000001</c:v>
                </c:pt>
                <c:pt idx="2">
                  <c:v>0.36299999999999999</c:v>
                </c:pt>
                <c:pt idx="3">
                  <c:v>0.42499999999999999</c:v>
                </c:pt>
                <c:pt idx="4">
                  <c:v>0.42399999999999999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1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Disney+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0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to TV advertisers in January.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January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Netflix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Amazon Prime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12/02/2025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om with a blue chair and a blue couch&#10;&#10;AI-generated content may be incorrect.">
            <a:extLst>
              <a:ext uri="{FF2B5EF4-FFF2-40B4-BE49-F238E27FC236}">
                <a16:creationId xmlns:a16="http://schemas.microsoft.com/office/drawing/2014/main" id="{42070265-B85A-C1F1-ACEE-610363748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4EEF7-D67C-222B-3CFA-83CFD2D56928}"/>
              </a:ext>
            </a:extLst>
          </p:cNvPr>
          <p:cNvSpPr/>
          <p:nvPr/>
        </p:nvSpPr>
        <p:spPr>
          <a:xfrm flipH="1">
            <a:off x="-9" y="0"/>
            <a:ext cx="12094378" cy="6423323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January 2025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Fy!, “Less Bland More You”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tar Wars: Skeleton Crew | On Disney+">
            <a:extLst>
              <a:ext uri="{FF2B5EF4-FFF2-40B4-BE49-F238E27FC236}">
                <a16:creationId xmlns:a16="http://schemas.microsoft.com/office/drawing/2014/main" id="{6CE72BB0-6209-574F-6B89-828D326DE13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10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Disney+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Star Wars: Skeleton Crew (1 January)</a:t>
            </a:r>
            <a:br>
              <a:rPr lang="en-GB" dirty="0"/>
            </a:br>
            <a:r>
              <a:rPr lang="en-GB" dirty="0"/>
              <a:t>0.79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High Potential (23</a:t>
            </a:r>
            <a:r>
              <a:rPr lang="en-US" b="1" dirty="0">
                <a:solidFill>
                  <a:schemeClr val="tx2"/>
                </a:solidFill>
              </a:rPr>
              <a:t>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Alien Romulus (15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0.57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NCIS (15 January)</a:t>
            </a:r>
            <a:br>
              <a:rPr lang="en-GB" dirty="0"/>
            </a:br>
            <a:r>
              <a:rPr lang="en-GB" dirty="0"/>
              <a:t>0.35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9-1-1: Lone Star (1 January)</a:t>
            </a:r>
            <a:br>
              <a:rPr lang="en-GB" dirty="0"/>
            </a:br>
            <a:r>
              <a:rPr lang="en-GB" dirty="0"/>
              <a:t>0.30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032201" y="3702746"/>
            <a:ext cx="4084557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“Star Wards: Skeleton Crew”, Disney+</a:t>
            </a:r>
          </a:p>
        </p:txBody>
      </p:sp>
    </p:spTree>
    <p:extLst>
      <p:ext uri="{BB962C8B-B14F-4D97-AF65-F5344CB8AC3E}">
        <p14:creationId xmlns:p14="http://schemas.microsoft.com/office/powerpoint/2010/main" val="13499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759919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04459"/>
            <a:ext cx="11334817" cy="304800"/>
          </a:xfrm>
        </p:spPr>
        <p:txBody>
          <a:bodyPr/>
          <a:lstStyle/>
          <a:p>
            <a:r>
              <a:rPr lang="en-GB" dirty="0"/>
              <a:t>Source: Barb, January 2025,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1.69m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1.81m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6.27m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1.45m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1.43m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483829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46928"/>
            <a:ext cx="11334817" cy="273055"/>
          </a:xfrm>
        </p:spPr>
        <p:txBody>
          <a:bodyPr/>
          <a:lstStyle/>
          <a:p>
            <a:r>
              <a:rPr lang="en-GB" dirty="0"/>
              <a:t>Source: Barb, January 2025,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1.54m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6.27m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3.19m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3.56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3.17m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vina McCall">
            <a:extLst>
              <a:ext uri="{FF2B5EF4-FFF2-40B4-BE49-F238E27FC236}">
                <a16:creationId xmlns:a16="http://schemas.microsoft.com/office/drawing/2014/main" id="{56520976-FF77-4296-39E8-CD51FB7D5B8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r="199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January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1614207"/>
            <a:ext cx="4181542" cy="40557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Zoe</a:t>
            </a:r>
            <a:br>
              <a:rPr lang="en-GB" sz="1800" dirty="0"/>
            </a:br>
            <a:r>
              <a:rPr lang="en-GB" sz="1800" dirty="0"/>
              <a:t>Nutrition app, Zoe, launched on TV for the first time with brand ambassador Davina McCall.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Jordan’s Cereal</a:t>
            </a:r>
            <a:br>
              <a:rPr lang="en-GB" sz="1800" dirty="0"/>
            </a:br>
            <a:r>
              <a:rPr lang="en-US" sz="1800" dirty="0"/>
              <a:t>Jordans Cereals returned to TV screens following a decade-long hiatus.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Applied Nutrition</a:t>
            </a:r>
            <a:br>
              <a:rPr lang="en-GB" sz="1800" dirty="0"/>
            </a:br>
            <a:r>
              <a:rPr lang="en-GB" sz="1800" dirty="0"/>
              <a:t>Supplements brand, Applied Nutrition, made its TV debut on ITV with brand ambassador Coleen Rooney.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6FD612-E2BB-14A5-E553-963C1A81065E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Zoe, Davina McCall</a:t>
            </a:r>
          </a:p>
        </p:txBody>
      </p:sp>
    </p:spTree>
    <p:extLst>
      <p:ext uri="{BB962C8B-B14F-4D97-AF65-F5344CB8AC3E}">
        <p14:creationId xmlns:p14="http://schemas.microsoft.com/office/powerpoint/2010/main" val="36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January linear TV facts &amp; figures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990534-D1D9-4FE8-A26E-CDDF3AB76B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5412181"/>
            <a:ext cx="11334817" cy="584775"/>
          </a:xfrm>
        </p:spPr>
        <p:txBody>
          <a:bodyPr/>
          <a:lstStyle/>
          <a:p>
            <a:r>
              <a:rPr lang="en-GB" dirty="0"/>
              <a:t>Sources: Barb January 2025, industry standard TV viewing in-home on a TV set. Reach 3min+. 30” equivalent impacts.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3243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56.1bn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2h 25m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34m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54.3bn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45m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46m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20.9bn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2h 11m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16m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3.5bn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24.3bn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37m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42m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30.0bn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51m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50m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4.0bn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31m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January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82071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13 January, ITV2 aired an episode of </a:t>
            </a:r>
            <a:r>
              <a:rPr lang="en-GB" b="1" dirty="0">
                <a:solidFill>
                  <a:schemeClr val="accent1"/>
                </a:solidFill>
              </a:rPr>
              <a:t>Love Island All Stars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 TV Set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1.21m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a device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475k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0340" y="3822699"/>
            <a:ext cx="2677017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15 January, Channel 4 aired new drama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3.54m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5" y="3822699"/>
            <a:ext cx="2677016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26 January, Channel 5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Castaways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2.20m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23 January, Sky Atlantic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Lockerbie: A Search For Truth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 pre-broadcast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1.33m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live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time-shifted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73E21-6B70-C43A-9564-C3886B80375B}"/>
              </a:ext>
            </a:extLst>
          </p:cNvPr>
          <p:cNvSpPr txBox="1">
            <a:spLocks/>
          </p:cNvSpPr>
          <p:nvPr/>
        </p:nvSpPr>
        <p:spPr>
          <a:xfrm>
            <a:off x="377757" y="558539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January 2025, individuals. Average audience figures, TV set and devices viewing 1-7 days (includes pre-broadcast figures, if applicable).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44228DB-1A42-0376-B678-0430BFC9212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15532" r="1553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2" descr="Love Island All Stars' Season 2 Cast: Meet the Singles Returning to the  Villa">
            <a:extLst>
              <a:ext uri="{FF2B5EF4-FFF2-40B4-BE49-F238E27FC236}">
                <a16:creationId xmlns:a16="http://schemas.microsoft.com/office/drawing/2014/main" id="{8DC017B8-3914-7CBA-76FD-7CBEA972B8E4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r="75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Watch Patience | Stream free on Channel 4">
            <a:extLst>
              <a:ext uri="{FF2B5EF4-FFF2-40B4-BE49-F238E27FC236}">
                <a16:creationId xmlns:a16="http://schemas.microsoft.com/office/drawing/2014/main" id="{90018C97-76BB-125D-D920-3C377FC8317C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ckerbie: A Search for Truth - Six things to know about the series | Ents  &amp; Arts News | Sky News">
            <a:extLst>
              <a:ext uri="{FF2B5EF4-FFF2-40B4-BE49-F238E27FC236}">
                <a16:creationId xmlns:a16="http://schemas.microsoft.com/office/drawing/2014/main" id="{6D491A03-39D8-207F-A70B-9620B81A8B85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TV commissions psychological thriller, Playing Nice, starring James  Norton, Niamh Algar, James McArdle and Jessica Brown Findlay | Press Centre">
            <a:extLst>
              <a:ext uri="{FF2B5EF4-FFF2-40B4-BE49-F238E27FC236}">
                <a16:creationId xmlns:a16="http://schemas.microsoft.com/office/drawing/2014/main" id="{C22BF2A8-74EB-FF51-3AF9-421327C32C9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78" r="40103" b="274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Vera </a:t>
            </a:r>
            <a:r>
              <a:rPr lang="en-GB" b="1" dirty="0">
                <a:solidFill>
                  <a:schemeClr val="accent1"/>
                </a:solidFill>
              </a:rPr>
              <a:t>(1 January)</a:t>
            </a:r>
            <a:br>
              <a:rPr lang="en-GB" b="1" dirty="0"/>
            </a:br>
            <a:r>
              <a:rPr lang="en-GB" dirty="0"/>
              <a:t>6.29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Playing Nice (13 January)</a:t>
            </a:r>
            <a:br>
              <a:rPr lang="en-GB" dirty="0"/>
            </a:br>
            <a:r>
              <a:rPr lang="en-GB" dirty="0"/>
              <a:t>6.27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Masked Singer (4 January)</a:t>
            </a:r>
            <a:br>
              <a:rPr lang="en-GB" dirty="0"/>
            </a:br>
            <a:r>
              <a:rPr lang="en-GB" dirty="0"/>
              <a:t>4.87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Coronation Street (6 January)</a:t>
            </a:r>
            <a:br>
              <a:rPr lang="en-GB" dirty="0"/>
            </a:br>
            <a:r>
              <a:rPr lang="en-GB" dirty="0"/>
              <a:t>4.76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Out There (19 January)</a:t>
            </a:r>
            <a:br>
              <a:rPr lang="en-GB" dirty="0"/>
            </a:br>
            <a:r>
              <a:rPr lang="en-GB" dirty="0"/>
              <a:t>4.62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“Playing Nice!”,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tch Gogglebox | Stream free on Channel 4">
            <a:extLst>
              <a:ext uri="{FF2B5EF4-FFF2-40B4-BE49-F238E27FC236}">
                <a16:creationId xmlns:a16="http://schemas.microsoft.com/office/drawing/2014/main" id="{667B2CFC-3429-77B6-4B64-72EC547B30D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533607" cy="365153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Patience (15 January)</a:t>
            </a:r>
            <a:br>
              <a:rPr lang="en-GB" b="1" dirty="0"/>
            </a:br>
            <a:r>
              <a:rPr lang="en-GB" dirty="0"/>
              <a:t>3.54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24 Hours In Police Custody (13 January)</a:t>
            </a:r>
            <a:br>
              <a:rPr lang="en-GB" b="1" dirty="0"/>
            </a:br>
            <a:r>
              <a:rPr lang="en-GB" dirty="0"/>
              <a:t>3.00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Gogglebox </a:t>
            </a:r>
            <a:r>
              <a:rPr lang="en-GB" b="1" dirty="0">
                <a:solidFill>
                  <a:schemeClr val="tx2"/>
                </a:solidFill>
              </a:rPr>
              <a:t>(1 January)</a:t>
            </a:r>
            <a:br>
              <a:rPr lang="en-GB" b="1" dirty="0"/>
            </a:br>
            <a:r>
              <a:rPr lang="en-GB" dirty="0"/>
              <a:t>2.75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Great Pottery Throw Down (19 January)</a:t>
            </a:r>
            <a:br>
              <a:rPr lang="en-GB" dirty="0"/>
            </a:br>
            <a:r>
              <a:rPr lang="en-GB" dirty="0"/>
              <a:t>2.60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Celebrity Hunted (5 January)</a:t>
            </a:r>
            <a:br>
              <a:rPr lang="en-GB" dirty="0"/>
            </a:br>
            <a:r>
              <a:rPr lang="en-GB" dirty="0"/>
              <a:t>2.14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“Gogglebox”,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 Good Ship Murder Christmas special cast | Meet the characters | Radio  Times">
            <a:extLst>
              <a:ext uri="{FF2B5EF4-FFF2-40B4-BE49-F238E27FC236}">
                <a16:creationId xmlns:a16="http://schemas.microsoft.com/office/drawing/2014/main" id="{CDB86F1A-3EEE-5E4F-B958-596600557FF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Castaways (26 January)</a:t>
            </a:r>
            <a:br>
              <a:rPr lang="en-GB" dirty="0"/>
            </a:br>
            <a:r>
              <a:rPr lang="en-GB" dirty="0"/>
              <a:t>2.20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Good Ship Murder (10 January)</a:t>
            </a:r>
            <a:br>
              <a:rPr lang="en-GB" dirty="0"/>
            </a:br>
            <a:r>
              <a:rPr lang="en-GB" dirty="0"/>
              <a:t>1.82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World’s Strongest Man (1</a:t>
            </a:r>
            <a:r>
              <a:rPr lang="en-US" b="1" dirty="0">
                <a:solidFill>
                  <a:schemeClr val="tx2"/>
                </a:solidFill>
              </a:rPr>
              <a:t>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1.54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Ben Fogle: New Lives in the Wild (7 January)</a:t>
            </a:r>
            <a:br>
              <a:rPr lang="en-GB" dirty="0"/>
            </a:br>
            <a:r>
              <a:rPr lang="en-GB" dirty="0"/>
              <a:t>1.38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Prince Andrew: Where Did All the Money Go? (25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1.31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“The Good Ship Murder”,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V tonight: a heart-tugging new series inside a dog rehoming centre |  Television | The Guardian">
            <a:extLst>
              <a:ext uri="{FF2B5EF4-FFF2-40B4-BE49-F238E27FC236}">
                <a16:creationId xmlns:a16="http://schemas.microsoft.com/office/drawing/2014/main" id="{91A15AF6-ABB6-CDA1-DF32-7606522EBA1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" b="19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Love Island All Stars, ITV2 (24 January)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2.21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Lockerbie: A Search For Truth, Sky Atlantic (23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1.54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Vera</a:t>
            </a:r>
            <a:r>
              <a:rPr lang="en-GB" b="1" dirty="0">
                <a:solidFill>
                  <a:schemeClr val="tx2"/>
                </a:solidFill>
              </a:rPr>
              <a:t>, ITV3 (21 January)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0.76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Hollyoaks, E4 (21 January)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0.72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Pete Wicks: For Dogs’ Sake, U&amp;W (28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0.59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“Pete Wicks: For Dogs’ Sake”, U&amp;W </a:t>
            </a: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deo">
            <a:extLst>
              <a:ext uri="{FF2B5EF4-FFF2-40B4-BE49-F238E27FC236}">
                <a16:creationId xmlns:a16="http://schemas.microsoft.com/office/drawing/2014/main" id="{CCD060FF-AC3C-18C3-5473-F28867B02A6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Netflix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Harlen Coben's Missing You (1 January)</a:t>
            </a:r>
            <a:br>
              <a:rPr lang="en-GB" dirty="0"/>
            </a:br>
            <a:r>
              <a:rPr lang="en-GB" dirty="0"/>
              <a:t>4.79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Back in Action (17</a:t>
            </a:r>
            <a:r>
              <a:rPr lang="en-US" b="1" dirty="0">
                <a:solidFill>
                  <a:schemeClr val="tx2"/>
                </a:solidFill>
              </a:rPr>
              <a:t>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3.35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Night Agent (23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2.94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Bank of Dave 2: The Loan Ranger (10 January)</a:t>
            </a:r>
            <a:br>
              <a:rPr lang="en-GB" dirty="0"/>
            </a:br>
            <a:r>
              <a:rPr lang="en-GB" dirty="0"/>
              <a:t>1.45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American Primeval (9 January)</a:t>
            </a:r>
            <a:br>
              <a:rPr lang="en-GB" dirty="0"/>
            </a:br>
            <a:r>
              <a:rPr lang="en-GB" dirty="0"/>
              <a:t>1.12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“Harlen Coben's Missing You ”, Netflix</a:t>
            </a:r>
          </a:p>
        </p:txBody>
      </p:sp>
    </p:spTree>
    <p:extLst>
      <p:ext uri="{BB962C8B-B14F-4D97-AF65-F5344CB8AC3E}">
        <p14:creationId xmlns:p14="http://schemas.microsoft.com/office/powerpoint/2010/main" val="2637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ch Molly-Mae: Behind It All - Season 1 | Prime Video">
            <a:extLst>
              <a:ext uri="{FF2B5EF4-FFF2-40B4-BE49-F238E27FC236}">
                <a16:creationId xmlns:a16="http://schemas.microsoft.com/office/drawing/2014/main" id="{83C8A249-C8AD-EE2B-B364-270651F5AA5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Amazon Prime Video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Molly-Mae: Behind It All (17 January)</a:t>
            </a:r>
            <a:br>
              <a:rPr lang="en-GB" dirty="0"/>
            </a:br>
            <a:r>
              <a:rPr lang="en-GB" dirty="0"/>
              <a:t>1.36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Civil War (11</a:t>
            </a:r>
            <a:r>
              <a:rPr lang="en-US" b="1" dirty="0">
                <a:solidFill>
                  <a:schemeClr val="tx2"/>
                </a:solidFill>
              </a:rPr>
              <a:t>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0.83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Rig (2 January)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0.77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Beast Game (9 January)</a:t>
            </a:r>
            <a:br>
              <a:rPr lang="en-GB" dirty="0"/>
            </a:br>
            <a:r>
              <a:rPr lang="en-GB" dirty="0"/>
              <a:t>0.75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UEFA Champions League (21 January)</a:t>
            </a:r>
            <a:br>
              <a:rPr lang="en-GB" dirty="0"/>
            </a:br>
            <a:r>
              <a:rPr lang="en-GB" dirty="0"/>
              <a:t>0.59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January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“Molly-Mae: Behind It All ”, Amazon Prime Video</a:t>
            </a:r>
          </a:p>
        </p:txBody>
      </p:sp>
    </p:spTree>
    <p:extLst>
      <p:ext uri="{BB962C8B-B14F-4D97-AF65-F5344CB8AC3E}">
        <p14:creationId xmlns:p14="http://schemas.microsoft.com/office/powerpoint/2010/main" val="2772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_TV_Report_February_2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1209</Words>
  <Application>Microsoft Office PowerPoint</Application>
  <PresentationFormat>Widescreen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Thinkbox</vt:lpstr>
      <vt:lpstr>Monthly TV viewing report</vt:lpstr>
      <vt:lpstr>January linear TV facts &amp; figures</vt:lpstr>
      <vt:lpstr>Some notable TV moments in January</vt:lpstr>
      <vt:lpstr>Top 5 ITV1 programmes</vt:lpstr>
      <vt:lpstr>Top 5 Channel 4 programmes</vt:lpstr>
      <vt:lpstr>Top 5 Channel 5 programmes</vt:lpstr>
      <vt:lpstr>Top 5 commercial non-PSB* programmes (non-sport)</vt:lpstr>
      <vt:lpstr>Top 5 Netflix programmes</vt:lpstr>
      <vt:lpstr>Top 5 Amazon Prime Video programmes</vt:lpstr>
      <vt:lpstr>Top 5 Disney+ programmes</vt:lpstr>
      <vt:lpstr>Top commercial programmes with largest proportion of device viewing</vt:lpstr>
      <vt:lpstr>Top commercial programmes with largest proportion of pre-broadcast boxset BVOD viewing</vt:lpstr>
      <vt:lpstr>Key new to linear TV advertisers in January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Monthly_TV_Report_February_2024</dc:title>
  <dc:creator>Kate Allinson</dc:creator>
  <cp:lastModifiedBy>Nailah Uddin</cp:lastModifiedBy>
  <cp:revision>3638</cp:revision>
  <dcterms:created xsi:type="dcterms:W3CDTF">2017-11-21T15:01:39Z</dcterms:created>
  <dcterms:modified xsi:type="dcterms:W3CDTF">2025-02-12T11:15:15Z</dcterms:modified>
</cp:coreProperties>
</file>