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658" r:id="rId2"/>
    <p:sldId id="258" r:id="rId3"/>
    <p:sldId id="4664" r:id="rId4"/>
    <p:sldId id="4659" r:id="rId5"/>
    <p:sldId id="4660" r:id="rId6"/>
    <p:sldId id="4661" r:id="rId7"/>
    <p:sldId id="4662" r:id="rId8"/>
    <p:sldId id="4665" r:id="rId9"/>
    <p:sldId id="4666" r:id="rId10"/>
    <p:sldId id="4667" r:id="rId11"/>
    <p:sldId id="4657" r:id="rId12"/>
    <p:sldId id="3085" r:id="rId13"/>
    <p:sldId id="46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nthly TV viewing report" id="{C5C7A7ED-BC0E-4FF5-BCF9-72B37B57D492}">
          <p14:sldIdLst>
            <p14:sldId id="4658"/>
            <p14:sldId id="258"/>
            <p14:sldId id="4664"/>
            <p14:sldId id="4659"/>
            <p14:sldId id="4660"/>
            <p14:sldId id="4661"/>
            <p14:sldId id="4662"/>
            <p14:sldId id="4665"/>
            <p14:sldId id="4666"/>
            <p14:sldId id="4667"/>
            <p14:sldId id="4657"/>
            <p14:sldId id="3085"/>
            <p14:sldId id="46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ca Webber" initials="DW" lastIdx="1" clrIdx="0">
    <p:extLst>
      <p:ext uri="{19B8F6BF-5375-455C-9EA6-DF929625EA0E}">
        <p15:presenceInfo xmlns:p15="http://schemas.microsoft.com/office/powerpoint/2012/main" userId="S-1-5-21-1903017862-2259124225-1915749700-4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B7305"/>
    <a:srgbClr val="E10514"/>
    <a:srgbClr val="FFCD00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04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30767087326503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Set Viewing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Love Island, 
ITV2 (25 Jul)</c:v>
                </c:pt>
                <c:pt idx="1">
                  <c:v>1000 Men and Me: The Bonnie Blue Story, Channel 4 (29 Jul) </c:v>
                </c:pt>
                <c:pt idx="2">
                  <c:v>Suspicion, 
ITV1 (19 Jul)</c:v>
                </c:pt>
                <c:pt idx="3">
                  <c:v>Operation Dark Phone: Murder by Text, Channel 4 (27 Jul)</c:v>
                </c:pt>
                <c:pt idx="4">
                  <c:v>The Couple Next Door, 
Channel 4 (22 Jul)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0.753</c:v>
                </c:pt>
                <c:pt idx="1">
                  <c:v>0.84799999999999998</c:v>
                </c:pt>
                <c:pt idx="2">
                  <c:v>0.94399999999999995</c:v>
                </c:pt>
                <c:pt idx="3">
                  <c:v>0.94899999999999995</c:v>
                </c:pt>
                <c:pt idx="4">
                  <c:v>0.94899999999999995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Device Viewing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Love Island, 
ITV2 (25 Jul)</c:v>
                </c:pt>
                <c:pt idx="1">
                  <c:v>1000 Men and Me: The Bonnie Blue Story, Channel 4 (29 Jul) </c:v>
                </c:pt>
                <c:pt idx="2">
                  <c:v>Suspicion, 
ITV1 (19 Jul)</c:v>
                </c:pt>
                <c:pt idx="3">
                  <c:v>Operation Dark Phone: Murder by Text, Channel 4 (27 Jul)</c:v>
                </c:pt>
                <c:pt idx="4">
                  <c:v>The Couple Next Door, 
Channel 4 (22 Jul)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0.247</c:v>
                </c:pt>
                <c:pt idx="1">
                  <c:v>0.152</c:v>
                </c:pt>
                <c:pt idx="2">
                  <c:v>5.6000000000000001E-2</c:v>
                </c:pt>
                <c:pt idx="3">
                  <c:v>5.0999999999999997E-2</c:v>
                </c:pt>
                <c:pt idx="4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Proportion of</a:t>
                </a:r>
                <a:r>
                  <a:rPr lang="en-GB" b="1" baseline="0" dirty="0">
                    <a:solidFill>
                      <a:schemeClr val="tx1"/>
                    </a:solidFill>
                  </a:rPr>
                  <a:t> viewing</a:t>
                </a:r>
                <a:endParaRPr lang="en-GB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27534436594783"/>
          <c:y val="0.16235036364303315"/>
          <c:w val="0.26560375875499359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61903910755685E-2"/>
          <c:y val="0.25513316413981402"/>
          <c:w val="0.91551103118824051"/>
          <c:h val="0.548128447636929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Pre-broadcast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1.1574240206951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B4-4A79-ADC2-0B98103FC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Suspicion, 
ITV1 (26 Jul)</c:v>
                </c:pt>
                <c:pt idx="1">
                  <c:v>The Veil, 
Channel 4 (27 Jul)</c:v>
                </c:pt>
                <c:pt idx="2">
                  <c:v>The Couple Next Door, 
Channel 4 (23 Jul)</c:v>
                </c:pt>
                <c:pt idx="3">
                  <c:v>Karen Pirie, 
ITV1 (27 Jul)</c:v>
                </c:pt>
                <c:pt idx="4">
                  <c:v>Bookish, 
U&amp;Alibi (23 Jul)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0.68799999999999994</c:v>
                </c:pt>
                <c:pt idx="1">
                  <c:v>0.439</c:v>
                </c:pt>
                <c:pt idx="2">
                  <c:v>0.32400000000000001</c:v>
                </c:pt>
                <c:pt idx="3">
                  <c:v>0.27800000000000002</c:v>
                </c:pt>
                <c:pt idx="4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Suspicion, 
ITV1 (26 Jul)</c:v>
                </c:pt>
                <c:pt idx="1">
                  <c:v>The Veil, 
Channel 4 (27 Jul)</c:v>
                </c:pt>
                <c:pt idx="2">
                  <c:v>The Couple Next Door, 
Channel 4 (23 Jul)</c:v>
                </c:pt>
                <c:pt idx="3">
                  <c:v>Karen Pirie, 
ITV1 (27 Jul)</c:v>
                </c:pt>
                <c:pt idx="4">
                  <c:v>Bookish, 
U&amp;Alibi (23 Jul)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0.106</c:v>
                </c:pt>
                <c:pt idx="1">
                  <c:v>0.12</c:v>
                </c:pt>
                <c:pt idx="2">
                  <c:v>0.307</c:v>
                </c:pt>
                <c:pt idx="3">
                  <c:v>0.27200000000000002</c:v>
                </c:pt>
                <c:pt idx="4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Time-shifted (post 1-7 days)</c:v>
                </c:pt>
              </c:strCache>
            </c:strRef>
          </c:tx>
          <c:spPr>
            <a:solidFill>
              <a:srgbClr val="FFC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Suspicion, 
ITV1 (26 Jul)</c:v>
                </c:pt>
                <c:pt idx="1">
                  <c:v>The Veil, 
Channel 4 (27 Jul)</c:v>
                </c:pt>
                <c:pt idx="2">
                  <c:v>The Couple Next Door, 
Channel 4 (23 Jul)</c:v>
                </c:pt>
                <c:pt idx="3">
                  <c:v>Karen Pirie, 
ITV1 (27 Jul)</c:v>
                </c:pt>
                <c:pt idx="4">
                  <c:v>Bookish, 
U&amp;Alibi (23 Jul)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0.20599999999999999</c:v>
                </c:pt>
                <c:pt idx="1">
                  <c:v>0.442</c:v>
                </c:pt>
                <c:pt idx="2">
                  <c:v>0.36899999999999999</c:v>
                </c:pt>
                <c:pt idx="3">
                  <c:v>0.45</c:v>
                </c:pt>
                <c:pt idx="4">
                  <c:v>0.60599999999999998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5-46C5-BC49-5A6927B98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30" b="1" i="0" u="none" strike="noStrike" kern="1200" baseline="0" dirty="0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44664320562031"/>
          <c:y val="0.16235036364303315"/>
          <c:w val="0.41272152871987261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B7E24-BA52-4F6D-B945-8CC14EABBA14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A247-2633-4828-95AB-4BD37EB841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8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2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Disney+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106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device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87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pre-broadcast boxset BVOD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0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dirty="0"/>
              <a:t>New to TV advertisers in July.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6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July linear TV figures for weekly reach, impacts, total TV viewing hours and commercial TV viewing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0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51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Top 5 programmes - ITV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5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94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88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commercial non-public service broadcasting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34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Netflix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28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Amazon Prime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4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9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7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2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1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1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0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5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8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3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66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2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4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7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media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5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1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6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3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7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0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32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74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7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9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9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85BD38DE-0542-4FAE-989F-105676356085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0511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ritish Gas Unveils Heartwarming Brand Platform 'Taking Care of Things' |  LBBOnline">
            <a:extLst>
              <a:ext uri="{FF2B5EF4-FFF2-40B4-BE49-F238E27FC236}">
                <a16:creationId xmlns:a16="http://schemas.microsoft.com/office/drawing/2014/main" id="{27765D60-0694-6B9D-1633-A04784986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0" b="8730"/>
          <a:stretch>
            <a:fillRect/>
          </a:stretch>
        </p:blipFill>
        <p:spPr bwMode="auto">
          <a:xfrm>
            <a:off x="-1" y="0"/>
            <a:ext cx="12176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EC90E1-974C-D93D-15B5-B2B4440D1E7D}"/>
              </a:ext>
            </a:extLst>
          </p:cNvPr>
          <p:cNvSpPr/>
          <p:nvPr/>
        </p:nvSpPr>
        <p:spPr>
          <a:xfrm>
            <a:off x="1" y="0"/>
            <a:ext cx="11153774" cy="6858000"/>
          </a:xfrm>
          <a:prstGeom prst="rect">
            <a:avLst/>
          </a:prstGeom>
          <a:gradFill flip="none" rotWithShape="1">
            <a:gsLst>
              <a:gs pos="16000">
                <a:srgbClr val="000000">
                  <a:alpha val="37000"/>
                </a:srgbClr>
              </a:gs>
              <a:gs pos="43000">
                <a:schemeClr val="bg1">
                  <a:lumMod val="22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4492DEC-2DFD-F812-6509-3718C68B54FA}"/>
              </a:ext>
            </a:extLst>
          </p:cNvPr>
          <p:cNvSpPr>
            <a:spLocks/>
          </p:cNvSpPr>
          <p:nvPr/>
        </p:nvSpPr>
        <p:spPr bwMode="auto">
          <a:xfrm>
            <a:off x="730992" y="304652"/>
            <a:ext cx="1659735" cy="576786"/>
          </a:xfrm>
          <a:custGeom>
            <a:avLst/>
            <a:gdLst>
              <a:gd name="T0" fmla="*/ 26 w 452"/>
              <a:gd name="T1" fmla="*/ 2 h 132"/>
              <a:gd name="T2" fmla="*/ 26 w 452"/>
              <a:gd name="T3" fmla="*/ 0 h 132"/>
              <a:gd name="T4" fmla="*/ 13 w 452"/>
              <a:gd name="T5" fmla="*/ 3 h 132"/>
              <a:gd name="T6" fmla="*/ 4 w 452"/>
              <a:gd name="T7" fmla="*/ 11 h 132"/>
              <a:gd name="T8" fmla="*/ 0 w 452"/>
              <a:gd name="T9" fmla="*/ 26 h 132"/>
              <a:gd name="T10" fmla="*/ 0 w 452"/>
              <a:gd name="T11" fmla="*/ 132 h 132"/>
              <a:gd name="T12" fmla="*/ 426 w 452"/>
              <a:gd name="T13" fmla="*/ 132 h 132"/>
              <a:gd name="T14" fmla="*/ 438 w 452"/>
              <a:gd name="T15" fmla="*/ 129 h 132"/>
              <a:gd name="T16" fmla="*/ 447 w 452"/>
              <a:gd name="T17" fmla="*/ 121 h 132"/>
              <a:gd name="T18" fmla="*/ 452 w 452"/>
              <a:gd name="T19" fmla="*/ 106 h 132"/>
              <a:gd name="T20" fmla="*/ 452 w 452"/>
              <a:gd name="T21" fmla="*/ 26 h 132"/>
              <a:gd name="T22" fmla="*/ 448 w 452"/>
              <a:gd name="T23" fmla="*/ 13 h 132"/>
              <a:gd name="T24" fmla="*/ 441 w 452"/>
              <a:gd name="T25" fmla="*/ 4 h 132"/>
              <a:gd name="T26" fmla="*/ 426 w 452"/>
              <a:gd name="T27" fmla="*/ 0 h 132"/>
              <a:gd name="T28" fmla="*/ 26 w 452"/>
              <a:gd name="T29" fmla="*/ 0 h 132"/>
              <a:gd name="T30" fmla="*/ 26 w 452"/>
              <a:gd name="T31" fmla="*/ 2 h 132"/>
              <a:gd name="T32" fmla="*/ 26 w 452"/>
              <a:gd name="T33" fmla="*/ 4 h 132"/>
              <a:gd name="T34" fmla="*/ 426 w 452"/>
              <a:gd name="T35" fmla="*/ 4 h 132"/>
              <a:gd name="T36" fmla="*/ 438 w 452"/>
              <a:gd name="T37" fmla="*/ 7 h 132"/>
              <a:gd name="T38" fmla="*/ 446 w 452"/>
              <a:gd name="T39" fmla="*/ 19 h 132"/>
              <a:gd name="T40" fmla="*/ 447 w 452"/>
              <a:gd name="T41" fmla="*/ 24 h 132"/>
              <a:gd name="T42" fmla="*/ 448 w 452"/>
              <a:gd name="T43" fmla="*/ 25 h 132"/>
              <a:gd name="T44" fmla="*/ 448 w 452"/>
              <a:gd name="T45" fmla="*/ 26 h 132"/>
              <a:gd name="T46" fmla="*/ 448 w 452"/>
              <a:gd name="T47" fmla="*/ 26 h 132"/>
              <a:gd name="T48" fmla="*/ 448 w 452"/>
              <a:gd name="T49" fmla="*/ 106 h 132"/>
              <a:gd name="T50" fmla="*/ 444 w 452"/>
              <a:gd name="T51" fmla="*/ 119 h 132"/>
              <a:gd name="T52" fmla="*/ 433 w 452"/>
              <a:gd name="T53" fmla="*/ 127 h 132"/>
              <a:gd name="T54" fmla="*/ 428 w 452"/>
              <a:gd name="T55" fmla="*/ 128 h 132"/>
              <a:gd name="T56" fmla="*/ 426 w 452"/>
              <a:gd name="T57" fmla="*/ 128 h 132"/>
              <a:gd name="T58" fmla="*/ 426 w 452"/>
              <a:gd name="T59" fmla="*/ 128 h 132"/>
              <a:gd name="T60" fmla="*/ 426 w 452"/>
              <a:gd name="T61" fmla="*/ 128 h 132"/>
              <a:gd name="T62" fmla="*/ 4 w 452"/>
              <a:gd name="T63" fmla="*/ 128 h 132"/>
              <a:gd name="T64" fmla="*/ 4 w 452"/>
              <a:gd name="T65" fmla="*/ 26 h 132"/>
              <a:gd name="T66" fmla="*/ 7 w 452"/>
              <a:gd name="T67" fmla="*/ 13 h 132"/>
              <a:gd name="T68" fmla="*/ 19 w 452"/>
              <a:gd name="T69" fmla="*/ 5 h 132"/>
              <a:gd name="T70" fmla="*/ 24 w 452"/>
              <a:gd name="T71" fmla="*/ 4 h 132"/>
              <a:gd name="T72" fmla="*/ 25 w 452"/>
              <a:gd name="T73" fmla="*/ 4 h 132"/>
              <a:gd name="T74" fmla="*/ 25 w 452"/>
              <a:gd name="T75" fmla="*/ 4 h 132"/>
              <a:gd name="T76" fmla="*/ 26 w 452"/>
              <a:gd name="T77" fmla="*/ 4 h 132"/>
              <a:gd name="T78" fmla="*/ 26 w 452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2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5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32" y="132"/>
                  <a:pt x="438" y="129"/>
                </a:cubicBezTo>
                <a:cubicBezTo>
                  <a:pt x="442" y="127"/>
                  <a:pt x="445" y="124"/>
                  <a:pt x="447" y="121"/>
                </a:cubicBezTo>
                <a:cubicBezTo>
                  <a:pt x="450" y="117"/>
                  <a:pt x="452" y="112"/>
                  <a:pt x="452" y="106"/>
                </a:cubicBezTo>
                <a:cubicBezTo>
                  <a:pt x="452" y="26"/>
                  <a:pt x="452" y="26"/>
                  <a:pt x="452" y="26"/>
                </a:cubicBezTo>
                <a:cubicBezTo>
                  <a:pt x="452" y="26"/>
                  <a:pt x="452" y="19"/>
                  <a:pt x="448" y="13"/>
                </a:cubicBezTo>
                <a:cubicBezTo>
                  <a:pt x="447" y="10"/>
                  <a:pt x="444" y="6"/>
                  <a:pt x="441" y="4"/>
                </a:cubicBezTo>
                <a:cubicBezTo>
                  <a:pt x="437" y="1"/>
                  <a:pt x="432" y="0"/>
                  <a:pt x="4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31" y="4"/>
                  <a:pt x="435" y="5"/>
                  <a:pt x="438" y="7"/>
                </a:cubicBezTo>
                <a:cubicBezTo>
                  <a:pt x="443" y="10"/>
                  <a:pt x="445" y="15"/>
                  <a:pt x="446" y="19"/>
                </a:cubicBezTo>
                <a:cubicBezTo>
                  <a:pt x="447" y="21"/>
                  <a:pt x="447" y="22"/>
                  <a:pt x="447" y="24"/>
                </a:cubicBezTo>
                <a:cubicBezTo>
                  <a:pt x="447" y="24"/>
                  <a:pt x="448" y="25"/>
                  <a:pt x="448" y="25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106"/>
                  <a:pt x="448" y="106"/>
                  <a:pt x="448" y="106"/>
                </a:cubicBezTo>
                <a:cubicBezTo>
                  <a:pt x="448" y="111"/>
                  <a:pt x="446" y="115"/>
                  <a:pt x="444" y="119"/>
                </a:cubicBezTo>
                <a:cubicBezTo>
                  <a:pt x="441" y="123"/>
                  <a:pt x="437" y="125"/>
                  <a:pt x="433" y="127"/>
                </a:cubicBezTo>
                <a:cubicBezTo>
                  <a:pt x="431" y="127"/>
                  <a:pt x="429" y="127"/>
                  <a:pt x="428" y="128"/>
                </a:cubicBezTo>
                <a:cubicBezTo>
                  <a:pt x="427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BD7AE80-958C-059E-8594-96A4C6569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10" y="979422"/>
            <a:ext cx="4115121" cy="2412000"/>
          </a:xfrm>
        </p:spPr>
        <p:txBody>
          <a:bodyPr/>
          <a:lstStyle/>
          <a:p>
            <a:r>
              <a:rPr lang="en-GB" sz="4000" dirty="0"/>
              <a:t>Monthly TV viewing report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8E532D3-1675-25BA-5A19-98B9BD54CACB}"/>
              </a:ext>
            </a:extLst>
          </p:cNvPr>
          <p:cNvSpPr txBox="1">
            <a:spLocks/>
          </p:cNvSpPr>
          <p:nvPr/>
        </p:nvSpPr>
        <p:spPr>
          <a:xfrm>
            <a:off x="829164" y="434677"/>
            <a:ext cx="1659735" cy="446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July 2025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F9E0F6-F7FD-152A-7556-3259790D8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8"/>
            <a:ext cx="1618439" cy="681207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B70E27F-D6D4-FFEB-901C-D1ECCF0D2445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rgbClr val="FFFFFF"/>
                </a:solidFill>
                <a:effectLst/>
                <a:latin typeface="+mj-lt"/>
              </a:rPr>
              <a:t>British Gas – Taking Care of Things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5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The Amateur - Disney+ Hotstar">
            <a:extLst>
              <a:ext uri="{FF2B5EF4-FFF2-40B4-BE49-F238E27FC236}">
                <a16:creationId xmlns:a16="http://schemas.microsoft.com/office/drawing/2014/main" id="{05BB36E2-3AE5-A1D4-34FC-808A235305CA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Disney+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Ironheart (2 July)</a:t>
            </a:r>
            <a:br>
              <a:rPr lang="en-GB" dirty="0"/>
            </a:br>
            <a:r>
              <a:rPr lang="en-GB" dirty="0"/>
              <a:t>0.46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Zombies 4: Dawn of the Vampires (11</a:t>
            </a:r>
            <a:r>
              <a:rPr lang="en-US" b="1" dirty="0">
                <a:solidFill>
                  <a:schemeClr val="tx2"/>
                </a:solidFill>
              </a:rPr>
              <a:t> July)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0.46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Amateur (17 July)</a:t>
            </a:r>
            <a:br>
              <a:rPr lang="en-GB" dirty="0"/>
            </a:br>
            <a:r>
              <a:rPr lang="en-GB" dirty="0"/>
              <a:t>0.43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Criminal Minds (11 July)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0.24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Mickey Mouse Clubhouse </a:t>
            </a:r>
            <a:r>
              <a:rPr lang="en-GB" b="1" dirty="0">
                <a:solidFill>
                  <a:schemeClr val="tx2"/>
                </a:solidFill>
              </a:rPr>
              <a:t>(22 July)</a:t>
            </a:r>
            <a:br>
              <a:rPr lang="en-GB" dirty="0"/>
            </a:br>
            <a:r>
              <a:rPr lang="en-GB" dirty="0"/>
              <a:t>0.16 million viewers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July 2025,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032201" y="3702746"/>
            <a:ext cx="4084557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The Amateur, Disney+</a:t>
            </a:r>
          </a:p>
        </p:txBody>
      </p:sp>
    </p:spTree>
    <p:extLst>
      <p:ext uri="{BB962C8B-B14F-4D97-AF65-F5344CB8AC3E}">
        <p14:creationId xmlns:p14="http://schemas.microsoft.com/office/powerpoint/2010/main" val="13499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001705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device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28668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2.37m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11670" y="1548527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1.08m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088986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1.63m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0B45C1A7-13A8-48FB-91C7-ACEB52545E93}"/>
              </a:ext>
            </a:extLst>
          </p:cNvPr>
          <p:cNvSpPr txBox="1"/>
          <p:nvPr/>
        </p:nvSpPr>
        <p:spPr>
          <a:xfrm>
            <a:off x="10130485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1.22m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Total audience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6649BE-66F5-ECA8-BD77-BA475150C16D}"/>
              </a:ext>
            </a:extLst>
          </p:cNvPr>
          <p:cNvSpPr txBox="1"/>
          <p:nvPr/>
        </p:nvSpPr>
        <p:spPr>
          <a:xfrm>
            <a:off x="3870169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1.65m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DB5A36-5110-31EE-2D63-10F3EFBF7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Source: Barb, July 2025, individuals. Average audience figures, TV set and devices viewing up to 7 days post-broadcast. Based on programmes with 1 million+ total TV viewers</a:t>
            </a:r>
          </a:p>
        </p:txBody>
      </p:sp>
    </p:spTree>
    <p:extLst>
      <p:ext uri="{BB962C8B-B14F-4D97-AF65-F5344CB8AC3E}">
        <p14:creationId xmlns:p14="http://schemas.microsoft.com/office/powerpoint/2010/main" val="26709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44425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pre-broadcast boxset BVOD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65887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1.02m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38684" y="1545691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1.19m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110897" y="1545691"/>
            <a:ext cx="86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3.68m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audience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F8ED8B7-CBC4-46C0-A796-0B77FE3478F2}"/>
              </a:ext>
            </a:extLst>
          </p:cNvPr>
          <p:cNvSpPr txBox="1"/>
          <p:nvPr/>
        </p:nvSpPr>
        <p:spPr>
          <a:xfrm>
            <a:off x="10147295" y="1545691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1.01m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777DB55-AD4D-92ED-A3E5-3167FE4D7AB6}"/>
              </a:ext>
            </a:extLst>
          </p:cNvPr>
          <p:cNvSpPr txBox="1"/>
          <p:nvPr/>
        </p:nvSpPr>
        <p:spPr>
          <a:xfrm>
            <a:off x="3902286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1.05m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DE9479-1D1D-CC84-528B-22B7FF8CF9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Source: Barb, July 2025, individuals. Average audience figures, TV set and devices viewing up to 7 days post-broadcast. Based on programmes with 1 million+ total TV viewers</a:t>
            </a:r>
          </a:p>
        </p:txBody>
      </p:sp>
    </p:spTree>
    <p:extLst>
      <p:ext uri="{BB962C8B-B14F-4D97-AF65-F5344CB8AC3E}">
        <p14:creationId xmlns:p14="http://schemas.microsoft.com/office/powerpoint/2010/main" val="21761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ASH's TV Debut Cements Status As 'The Drink That Has It All'">
            <a:extLst>
              <a:ext uri="{FF2B5EF4-FFF2-40B4-BE49-F238E27FC236}">
                <a16:creationId xmlns:a16="http://schemas.microsoft.com/office/drawing/2014/main" id="{3D095068-0966-DE86-B985-D1A1936FA728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new to linear TV advertisers in July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9" y="1614207"/>
            <a:ext cx="4181542" cy="405570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DASH</a:t>
            </a:r>
            <a:br>
              <a:rPr lang="en-GB" sz="1800" dirty="0"/>
            </a:br>
            <a:r>
              <a:rPr lang="en-US" sz="1800" dirty="0"/>
              <a:t>Real fruit-infused drinks brand, DASH, made its TV debut on Sky’s linear channels.</a:t>
            </a:r>
          </a:p>
          <a:p>
            <a:pPr marL="285750" indent="-285750">
              <a:buFontTx/>
              <a:buChar char="-"/>
            </a:pPr>
            <a:r>
              <a:rPr lang="en-US" sz="1800" b="1" dirty="0">
                <a:solidFill>
                  <a:schemeClr val="tx2"/>
                </a:solidFill>
              </a:rPr>
              <a:t>Shopify</a:t>
            </a:r>
            <a:br>
              <a:rPr lang="en-GB" sz="1800" dirty="0"/>
            </a:br>
            <a:r>
              <a:rPr lang="en-US" sz="1800" dirty="0"/>
              <a:t>Ecommerce platform for businesses, Shopify, launched its first ever UK TV campaign in July.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Hope &amp; Homes for Children</a:t>
            </a:r>
            <a:br>
              <a:rPr lang="en-GB" sz="1800" dirty="0"/>
            </a:br>
            <a:r>
              <a:rPr lang="en-US" sz="1800" dirty="0"/>
              <a:t>Charity, Hope &amp; Homes for Children, launched its inaugural TV campaign across channels on ITV and Sky.</a:t>
            </a:r>
            <a:endParaRPr lang="en-GB" sz="180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6FD612-E2BB-14A5-E553-963C1A81065E}"/>
              </a:ext>
            </a:extLst>
          </p:cNvPr>
          <p:cNvSpPr txBox="1">
            <a:spLocks/>
          </p:cNvSpPr>
          <p:nvPr/>
        </p:nvSpPr>
        <p:spPr>
          <a:xfrm rot="16200000">
            <a:off x="10361247" y="4111765"/>
            <a:ext cx="3375605" cy="28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DASH – The Drink That Has It All</a:t>
            </a:r>
          </a:p>
        </p:txBody>
      </p:sp>
    </p:spTree>
    <p:extLst>
      <p:ext uri="{BB962C8B-B14F-4D97-AF65-F5344CB8AC3E}">
        <p14:creationId xmlns:p14="http://schemas.microsoft.com/office/powerpoint/2010/main" val="36351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737851-A412-48FB-84FD-700B26E0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37" y="371584"/>
            <a:ext cx="11341099" cy="816050"/>
          </a:xfrm>
        </p:spPr>
        <p:txBody>
          <a:bodyPr/>
          <a:lstStyle/>
          <a:p>
            <a:r>
              <a:rPr lang="en-GB" dirty="0"/>
              <a:t>July linear TV facts &amp; figures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1E1FB5-0357-4B16-85AD-E59CBF92B620}"/>
              </a:ext>
            </a:extLst>
          </p:cNvPr>
          <p:cNvCxnSpPr/>
          <p:nvPr/>
        </p:nvCxnSpPr>
        <p:spPr>
          <a:xfrm>
            <a:off x="1040272" y="1941706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A687A6D-6142-4732-BB06-92AFB560A249}"/>
              </a:ext>
            </a:extLst>
          </p:cNvPr>
          <p:cNvSpPr txBox="1"/>
          <p:nvPr/>
        </p:nvSpPr>
        <p:spPr>
          <a:xfrm>
            <a:off x="1128533" y="199086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/>
                </a:solidFill>
              </a:rPr>
              <a:t>Individuals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007A06-8EDE-4BE7-B577-082892B8A85D}"/>
              </a:ext>
            </a:extLst>
          </p:cNvPr>
          <p:cNvSpPr txBox="1"/>
          <p:nvPr/>
        </p:nvSpPr>
        <p:spPr>
          <a:xfrm>
            <a:off x="1128533" y="247035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/>
                </a:solidFill>
              </a:rPr>
              <a:t>Adults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7882D2-1813-4124-AC2C-005501699B2F}"/>
              </a:ext>
            </a:extLst>
          </p:cNvPr>
          <p:cNvSpPr txBox="1"/>
          <p:nvPr/>
        </p:nvSpPr>
        <p:spPr>
          <a:xfrm>
            <a:off x="1128533" y="291507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5"/>
                </a:solidFill>
              </a:rPr>
              <a:t>ABC1 adults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AC6EB2C-2C1C-4848-BB59-A3C31288213F}"/>
              </a:ext>
            </a:extLst>
          </p:cNvPr>
          <p:cNvSpPr txBox="1"/>
          <p:nvPr/>
        </p:nvSpPr>
        <p:spPr>
          <a:xfrm>
            <a:off x="1116810" y="337183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</a:rPr>
              <a:t>16-34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674F647-F3FA-41BC-95E7-6C041C373E8A}"/>
              </a:ext>
            </a:extLst>
          </p:cNvPr>
          <p:cNvSpPr txBox="1"/>
          <p:nvPr/>
        </p:nvSpPr>
        <p:spPr>
          <a:xfrm>
            <a:off x="1128533" y="382859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A5D7"/>
                </a:solidFill>
              </a:rPr>
              <a:t>Men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0D12C1-C2A4-48BB-847C-6FF0EB41F93D}"/>
              </a:ext>
            </a:extLst>
          </p:cNvPr>
          <p:cNvSpPr txBox="1"/>
          <p:nvPr/>
        </p:nvSpPr>
        <p:spPr>
          <a:xfrm>
            <a:off x="1128533" y="428535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Women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5CC32D-181E-48C2-89D3-A9048440DC37}"/>
              </a:ext>
            </a:extLst>
          </p:cNvPr>
          <p:cNvSpPr txBox="1"/>
          <p:nvPr/>
        </p:nvSpPr>
        <p:spPr>
          <a:xfrm>
            <a:off x="1128533" y="4690163"/>
            <a:ext cx="260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Housepersons with children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B0385D4-BA47-40DA-B778-9858DFD1B0C5}"/>
              </a:ext>
            </a:extLst>
          </p:cNvPr>
          <p:cNvCxnSpPr/>
          <p:nvPr/>
        </p:nvCxnSpPr>
        <p:spPr>
          <a:xfrm>
            <a:off x="1040272" y="465682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D0CEF1C-808B-44B1-9C4F-B975FC3D6CF4}"/>
              </a:ext>
            </a:extLst>
          </p:cNvPr>
          <p:cNvCxnSpPr/>
          <p:nvPr/>
        </p:nvCxnSpPr>
        <p:spPr>
          <a:xfrm>
            <a:off x="1040272" y="2394227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97C32FA-DFB1-4AF0-88EE-32038E1B9AF1}"/>
              </a:ext>
            </a:extLst>
          </p:cNvPr>
          <p:cNvCxnSpPr/>
          <p:nvPr/>
        </p:nvCxnSpPr>
        <p:spPr>
          <a:xfrm>
            <a:off x="1040272" y="2846748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FC5613B-7C1F-483D-9B15-0423E98C9911}"/>
              </a:ext>
            </a:extLst>
          </p:cNvPr>
          <p:cNvCxnSpPr/>
          <p:nvPr/>
        </p:nvCxnSpPr>
        <p:spPr>
          <a:xfrm>
            <a:off x="1040272" y="329926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F77F519-A2C0-4943-A452-F260C4B579E4}"/>
              </a:ext>
            </a:extLst>
          </p:cNvPr>
          <p:cNvCxnSpPr/>
          <p:nvPr/>
        </p:nvCxnSpPr>
        <p:spPr>
          <a:xfrm>
            <a:off x="1040272" y="3751790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6FCF732-A3E1-4541-8C3C-A302678D0BC1}"/>
              </a:ext>
            </a:extLst>
          </p:cNvPr>
          <p:cNvCxnSpPr/>
          <p:nvPr/>
        </p:nvCxnSpPr>
        <p:spPr>
          <a:xfrm>
            <a:off x="1040272" y="4204311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AC84E56-BB41-4F0F-92E6-2C26C603A462}"/>
              </a:ext>
            </a:extLst>
          </p:cNvPr>
          <p:cNvSpPr txBox="1"/>
          <p:nvPr/>
        </p:nvSpPr>
        <p:spPr>
          <a:xfrm>
            <a:off x="3379324" y="1350193"/>
            <a:ext cx="192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weekly reach 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09D51F-E281-46A0-8023-85C2F9E7D818}"/>
              </a:ext>
            </a:extLst>
          </p:cNvPr>
          <p:cNvSpPr txBox="1"/>
          <p:nvPr/>
        </p:nvSpPr>
        <p:spPr>
          <a:xfrm>
            <a:off x="8700457" y="1350193"/>
            <a:ext cx="221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Commercial TV viewed per 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3A5AC6F-F36D-4BC2-86C3-3C6B9B1D6263}"/>
              </a:ext>
            </a:extLst>
          </p:cNvPr>
          <p:cNvSpPr txBox="1"/>
          <p:nvPr/>
        </p:nvSpPr>
        <p:spPr>
          <a:xfrm>
            <a:off x="7138922" y="1350193"/>
            <a:ext cx="156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viewed per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717505D-79F1-41B8-B5AA-36BFA81DAF28}"/>
              </a:ext>
            </a:extLst>
          </p:cNvPr>
          <p:cNvSpPr txBox="1"/>
          <p:nvPr/>
        </p:nvSpPr>
        <p:spPr>
          <a:xfrm>
            <a:off x="5464419" y="1589676"/>
            <a:ext cx="126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Impacts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1236EF09-69F1-4148-8589-AEB4454DC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233977"/>
              </p:ext>
            </p:extLst>
          </p:nvPr>
        </p:nvGraphicFramePr>
        <p:xfrm>
          <a:off x="3385173" y="1928230"/>
          <a:ext cx="7455640" cy="315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910">
                  <a:extLst>
                    <a:ext uri="{9D8B030D-6E8A-4147-A177-3AD203B41FA5}">
                      <a16:colId xmlns:a16="http://schemas.microsoft.com/office/drawing/2014/main" val="4065483464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9741266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8474233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979735285"/>
                    </a:ext>
                  </a:extLst>
                </a:gridCol>
              </a:tblGrid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47.2bn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2h 1m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1h 20m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54602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46.0bn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2h 18m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1h 31m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376718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73.3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17.1bn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47m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4m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653420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2.6bn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30m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20m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9826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rgbClr val="00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73.7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20.7bn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2h 13m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1h 28m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0537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GB" sz="14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25.3bn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2h 22m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1h 33m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6774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69.5</a:t>
                      </a:r>
                      <a:endParaRPr lang="en-GB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2.6bn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1h 1m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41m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760102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4A051-6A1F-DE19-CB55-657BB59F6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Source: Barb, July 2025, industry standard TV viewing in-home on a TV set. Reach 3min+. 30” equivalent impacts.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5503-015E-54E6-8DC9-31487BDA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notable TV moments in July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7AE58-32FC-3492-406F-09FEDAB19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82071" cy="1443039"/>
          </a:xfrm>
        </p:spPr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22 July, ITV1 aired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UEFA Women’s Euro 2025: England v Italy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 peak minute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9.88m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7D41F-9B67-8FB8-B46D-DC38AD0A9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30340" y="3822699"/>
            <a:ext cx="2677017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6 July, Channel 4 aired the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 1 British Grand Prix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2.29m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CA093C-B6D7-A728-CC4D-372D0A56BA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645" y="3822699"/>
            <a:ext cx="2677016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6 July, Channel 5 launched new drama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Insomnia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1.47m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ECC55C-6857-B3DD-1A38-4AE7549CAFB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28 July, Sky Witness aired an episode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Rookie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596k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573E21-6B70-C43A-9564-C3886B80375B}"/>
              </a:ext>
            </a:extLst>
          </p:cNvPr>
          <p:cNvSpPr txBox="1">
            <a:spLocks/>
          </p:cNvSpPr>
          <p:nvPr/>
        </p:nvSpPr>
        <p:spPr>
          <a:xfrm>
            <a:off x="428591" y="5986101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02F7FDB-C74E-BB58-5D46-655C4CC9E016}"/>
              </a:ext>
            </a:extLst>
          </p:cNvPr>
          <p:cNvSpPr txBox="1">
            <a:spLocks/>
          </p:cNvSpPr>
          <p:nvPr/>
        </p:nvSpPr>
        <p:spPr>
          <a:xfrm>
            <a:off x="377757" y="5365115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Source: Barb, July 2025, individuals. Average audience figures, TV set and devices viewing 1-7 days (includes pre-broadcast figures, if applicable).</a:t>
            </a:r>
          </a:p>
        </p:txBody>
      </p:sp>
      <p:pic>
        <p:nvPicPr>
          <p:cNvPr id="2050" name="Picture 2" descr="UEFA Women's Euro 2025 - Watch Episode - ITVX">
            <a:extLst>
              <a:ext uri="{FF2B5EF4-FFF2-40B4-BE49-F238E27FC236}">
                <a16:creationId xmlns:a16="http://schemas.microsoft.com/office/drawing/2014/main" id="{311FCE4F-5F7D-2F46-34A3-EB6404AA5B91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3" r="45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tch Formula 1 ® | Stream free on Channel 4">
            <a:extLst>
              <a:ext uri="{FF2B5EF4-FFF2-40B4-BE49-F238E27FC236}">
                <a16:creationId xmlns:a16="http://schemas.microsoft.com/office/drawing/2014/main" id="{30F5763A-821F-51ED-D0DC-2111C54FA85A}"/>
              </a:ext>
            </a:extLst>
          </p:cNvPr>
          <p:cNvPicPr>
            <a:picLocks noGrp="1" noChangeAspect="1" noChangeArrowheads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 - Insomnia - Season 1 - Episode 4 / Episode 4">
            <a:extLst>
              <a:ext uri="{FF2B5EF4-FFF2-40B4-BE49-F238E27FC236}">
                <a16:creationId xmlns:a16="http://schemas.microsoft.com/office/drawing/2014/main" id="{13B7AA37-05A3-81FC-4DBB-252858C5737C}"/>
              </a:ext>
            </a:extLst>
          </p:cNvPr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Rookie | Season 6 Episode 10 | Sky.com">
            <a:extLst>
              <a:ext uri="{FF2B5EF4-FFF2-40B4-BE49-F238E27FC236}">
                <a16:creationId xmlns:a16="http://schemas.microsoft.com/office/drawing/2014/main" id="{168EA74C-FFB7-10DB-6747-DFFB507F074B}"/>
              </a:ext>
            </a:extLst>
          </p:cNvPr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r="142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TV's thrilling crime drama Karen Pirie is back. Here's why the stars found  it 'daunting'">
            <a:extLst>
              <a:ext uri="{FF2B5EF4-FFF2-40B4-BE49-F238E27FC236}">
                <a16:creationId xmlns:a16="http://schemas.microsoft.com/office/drawing/2014/main" id="{BECF7DB9-753C-5FF8-09CC-9ECC39F1D528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300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ITV1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UEFA Women's Euro 2025</a:t>
            </a:r>
            <a:r>
              <a:rPr lang="en-US" b="1" dirty="0">
                <a:solidFill>
                  <a:schemeClr val="tx2"/>
                </a:solidFill>
              </a:rPr>
              <a:t>: England v Italy </a:t>
            </a:r>
            <a:r>
              <a:rPr lang="en-GB" b="1" dirty="0">
                <a:solidFill>
                  <a:schemeClr val="tx2"/>
                </a:solidFill>
              </a:rPr>
              <a:t>(22 July)</a:t>
            </a:r>
            <a:br>
              <a:rPr lang="en-GB" dirty="0"/>
            </a:br>
            <a:r>
              <a:rPr lang="en-GB" dirty="0"/>
              <a:t>6.39 million viewers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Coronation Street (14 July)</a:t>
            </a:r>
            <a:br>
              <a:rPr lang="en-GB" dirty="0"/>
            </a:br>
            <a:r>
              <a:rPr lang="en-GB" dirty="0"/>
              <a:t>4.26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Emmerdale (28 July)</a:t>
            </a:r>
            <a:br>
              <a:rPr lang="en-GB" dirty="0"/>
            </a:br>
            <a:r>
              <a:rPr lang="en-GB" dirty="0"/>
              <a:t>3.82 million viewers</a:t>
            </a:r>
            <a:endParaRPr lang="en-GB" b="1" dirty="0"/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Karen Pirie (20 July)</a:t>
            </a:r>
            <a:br>
              <a:rPr lang="en-GB" dirty="0"/>
            </a:br>
            <a:r>
              <a:rPr lang="en-GB" dirty="0"/>
              <a:t>3.71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Long Lost Family: Born Without Trace </a:t>
            </a:r>
            <a:r>
              <a:rPr lang="en-GB" b="1" dirty="0">
                <a:solidFill>
                  <a:schemeClr val="accent1"/>
                </a:solidFill>
              </a:rPr>
              <a:t>(2 July)</a:t>
            </a:r>
            <a:br>
              <a:rPr lang="en-GB" b="1" dirty="0"/>
            </a:br>
            <a:r>
              <a:rPr lang="en-GB" dirty="0"/>
              <a:t>2.41 million viewers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July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8DEFC6-F0D2-4F58-75E4-58FC7083BF11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Karen Pirie, ITV1</a:t>
            </a:r>
          </a:p>
        </p:txBody>
      </p:sp>
    </p:spTree>
    <p:extLst>
      <p:ext uri="{BB962C8B-B14F-4D97-AF65-F5344CB8AC3E}">
        <p14:creationId xmlns:p14="http://schemas.microsoft.com/office/powerpoint/2010/main" val="16264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w Taskmaster Series Lands at 9pm, Thursday 1 May on Channel 4 | Channel 4">
            <a:extLst>
              <a:ext uri="{FF2B5EF4-FFF2-40B4-BE49-F238E27FC236}">
                <a16:creationId xmlns:a16="http://schemas.microsoft.com/office/drawing/2014/main" id="{6AB51951-5657-0D7D-5040-120E5CF67A4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208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4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533607" cy="3651531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24 Hours in Police Custody</a:t>
            </a:r>
            <a:r>
              <a:rPr lang="en-GB" b="1" dirty="0">
                <a:solidFill>
                  <a:schemeClr val="tx2"/>
                </a:solidFill>
              </a:rPr>
              <a:t> (7 July)</a:t>
            </a:r>
            <a:br>
              <a:rPr lang="en-GB" b="1" dirty="0"/>
            </a:br>
            <a:r>
              <a:rPr lang="en-GB" dirty="0"/>
              <a:t>3.20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Celebrity Gogglebox </a:t>
            </a:r>
            <a:r>
              <a:rPr lang="en-GB" b="1" dirty="0">
                <a:solidFill>
                  <a:schemeClr val="tx2"/>
                </a:solidFill>
              </a:rPr>
              <a:t>(11 July)</a:t>
            </a:r>
            <a:br>
              <a:rPr lang="en-GB" dirty="0"/>
            </a:br>
            <a:r>
              <a:rPr lang="en-GB" dirty="0"/>
              <a:t>2.44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Formula 1: British GP </a:t>
            </a:r>
            <a:r>
              <a:rPr lang="en-GB" b="1" dirty="0">
                <a:solidFill>
                  <a:schemeClr val="tx2"/>
                </a:solidFill>
              </a:rPr>
              <a:t>(6 July)</a:t>
            </a:r>
            <a:br>
              <a:rPr lang="en-GB" dirty="0"/>
            </a:br>
            <a:r>
              <a:rPr lang="en-GB" dirty="0"/>
              <a:t>2.29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Taskmaster </a:t>
            </a:r>
            <a:r>
              <a:rPr lang="en-GB" b="1" dirty="0">
                <a:solidFill>
                  <a:schemeClr val="tx2"/>
                </a:solidFill>
              </a:rPr>
              <a:t>(3 July)</a:t>
            </a:r>
            <a:br>
              <a:rPr lang="en-GB" b="1" dirty="0"/>
            </a:br>
            <a:r>
              <a:rPr lang="en-GB" dirty="0"/>
              <a:t>2.11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1000 Men and Me: The Bonnie Blue Story </a:t>
            </a:r>
            <a:r>
              <a:rPr lang="en-GB" b="1" dirty="0">
                <a:solidFill>
                  <a:schemeClr val="tx2"/>
                </a:solidFill>
              </a:rPr>
              <a:t>(29 July)</a:t>
            </a:r>
            <a:br>
              <a:rPr lang="en-GB" b="1" dirty="0"/>
            </a:br>
            <a:r>
              <a:rPr lang="en-GB" dirty="0"/>
              <a:t>1.65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July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bg1"/>
                </a:solidFill>
              </a:rPr>
              <a:t>Taskmater</a:t>
            </a:r>
            <a:r>
              <a:rPr lang="en-GB" dirty="0">
                <a:solidFill>
                  <a:schemeClr val="bg1"/>
                </a:solidFill>
              </a:rPr>
              <a:t>, Channel 4</a:t>
            </a:r>
          </a:p>
        </p:txBody>
      </p:sp>
    </p:spTree>
    <p:extLst>
      <p:ext uri="{BB962C8B-B14F-4D97-AF65-F5344CB8AC3E}">
        <p14:creationId xmlns:p14="http://schemas.microsoft.com/office/powerpoint/2010/main" val="25664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ownton Abbey star in Channel 5 crime drama, Murder Most Puzzling">
            <a:extLst>
              <a:ext uri="{FF2B5EF4-FFF2-40B4-BE49-F238E27FC236}">
                <a16:creationId xmlns:a16="http://schemas.microsoft.com/office/drawing/2014/main" id="{954C7AAA-62B7-495D-A3CD-41830D210A2B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" b="18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5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Police Suspect No.1 </a:t>
            </a:r>
            <a:r>
              <a:rPr lang="en-GB" b="1" dirty="0">
                <a:solidFill>
                  <a:schemeClr val="tx2"/>
                </a:solidFill>
              </a:rPr>
              <a:t>(28</a:t>
            </a:r>
            <a:r>
              <a:rPr lang="en-US" b="1" dirty="0">
                <a:solidFill>
                  <a:schemeClr val="tx2"/>
                </a:solidFill>
              </a:rPr>
              <a:t> July)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1.52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Insomnia (6 July)</a:t>
            </a:r>
            <a:br>
              <a:rPr lang="en-GB" dirty="0"/>
            </a:br>
            <a:r>
              <a:rPr lang="en-GB" dirty="0"/>
              <a:t>1.47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Murder Most Puzzling (3 July)</a:t>
            </a:r>
            <a:br>
              <a:rPr lang="en-GB" dirty="0"/>
            </a:br>
            <a:r>
              <a:rPr lang="en-GB" dirty="0"/>
              <a:t>1.42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Reuben: Life in the Dales </a:t>
            </a:r>
            <a:r>
              <a:rPr lang="en-GB" b="1" dirty="0">
                <a:solidFill>
                  <a:schemeClr val="tx2"/>
                </a:solidFill>
              </a:rPr>
              <a:t>(8 July)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1.34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Forensics: Murder Case </a:t>
            </a:r>
            <a:r>
              <a:rPr lang="en-GB" b="1" dirty="0">
                <a:solidFill>
                  <a:schemeClr val="tx2"/>
                </a:solidFill>
              </a:rPr>
              <a:t>(21 July)</a:t>
            </a:r>
            <a:br>
              <a:rPr lang="en-GB" dirty="0"/>
            </a:br>
            <a:r>
              <a:rPr lang="en-GB" dirty="0"/>
              <a:t>1.22 million viewers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July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Murder Most Puzzling, Channel 5</a:t>
            </a:r>
          </a:p>
        </p:txBody>
      </p:sp>
    </p:spTree>
    <p:extLst>
      <p:ext uri="{BB962C8B-B14F-4D97-AF65-F5344CB8AC3E}">
        <p14:creationId xmlns:p14="http://schemas.microsoft.com/office/powerpoint/2010/main" val="31819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RST LOOK images released for upcoming Mark Gatiss drama Bookish on Alibi">
            <a:extLst>
              <a:ext uri="{FF2B5EF4-FFF2-40B4-BE49-F238E27FC236}">
                <a16:creationId xmlns:a16="http://schemas.microsoft.com/office/drawing/2014/main" id="{7188E2A9-035C-600B-FCFE-4C1B432332E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7" r="153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commercial non-PSB* programmes (non-sport)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Love Island</a:t>
            </a:r>
            <a:r>
              <a:rPr lang="en-GB" b="1" dirty="0">
                <a:solidFill>
                  <a:schemeClr val="tx2"/>
                </a:solidFill>
              </a:rPr>
              <a:t>, ITV2 (11 July)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2.72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Bookish, </a:t>
            </a:r>
            <a:r>
              <a:rPr lang="en-GB" b="1" dirty="0" err="1">
                <a:solidFill>
                  <a:schemeClr val="tx2"/>
                </a:solidFill>
              </a:rPr>
              <a:t>U&amp;Alibi</a:t>
            </a:r>
            <a:r>
              <a:rPr lang="en-GB" b="1" dirty="0">
                <a:solidFill>
                  <a:schemeClr val="tx2"/>
                </a:solidFill>
              </a:rPr>
              <a:t> (16 July)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1.19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Whitstable Pearl, U&amp;Drama (25 July)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0.81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Outrageous, U&amp;Drama</a:t>
            </a:r>
            <a:r>
              <a:rPr lang="en-GB" b="1" dirty="0">
                <a:solidFill>
                  <a:schemeClr val="tx2"/>
                </a:solidFill>
              </a:rPr>
              <a:t> (24 July)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0.66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Love Island: </a:t>
            </a:r>
            <a:r>
              <a:rPr lang="en-GB" b="1" dirty="0" err="1">
                <a:solidFill>
                  <a:schemeClr val="tx2"/>
                </a:solidFill>
              </a:rPr>
              <a:t>Aftersun</a:t>
            </a:r>
            <a:r>
              <a:rPr lang="en-GB" b="1" dirty="0">
                <a:solidFill>
                  <a:schemeClr val="tx2"/>
                </a:solidFill>
              </a:rPr>
              <a:t>, ITV2 (20 July)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0.66 million viewers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July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Bookish, </a:t>
            </a:r>
            <a:r>
              <a:rPr lang="en-GB" dirty="0" err="1">
                <a:solidFill>
                  <a:schemeClr val="bg1"/>
                </a:solidFill>
              </a:rPr>
              <a:t>U&amp;Alibi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atch Happy Gilmore 2 | Netflix Official Site">
            <a:extLst>
              <a:ext uri="{FF2B5EF4-FFF2-40B4-BE49-F238E27FC236}">
                <a16:creationId xmlns:a16="http://schemas.microsoft.com/office/drawing/2014/main" id="{47BE78E2-F3CD-2015-85D1-A0A1FB329DA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Netflix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Happy Gilmore 2 </a:t>
            </a:r>
            <a:r>
              <a:rPr lang="en-GB" b="1" dirty="0">
                <a:solidFill>
                  <a:schemeClr val="tx2"/>
                </a:solidFill>
              </a:rPr>
              <a:t>(25 July)</a:t>
            </a:r>
            <a:br>
              <a:rPr lang="en-GB" dirty="0"/>
            </a:br>
            <a:r>
              <a:rPr lang="en-GB" dirty="0"/>
              <a:t>4.22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Untamed (17</a:t>
            </a:r>
            <a:r>
              <a:rPr lang="en-US" b="1" dirty="0">
                <a:solidFill>
                  <a:schemeClr val="tx2"/>
                </a:solidFill>
              </a:rPr>
              <a:t> July)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2.69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Old Guard 2 </a:t>
            </a:r>
            <a:r>
              <a:rPr lang="en-GB" b="1" dirty="0">
                <a:solidFill>
                  <a:schemeClr val="tx2"/>
                </a:solidFill>
              </a:rPr>
              <a:t>(2 May)</a:t>
            </a:r>
            <a:br>
              <a:rPr lang="en-GB" dirty="0"/>
            </a:br>
            <a:r>
              <a:rPr lang="en-GB" dirty="0"/>
              <a:t>1.85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Amy Bradley Is Missing (16 July)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1.62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Attack on London: Hunting The 7/7 Bombers (1 July)</a:t>
            </a:r>
            <a:br>
              <a:rPr lang="en-GB" dirty="0"/>
            </a:br>
            <a:r>
              <a:rPr lang="en-GB" dirty="0"/>
              <a:t>1.31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July 2025,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Happy Gilmore 2, Netflix</a:t>
            </a:r>
          </a:p>
        </p:txBody>
      </p:sp>
    </p:spTree>
    <p:extLst>
      <p:ext uri="{BB962C8B-B14F-4D97-AF65-F5344CB8AC3E}">
        <p14:creationId xmlns:p14="http://schemas.microsoft.com/office/powerpoint/2010/main" val="26375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eads of State,' starring John Cena and Idris Elba, is streaming now on Prime  Video">
            <a:extLst>
              <a:ext uri="{FF2B5EF4-FFF2-40B4-BE49-F238E27FC236}">
                <a16:creationId xmlns:a16="http://schemas.microsoft.com/office/drawing/2014/main" id="{D241001D-F8F9-C866-A42A-F0970670F63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53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Amazon Prime Video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tx2"/>
                </a:solidFill>
              </a:rPr>
              <a:t>Head of State </a:t>
            </a:r>
            <a:r>
              <a:rPr lang="en-GB" b="1" dirty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chemeClr val="tx2"/>
                </a:solidFill>
              </a:rPr>
              <a:t>2 July)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1.78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Assassin </a:t>
            </a:r>
            <a:r>
              <a:rPr lang="en-GB" b="1" dirty="0">
                <a:solidFill>
                  <a:schemeClr val="tx2"/>
                </a:solidFill>
              </a:rPr>
              <a:t>(25 July)</a:t>
            </a:r>
            <a:br>
              <a:rPr lang="en-GB" dirty="0"/>
            </a:br>
            <a:r>
              <a:rPr lang="en-GB" dirty="0"/>
              <a:t>1.61 million viewers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tx2"/>
                </a:solidFill>
              </a:rPr>
              <a:t>Ballard </a:t>
            </a:r>
            <a:r>
              <a:rPr lang="en-GB" b="1" dirty="0">
                <a:solidFill>
                  <a:schemeClr val="tx2"/>
                </a:solidFill>
              </a:rPr>
              <a:t>(9 July)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0.77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Summer I Turned Pretty (16 July)</a:t>
            </a:r>
            <a:br>
              <a:rPr lang="en-GB" dirty="0"/>
            </a:br>
            <a:r>
              <a:rPr lang="en-GB" dirty="0"/>
              <a:t>0.56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Flash </a:t>
            </a:r>
            <a:r>
              <a:rPr lang="en-GB" b="1" dirty="0">
                <a:solidFill>
                  <a:schemeClr val="tx2"/>
                </a:solidFill>
              </a:rPr>
              <a:t>(5 July)</a:t>
            </a:r>
            <a:br>
              <a:rPr lang="en-GB" dirty="0"/>
            </a:br>
            <a:r>
              <a:rPr lang="en-GB" dirty="0"/>
              <a:t>0.43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July 2025,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Head of State, Amazon Prime Video</a:t>
            </a:r>
          </a:p>
        </p:txBody>
      </p:sp>
    </p:spTree>
    <p:extLst>
      <p:ext uri="{BB962C8B-B14F-4D97-AF65-F5344CB8AC3E}">
        <p14:creationId xmlns:p14="http://schemas.microsoft.com/office/powerpoint/2010/main" val="27724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41E0B6CD-C713-4D4D-88CB-2A3C88ABDBCC"/>
  <p:tag name="ISPRINGONLINEFOLDERID" val="0"/>
  <p:tag name="ISPRINGONLINEFOLDERPATH" val="Content List"/>
  <p:tag name="ISPRINGCLOUDFOLDERID" val="26"/>
  <p:tag name="ISPRINGCLOUDFOLDERPATH" val="Repository/Nickable Charts/TV  viewing &amp; audiences/"/>
  <p:tag name="ISPRINGCLOUDFOLDERDOMAIN" val="https://thinkbox.ispringcloud.eu"/>
  <p:tag name="ISPRING_PLAYERS_CUSTOMIZATION" val="UEsDBBQAAgAIACJN40q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OtaAlMxtD4H3QQAAGoSAAAdAAAAdW5pdmVyc2FsL2NvbW1vbl9tZXNzYWdlcy5sbmetWG1v2zYQ/l6g/4EQUGADurQd0KIYEgeyxDhCZMqV6DjZMAiMxNhEKNHTi1Pv037Nfth+yY6U7dhNCklJAduQaN1zx3t57qjj06+ZRCtelELlJ9aHo/cW4nmiUpHPT6wpPfvls4XKiuUpkyrnJ1auLHQ6eP3qWLJ8XrM5h+vXrxA6znhZwm050HcP90ikJ9ZkGDvBeGKT69gPRkE89EbWwFHZkuVr5Ku5+unXT5+/fvj46efjdxu5LjDR2Pb9QyBkkD6+7wBEaBj4MaBhPyb4iloD/dtPLphS3yPYGmwu+klPQnxpDfRvq9w0DDGhceR7Lo69KCYBNb7wMcWuNbhWNVqwFUeVQivB71G14BDHShQclVKk5o9EwUJe8zZlbjC2PRKHOKKh51AvINYgUkWxfmtgWV0tVAHqSpSKkt1InhqdkDHm/2XBS1DNKsgoBJ9qIeBJlTGRH7WrnhE/sN3YnkziMY4iewTOpbtNAdIB/L2oFvBfytVbUHGfS8VSdFtwAAwixJZLKZLmSREtC23hRLJ1qxWhPfPIKKZB4EcxJu52xRrgPEVuwfRme6KEdoRDAChYyYtnyMYm1404sqXsh3Dujc59+FJtwrmYLyR8q752TDBkwoTnbVKQqTiEHI+iWRC62mmgCjG0ZGV5r4r0IEv349kG7BEngEJw6B441RhbYMgPAexVFDyp2sB8e0qc83hICVwOMTjXZ3WeLDrKQYU8maT7KVlDrPYTrzX/N2jxMLiCEgdGCvpIBBdARBd9JK5xBOSBozYZYl96I1tTgSafLTNsmSdhutDlGrEkATkd0pVQdQkr2iXAD4aDyn5aIvxlCpnk2f4T/NYAQrBNDs3FioMJRdqe0cC2DnZ1Tn+Zer/HZ7bnYzeGJAfqialpA1oZA+LMVYWYlEpvAPSydMXyhKMbnjAd2DU8lorUPKYT0FjyVy3+RqzakO6bDV8TF1+9Oepp2gHFP7Ywq0swr6p4tqzaVO+Z/xwrdLF914QuW3+e/sjBxA694LtByti6CVKXyJQiq2XTC14cn51lfWPUasQLPdU9Wj/akqgh/aEHrDUUqrsEhmFDNzaYD2R3KY+cgaJJ0zuguXj5bQ+dJNgAEIWei3EJrjow4VJzfnf5GR5GHoXGMeM3pahapzJTjU2Ang5tAmOw5BV/KMYbfquAxyRnq2Y4g/ZoIt0a0L3Z76BfUI/6YDIBwPlmriqRFBnYn3bAnI7x1gMNzR/sZKZqmZrileLOUD34ts7446nytlCZWZWs3CZv02lOX2JFs7mwUTrpMZfs6q9zfPbK7/lRirAdwiTi2MTR44uja1V2FIIS0K7wabSdfqAWMlYlC2irt6rO045AzVHGxWc2gG32HHFWJIv//vm3I8Y3ljSraLP6Wy8QPZcBC+Id2B9EVbz8sw2E2sNDOXPTRWpz9NvKdTwJUg+y8IccsVjTWjKVwdJRu15I8k3QbEpt53wMdRCZtFd1kbRPafsIYzu8AC4zxwNrMGbFHRAhVUr2QjGutgaXerAz0eoj/HAEX/FCO6mP8Msait429Sax7brmhQSUIJw375rOmcKBJ9m8mZBq3hnMObcJsO03eDwVVV/AEOPdCwd9qDYHWB9OyJBGHWrTNLgtlwFdNPcPZLF63O92d6V5K3T8bu8l0f9QSwMEFAACAAgA61oCU0dLVwP8AwAAFxEAACcAAAB1bml2ZXJzYWwvZmxhc2hfcHVibGlzaGluZ19zZXR0aW5ncy54bWzVWO9y2kYQ/85T3KiTj0F2atcOA3g8thgzwUCR3CbT6XgO3YKuPt2puhOEfOrT9MH6JN3TYQwBJyIpnWQYD+i0+9u/v13JzYv3qSAzyDVXsuUd1488AjJWjMtpy7uLOi/PPaINlYwKJaHlSeWRi3atmRVjwXUSgjEoqgnCSN3ITMtLjMkavj+fz+tcZ7m9q0RhEF/XY5X6WQ4apIHczwRd4JdZZKC9JUIFAPxLlVyqtWs1QpoO6VaxQgDhDD2X3AZFRUdQnXi+ExvT+GGaq0KyKyVUTvLpuOX9cH5pP48yDuqapyBtTnQbD+2xaVDGuPWCipB/AJIAnybo7tmJR+acmaTlvTqxKCjtb6OU2C50alGuFOZAmiV8CoYyaqi7dPYMvDf68cAdsYWkKY8jvENs/C3vOroPe93r4L4/iILw/ia67Tkf9lCKgrfRHkpRN+oF+8hXhb95NwxGvW7/zX00GPSi7vBJCzO6kZCmv5mxJmZWFXkMq4Q1TVKkY0m5wB79KI0aDHa5oPkUItXhWMQJFRo88kcG058LKrhZIBmOkAwPANmlziA2I1u2lmfyArwnOAeIjmEtVy1x+nrVEmfnG6H7zvpTWDu9bFJjaJxg8+BZ6VrTXz96FJsouRGavSZjJdgqIEjHwPo0hTVKhA9cdlDy2CMTLILAUAcZSBJSiTTkBsOPVwC6GGvDTUm/zlL6MudUEMTDOQHkNtxKR5zQXG9kfZV52/xx+7e+MqB/d+lwR8+J/qoKwchCFUTwByBGESx1keKvBMg6ocgkV2l5ipQ3RAuOzs04zIFdVDH0Dk2kBWrifMkEGGfhz4J/IGOYqBxxgc5wGuE51w6/vhdwRrV+AqWPPr5wNOn2r4O3L2yAlM2ojPcEx/6ANDOHwKcYu1RoQgiF2VyDwMzEtNBQ1odxVopVCbP+5RXRPC2Eq/h/XZc16ANW5zBW6MLVqEphPutBZbMJnZWctDwroZGNHEviMPFGjIOGywKqAsZUEiXFgtAYh7m2DJ9xVWg8cVx20PqLHHSqhMvS1SnOQzSWM8iroB0dv/rx5PSns/PXjbr/z19/v/yk0nLBDQW11tyGu3p2g1bT+miPfkbpE9t0S7ej8tS2KNsyuvsJYbnJtud807c7aPdKKjfnt7qRwuBydHVDRkF414vCRpWG6CtknYkT7KiJfaasojO4i7AkQRXR4Sj4pZIbWJtKbAjCSnCDSnG8qSI1cpt6uLalK7mA43zqxhMOdMFTjp35XVD0ObZ8Pbv/F4Z+9UOjo/iBGAo0jxOs6sE64buYgodM8beUNXe1et3beL9r+jvfpO2dlEueYi7tpl+9frdPT47wjXHnrVoN0Tb/mdGu/QtQSwMEFAACAAgA61oCU6GEF03jAgAAlAoAACEAAAB1bml2ZXJzYWwvZmxhc2hfc2tpbl9zZXR0aW5ncy54bWyVVsFu4jAQve9XRNl706XdlpUCElAqVepuqxb17iRDYuHYke3Q8vdrxw6xgUAaCymeec8zHj9PiMUG0+mPIIjTmnOgcgVlRZCEgKISJuGqwHSTsK8Av1cc0zxQzh3wQFpYGBkyI4y/g5QKIrSltQU4m4RJLSWjVymjUkW4ooyXiITTn9fNE0cN8hKLbYErzmPzXOCsUQpdmOEUG+P3vR59hJSVFaK7Z5azqwSlm5yzmmYX4xS7CjhR1dQb/3O/WPYGIFjIJ1VgL6flWI9hlIqDEKBTulvqcZFFUAKkjXT+VA44Xajzuz+gbbHAsqHNfunRR6tQDn6RxzM9+vFUre4Rrpej0c3deYKEL6mgNyM9eqGN8r+1OKvq6jsaqTjLdUF9zvxuMetXy55DGMrU9VOE0fz2cXx7kaA3pAMpxsNYjz6GLc/tgx4OyL669z7W15Uz8qrretAQ9KEnBKaS1xBH7cz4RME+X2qp7kfrdy0d5lXl/IpqAdM1IsLCOmMHfINPTDMXZS0d5IORuoSFSdhF+o6OsFjMm2bhZLg3OSly2B7hHGOH/KfqeoR0jB3yneAMXijZWY+T7KHLkNpDniN7nOfrr7xAkZpm1tvOWq+O9KyvrnBStYYWU7IMpkKns8Il6IOLo8ZmUoqOcoop2uIcSczoX41Lds1mRBwdOKzWTisrllgSOCW4JkfVpt1yNXNfj9brC9J8FrrNmXkgVRefhMzoMgwsZxI2a5iP4TGcMgliKBhJidKiVJ+8wRTdhBUe+BNds6GkEvEN8BVjpDdOHDlViKPTdY5tMU4dAK3LBPhSnRuGVji+zeAKnBdE/eQHhk/IfEKP0zBloZajCO916RisCADxtGhVaybGU9ZEYgJbINbrGJoN9+0sFkqlfYKbyWdYS1dy1jJIk7ZXdMfp9TnPcYLwofJiftdxHQNkL1Eimp15N7/tw04uXmtu+5nWuQsyBqslb2nlP66hMup/o/8BUEsDBBQAAgAIAOtaAlOpYJAf6AMAAKgQAAAmAAAAdW5pdmVyc2FsL2h0bWxfcHVibGlzaGluZ19zZXR0aW5ncy54bWzVWO9u2kgQ/85TrHzqx+K0l15SZIiixCioBDjs3LWqqmjxDngv613Xu4bST/c0fbA+yY29hEAgqWnL5U4oAo9nfvP3t2PHO/mUCDKFTHMlm86L+oFDQEaKcTlpOldh+/mxQ7ShklGhJDQdqRxy0qp5aT4SXMcBGIOqmiCM1I3UNJ3YmLThurPZrM51mhV3lcgN4ut6pBI3zUCDNJC5qaBz/DLzFLSzQKgAgH+JkguzVq1GiGeRLhXLBRDOMHLJi6SouDCJcFyrNaLRzSRTuWRnSqiMZJNR0/nl+LT43OpYpHOegCxKolsoLMSmQRnjRRBUBPwzkBj4JMZojw4dMuPMxE3n5WGBgtruJkqJbTOnBcqZwhJIs4BPwFBGDbWX1p+BT0bfCqyIzSVNeBTiHVKk33TOw+ug2zn3r3v90A+uL8LLro1hB6PQfxvuYBR2wq6/i35V+It3A3/Y7fTeXIf9fjfsDO6ssKJrBfHc9Yp5WFmVZxEsC+aZOE9GknKBI3qvjBoMDrmg2QRC1ebYxDEVGhzyVwqT33MquJkjFw6QCzcA6alOITLDom1Nx2Q5OHdwFhADw14uR+LV6+VIHB2vpe5a73dpbY3So8bQKMbhQVkZmueuim7VxkqupVZck5ESbJkQJCNgPZpggQdt6ZAxVl1gbv0UJAmoRNpxg/lGSwudj7ThpqRbe6F9mnEqCFIKzwUgl8FG/lFMM71W5mWpi2mPWu97yoD+YPO3oodU/1S5YGSuciL4DRCjCPY2T/BXDGSVQWScqaSUCqoN0YJjcFMOM2AnVRy9QxdJjpZ4nqQCjPXwMeefyQjGKkNcoFM8fVDOtcWv7wScUq3vQOltjM8sLzq9c//tsyJByqZURjuC40BAkpp94FPMXSp0IYTCaq5AYGUimmso+8M4K9WqpFn//o5onuTCdvxn92UFeo/d2Y8XOrc9qtKYb0ZQ2W1MpyUnC56V0MhGji2xmHgjwjOIyxyqAkZUEiXFnNAIT29dMHzKVa5RYrlsofV3BWhNCZdlqBN8JEBnGYOsCtrBi5e/Hr767ej4daPufv37y/NHjRYbbSBo4c2utLMHV2Y1q3uL8xtGj6zPDdu2ypJiRNmG0+2PBIvVtXnOe26xdLbvoHJV3ltBo6fbQYF/Ojy7IEM/uOqGQaPKCPQU8sxEMc7QuHhsrGLTvwqxCX4V1cHQ/6NSGNiNSvPvB5Xg+pXyeFNFa2h382BlL1cKAQ/wiT2Q8AgXPOE4i/8LUj7Ejx/n87/Cya3PhfxRUloa74mTQLMoxj7urfdPd9I9XVX/S4WyV8vXtrX3NM/d+kZcQ/n6fxdatX8AUEsDBBQAAgAIAOtaAlMyYqOLkAEAAAMGAAAfAAAAdW5pdmVyc2FsL2h0bWxfc2tpbl9zZXR0aW5ncy5qc42Uy27CMBBF93xFlG4r1AYKaXc8glSJRaV2V3XhhCFEOLZlOykp4t+LEx6247R4NvHVyR3PWJ59zzsuP/G9F29ff9f7N3Nfa6A0yQu4N3XcoedK9wXOVvCR5YAzAr6FlOdfL/LhSriMfVKbxtW7shWan08dNFPaGmGhi9wBChdYOsBvF7hzgD8XsKfV1dSkNToupKSkn1Aigcg+oTxHNePfPdRLL9GCaQm8QRf1cqBrlIBh+jd5dXwaq9C5hOYMkWpJU9qPUbJNOS3Iqst1UzHgxyvfnmp5Hs8iww5nQr5KyO3EUaiim2QchIBT3lGkwgljFAPWfNvdtFDDuF2QRZeZyOSZnjyq0GmGUmh1KZyoMDFy9LK5hygIBqM2J2EnG2IQqDAIjCrgt1hRVrAbLpBxmqqOtNDpaDYxr/KCYopWGUkbLpgOF+HQyanDKtsGnIcqdPBa6HCuwjeeELWe0Mbx+vKu0eF695YmjaF0ziqsrEvXIMAukbhE6hJZ5xRqDxJpDxK1//S+/juNbdc7/AJQSwMEFAACAAgATmFyVCkQ9LPCDwAAfiUAABcAAAB1bml2ZXJzYWwvdW5pdmVyc2FsLnBuZ+2a+1tSWffAabrNVF6apsbJC1Zv01zKa6lh4liWNaVNmmmmkjliXtDQQAGBKZ+ypoScSkdRaOI188o0hBcUtJs0KZJ5IUSlYowAlUQOKAh8wXrf7/P+D/7AOex99uectfZaZ+21zrMv/xQWYrNi/QoQCGRzYH9wOAi0JBgEWpz26TJLz+GXoWGW06Ls8JDdoIYeJ7mlsSQ5KDQIBLpHXjmXsNTS/uzM/uPZIJDtI+tvES/z7s8g0OY1B4KDjubGT4xIrozn4HlT2fTiY4Wh2277FIbWI8oeR6xZG/x4cPcf9zZrlj8MOu0W4NrfuIRz7fPPf/1CfPRbTdQK1snHxSvil/y47f5q3AaHoKzVHprdQf8uCTKf+1bFx4ADZRRBz+TcywDcWyD3UT7Tf7qi1EhI7qHO7spB91QOeAgCzA8Vik3kepe2LOBpmgrra5G0Y1u1YR+LlOoijbXbSMuduyy/sMjSbRvEIlPprur+Eio141NLx5n9NeeclhapCCpDnw3IOuII69pBALed6b3oPy0dV/WHvNR6seBuzNNK0Vfzfw/ZWwe8+XSj5fiDU9ASy+nSpkvWS8glqy1HV5LrJ5bT49WWKQb94nfe+jT7kAVoAVqAFqAFaAFagBagBWgBWoAWoAVoAVqAFqAFaAFagBagBeh/ocYVG3NiTR2KCBo+C2AxiNnAiApPTPKhQOCocYXD4L1y50TLOLRvAyyTVc1omeMH4pF0ViLiRIm8S1ITATMcb6D42m60fssduBI485rlLhiHoLYqf+8h7bCAYpxqeWCeR+BjBitxQpAeGMLi/1EvUkJ38bmZqdL5D8Zc7eZSfKhzn+jesh7eTEQ+fi5fHnkSBPKFGV/N/nRqv6APNqs4C7OQG8JGSgwEzwedQY9r92gDUYeSeev9cMnGmiZ2BuOTxSA/GLCnWkYlvh7y/utRmchEssUooCMyOyeLgG/T4ei6HKThhISFFePt6uLNK1Vl1MDpQRzYjz2cO+RInKoIEWbrxLAs3oiq7XWeVmmTiZMTahPjiCQdj0KUVwhVBa2TmJMAm0aTNCkb/SdQW/kujihR05ya3JCZl97fiCqFMrRpbeMpTbXiuwwmd3JKg4eQoziYtQ6gjtmaKIWLolubc/ZdhG4ivb1pw6XYa6XOSsTAbTW1S8eYNNw0kOMuuUX6VXdtPczYm7G3KOb3QdQI0Wx03LvOJ0J33FkFGUSNf7+uX77WVm/auvYgvOjkCLqKQ6qUWuVgk7jcoTsZ9J5aRuupAxXxhoim1ra5A+IB1AAgBAZ9pGNa+a544K11cmVVo2lvriU3Cuh7aNgMDkO3ZnWw29NuEtCYmnCc2GD4ey7c+IVpO8P08h+I6NBI5lpQZ59bu9SkZPzmoKJ5hh/1e3fyz4xWlKw+eziR7ubfeW/oTmM9o4k7iRQPMQixx/ZX855bHk1jhU6Ijy8rmi4TIRaD/oQByi8KtNwNXaUTum8SFFHJcAP326B/znePR6tSr+f2rlSJMHT9Z6bmT+FE+Eoz1y5Zl8SJqTLVGeh7nrEnBiuaepDkwrEkHoNpchI46upvH3hCut54ImcIWiHsznAE/WKE9Pt+4ZzcKKHfqDYfy200U+w/KNYAX/mqVH8Zb07thAArfhn73uElTfSQuGpVlyFrnfcgImdI6VCPS093DB5KaaJUNB6W7WCKl4FOEhug6pes5PiCACYevJl/k7zLK2BZ1eYPtovjr+vwljK+daoi1LTHtv0FY14wOzgU68YwS4pQZJugn5mlIz4gkAE5aM5+tdfikuTf4EJz79SdJUWZeOWJ2mQq5i17TDPrzp15w4qIL0MaxlBXFVmV0IYJOLOtUJUn8xe6t5ePARo0fUzIln/Uo5JA54sw9fGbf1J9iSyDVSfg1roUMzp28nGXrs5rcnpLgE8j3q4IPTSRAbeffcmDNmLNBglx5JFdYJ5Gx6niZvanSH1QpRD8znktA9Gz7mgeayw9rimj/mWfjIwNjSnuE+7Ejea+6NYS7/M1ntENNBxYr3TSpRz1JuwKo0FdeJVjExlerW20py3Li/xVbdko+YtKx2G0GFHrTpztEjZGO2/7TqGBeEg12h0c/iFwv765kcJX+7jgNb3KEvOwDJpzNkagxmJbe9VpI2fhPGxU1WcbOZcqKqIgF/uB+8jV3YRI13fSEwm3YEFHqiLL330zYPY/iI99fXuyymr20e4D5EIIcZWf0a+arNSQ3AGgULUnHJZWgX6BnoAvLUJJEhXg8+GSVrhMqGsZm3eRkQHcgXEvpgwP7GFQkfUv3WDcvD3d0VRYamG0eIDXtdS8xy7g7Fl9sy10opv04DTlK/KDZhinoSHRg8A9GsGrg7oI+wBkxTHe6+auYiSHw083EDbK1gfrzx1dToe64Z+nJvT25XR6eWke1MjPA6WCvLd61KCssjaygjB8Lm60c8aV8eRQXMi85lwOlx9njU2RV0TX3+zd9isOCYlYqa5EXfkZHaHbu/c8pAeQOSz/zqd7Mh+Cz6t8ghRXnB19YdE73JPOYNAPVTNaG9oFjuACABNyDSVmsUen2DqEj7GwtR3cLzGbqEckaal6XBTtmExIAzCcH3/+YHJfu/gW7IRoUNsnmE5FHFc+NG0guI/j6qMFZoV0lHt732F8fHHa43gGSWCn1EAQsYszvZhSjyE4lvasGcYCo2ImdDOzzSa3HSwY63AldFKQZohpF8o4+MDMBmkETaVeUUTFbu0m8SCydcH6MFW+Zxh4riHRiAG/pHLn/FihFcdKvpI19+GKm3rt1FCO6n3ZGNAvS6J5+w92iCihxHw3qa5W7xIp8e5UJXcRnyrAPRDiR+ENM7Ak0glHbdmZWUzAljrBYea+cVmh9PtLhoJMJvh2BRzOS7jP7+f2Z7+ydcBvxcaNGEZpZAM0THXiCd206BQMXT7mKeH1Jyagdw3ubHJ9sbzBVp1VbPen1Das4ljnzknbnXJSzOg+ok3ce8W55+5rY+IP40erWHHJ6LpzTF+KyZ971TnAaKzs5j4QwNFiEGgcDmbGOmp3cwcv7uAcq+tLo5jyVq0HMKX1qw3CRCxeJGyfqN04L5bG8x1whiE2YDIDZRMCJSZLJfMa16AKhczy0TvkWS7cKpPONdyfW074AQiCTr7qT0kqlzbkjEwMbM2kt1/Ut00+1ze73N3RpawWlKArrGvnaLpeBSAlgXrDQblqwxb+eOMi0Es+9I7w4kFnD2y9X80F0wHVhhd9jLJ3HeGeCVpqdlWFCOmA8MavSk2VKKR6tgGj8rp0tVhQ6l9zY1Q2ppmo0LZoUpItwrTYM+zlIOSR8/s5dSl51c/VWMX0X4JS57RX4/w7xMz7V9tN4eZ3AzIgmRZoIiXxZ+ykfh/sJDGO6hgB4iECFhGdNqBvJnhAuaIUxlplG4EV8uQ8Ut/yOl0vhCvURqWP2MQ+xB/3u9pYCl22A3h2U988+NgIuOXvRwRS4g+SO2V9AXgcx+W/VhP6Rtbne4rl8XkaOXP5cfcfFJD/Gm5Ron31V0T3dEwAgBHJLHETwjCJumrBOKOgPh5lcPa926doEyX9UmLxs8BvALtEfLwCF9meVdfue0NPjZTlDMeZFh/3bkVYkp/pyzxaszY9zZLr2JT0CWyUgphhYfbDmJKe+A1Zw5r1TebhsdDg5I+WlctYeOwEjn9AOc6N5Xj9G/ZtuKGt/Dpp1ieCfEE0FS2Lzd8feE3xIAJcQvjhqvtXipIvCsXAohPF96WT16CcBnpPGucnuVLpf6u9ccpWjigWBlIH0ZgfhBYlDj0hrQDroO+pAzTzE1g91HzBffTVdTKUy55G6JwRm652/A2PMD8HDi4tUeB+rIARZUqpyEequ0KdX35bGXgjRUhFInyB4XrqI+cmPxXrlPE4czI0EoeP7txxCnanm5B26nqpc36vTx/vVhVM3gvLVhmQyvGpNqRZvxNQRyXrtST/t5SwgGVw3pt/WaJeqv7B9pr8+6tWxBXvM14XIfW3dBXP+6rcAeeWtsV65XrVtamkKSmgS6HHqZ6K7sVj+SdcojnqRl+XveRMokHM03cyBS6ICPFgEly4tO3nka3tdgO6c1ObiQCS6J7SdVr8wQo5vDFL2jb3wI4RoBzKK057NKaJuSf8bYcx3xj/Tpf9oFeth3g46bjrLW7tOe/WnfIvv7sxqhuqgiKO9k0lxoqFPEvQMsz8WmaxxtcROvxHHVyCUxW3+klN0ju20ZnebrttkZaVSB4ZiJIpdIy5B9vPd1tTOxFqkftOxof1fOrVzVohFeVssqyNN3yioOqnGr/yztDPNr4dswQvOm2m1EAirIWvgw62GEbaW7BKhrlXQS0wXT3R/YioZ9QSzZ3me50w0zQxzMxNf9P2IYAIqqCGf/4/1YiAYbHYVWEH7VtcrTfFMvuxgmtJ72dmqsxJwB+BpoJNwJR6botJ//cAZXSqtW+p75eSrZ+coYskJaHlH7Mh7OTslw0BBsiwNeFKUhBvirRRSWWuWUGWFSeEkTvheMwMSATD9v6myWpzrugTdphjE+ZtrZnJNjbo2tL9M2yYoI5COBHmg4yfN4NWOaoLuN9nuDy8wlusOvKsTZcPpk6av15StNKLmRiAfZJG0F98fgS+8t1fw5NbVHnCs/5u3OOgV/uY7e4UPzLRQ+kDb7IBdZgGcD86qbu1mBseUWBMOltF+fxDnrbf/u/tK0HDp7W6pDUAriA5oNWUsQkEouwky3J90+AGf4hGJMtWFuY//aN97h28O4WA3WW4WWqZmrFPsLPQjYSkt4M+/7lBsvGvZ+xJdqHV+8+guVogMx63D+0XoaJ4ioVHENl3I3TydFoTC2m/858XaObb7RdqTYZhEaWGoJkSwGC7hLyuaWVopGRGK+EmFPHrE9eBmnvHVV13FDo7wRtwN7sHPzcvnf9j3Zqd/KGpn4TjyVP5nYX5+x9S+stl5dow42VfCZOtO6dr25pb/s9IuxZX20oA6H1PfL4ULwbrNdtB7zeZtd1miyNYqrNqcJjzMz1wP423J5YpNJU/sVtvKV7G6ghlZT4Uk2bmJgM3rbC88FAbsDcLYckb4qzbh2wTjGz50NS1wXHKpOFrS0037MTgTjuHqDarC4jqqRRQiiRXK6IjUsXs7nG2tUwsdc26Ut1xRLVF7dgO+NcKiK+vuF/ZQDTozLma2h2sQgdrFZl9/uk2BU9yVqeIbJIgNZIpkuI+JBNt3afzavOH0lL2gmsWr7fWmlfqYp5W1pJ3+QSssV63j1zZohmedj8ksJabfsEDu90GzEqDJZL+ngH6uEGo32lpUdlhvPZv+cX5rT+3hkIEgGv4tCaKy8a+fzYgv2Dtztg7AKnBzJ0+VmtefifxhleZW0Ghtf/A3rDght0nz/8fUEsDBBQAAgAIAE5hclTAqrEVSgAAAGsAAAAbAAAAdW5pdmVyc2FsL3VuaXZlcnNhbC5wbmcueG1ss7GvyM1RKEstKs7Mz7NVMtQzULK34+WyKShKLctMLVeoAIoBBSFASaESyDVCcMszU0oygEIGZhYIwYzUzPSMElslCwOERn2gmQBQSwECAAAUAAIACAAiTeNKqQHEdvsCAACwCAAAFAAAAAAAAAABAAAAAAAAAAAAdW5pdmVyc2FsL3BsYXllci54bWxQSwECAAAUAAIACADrWgJTMbQ+B90EAABqEgAAHQAAAAAAAAABAAAAAAAtAwAAdW5pdmVyc2FsL2NvbW1vbl9tZXNzYWdlcy5sbmdQSwECAAAUAAIACADrWgJTR0tXA/wDAAAXEQAAJwAAAAAAAAABAAAAAABFCAAAdW5pdmVyc2FsL2ZsYXNoX3B1Ymxpc2hpbmdfc2V0dGluZ3MueG1sUEsBAgAAFAACAAgA61oCU6GEF03jAgAAlAoAACEAAAAAAAAAAQAAAAAAhgwAAHVuaXZlcnNhbC9mbGFzaF9za2luX3NldHRpbmdzLnhtbFBLAQIAABQAAgAIAOtaAlOpYJAf6AMAAKgQAAAmAAAAAAAAAAEAAAAAAKgPAAB1bml2ZXJzYWwvaHRtbF9wdWJsaXNoaW5nX3NldHRpbmdzLnhtbFBLAQIAABQAAgAIAOtaAlMyYqOLkAEAAAMGAAAfAAAAAAAAAAEAAAAAANQTAAB1bml2ZXJzYWwvaHRtbF9za2luX3NldHRpbmdzLmpzUEsBAgAAFAACAAgATmFyVCkQ9LPCDwAAfiUAABcAAAAAAAAAAAAAAAAAoRUAAHVuaXZlcnNhbC91bml2ZXJzYWwucG5nUEsBAgAAFAACAAgATmFyVMCqsRVKAAAAawAAABsAAAAAAAAAAQAAAAAAmCUAAHVuaXZlcnNhbC91bml2ZXJzYWwucG5nLnhtbFBLBQYAAAAACAAIAGACAAAbJgAAAAA=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Monthly TV Report - July 20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1194</Words>
  <Application>Microsoft Office PowerPoint</Application>
  <PresentationFormat>Widescreen</PresentationFormat>
  <Paragraphs>154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Thinkbox</vt:lpstr>
      <vt:lpstr>Monthly TV viewing report</vt:lpstr>
      <vt:lpstr>July linear TV facts &amp; figures</vt:lpstr>
      <vt:lpstr>Some notable TV moments in July</vt:lpstr>
      <vt:lpstr>Top 5 ITV1 programmes</vt:lpstr>
      <vt:lpstr>Top 5 Channel 4 programmes</vt:lpstr>
      <vt:lpstr>Top 5 Channel 5 programmes</vt:lpstr>
      <vt:lpstr>Top 5 commercial non-PSB* programmes (non-sport)</vt:lpstr>
      <vt:lpstr>Top 5 Netflix programmes</vt:lpstr>
      <vt:lpstr>Top 5 Amazon Prime Video programmes</vt:lpstr>
      <vt:lpstr>Top 5 Disney+ programmes</vt:lpstr>
      <vt:lpstr>Top commercial programmes with largest proportion of device viewing</vt:lpstr>
      <vt:lpstr>Top commercial programmes with largest proportion of pre-broadcast boxset BVOD viewing</vt:lpstr>
      <vt:lpstr>Key new to linear TV advertisers in July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TV Report - July 2025</dc:title>
  <dc:creator>Kate Allinson</dc:creator>
  <cp:lastModifiedBy>Akeel Mungul</cp:lastModifiedBy>
  <cp:revision>3682</cp:revision>
  <dcterms:created xsi:type="dcterms:W3CDTF">2017-11-21T15:01:39Z</dcterms:created>
  <dcterms:modified xsi:type="dcterms:W3CDTF">2025-08-12T14:49:52Z</dcterms:modified>
</cp:coreProperties>
</file>