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2.xml" ContentType="application/vnd.openxmlformats-officedocument.them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147376287" r:id="rId3"/>
    <p:sldId id="214253329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147" autoAdjust="0"/>
  </p:normalViewPr>
  <p:slideViewPr>
    <p:cSldViewPr snapToGrid="0">
      <p:cViewPr varScale="1">
        <p:scale>
          <a:sx n="92" d="100"/>
          <a:sy n="92" d="100"/>
        </p:scale>
        <p:origin x="13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3982630250183368E-2"/>
          <c:y val="9.9278491929383816E-2"/>
          <c:w val="0.91342076614860723"/>
          <c:h val="0.7024838721496116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In-Target Audience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3C8-4671-97FA-55B8D7E0FC8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ABA0-4229-941C-A878769AC618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650k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83C8-4671-97FA-55B8D7E0FC8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C8-4671-97FA-55B8D7E0FC8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F61F8D34-4BBE-4CDF-9C1B-47854EB161D4}" type="VALUE">
                      <a:rPr lang="en-US" smtClean="0"/>
                      <a:pPr/>
                      <a:t>[VALUE]</a:t>
                    </a:fld>
                    <a:r>
                      <a:rPr lang="en-US"/>
                      <a:t>m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83C8-4671-97FA-55B8D7E0FC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Sheet1!$A$2:$A$5</c:f>
              <c:strCache>
                <c:ptCount val="4"/>
                <c:pt idx="0">
                  <c:v>Free</c:v>
                </c:pt>
                <c:pt idx="1">
                  <c:v>Paid</c:v>
                </c:pt>
                <c:pt idx="2">
                  <c:v>Free</c:v>
                </c:pt>
                <c:pt idx="3">
                  <c:v>Paid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0</c:v>
                </c:pt>
                <c:pt idx="1">
                  <c:v>650000</c:v>
                </c:pt>
                <c:pt idx="2">
                  <c:v>0</c:v>
                </c:pt>
                <c:pt idx="3">
                  <c:v>1000000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A0-4229-941C-A878769AC61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Out of Target Audience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6E4-4EE0-8187-B385BAD8F14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</a:rPr>
                      <a:t>350k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83C8-4671-97FA-55B8D7E0FC8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B79D0845-97E3-42B6-B22D-5EC5B459B2D1}" type="VALUE">
                      <a:rPr lang="en-US" b="1" smtClean="0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r>
                      <a:rPr lang="en-US" b="1" dirty="0">
                        <a:solidFill>
                          <a:schemeClr val="bg1"/>
                        </a:solidFill>
                      </a:rPr>
                      <a:t>m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3C8-4671-97FA-55B8D7E0FC8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C8-4671-97FA-55B8D7E0FC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Free</c:v>
                </c:pt>
                <c:pt idx="1">
                  <c:v>Paid</c:v>
                </c:pt>
                <c:pt idx="2">
                  <c:v>Free</c:v>
                </c:pt>
                <c:pt idx="3">
                  <c:v>Paid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350000</c:v>
                </c:pt>
                <c:pt idx="2">
                  <c:v>3500000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C8-4671-97FA-55B8D7E0F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4"/>
        <c:overlap val="100"/>
        <c:axId val="906966064"/>
        <c:axId val="906966392"/>
      </c:barChart>
      <c:catAx>
        <c:axId val="906966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6966392"/>
        <c:crosses val="autoZero"/>
        <c:auto val="1"/>
        <c:lblAlgn val="ctr"/>
        <c:lblOffset val="100"/>
        <c:noMultiLvlLbl val="0"/>
      </c:catAx>
      <c:valAx>
        <c:axId val="906966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6966064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793E0-1B3C-4913-AE3C-D9ACC4619433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9BB2F-01FF-4CFB-8AB0-3238639FD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554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2B649-FA31-09AF-9EDD-D1D46D5E4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795EF9-F411-551D-418B-42A98878BC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6AB405-F09D-0B55-58C3-CC283FCE3A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GB" sz="1200" b="0" i="0" u="none" strike="noStrike" baseline="0" dirty="0">
                <a:latin typeface="FoundersGrotesk-Regular"/>
              </a:rPr>
              <a:t>The chart combines AA/WARC revenue estimates, with the video advertising time data to create a relative cost per 30 seconds of AV ad exposure.</a:t>
            </a:r>
          </a:p>
          <a:p>
            <a:pPr algn="l"/>
            <a:endParaRPr lang="en-GB" sz="1200" b="0" i="0" u="none" strike="noStrike" baseline="0" dirty="0">
              <a:latin typeface="FoundersGrotesk-Regular"/>
            </a:endParaRPr>
          </a:p>
          <a:p>
            <a:pPr algn="l"/>
            <a:r>
              <a:rPr lang="en-GB" sz="1200" b="0" i="0" u="none" strike="noStrike" baseline="0" dirty="0">
                <a:latin typeface="FoundersGrotesk-Regular"/>
              </a:rPr>
              <a:t>Spot TV advertising (linear, BVOD and SVOD) averages £7 per thousand exposures. Social media video (which also includes YouTube) is £53.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FE8D2-66CF-AA2F-E5DA-9CC1CDFEB6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C01CE4-3762-45B6-9736-1C63892740C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878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online advertising, advertisers have to pay for every view their ad gets, whether or not they are the desired audience. Nielsen data suggests that 65% of online impressions for 16-34s are ‘in target’, 35% ‘out of target’.</a:t>
            </a:r>
          </a:p>
          <a:p>
            <a:endParaRPr lang="en-GB" dirty="0"/>
          </a:p>
          <a:p>
            <a:r>
              <a:rPr lang="en-GB" dirty="0"/>
              <a:t>This chart demonstrates the difference in the nature of online advertising and linear TV advertising. It compares campaigns buying 1 million 16-34 exposures.</a:t>
            </a:r>
          </a:p>
          <a:p>
            <a:endParaRPr lang="en-GB" dirty="0"/>
          </a:p>
          <a:p>
            <a:r>
              <a:rPr lang="en-GB" dirty="0"/>
              <a:t>Linear TV isn’t perfect. When buying 1 million 16-34s the sampling margin of error is roughly 10% or more 16-34s than you bought. But you don’t pay for any of the out-of-target audience, which, as you can see, is substantial. This exposure is absolutely free.</a:t>
            </a:r>
          </a:p>
          <a:p>
            <a:endParaRPr lang="en-GB" dirty="0"/>
          </a:p>
          <a:p>
            <a:r>
              <a:rPr lang="en-GB" dirty="0"/>
              <a:t>For a million 16-34 online impressions, on average only 65% will be aged 16-34. But the advertiser still has to pay for those who aren’t. There is nothing extra for free.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0DFD36-33EA-4DB4-B32D-6EBE0B1D4496}" type="slidenum">
              <a:rPr kumimoji="0" lang="en-GB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237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4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7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9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0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4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5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6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8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9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0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6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9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0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698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3857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428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168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116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136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3345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372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1968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 dirty="0"/>
              <a:t>XXX%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32722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231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6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61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1712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217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Freeform 8"/>
          <p:cNvSpPr>
            <a:spLocks/>
          </p:cNvSpPr>
          <p:nvPr userDrawn="1"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8164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663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50749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644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6570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609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8040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4271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3915">
          <p15:clr>
            <a:srgbClr val="FBAE40"/>
          </p15:clr>
        </p15:guide>
        <p15:guide id="3" orient="horz" pos="4025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8112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588" y="1292694"/>
            <a:ext cx="5298141" cy="2411176"/>
          </a:xfrm>
        </p:spPr>
        <p:txBody>
          <a:bodyPr anchor="t"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565622" y="571616"/>
            <a:ext cx="5530378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700" b="1" kern="1200" cap="none" spc="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7FD7B46-C0E5-4A41-9337-30B99A971FC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8588" y="3806104"/>
            <a:ext cx="5299200" cy="596244"/>
          </a:xfrm>
        </p:spPr>
        <p:txBody>
          <a:bodyPr lIns="108000" anchor="b" anchorCtr="0"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Speaker name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216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1288" y="1140293"/>
            <a:ext cx="5298141" cy="2412000"/>
          </a:xfrm>
        </p:spPr>
        <p:txBody>
          <a:bodyPr anchor="t">
            <a:noAutofit/>
          </a:bodyPr>
          <a:lstStyle>
            <a:lvl1pPr algn="l">
              <a:defRPr sz="4000"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71288" y="651155"/>
            <a:ext cx="6450012" cy="35261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1800" b="1" kern="1200" spc="3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6958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7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6683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8537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72303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123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6181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463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3464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5" y="359944"/>
            <a:ext cx="11341099" cy="102118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1129603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1123315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706905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Portrai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3330340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1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6181255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8" name="Picture Placeholder 16"/>
          <p:cNvSpPr>
            <a:spLocks noGrp="1"/>
          </p:cNvSpPr>
          <p:nvPr>
            <p:ph type="pic" sz="quarter" idx="22"/>
          </p:nvPr>
        </p:nvSpPr>
        <p:spPr>
          <a:xfrm>
            <a:off x="9032169" y="1428750"/>
            <a:ext cx="2680405" cy="383698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08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on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369668" y="1428750"/>
            <a:ext cx="6342907" cy="38369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918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5442018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373566" y="447473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5340351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373566" y="2943366"/>
            <a:ext cx="4339009" cy="232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4340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71174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>
            <a:extLst>
              <a:ext uri="{FF2B5EF4-FFF2-40B4-BE49-F238E27FC236}">
                <a16:creationId xmlns:a16="http://schemas.microsoft.com/office/drawing/2014/main" id="{C83E0A7E-A4E1-41C3-86F6-B6D82D55655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930580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2E7303BD-8C87-4547-94CC-49DD3934C1D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394505" y="1428750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3F505454-5599-4E41-93B7-601ECB12081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394505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3189B23B-90CA-44D3-94DB-D124B4FC4F6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930580" y="3411769"/>
            <a:ext cx="331806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24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27335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6728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79425" y="1428750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6728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27335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79425" y="3411769"/>
            <a:ext cx="3645289" cy="185397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771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614207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7446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ng title text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46822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1930399"/>
            <a:ext cx="5181600" cy="4119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1706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in bubble &amp; 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221" y="651774"/>
            <a:ext cx="3714140" cy="102118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1221" y="1614207"/>
            <a:ext cx="3714140" cy="4051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746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stati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377758" y="2033529"/>
            <a:ext cx="4368867" cy="30591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1476" y="182083"/>
            <a:ext cx="4459604" cy="1745777"/>
          </a:xfrm>
        </p:spPr>
        <p:txBody>
          <a:bodyPr bIns="0">
            <a:noAutofit/>
          </a:bodyPr>
          <a:lstStyle>
            <a:lvl1pPr>
              <a:defRPr sz="12600" kern="5000" spc="-700" baseline="0"/>
            </a:lvl1pPr>
          </a:lstStyle>
          <a:p>
            <a:r>
              <a:rPr lang="en-US" dirty="0"/>
              <a:t>XXX%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9" y="5365115"/>
            <a:ext cx="11334816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479425" y="1874892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69904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>
          <p15:clr>
            <a:srgbClr val="FBAE40"/>
          </p15:clr>
        </p15:guide>
        <p15:guide id="3" orient="horz" pos="216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Screen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939790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1746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379142" y="1614207"/>
            <a:ext cx="556260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79425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7"/>
          <p:cNvSpPr>
            <a:spLocks noGrp="1"/>
          </p:cNvSpPr>
          <p:nvPr>
            <p:ph sz="quarter" idx="16"/>
          </p:nvPr>
        </p:nvSpPr>
        <p:spPr>
          <a:xfrm>
            <a:off x="6096000" y="1614207"/>
            <a:ext cx="5562600" cy="3651532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196283" y="1428750"/>
            <a:ext cx="5531635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7441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x Video -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9425" y="447473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7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6176962" y="447472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5"/>
          </p:nvPr>
        </p:nvSpPr>
        <p:spPr>
          <a:xfrm>
            <a:off x="6177278" y="3063315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19" name="Picture Placeholder 5"/>
          <p:cNvSpPr>
            <a:spLocks noGrp="1"/>
          </p:cNvSpPr>
          <p:nvPr>
            <p:ph type="pic" sz="quarter" idx="16"/>
          </p:nvPr>
        </p:nvSpPr>
        <p:spPr>
          <a:xfrm>
            <a:off x="479425" y="3058519"/>
            <a:ext cx="5535613" cy="2435428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3964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video -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E1B2C-E2EB-4D98-843F-9CDD27271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B3BE8F-C639-42D5-B26C-D4093C446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8228E9-593B-43BF-9FE7-6F9613A7A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Media Placeholder 6">
            <a:extLst>
              <a:ext uri="{FF2B5EF4-FFF2-40B4-BE49-F238E27FC236}">
                <a16:creationId xmlns:a16="http://schemas.microsoft.com/office/drawing/2014/main" id="{89F17558-6D60-4901-A0B6-C4274AAB5238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en-US" dirty="0"/>
              <a:t>Click icon to add media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9727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Picture Placeholder 15"/>
          <p:cNvSpPr>
            <a:spLocks noGrp="1"/>
          </p:cNvSpPr>
          <p:nvPr>
            <p:ph type="pic" sz="quarter" idx="14"/>
          </p:nvPr>
        </p:nvSpPr>
        <p:spPr>
          <a:xfrm>
            <a:off x="477203" y="4393565"/>
            <a:ext cx="1092517" cy="1092518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11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8" name="Freeform 8"/>
          <p:cNvSpPr>
            <a:spLocks/>
          </p:cNvSpPr>
          <p:nvPr/>
        </p:nvSpPr>
        <p:spPr bwMode="auto">
          <a:xfrm>
            <a:off x="463293" y="3652420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097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5168188"/>
            <a:ext cx="2858127" cy="357149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313420" y="-9729"/>
            <a:ext cx="3878580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63293" y="5047097"/>
            <a:ext cx="3019046" cy="576786"/>
          </a:xfrm>
          <a:custGeom>
            <a:avLst/>
            <a:gdLst>
              <a:gd name="T0" fmla="*/ 26 w 716"/>
              <a:gd name="T1" fmla="*/ 2 h 132"/>
              <a:gd name="T2" fmla="*/ 26 w 716"/>
              <a:gd name="T3" fmla="*/ 0 h 132"/>
              <a:gd name="T4" fmla="*/ 13 w 716"/>
              <a:gd name="T5" fmla="*/ 3 h 132"/>
              <a:gd name="T6" fmla="*/ 4 w 716"/>
              <a:gd name="T7" fmla="*/ 11 h 132"/>
              <a:gd name="T8" fmla="*/ 0 w 716"/>
              <a:gd name="T9" fmla="*/ 26 h 132"/>
              <a:gd name="T10" fmla="*/ 0 w 716"/>
              <a:gd name="T11" fmla="*/ 132 h 132"/>
              <a:gd name="T12" fmla="*/ 690 w 716"/>
              <a:gd name="T13" fmla="*/ 132 h 132"/>
              <a:gd name="T14" fmla="*/ 702 w 716"/>
              <a:gd name="T15" fmla="*/ 128 h 132"/>
              <a:gd name="T16" fmla="*/ 711 w 716"/>
              <a:gd name="T17" fmla="*/ 121 h 132"/>
              <a:gd name="T18" fmla="*/ 716 w 716"/>
              <a:gd name="T19" fmla="*/ 106 h 132"/>
              <a:gd name="T20" fmla="*/ 716 w 716"/>
              <a:gd name="T21" fmla="*/ 26 h 132"/>
              <a:gd name="T22" fmla="*/ 712 w 716"/>
              <a:gd name="T23" fmla="*/ 13 h 132"/>
              <a:gd name="T24" fmla="*/ 705 w 716"/>
              <a:gd name="T25" fmla="*/ 4 h 132"/>
              <a:gd name="T26" fmla="*/ 690 w 716"/>
              <a:gd name="T27" fmla="*/ 0 h 132"/>
              <a:gd name="T28" fmla="*/ 26 w 716"/>
              <a:gd name="T29" fmla="*/ 0 h 132"/>
              <a:gd name="T30" fmla="*/ 26 w 716"/>
              <a:gd name="T31" fmla="*/ 2 h 132"/>
              <a:gd name="T32" fmla="*/ 26 w 716"/>
              <a:gd name="T33" fmla="*/ 4 h 132"/>
              <a:gd name="T34" fmla="*/ 690 w 716"/>
              <a:gd name="T35" fmla="*/ 4 h 132"/>
              <a:gd name="T36" fmla="*/ 702 w 716"/>
              <a:gd name="T37" fmla="*/ 7 h 132"/>
              <a:gd name="T38" fmla="*/ 710 w 716"/>
              <a:gd name="T39" fmla="*/ 19 h 132"/>
              <a:gd name="T40" fmla="*/ 711 w 716"/>
              <a:gd name="T41" fmla="*/ 24 h 132"/>
              <a:gd name="T42" fmla="*/ 712 w 716"/>
              <a:gd name="T43" fmla="*/ 25 h 132"/>
              <a:gd name="T44" fmla="*/ 712 w 716"/>
              <a:gd name="T45" fmla="*/ 25 h 132"/>
              <a:gd name="T46" fmla="*/ 712 w 716"/>
              <a:gd name="T47" fmla="*/ 26 h 132"/>
              <a:gd name="T48" fmla="*/ 712 w 716"/>
              <a:gd name="T49" fmla="*/ 106 h 132"/>
              <a:gd name="T50" fmla="*/ 708 w 716"/>
              <a:gd name="T51" fmla="*/ 118 h 132"/>
              <a:gd name="T52" fmla="*/ 697 w 716"/>
              <a:gd name="T53" fmla="*/ 126 h 132"/>
              <a:gd name="T54" fmla="*/ 692 w 716"/>
              <a:gd name="T55" fmla="*/ 127 h 132"/>
              <a:gd name="T56" fmla="*/ 690 w 716"/>
              <a:gd name="T57" fmla="*/ 128 h 132"/>
              <a:gd name="T58" fmla="*/ 690 w 716"/>
              <a:gd name="T59" fmla="*/ 128 h 132"/>
              <a:gd name="T60" fmla="*/ 690 w 716"/>
              <a:gd name="T61" fmla="*/ 128 h 132"/>
              <a:gd name="T62" fmla="*/ 4 w 716"/>
              <a:gd name="T63" fmla="*/ 128 h 132"/>
              <a:gd name="T64" fmla="*/ 4 w 716"/>
              <a:gd name="T65" fmla="*/ 26 h 132"/>
              <a:gd name="T66" fmla="*/ 7 w 716"/>
              <a:gd name="T67" fmla="*/ 13 h 132"/>
              <a:gd name="T68" fmla="*/ 19 w 716"/>
              <a:gd name="T69" fmla="*/ 5 h 132"/>
              <a:gd name="T70" fmla="*/ 24 w 716"/>
              <a:gd name="T71" fmla="*/ 4 h 132"/>
              <a:gd name="T72" fmla="*/ 25 w 716"/>
              <a:gd name="T73" fmla="*/ 4 h 132"/>
              <a:gd name="T74" fmla="*/ 25 w 716"/>
              <a:gd name="T75" fmla="*/ 4 h 132"/>
              <a:gd name="T76" fmla="*/ 26 w 716"/>
              <a:gd name="T77" fmla="*/ 4 h 132"/>
              <a:gd name="T78" fmla="*/ 26 w 716"/>
              <a:gd name="T79" fmla="*/ 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16" h="132">
                <a:moveTo>
                  <a:pt x="26" y="2"/>
                </a:moveTo>
                <a:cubicBezTo>
                  <a:pt x="26" y="0"/>
                  <a:pt x="26" y="0"/>
                  <a:pt x="26" y="0"/>
                </a:cubicBezTo>
                <a:cubicBezTo>
                  <a:pt x="25" y="0"/>
                  <a:pt x="19" y="0"/>
                  <a:pt x="13" y="3"/>
                </a:cubicBezTo>
                <a:cubicBezTo>
                  <a:pt x="9" y="4"/>
                  <a:pt x="6" y="7"/>
                  <a:pt x="4" y="11"/>
                </a:cubicBezTo>
                <a:cubicBezTo>
                  <a:pt x="1" y="14"/>
                  <a:pt x="0" y="19"/>
                  <a:pt x="0" y="26"/>
                </a:cubicBezTo>
                <a:cubicBezTo>
                  <a:pt x="0" y="132"/>
                  <a:pt x="0" y="132"/>
                  <a:pt x="0" y="132"/>
                </a:cubicBezTo>
                <a:cubicBezTo>
                  <a:pt x="690" y="132"/>
                  <a:pt x="690" y="132"/>
                  <a:pt x="690" y="132"/>
                </a:cubicBezTo>
                <a:cubicBezTo>
                  <a:pt x="690" y="132"/>
                  <a:pt x="696" y="132"/>
                  <a:pt x="702" y="128"/>
                </a:cubicBezTo>
                <a:cubicBezTo>
                  <a:pt x="706" y="127"/>
                  <a:pt x="709" y="124"/>
                  <a:pt x="711" y="121"/>
                </a:cubicBezTo>
                <a:cubicBezTo>
                  <a:pt x="714" y="117"/>
                  <a:pt x="716" y="112"/>
                  <a:pt x="716" y="106"/>
                </a:cubicBezTo>
                <a:cubicBezTo>
                  <a:pt x="716" y="26"/>
                  <a:pt x="716" y="26"/>
                  <a:pt x="716" y="26"/>
                </a:cubicBezTo>
                <a:cubicBezTo>
                  <a:pt x="716" y="25"/>
                  <a:pt x="716" y="19"/>
                  <a:pt x="712" y="13"/>
                </a:cubicBezTo>
                <a:cubicBezTo>
                  <a:pt x="711" y="9"/>
                  <a:pt x="708" y="6"/>
                  <a:pt x="705" y="4"/>
                </a:cubicBezTo>
                <a:cubicBezTo>
                  <a:pt x="701" y="1"/>
                  <a:pt x="696" y="0"/>
                  <a:pt x="69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2"/>
                  <a:pt x="26" y="2"/>
                  <a:pt x="26" y="2"/>
                </a:cubicBezTo>
                <a:cubicBezTo>
                  <a:pt x="26" y="4"/>
                  <a:pt x="26" y="4"/>
                  <a:pt x="26" y="4"/>
                </a:cubicBezTo>
                <a:cubicBezTo>
                  <a:pt x="690" y="4"/>
                  <a:pt x="690" y="4"/>
                  <a:pt x="690" y="4"/>
                </a:cubicBezTo>
                <a:cubicBezTo>
                  <a:pt x="695" y="4"/>
                  <a:pt x="699" y="5"/>
                  <a:pt x="702" y="7"/>
                </a:cubicBezTo>
                <a:cubicBezTo>
                  <a:pt x="707" y="10"/>
                  <a:pt x="709" y="15"/>
                  <a:pt x="710" y="19"/>
                </a:cubicBezTo>
                <a:cubicBezTo>
                  <a:pt x="711" y="21"/>
                  <a:pt x="711" y="22"/>
                  <a:pt x="711" y="24"/>
                </a:cubicBezTo>
                <a:cubicBezTo>
                  <a:pt x="711" y="24"/>
                  <a:pt x="712" y="25"/>
                  <a:pt x="712" y="25"/>
                </a:cubicBezTo>
                <a:cubicBezTo>
                  <a:pt x="712" y="25"/>
                  <a:pt x="712" y="25"/>
                  <a:pt x="712" y="25"/>
                </a:cubicBezTo>
                <a:cubicBezTo>
                  <a:pt x="712" y="26"/>
                  <a:pt x="712" y="26"/>
                  <a:pt x="712" y="26"/>
                </a:cubicBezTo>
                <a:cubicBezTo>
                  <a:pt x="712" y="106"/>
                  <a:pt x="712" y="106"/>
                  <a:pt x="712" y="106"/>
                </a:cubicBezTo>
                <a:cubicBezTo>
                  <a:pt x="712" y="111"/>
                  <a:pt x="710" y="115"/>
                  <a:pt x="708" y="118"/>
                </a:cubicBezTo>
                <a:cubicBezTo>
                  <a:pt x="705" y="123"/>
                  <a:pt x="701" y="125"/>
                  <a:pt x="697" y="126"/>
                </a:cubicBezTo>
                <a:cubicBezTo>
                  <a:pt x="695" y="127"/>
                  <a:pt x="693" y="127"/>
                  <a:pt x="692" y="127"/>
                </a:cubicBezTo>
                <a:cubicBezTo>
                  <a:pt x="691" y="127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690" y="128"/>
                  <a:pt x="690" y="128"/>
                  <a:pt x="690" y="128"/>
                </a:cubicBezTo>
                <a:cubicBezTo>
                  <a:pt x="4" y="128"/>
                  <a:pt x="4" y="128"/>
                  <a:pt x="4" y="128"/>
                </a:cubicBezTo>
                <a:cubicBezTo>
                  <a:pt x="4" y="26"/>
                  <a:pt x="4" y="26"/>
                  <a:pt x="4" y="26"/>
                </a:cubicBezTo>
                <a:cubicBezTo>
                  <a:pt x="4" y="20"/>
                  <a:pt x="5" y="16"/>
                  <a:pt x="7" y="13"/>
                </a:cubicBezTo>
                <a:cubicBezTo>
                  <a:pt x="10" y="8"/>
                  <a:pt x="15" y="6"/>
                  <a:pt x="19" y="5"/>
                </a:cubicBezTo>
                <a:cubicBezTo>
                  <a:pt x="21" y="4"/>
                  <a:pt x="22" y="4"/>
                  <a:pt x="24" y="4"/>
                </a:cubicBezTo>
                <a:cubicBezTo>
                  <a:pt x="24" y="4"/>
                  <a:pt x="25" y="4"/>
                  <a:pt x="25" y="4"/>
                </a:cubicBezTo>
                <a:cubicBezTo>
                  <a:pt x="25" y="4"/>
                  <a:pt x="25" y="4"/>
                  <a:pt x="25" y="4"/>
                </a:cubicBezTo>
                <a:cubicBezTo>
                  <a:pt x="26" y="4"/>
                  <a:pt x="26" y="4"/>
                  <a:pt x="26" y="4"/>
                </a:cubicBezTo>
                <a:lnTo>
                  <a:pt x="26" y="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17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Small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1746970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926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Medium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3" y="3773511"/>
            <a:ext cx="2858126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430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full screen image - Large bub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0" y="-9730"/>
            <a:ext cx="12192000" cy="68677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8216264" cy="3190976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/>
          </p:nvPr>
        </p:nvSpPr>
        <p:spPr>
          <a:xfrm>
            <a:off x="535312" y="3773511"/>
            <a:ext cx="5659748" cy="3571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765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ss cutt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593598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5718242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2163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323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766" y="759293"/>
            <a:ext cx="5633780" cy="1663867"/>
          </a:xfrm>
          <a:solidFill>
            <a:schemeClr val="bg1">
              <a:alpha val="0"/>
            </a:schemeClr>
          </a:solidFill>
          <a:effectLst/>
        </p:spPr>
        <p:txBody>
          <a:bodyPr anchor="t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52577" y="2627694"/>
            <a:ext cx="3757295" cy="365442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6184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0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6272054" y="359945"/>
            <a:ext cx="5594826" cy="519757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155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half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8" y="1614207"/>
            <a:ext cx="4368867" cy="365153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07894" y="-9729"/>
            <a:ext cx="6184106" cy="59483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79425" y="1428750"/>
            <a:ext cx="42672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77758" y="5365115"/>
            <a:ext cx="4368867" cy="304800"/>
          </a:xfrm>
        </p:spPr>
        <p:txBody>
          <a:bodyPr>
            <a:noAutofit/>
          </a:bodyPr>
          <a:lstStyle>
            <a:lvl1pPr>
              <a:defRPr lang="en-US" sz="1000" b="0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dirty="0"/>
              <a:t>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2796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6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4184266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27335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7990774" y="3822699"/>
            <a:ext cx="3713546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8067285" y="3685540"/>
            <a:ext cx="36468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8DFCE19A-1050-41D6-952B-88D1EA6241C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7335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474332AB-8E82-4D2C-A077-AD78447B3B6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6728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44395837-4037-4FBC-A80F-2DFA7942FF5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79425" y="1428749"/>
            <a:ext cx="3645289" cy="2106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468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 &amp; tex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359944"/>
            <a:ext cx="11341099" cy="102118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EF22D-7DBE-4099-99F0-B83DD9779912}" type="datetimeFigureOut">
              <a:rPr lang="en-GB" smtClean="0"/>
              <a:t>29/05/2025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F64F-6692-49A2-80FF-3D660AAAEE7A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7758" y="5365115"/>
            <a:ext cx="11334817" cy="304800"/>
          </a:xfrm>
        </p:spPr>
        <p:txBody>
          <a:bodyPr>
            <a:noAutofit/>
          </a:bodyPr>
          <a:lstStyle>
            <a:lvl1pPr>
              <a:defRPr sz="10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77759" y="3831702"/>
            <a:ext cx="2792238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87997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3337118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3330340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6"/>
          <p:cNvSpPr>
            <a:spLocks noGrp="1"/>
          </p:cNvSpPr>
          <p:nvPr>
            <p:ph type="body" sz="quarter" idx="18"/>
          </p:nvPr>
        </p:nvSpPr>
        <p:spPr>
          <a:xfrm>
            <a:off x="6184644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6181255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16">
            <a:extLst>
              <a:ext uri="{FF2B5EF4-FFF2-40B4-BE49-F238E27FC236}">
                <a16:creationId xmlns:a16="http://schemas.microsoft.com/office/drawing/2014/main" id="{CCB00622-CF55-4D6B-A1E3-FEDA9C50793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47942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28" name="Picture Placeholder 16">
            <a:extLst>
              <a:ext uri="{FF2B5EF4-FFF2-40B4-BE49-F238E27FC236}">
                <a16:creationId xmlns:a16="http://schemas.microsoft.com/office/drawing/2014/main" id="{2B88D738-52E2-4893-86C8-E779DC5CA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330340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/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796217F8-03C9-4D68-93B3-20FA2E83EE1B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81255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sp>
        <p:nvSpPr>
          <p:cNvPr id="30" name="Picture Placeholder 16">
            <a:extLst>
              <a:ext uri="{FF2B5EF4-FFF2-40B4-BE49-F238E27FC236}">
                <a16:creationId xmlns:a16="http://schemas.microsoft.com/office/drawing/2014/main" id="{2723B1CA-8DFB-497B-9F08-8CA0C90D7E3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9032169" y="1428750"/>
            <a:ext cx="2680405" cy="2106774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4C563D-6383-41D0-9D47-C959095D88EA}"/>
              </a:ext>
            </a:extLst>
          </p:cNvPr>
          <p:cNvCxnSpPr/>
          <p:nvPr userDrawn="1"/>
        </p:nvCxnSpPr>
        <p:spPr>
          <a:xfrm>
            <a:off x="9030574" y="3685540"/>
            <a:ext cx="2682000" cy="0"/>
          </a:xfrm>
          <a:prstGeom prst="line">
            <a:avLst/>
          </a:prstGeom>
          <a:ln w="1587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34F0F9F-7167-4551-BFAC-B216392DF76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032170" y="3822699"/>
            <a:ext cx="2680405" cy="144303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66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27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26" Type="http://schemas.openxmlformats.org/officeDocument/2006/relationships/slideLayout" Target="../slideLayouts/slideLayout56.xml"/><Relationship Id="rId3" Type="http://schemas.openxmlformats.org/officeDocument/2006/relationships/slideLayout" Target="../slideLayouts/slideLayout33.xml"/><Relationship Id="rId21" Type="http://schemas.openxmlformats.org/officeDocument/2006/relationships/slideLayout" Target="../slideLayouts/slideLayout51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5" Type="http://schemas.openxmlformats.org/officeDocument/2006/relationships/slideLayout" Target="../slideLayouts/slideLayout55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50.xml"/><Relationship Id="rId29" Type="http://schemas.openxmlformats.org/officeDocument/2006/relationships/slideLayout" Target="../slideLayouts/slideLayout59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24" Type="http://schemas.openxmlformats.org/officeDocument/2006/relationships/slideLayout" Target="../slideLayouts/slideLayout54.xml"/><Relationship Id="rId32" Type="http://schemas.openxmlformats.org/officeDocument/2006/relationships/image" Target="../media/image2.jpeg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23" Type="http://schemas.openxmlformats.org/officeDocument/2006/relationships/slideLayout" Target="../slideLayouts/slideLayout53.xml"/><Relationship Id="rId28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40.xml"/><Relationship Id="rId19" Type="http://schemas.openxmlformats.org/officeDocument/2006/relationships/slideLayout" Target="../slideLayouts/slideLayout49.xml"/><Relationship Id="rId31" Type="http://schemas.openxmlformats.org/officeDocument/2006/relationships/tags" Target="../tags/tag32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Relationship Id="rId22" Type="http://schemas.openxmlformats.org/officeDocument/2006/relationships/slideLayout" Target="../slideLayouts/slideLayout52.xml"/><Relationship Id="rId27" Type="http://schemas.openxmlformats.org/officeDocument/2006/relationships/slideLayout" Target="../slideLayouts/slideLayout57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2E6EF22D-7DBE-4099-99F0-B83DD9779912}" type="datetimeFigureOut">
              <a:rPr lang="en-GB" smtClean="0"/>
              <a:pPr/>
              <a:t>29/05/2025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6623F64F-6692-49A2-80FF-3D660AAAEE7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2"/>
    </p:custDataLst>
    <p:extLst>
      <p:ext uri="{BB962C8B-B14F-4D97-AF65-F5344CB8AC3E}">
        <p14:creationId xmlns:p14="http://schemas.microsoft.com/office/powerpoint/2010/main" val="2087092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934826"/>
            <a:ext cx="12192000" cy="92317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476" y="359944"/>
            <a:ext cx="5448300" cy="102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4972" y="6390640"/>
            <a:ext cx="892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bg1"/>
                </a:solidFill>
              </a:defRPr>
            </a:lvl1pPr>
          </a:lstStyle>
          <a:p>
            <a:fld id="{85BD38DE-0542-4FAE-989F-105676356085}" type="datetimeFigureOut">
              <a:rPr lang="en-GB" smtClean="0"/>
              <a:t>29/05/2025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2480" y="6390640"/>
            <a:ext cx="4790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485" y="6390640"/>
            <a:ext cx="3584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>
                <a:solidFill>
                  <a:schemeClr val="bg1"/>
                </a:solidFill>
              </a:defRPr>
            </a:lvl1pPr>
          </a:lstStyle>
          <a:p>
            <a:fld id="{79E5F90B-4EFD-4F87-8571-C292E52EB0A8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377757" y="1614207"/>
            <a:ext cx="11334817" cy="36515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custDataLst>
      <p:tags r:id="rId31"/>
    </p:custDataLst>
    <p:extLst>
      <p:ext uri="{BB962C8B-B14F-4D97-AF65-F5344CB8AC3E}">
        <p14:creationId xmlns:p14="http://schemas.microsoft.com/office/powerpoint/2010/main" val="34719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  <p:sldLayoutId id="2147483720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0"/>
        </a:spcAft>
        <a:buFont typeface="Arial" panose="020B0604020202020204" pitchFamily="34" charset="0"/>
        <a:buNone/>
        <a:defRPr sz="1600" b="0" kern="1200" baseline="0">
          <a:solidFill>
            <a:schemeClr val="bg2"/>
          </a:solidFill>
          <a:latin typeface="+mn-lt"/>
          <a:ea typeface="+mn-ea"/>
          <a:cs typeface="+mn-cs"/>
        </a:defRPr>
      </a:lvl1pPr>
      <a:lvl2pPr marL="225425" indent="-22542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600" kern="1200">
          <a:solidFill>
            <a:schemeClr val="bg2"/>
          </a:solidFill>
          <a:latin typeface="+mn-lt"/>
          <a:ea typeface="+mn-ea"/>
          <a:cs typeface="+mn-cs"/>
        </a:defRPr>
      </a:lvl2pPr>
      <a:lvl3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tabLst>
          <a:tab pos="447675" algn="l"/>
        </a:tabLst>
        <a:defRPr sz="1400" kern="1200">
          <a:solidFill>
            <a:schemeClr val="bg2"/>
          </a:solidFill>
          <a:latin typeface="+mn-lt"/>
          <a:ea typeface="+mn-ea"/>
          <a:cs typeface="+mn-cs"/>
        </a:defRPr>
      </a:lvl3pPr>
      <a:lvl4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4pPr>
      <a:lvl5pPr marL="223838" indent="-223838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2"/>
        </a:buClr>
        <a:buFont typeface="Arial" panose="020B0604020202020204" pitchFamily="34" charset="0"/>
        <a:buChar char="—"/>
        <a:defRPr sz="14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302">
          <p15:clr>
            <a:srgbClr val="F26B43"/>
          </p15:clr>
        </p15:guide>
        <p15:guide id="3" pos="7378">
          <p15:clr>
            <a:srgbClr val="F26B43"/>
          </p15:clr>
        </p15:guide>
        <p15:guide id="4" orient="horz" pos="2160">
          <p15:clr>
            <a:srgbClr val="F26B43"/>
          </p15:clr>
        </p15:guide>
        <p15:guide id="5" orient="horz" pos="4165">
          <p15:clr>
            <a:srgbClr val="F26B43"/>
          </p15:clr>
        </p15:guide>
        <p15:guide id="6" orient="horz" pos="33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EFE894-E5A8-2631-F5BC-1AB38D939D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F12BD946-0890-38AF-F732-5FD7425A5C13}"/>
              </a:ext>
            </a:extLst>
          </p:cNvPr>
          <p:cNvSpPr/>
          <p:nvPr/>
        </p:nvSpPr>
        <p:spPr>
          <a:xfrm>
            <a:off x="6096000" y="2255400"/>
            <a:ext cx="2336400" cy="2336400"/>
          </a:xfrm>
          <a:prstGeom prst="ellipse">
            <a:avLst/>
          </a:prstGeom>
          <a:solidFill>
            <a:srgbClr val="C00000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£52.59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2AAE5-602E-62D8-470D-19CDA74DD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TV remains the lowest priced video channel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9CDAE-4156-3A17-FF87-8FC4225295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78000" y="5364000"/>
            <a:ext cx="11334817" cy="304800"/>
          </a:xfrm>
        </p:spPr>
        <p:txBody>
          <a:bodyPr/>
          <a:lstStyle/>
          <a:p>
            <a:r>
              <a:rPr lang="en-GB" dirty="0"/>
              <a:t>Source: 2024, TV is inclusive of Linear, BVOD and SVOD. Thinkbox estimates using AA/WARC (estimates), Barb / Broadcaster stream data / UK Cinema Association. Ipsos Iris.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32143CF-5EBD-8BB3-F04C-6BE92058CE0E}"/>
              </a:ext>
            </a:extLst>
          </p:cNvPr>
          <p:cNvSpPr/>
          <p:nvPr/>
        </p:nvSpPr>
        <p:spPr>
          <a:xfrm>
            <a:off x="3282534" y="2948400"/>
            <a:ext cx="871200" cy="871200"/>
          </a:xfrm>
          <a:prstGeom prst="ellipse">
            <a:avLst/>
          </a:prstGeom>
          <a:solidFill>
            <a:srgbClr val="C00000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£7.32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CF241E-23F8-2E36-895A-DFEBB2F650D7}"/>
              </a:ext>
            </a:extLst>
          </p:cNvPr>
          <p:cNvSpPr txBox="1"/>
          <p:nvPr/>
        </p:nvSpPr>
        <p:spPr>
          <a:xfrm>
            <a:off x="3466302" y="1748408"/>
            <a:ext cx="503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TV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3DD090-6248-8E6A-F03C-B0E31B90969E}"/>
              </a:ext>
            </a:extLst>
          </p:cNvPr>
          <p:cNvSpPr txBox="1"/>
          <p:nvPr/>
        </p:nvSpPr>
        <p:spPr>
          <a:xfrm>
            <a:off x="6180666" y="1748408"/>
            <a:ext cx="2167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Social Media - Video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749FE7-7D68-DA5C-83C0-CC131603168A}"/>
              </a:ext>
            </a:extLst>
          </p:cNvPr>
          <p:cNvSpPr txBox="1"/>
          <p:nvPr/>
        </p:nvSpPr>
        <p:spPr>
          <a:xfrm>
            <a:off x="479426" y="1142566"/>
            <a:ext cx="43379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Average cost per 30 second (000s)</a:t>
            </a:r>
          </a:p>
        </p:txBody>
      </p:sp>
    </p:spTree>
    <p:extLst>
      <p:ext uri="{BB962C8B-B14F-4D97-AF65-F5344CB8AC3E}">
        <p14:creationId xmlns:p14="http://schemas.microsoft.com/office/powerpoint/2010/main" val="30461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BC39102-FEA5-4A19-8959-E6D33DAB2391}"/>
              </a:ext>
            </a:extLst>
          </p:cNvPr>
          <p:cNvGraphicFramePr/>
          <p:nvPr/>
        </p:nvGraphicFramePr>
        <p:xfrm>
          <a:off x="2080074" y="1469715"/>
          <a:ext cx="9737309" cy="38484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E3847A8-DE05-4019-B937-17626E6F6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TV gives you bonus views (not wastage)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75F05-CE5C-4348-8AF0-00AFAF5403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Source: BARB: linear TV data based on top 50 profiling campaigns (over 10m impacts) for 16-34s, June 2019.</a:t>
            </a:r>
            <a:br>
              <a:rPr lang="en-GB" dirty="0"/>
            </a:br>
            <a:r>
              <a:rPr lang="en-GB" dirty="0"/>
              <a:t>Online video based on Nielsen digital ad ratings UK benchmarks (18-34) Q3 2018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2298D8-11E7-4CFB-9BD1-5407C2DDE691}"/>
              </a:ext>
            </a:extLst>
          </p:cNvPr>
          <p:cNvSpPr txBox="1"/>
          <p:nvPr/>
        </p:nvSpPr>
        <p:spPr>
          <a:xfrm>
            <a:off x="479426" y="995638"/>
            <a:ext cx="71759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When you buy one million 16-34 exposures you get…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6FABC7-7869-47FD-B490-D236C949B1E2}"/>
              </a:ext>
            </a:extLst>
          </p:cNvPr>
          <p:cNvSpPr txBox="1"/>
          <p:nvPr/>
        </p:nvSpPr>
        <p:spPr>
          <a:xfrm>
            <a:off x="807591" y="2249010"/>
            <a:ext cx="1106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LINEAR TV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4F523E-2001-4C18-849D-943AD79AE96E}"/>
              </a:ext>
            </a:extLst>
          </p:cNvPr>
          <p:cNvSpPr txBox="1"/>
          <p:nvPr/>
        </p:nvSpPr>
        <p:spPr>
          <a:xfrm>
            <a:off x="371475" y="3783596"/>
            <a:ext cx="170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ONLINE ADVERTISING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D89349-99F1-4F5D-9F5F-8203F7DE1BC9}"/>
              </a:ext>
            </a:extLst>
          </p:cNvPr>
          <p:cNvSpPr txBox="1"/>
          <p:nvPr/>
        </p:nvSpPr>
        <p:spPr>
          <a:xfrm>
            <a:off x="2480205" y="4082320"/>
            <a:ext cx="740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Zero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095B15-BBBF-4439-A2AC-306CE3AF7D58}"/>
              </a:ext>
            </a:extLst>
          </p:cNvPr>
          <p:cNvCxnSpPr>
            <a:cxnSpLocks/>
          </p:cNvCxnSpPr>
          <p:nvPr/>
        </p:nvCxnSpPr>
        <p:spPr>
          <a:xfrm flipH="1" flipV="1">
            <a:off x="479426" y="3202374"/>
            <a:ext cx="11099429" cy="34715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AE5CBD0-B21F-4B27-B2A5-695F0E74866E}"/>
              </a:ext>
            </a:extLst>
          </p:cNvPr>
          <p:cNvSpPr txBox="1"/>
          <p:nvPr/>
        </p:nvSpPr>
        <p:spPr>
          <a:xfrm>
            <a:off x="5630466" y="4926150"/>
            <a:ext cx="20249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EXPOSURES (MILLIONS)</a:t>
            </a:r>
          </a:p>
        </p:txBody>
      </p:sp>
    </p:spTree>
    <p:extLst>
      <p:ext uri="{BB962C8B-B14F-4D97-AF65-F5344CB8AC3E}">
        <p14:creationId xmlns:p14="http://schemas.microsoft.com/office/powerpoint/2010/main" val="292609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2.xml><?xml version="1.0" encoding="utf-8"?>
<a:theme xmlns:a="http://schemas.openxmlformats.org/drawingml/2006/main" name="15_Thinkbox">
  <a:themeElements>
    <a:clrScheme name="THINKBOX">
      <a:dk1>
        <a:sysClr val="windowText" lastClr="000000"/>
      </a:dk1>
      <a:lt1>
        <a:sysClr val="window" lastClr="FFFFFF"/>
      </a:lt1>
      <a:dk2>
        <a:srgbClr val="372D87"/>
      </a:dk2>
      <a:lt2>
        <a:srgbClr val="4D4D4D"/>
      </a:lt2>
      <a:accent1>
        <a:srgbClr val="372D87"/>
      </a:accent1>
      <a:accent2>
        <a:srgbClr val="0069B4"/>
      </a:accent2>
      <a:accent3>
        <a:srgbClr val="E10514"/>
      </a:accent3>
      <a:accent4>
        <a:srgbClr val="EB7305"/>
      </a:accent4>
      <a:accent5>
        <a:srgbClr val="009B3C"/>
      </a:accent5>
      <a:accent6>
        <a:srgbClr val="87B923"/>
      </a:accent6>
      <a:hlink>
        <a:srgbClr val="000000"/>
      </a:hlink>
      <a:folHlink>
        <a:srgbClr val="000000"/>
      </a:folHlink>
    </a:clrScheme>
    <a:fontScheme name="Custom 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5875">
          <a:solidFill>
            <a:schemeClr val="accent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solidFill>
            <a:srgbClr val="D9D9D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dirty="0" err="1" smtClean="0">
            <a:solidFill>
              <a:schemeClr val="bg2"/>
            </a:solidFill>
          </a:defRPr>
        </a:defPPr>
      </a:lstStyle>
    </a:txDef>
  </a:objectDefaults>
  <a:extraClrSchemeLst/>
  <a:custClrLst>
    <a:custClr name="Yellow">
      <a:srgbClr val="FFCD00"/>
    </a:custClr>
    <a:custClr name="Light green">
      <a:srgbClr val="B9CD00"/>
    </a:custClr>
    <a:custClr name="Light blue ">
      <a:srgbClr val="00A5D7"/>
    </a:custClr>
  </a:custClrLst>
  <a:extLst>
    <a:ext uri="{05A4C25C-085E-4340-85A3-A5531E510DB2}">
      <thm15:themeFamily xmlns:thm15="http://schemas.microsoft.com/office/thememl/2012/main" name="Office Theme" id="{87B111D4-E9AF-426D-8C9F-EE971196E37C}" vid="{A929D647-F1B9-49CF-A84B-43D843FFC86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FoundersGrotesk-Regular</vt:lpstr>
      <vt:lpstr>Thinkbox</vt:lpstr>
      <vt:lpstr>15_Thinkbox</vt:lpstr>
      <vt:lpstr>TV remains the lowest priced video channel</vt:lpstr>
      <vt:lpstr>TV gives you bonus views (not wastage)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 remains very good value vs. online video</dc:title>
  <dc:creator>Akeel Mungul</dc:creator>
  <cp:lastModifiedBy>Nailah Uddin</cp:lastModifiedBy>
  <cp:revision>4</cp:revision>
  <dcterms:created xsi:type="dcterms:W3CDTF">2022-09-07T13:31:56Z</dcterms:created>
  <dcterms:modified xsi:type="dcterms:W3CDTF">2025-05-29T14:26:25Z</dcterms:modified>
</cp:coreProperties>
</file>