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147376130" r:id="rId3"/>
    <p:sldId id="2142533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82630250183368E-2"/>
          <c:y val="9.9278491929383816E-2"/>
          <c:w val="0.91342076614860723"/>
          <c:h val="0.702483872149611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In-Target Audience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3C8-4671-97FA-55B8D7E0FC8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A0-4229-941C-A878769AC618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650k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3C8-4671-97FA-55B8D7E0FC8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C8-4671-97FA-55B8D7E0FC8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61F8D34-4BBE-4CDF-9C1B-47854EB161D4}" type="VALUE">
                      <a:rPr lang="en-US" smtClean="0"/>
                      <a:pPr/>
                      <a:t>[VALUE]</a:t>
                    </a:fld>
                    <a:r>
                      <a:rPr lang="en-US"/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3C8-4671-97FA-55B8D7E0FC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Free</c:v>
                </c:pt>
                <c:pt idx="1">
                  <c:v>Paid</c:v>
                </c:pt>
                <c:pt idx="2">
                  <c:v>Free</c:v>
                </c:pt>
                <c:pt idx="3">
                  <c:v>Paid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0</c:v>
                </c:pt>
                <c:pt idx="1">
                  <c:v>650000</c:v>
                </c:pt>
                <c:pt idx="2">
                  <c:v>0</c:v>
                </c:pt>
                <c:pt idx="3">
                  <c:v>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0-4229-941C-A878769AC6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 of Target Audience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E4-4EE0-8187-B385BAD8F14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350k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3C8-4671-97FA-55B8D7E0FC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79D0845-97E3-42B6-B22D-5EC5B459B2D1}" type="VALUE">
                      <a:rPr lang="en-US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="1" dirty="0">
                        <a:solidFill>
                          <a:schemeClr val="bg1"/>
                        </a:solidFill>
                      </a:rPr>
                      <a:t>m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3C8-4671-97FA-55B8D7E0FC8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C8-4671-97FA-55B8D7E0FC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Free</c:v>
                </c:pt>
                <c:pt idx="1">
                  <c:v>Paid</c:v>
                </c:pt>
                <c:pt idx="2">
                  <c:v>Free</c:v>
                </c:pt>
                <c:pt idx="3">
                  <c:v>Paid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350000</c:v>
                </c:pt>
                <c:pt idx="2">
                  <c:v>3500000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8-4671-97FA-55B8D7E0F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100"/>
        <c:axId val="906966064"/>
        <c:axId val="906966392"/>
      </c:barChart>
      <c:catAx>
        <c:axId val="906966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966392"/>
        <c:crosses val="autoZero"/>
        <c:auto val="1"/>
        <c:lblAlgn val="ctr"/>
        <c:lblOffset val="100"/>
        <c:noMultiLvlLbl val="0"/>
      </c:catAx>
      <c:valAx>
        <c:axId val="906966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6966064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793E0-1B3C-4913-AE3C-D9ACC461943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9BB2F-01FF-4CFB-8AB0-3238639F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5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online advertising, advertisers have to pay for every view their ad gets, whether or not they are the desired audience. Nielsen data suggests that 65% of online impressions for 16-34s are ‘in target’, 35% ‘out of target’.</a:t>
            </a:r>
          </a:p>
          <a:p>
            <a:endParaRPr lang="en-GB" dirty="0"/>
          </a:p>
          <a:p>
            <a:r>
              <a:rPr lang="en-GB" dirty="0"/>
              <a:t>This chart demonstrates the difference in the nature of online advertising and linear TV advertising. It compares campaigns buying 1 million 16-34 exposures.</a:t>
            </a:r>
          </a:p>
          <a:p>
            <a:endParaRPr lang="en-GB" dirty="0"/>
          </a:p>
          <a:p>
            <a:r>
              <a:rPr lang="en-GB" dirty="0"/>
              <a:t>Linear TV isn’t perfect. When buying 1 million 16-34s the sampling margin of error is roughly 10% or more 16-34s than you bought. But you don’t pay for any of the out-of-target audience, which, as you can see, is substantial. This exposure is absolutely free.</a:t>
            </a:r>
          </a:p>
          <a:p>
            <a:endParaRPr lang="en-GB" dirty="0"/>
          </a:p>
          <a:p>
            <a:r>
              <a:rPr lang="en-GB" dirty="0"/>
              <a:t>For a million 16-34 online impressions, on average only 65% will be aged 16-34. But the advertiser still has to pay for those who aren’t. There is nothing extra for free.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23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7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9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7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9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0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698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857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28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168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116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3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34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72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9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3272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3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6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16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171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16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6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07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44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57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09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804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427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915">
          <p15:clr>
            <a:srgbClr val="FBAE40"/>
          </p15:clr>
        </p15:guide>
        <p15:guide id="3" orient="horz" pos="4025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81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216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95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68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853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2303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12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18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4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346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0690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8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918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340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24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7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44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170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46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6990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4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7441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96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media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2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97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5168188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63293" y="5047097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7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926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30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65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16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23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184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15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279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6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6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tags" Target="../tags/tag32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208709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10/07/2023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4719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19" r:id="rId28"/>
    <p:sldLayoutId id="2147483720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4D242706-E214-BC59-FC28-C708E3C7E36A}"/>
              </a:ext>
            </a:extLst>
          </p:cNvPr>
          <p:cNvSpPr/>
          <p:nvPr/>
        </p:nvSpPr>
        <p:spPr>
          <a:xfrm>
            <a:off x="7182921" y="1732701"/>
            <a:ext cx="3276000" cy="3276000"/>
          </a:xfrm>
          <a:prstGeom prst="ellipse">
            <a:avLst/>
          </a:prstGeom>
          <a:solidFill>
            <a:srgbClr val="C0000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£130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9895A-3AB8-E0A2-3EF8-E4711337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TV remains the lowest priced video channel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B950F-D1DC-0569-31DA-C90AEBD65B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 dirty="0"/>
              <a:t>Source: 2022, Thinkbox estimates using AA/WARC, Barb, ViewersLogic, IPA TouchPoints 2022 </a:t>
            </a:r>
          </a:p>
          <a:p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7E6036-D8AE-6E2A-F9DD-94766814E246}"/>
              </a:ext>
            </a:extLst>
          </p:cNvPr>
          <p:cNvSpPr/>
          <p:nvPr/>
        </p:nvSpPr>
        <p:spPr>
          <a:xfrm>
            <a:off x="1840595" y="2948400"/>
            <a:ext cx="813600" cy="813600"/>
          </a:xfrm>
          <a:prstGeom prst="ellipse">
            <a:avLst/>
          </a:prstGeom>
          <a:solidFill>
            <a:srgbClr val="C0000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£8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DB2EE4-B390-C370-ED22-0AF8B803E9E6}"/>
              </a:ext>
            </a:extLst>
          </p:cNvPr>
          <p:cNvSpPr txBox="1"/>
          <p:nvPr/>
        </p:nvSpPr>
        <p:spPr>
          <a:xfrm>
            <a:off x="2069363" y="1748408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TV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BB23A3-2508-C72D-2CD8-6DBF5F81B2CF}"/>
              </a:ext>
            </a:extLst>
          </p:cNvPr>
          <p:cNvSpPr txBox="1"/>
          <p:nvPr/>
        </p:nvSpPr>
        <p:spPr>
          <a:xfrm>
            <a:off x="7781335" y="1153200"/>
            <a:ext cx="2079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Other online video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800587-6CB2-1A57-7ADC-65E2E5F11F9C}"/>
              </a:ext>
            </a:extLst>
          </p:cNvPr>
          <p:cNvSpPr txBox="1"/>
          <p:nvPr/>
        </p:nvSpPr>
        <p:spPr>
          <a:xfrm>
            <a:off x="4614787" y="1718846"/>
            <a:ext cx="1087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YouTube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69B7678-CEA1-3DB9-DE5D-020C84B16062}"/>
              </a:ext>
            </a:extLst>
          </p:cNvPr>
          <p:cNvSpPr/>
          <p:nvPr/>
        </p:nvSpPr>
        <p:spPr>
          <a:xfrm>
            <a:off x="4661533" y="2840400"/>
            <a:ext cx="993600" cy="993600"/>
          </a:xfrm>
          <a:prstGeom prst="ellipse">
            <a:avLst/>
          </a:prstGeom>
          <a:solidFill>
            <a:srgbClr val="C0000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£12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DE8C0B-E149-4FC5-811C-A660A6FA33E0}"/>
              </a:ext>
            </a:extLst>
          </p:cNvPr>
          <p:cNvSpPr txBox="1"/>
          <p:nvPr/>
        </p:nvSpPr>
        <p:spPr>
          <a:xfrm>
            <a:off x="479426" y="1142566"/>
            <a:ext cx="4337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cost per 30 second (000s)</a:t>
            </a:r>
          </a:p>
        </p:txBody>
      </p:sp>
    </p:spTree>
    <p:extLst>
      <p:ext uri="{BB962C8B-B14F-4D97-AF65-F5344CB8AC3E}">
        <p14:creationId xmlns:p14="http://schemas.microsoft.com/office/powerpoint/2010/main" val="121752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BC39102-FEA5-4A19-8959-E6D33DAB2391}"/>
              </a:ext>
            </a:extLst>
          </p:cNvPr>
          <p:cNvGraphicFramePr/>
          <p:nvPr/>
        </p:nvGraphicFramePr>
        <p:xfrm>
          <a:off x="2080074" y="1469715"/>
          <a:ext cx="9737309" cy="384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E3847A8-DE05-4019-B937-17626E6F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gives you bonus views (not wastage)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75F05-CE5C-4348-8AF0-00AFAF5403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BARB: linear TV data based on top 50 profiling campaigns (over 10m impacts) for 16-34s, June 2019.</a:t>
            </a:r>
            <a:br>
              <a:rPr lang="en-GB" dirty="0"/>
            </a:br>
            <a:r>
              <a:rPr lang="en-GB" dirty="0"/>
              <a:t>Online video based on Nielsen digital ad ratings UK benchmarks (18-34) Q3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298D8-11E7-4CFB-9BD1-5407C2DDE691}"/>
              </a:ext>
            </a:extLst>
          </p:cNvPr>
          <p:cNvSpPr txBox="1"/>
          <p:nvPr/>
        </p:nvSpPr>
        <p:spPr>
          <a:xfrm>
            <a:off x="479426" y="995638"/>
            <a:ext cx="7175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 you buy one million 16-34 exposures you get…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FABC7-7869-47FD-B490-D236C949B1E2}"/>
              </a:ext>
            </a:extLst>
          </p:cNvPr>
          <p:cNvSpPr txBox="1"/>
          <p:nvPr/>
        </p:nvSpPr>
        <p:spPr>
          <a:xfrm>
            <a:off x="807591" y="2249010"/>
            <a:ext cx="110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LINEAR TV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4F523E-2001-4C18-849D-943AD79AE96E}"/>
              </a:ext>
            </a:extLst>
          </p:cNvPr>
          <p:cNvSpPr txBox="1"/>
          <p:nvPr/>
        </p:nvSpPr>
        <p:spPr>
          <a:xfrm>
            <a:off x="371475" y="3783596"/>
            <a:ext cx="170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ONLINE ADVERTISING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D89349-99F1-4F5D-9F5F-8203F7DE1BC9}"/>
              </a:ext>
            </a:extLst>
          </p:cNvPr>
          <p:cNvSpPr txBox="1"/>
          <p:nvPr/>
        </p:nvSpPr>
        <p:spPr>
          <a:xfrm>
            <a:off x="2480205" y="4082320"/>
            <a:ext cx="740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Zero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095B15-BBBF-4439-A2AC-306CE3AF7D58}"/>
              </a:ext>
            </a:extLst>
          </p:cNvPr>
          <p:cNvCxnSpPr>
            <a:cxnSpLocks/>
          </p:cNvCxnSpPr>
          <p:nvPr/>
        </p:nvCxnSpPr>
        <p:spPr>
          <a:xfrm flipH="1" flipV="1">
            <a:off x="479426" y="3202374"/>
            <a:ext cx="11099429" cy="34715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AE5CBD0-B21F-4B27-B2A5-695F0E74866E}"/>
              </a:ext>
            </a:extLst>
          </p:cNvPr>
          <p:cNvSpPr txBox="1"/>
          <p:nvPr/>
        </p:nvSpPr>
        <p:spPr>
          <a:xfrm>
            <a:off x="5630466" y="4926150"/>
            <a:ext cx="2024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EXPOSURES (MILLIONS)</a:t>
            </a:r>
          </a:p>
        </p:txBody>
      </p:sp>
    </p:spTree>
    <p:extLst>
      <p:ext uri="{BB962C8B-B14F-4D97-AF65-F5344CB8AC3E}">
        <p14:creationId xmlns:p14="http://schemas.microsoft.com/office/powerpoint/2010/main" val="292609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15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Thinkbox</vt:lpstr>
      <vt:lpstr>15_Thinkbox</vt:lpstr>
      <vt:lpstr>TV remains the lowest priced video channel</vt:lpstr>
      <vt:lpstr>TV gives you bonus views (not wastage)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remains very good value vs. online video</dc:title>
  <dc:creator>Akeel Mungul</dc:creator>
  <cp:lastModifiedBy>Nailah Uddin</cp:lastModifiedBy>
  <cp:revision>2</cp:revision>
  <dcterms:created xsi:type="dcterms:W3CDTF">2022-09-07T13:31:56Z</dcterms:created>
  <dcterms:modified xsi:type="dcterms:W3CDTF">2023-07-10T13:22:02Z</dcterms:modified>
</cp:coreProperties>
</file>