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68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C8FF"/>
    <a:srgbClr val="39ACFF"/>
    <a:srgbClr val="000000"/>
    <a:srgbClr val="004F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60" autoAdjust="0"/>
    <p:restoredTop sz="67925" autoAdjust="0"/>
  </p:normalViewPr>
  <p:slideViewPr>
    <p:cSldViewPr snapToGrid="0">
      <p:cViewPr varScale="1">
        <p:scale>
          <a:sx n="68" d="100"/>
          <a:sy n="68" d="100"/>
        </p:scale>
        <p:origin x="33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C727F8-A33B-4492-879F-4827FC9D2527}" type="datetimeFigureOut">
              <a:rPr lang="en-GB" smtClean="0"/>
              <a:t>09/08/2019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F4BFFE-AA9D-476F-A275-7AE7429F8649}" type="slidenum">
              <a:rPr lang="en-GB" smtClean="0"/>
              <a:t>‹#›</a:t>
            </a:fld>
            <a:endParaRPr lang="en-GB"/>
          </a:p>
        </p:txBody>
      </p:sp>
    </p:spTree>
    <p:extLst>
      <p:ext uri="{BB962C8B-B14F-4D97-AF65-F5344CB8AC3E}">
        <p14:creationId xmlns:p14="http://schemas.microsoft.com/office/powerpoint/2010/main" val="3470023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kern="1200" dirty="0">
                <a:solidFill>
                  <a:schemeClr val="tx1"/>
                </a:solidFill>
                <a:effectLst/>
                <a:latin typeface="+mn-lt"/>
                <a:ea typeface="+mn-ea"/>
                <a:cs typeface="+mn-cs"/>
              </a:rPr>
              <a:t>Challenge:</a:t>
            </a:r>
          </a:p>
          <a:p>
            <a:r>
              <a:rPr lang="en-GB" sz="1200" b="0" i="0" kern="1200" dirty="0">
                <a:solidFill>
                  <a:schemeClr val="tx1"/>
                </a:solidFill>
                <a:effectLst/>
                <a:latin typeface="+mn-lt"/>
                <a:ea typeface="+mn-ea"/>
                <a:cs typeface="+mn-cs"/>
              </a:rPr>
              <a:t>Concha y Toro is Chile’s number 1 wine producer. </a:t>
            </a:r>
            <a:r>
              <a:rPr lang="en-GB" sz="1200" b="0" i="0" kern="1200" dirty="0" err="1">
                <a:solidFill>
                  <a:schemeClr val="tx1"/>
                </a:solidFill>
                <a:effectLst/>
                <a:latin typeface="+mn-lt"/>
                <a:ea typeface="+mn-ea"/>
                <a:cs typeface="+mn-cs"/>
              </a:rPr>
              <a:t>Casillero</a:t>
            </a:r>
            <a:r>
              <a:rPr lang="en-GB" sz="1200" b="0" i="0" kern="1200" dirty="0">
                <a:solidFill>
                  <a:schemeClr val="tx1"/>
                </a:solidFill>
                <a:effectLst/>
                <a:latin typeface="+mn-lt"/>
                <a:ea typeface="+mn-ea"/>
                <a:cs typeface="+mn-cs"/>
              </a:rPr>
              <a:t> del Diablo, their ‘hero’ label in the UK, gets its name from an ancient legend that claims the wine’s cellar is protected by the devil himself.</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After three years of distribution-fuelled growth, 2015 heralded the need to drive sales through increased consumer penetration and frequency of purchase. However, the category’s value was plateauing, with drinkers choosing wine on fewer occasions and consumption amongst under 50s in decline. In addition, research unearthed a lack of consumer confidence around wine selection with people generally opting for familiar brands.</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So the challenge for </a:t>
            </a:r>
            <a:r>
              <a:rPr lang="en-GB" sz="1200" b="0" i="0" kern="1200" dirty="0" err="1">
                <a:solidFill>
                  <a:schemeClr val="tx1"/>
                </a:solidFill>
                <a:effectLst/>
                <a:latin typeface="+mn-lt"/>
                <a:ea typeface="+mn-ea"/>
                <a:cs typeface="+mn-cs"/>
              </a:rPr>
              <a:t>Casillero</a:t>
            </a:r>
            <a:r>
              <a:rPr lang="en-GB" sz="1200" b="0" i="0" kern="1200" dirty="0">
                <a:solidFill>
                  <a:schemeClr val="tx1"/>
                </a:solidFill>
                <a:effectLst/>
                <a:latin typeface="+mn-lt"/>
                <a:ea typeface="+mn-ea"/>
                <a:cs typeface="+mn-cs"/>
              </a:rPr>
              <a:t> del Diablo was how to differentiate the brand in consumers’ minds and cut through at point of sale. What’s more, they needed to do this at scale, week in week out and in an environment that did justice to the brand’s legendary heritage. Their key objectives were to:</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Raise awareness amongst wine drinkers</a:t>
            </a:r>
          </a:p>
          <a:p>
            <a:r>
              <a:rPr lang="en-GB" sz="1200" b="0" i="0" kern="1200" dirty="0">
                <a:solidFill>
                  <a:schemeClr val="tx1"/>
                </a:solidFill>
                <a:effectLst/>
                <a:latin typeface="+mn-lt"/>
                <a:ea typeface="+mn-ea"/>
                <a:cs typeface="+mn-cs"/>
              </a:rPr>
              <a:t>Create engagement opportunities at point of purchase, especially with younger wine drinkers</a:t>
            </a:r>
          </a:p>
          <a:p>
            <a:r>
              <a:rPr lang="en-GB" sz="1200" b="0" i="0" kern="1200" dirty="0">
                <a:solidFill>
                  <a:schemeClr val="tx1"/>
                </a:solidFill>
                <a:effectLst/>
                <a:latin typeface="+mn-lt"/>
                <a:ea typeface="+mn-ea"/>
                <a:cs typeface="+mn-cs"/>
              </a:rPr>
              <a:t>Drive engagement with retail customers to generate off-shelf promotional opportunities</a:t>
            </a:r>
          </a:p>
          <a:p>
            <a:r>
              <a:rPr lang="en-GB" sz="1200" b="0" i="0" kern="1200" dirty="0">
                <a:solidFill>
                  <a:schemeClr val="tx1"/>
                </a:solidFill>
                <a:effectLst/>
                <a:latin typeface="+mn-lt"/>
                <a:ea typeface="+mn-ea"/>
                <a:cs typeface="+mn-cs"/>
              </a:rPr>
              <a:t>Drive sales and penetration</a:t>
            </a:r>
          </a:p>
          <a:p>
            <a:endParaRPr lang="en-GB" dirty="0"/>
          </a:p>
          <a:p>
            <a:r>
              <a:rPr lang="en-GB" b="1" dirty="0"/>
              <a:t>Solution:</a:t>
            </a:r>
          </a:p>
          <a:p>
            <a:r>
              <a:rPr lang="en-GB" sz="1200" b="0" i="0" kern="1200" dirty="0">
                <a:solidFill>
                  <a:schemeClr val="tx1"/>
                </a:solidFill>
                <a:effectLst/>
                <a:latin typeface="+mn-lt"/>
                <a:ea typeface="+mn-ea"/>
                <a:cs typeface="+mn-cs"/>
              </a:rPr>
              <a:t>Pretty Green (CYT’s creative agency) recommended an association with movies, creating the ‘perfect pairing’ of having a glass of wine with a film at home. With the right partnership, they would be able to give drinkers a reason to choose wine on more occasions and make a compelling case for their choice to be </a:t>
            </a:r>
            <a:r>
              <a:rPr lang="en-GB" sz="1200" b="0" i="0" kern="1200" dirty="0" err="1">
                <a:solidFill>
                  <a:schemeClr val="tx1"/>
                </a:solidFill>
                <a:effectLst/>
                <a:latin typeface="+mn-lt"/>
                <a:ea typeface="+mn-ea"/>
                <a:cs typeface="+mn-cs"/>
              </a:rPr>
              <a:t>Casillero</a:t>
            </a:r>
            <a:r>
              <a:rPr lang="en-GB" sz="1200" b="0" i="0" kern="1200" dirty="0">
                <a:solidFill>
                  <a:schemeClr val="tx1"/>
                </a:solidFill>
                <a:effectLst/>
                <a:latin typeface="+mn-lt"/>
                <a:ea typeface="+mn-ea"/>
                <a:cs typeface="+mn-cs"/>
              </a:rPr>
              <a:t> del Diablo.</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SPP Media found the perfect partner in Sky Movies, who could deliver a robust media collaboration with film at scale and also provide off-screen assets that could be leveraged and activated in-store.</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SPP Media worked collaboratively with Sky Media to structure a massive sponsorship deal across 17 movie channels, investing the client’s entire above the line budget in the year-long campaign. The partnership consisted of sponsorship idents around more than 40,000 broadcasts on linear TV as well as sponsorship idents across Sky’s on-demand services.    </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There was also extensive off air activation with rights to use the Sky Movies logo IP. This included a national promotion on millions of wine bottles in every major retailer with a bespoke Sky Movies subscription competition which attracted over 25,000 entrants. There was also a Movies 24 promotion in Tesco offering shoppers the chance to win a trip to Antigua.</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The partnership became the backbone of </a:t>
            </a:r>
            <a:r>
              <a:rPr lang="en-GB" sz="1200" b="0" i="0" kern="1200" dirty="0" err="1">
                <a:solidFill>
                  <a:schemeClr val="tx1"/>
                </a:solidFill>
                <a:effectLst/>
                <a:latin typeface="+mn-lt"/>
                <a:ea typeface="+mn-ea"/>
                <a:cs typeface="+mn-cs"/>
              </a:rPr>
              <a:t>Casillero’s</a:t>
            </a:r>
            <a:r>
              <a:rPr lang="en-GB" sz="1200" b="0" i="0" kern="1200" dirty="0">
                <a:solidFill>
                  <a:schemeClr val="tx1"/>
                </a:solidFill>
                <a:effectLst/>
                <a:latin typeface="+mn-lt"/>
                <a:ea typeface="+mn-ea"/>
                <a:cs typeface="+mn-cs"/>
              </a:rPr>
              <a:t> marketing plan but also enabled them to support promotions at key time such as Valentine’s Day and Halloween.</a:t>
            </a:r>
          </a:p>
          <a:p>
            <a:endParaRPr lang="en-GB" sz="1200" b="1" i="0" kern="1200" dirty="0">
              <a:solidFill>
                <a:schemeClr val="tx1"/>
              </a:solidFill>
              <a:effectLst/>
              <a:latin typeface="+mn-lt"/>
              <a:ea typeface="+mn-ea"/>
              <a:cs typeface="+mn-cs"/>
            </a:endParaRPr>
          </a:p>
          <a:p>
            <a:r>
              <a:rPr lang="en-GB" sz="1200" b="1" i="0" kern="1200" dirty="0">
                <a:solidFill>
                  <a:schemeClr val="tx1"/>
                </a:solidFill>
                <a:effectLst/>
                <a:latin typeface="+mn-lt"/>
                <a:ea typeface="+mn-ea"/>
                <a:cs typeface="+mn-cs"/>
              </a:rPr>
              <a:t>Results:</a:t>
            </a:r>
          </a:p>
          <a:p>
            <a:r>
              <a:rPr lang="en-GB" sz="1200" b="0" i="0" u="none" strike="noStrike" kern="1200" dirty="0">
                <a:solidFill>
                  <a:schemeClr val="tx1"/>
                </a:solidFill>
                <a:effectLst/>
                <a:latin typeface="+mn-lt"/>
                <a:ea typeface="+mn-ea"/>
                <a:cs typeface="+mn-cs"/>
              </a:rPr>
              <a:t>As there was no other marketing activity and no major shifts in pricing strategy, the results can be fully attributable to the partnership.</a:t>
            </a:r>
          </a:p>
          <a:p>
            <a:endParaRPr lang="en-GB" sz="1200" b="0" i="0" u="none" strike="noStrike" kern="1200" dirty="0">
              <a:solidFill>
                <a:schemeClr val="tx1"/>
              </a:solidFill>
              <a:effectLst/>
              <a:latin typeface="+mn-lt"/>
              <a:ea typeface="+mn-ea"/>
              <a:cs typeface="+mn-cs"/>
            </a:endParaRPr>
          </a:p>
          <a:p>
            <a:r>
              <a:rPr lang="en-GB" sz="1200" b="0" i="0" u="none" strike="noStrike" kern="1200" dirty="0">
                <a:solidFill>
                  <a:schemeClr val="tx1"/>
                </a:solidFill>
                <a:effectLst/>
                <a:latin typeface="+mn-lt"/>
                <a:ea typeface="+mn-ea"/>
                <a:cs typeface="+mn-cs"/>
              </a:rPr>
              <a:t>In February 2016, </a:t>
            </a:r>
            <a:r>
              <a:rPr lang="en-GB" sz="1200" b="0" i="0" u="none" strike="noStrike" kern="1200" dirty="0" err="1">
                <a:solidFill>
                  <a:schemeClr val="tx1"/>
                </a:solidFill>
                <a:effectLst/>
                <a:latin typeface="+mn-lt"/>
                <a:ea typeface="+mn-ea"/>
                <a:cs typeface="+mn-cs"/>
              </a:rPr>
              <a:t>Casillero</a:t>
            </a:r>
            <a:r>
              <a:rPr lang="en-GB" sz="1200" b="0" i="0" u="none" strike="noStrike" kern="1200" dirty="0">
                <a:solidFill>
                  <a:schemeClr val="tx1"/>
                </a:solidFill>
                <a:effectLst/>
                <a:latin typeface="+mn-lt"/>
                <a:ea typeface="+mn-ea"/>
                <a:cs typeface="+mn-cs"/>
              </a:rPr>
              <a:t> became 6th in the top ten wine brands, up from 12th in 2014</a:t>
            </a:r>
          </a:p>
          <a:p>
            <a:r>
              <a:rPr lang="en-GB" sz="1200" b="0" i="0" u="none" strike="noStrike" kern="1200" dirty="0" err="1">
                <a:solidFill>
                  <a:schemeClr val="tx1"/>
                </a:solidFill>
                <a:effectLst/>
                <a:latin typeface="+mn-lt"/>
                <a:ea typeface="+mn-ea"/>
                <a:cs typeface="+mn-cs"/>
              </a:rPr>
              <a:t>Casillero</a:t>
            </a:r>
            <a:r>
              <a:rPr lang="en-GB" sz="1200" b="0" i="0" u="none" strike="noStrike" kern="1200" dirty="0">
                <a:solidFill>
                  <a:schemeClr val="tx1"/>
                </a:solidFill>
                <a:effectLst/>
                <a:latin typeface="+mn-lt"/>
                <a:ea typeface="+mn-ea"/>
                <a:cs typeface="+mn-cs"/>
              </a:rPr>
              <a:t> brand awareness is up 16% - from 56% to 65%</a:t>
            </a:r>
          </a:p>
          <a:p>
            <a:r>
              <a:rPr lang="en-GB" sz="1200" b="0" i="0" u="none" strike="noStrike" kern="1200" dirty="0" err="1">
                <a:solidFill>
                  <a:schemeClr val="tx1"/>
                </a:solidFill>
                <a:effectLst/>
                <a:latin typeface="+mn-lt"/>
                <a:ea typeface="+mn-ea"/>
                <a:cs typeface="+mn-cs"/>
              </a:rPr>
              <a:t>Casillero’s</a:t>
            </a:r>
            <a:r>
              <a:rPr lang="en-GB" sz="1200" b="0" i="0" u="none" strike="noStrike" kern="1200" dirty="0">
                <a:solidFill>
                  <a:schemeClr val="tx1"/>
                </a:solidFill>
                <a:effectLst/>
                <a:latin typeface="+mn-lt"/>
                <a:ea typeface="+mn-ea"/>
                <a:cs typeface="+mn-cs"/>
              </a:rPr>
              <a:t> value sales up 18% to December 2015 vs a flat market for wine</a:t>
            </a:r>
          </a:p>
          <a:p>
            <a:r>
              <a:rPr lang="en-GB" sz="1200" b="0" i="0" u="none" strike="noStrike" kern="1200" dirty="0" err="1">
                <a:solidFill>
                  <a:schemeClr val="tx1"/>
                </a:solidFill>
                <a:effectLst/>
                <a:latin typeface="+mn-lt"/>
                <a:ea typeface="+mn-ea"/>
                <a:cs typeface="+mn-cs"/>
              </a:rPr>
              <a:t>Casillero’s</a:t>
            </a:r>
            <a:r>
              <a:rPr lang="en-GB" sz="1200" b="0" i="0" u="none" strike="noStrike" kern="1200" dirty="0">
                <a:solidFill>
                  <a:schemeClr val="tx1"/>
                </a:solidFill>
                <a:effectLst/>
                <a:latin typeface="+mn-lt"/>
                <a:ea typeface="+mn-ea"/>
                <a:cs typeface="+mn-cs"/>
              </a:rPr>
              <a:t> penetration is up 23% - 5 times  the average growth for total market</a:t>
            </a:r>
          </a:p>
          <a:p>
            <a:r>
              <a:rPr lang="en-GB" sz="1200" b="0" i="0" u="none" strike="noStrike" kern="1200" dirty="0">
                <a:solidFill>
                  <a:schemeClr val="tx1"/>
                </a:solidFill>
                <a:effectLst/>
                <a:latin typeface="+mn-lt"/>
                <a:ea typeface="+mn-ea"/>
                <a:cs typeface="+mn-cs"/>
              </a:rPr>
              <a:t>In addition, some key brand metrics were improved such as:</a:t>
            </a:r>
          </a:p>
          <a:p>
            <a:endParaRPr lang="en-GB" sz="1200" b="0" i="0" u="none" strike="noStrike" kern="1200" dirty="0">
              <a:solidFill>
                <a:schemeClr val="tx1"/>
              </a:solidFill>
              <a:effectLst/>
              <a:latin typeface="+mn-lt"/>
              <a:ea typeface="+mn-ea"/>
              <a:cs typeface="+mn-cs"/>
            </a:endParaRPr>
          </a:p>
          <a:p>
            <a:r>
              <a:rPr lang="en-GB" sz="1200" b="0" i="0" u="none" strike="noStrike" kern="1200" dirty="0">
                <a:solidFill>
                  <a:schemeClr val="tx1"/>
                </a:solidFill>
                <a:effectLst/>
                <a:latin typeface="+mn-lt"/>
                <a:ea typeface="+mn-ea"/>
                <a:cs typeface="+mn-cs"/>
              </a:rPr>
              <a:t>+7% for ‘every day drinking’ occasions</a:t>
            </a:r>
          </a:p>
          <a:p>
            <a:r>
              <a:rPr lang="en-GB" sz="1200" b="0" i="0" u="none" strike="noStrike" kern="1200" dirty="0">
                <a:solidFill>
                  <a:schemeClr val="tx1"/>
                </a:solidFill>
                <a:effectLst/>
                <a:latin typeface="+mn-lt"/>
                <a:ea typeface="+mn-ea"/>
                <a:cs typeface="+mn-cs"/>
              </a:rPr>
              <a:t>Purchase consideration up 23%</a:t>
            </a:r>
          </a:p>
          <a:p>
            <a:r>
              <a:rPr lang="en-GB" sz="1200" b="0" i="0" u="none" strike="noStrike" kern="1200" dirty="0">
                <a:solidFill>
                  <a:schemeClr val="tx1"/>
                </a:solidFill>
                <a:effectLst/>
                <a:latin typeface="+mn-lt"/>
                <a:ea typeface="+mn-ea"/>
                <a:cs typeface="+mn-cs"/>
              </a:rPr>
              <a:t>Awareness of sponsorship +77%</a:t>
            </a:r>
          </a:p>
          <a:p>
            <a:r>
              <a:rPr lang="en-GB" sz="1200" b="0" i="0" u="none" strike="noStrike" kern="1200" dirty="0">
                <a:solidFill>
                  <a:schemeClr val="tx1"/>
                </a:solidFill>
                <a:effectLst/>
                <a:latin typeface="+mn-lt"/>
                <a:ea typeface="+mn-ea"/>
                <a:cs typeface="+mn-cs"/>
              </a:rPr>
              <a:t>Cut through strongest for 18 to 35 year olds</a:t>
            </a:r>
          </a:p>
          <a:p>
            <a:r>
              <a:rPr lang="en-GB" sz="1200" b="0" i="0" u="none" strike="noStrike" kern="1200" dirty="0">
                <a:solidFill>
                  <a:schemeClr val="tx1"/>
                </a:solidFill>
                <a:effectLst/>
                <a:latin typeface="+mn-lt"/>
                <a:ea typeface="+mn-ea"/>
                <a:cs typeface="+mn-cs"/>
              </a:rPr>
              <a:t>Sponsorship is forging the link between </a:t>
            </a:r>
            <a:r>
              <a:rPr lang="en-GB" sz="1200" b="0" i="0" u="none" strike="noStrike" kern="1200" dirty="0" err="1">
                <a:solidFill>
                  <a:schemeClr val="tx1"/>
                </a:solidFill>
                <a:effectLst/>
                <a:latin typeface="+mn-lt"/>
                <a:ea typeface="+mn-ea"/>
                <a:cs typeface="+mn-cs"/>
              </a:rPr>
              <a:t>Casillero</a:t>
            </a:r>
            <a:r>
              <a:rPr lang="en-GB" sz="1200" b="0" i="0" u="none" strike="noStrike" kern="1200" dirty="0">
                <a:solidFill>
                  <a:schemeClr val="tx1"/>
                </a:solidFill>
                <a:effectLst/>
                <a:latin typeface="+mn-lt"/>
                <a:ea typeface="+mn-ea"/>
                <a:cs typeface="+mn-cs"/>
              </a:rPr>
              <a:t> and film</a:t>
            </a:r>
          </a:p>
          <a:p>
            <a:r>
              <a:rPr lang="en-GB" sz="1200" b="0" i="0" u="none" strike="noStrike" kern="1200" dirty="0">
                <a:solidFill>
                  <a:schemeClr val="tx1"/>
                </a:solidFill>
                <a:effectLst/>
                <a:latin typeface="+mn-lt"/>
                <a:ea typeface="+mn-ea"/>
                <a:cs typeface="+mn-cs"/>
              </a:rPr>
              <a:t>Consumer engagement at point of sale has generated more than 58,000 competition entries with a 1.09% redemption rate and 70% of entrants under the age of 55.</a:t>
            </a:r>
          </a:p>
          <a:p>
            <a:endParaRPr lang="en-GB" sz="1200" b="0" i="0" u="none" strike="noStrike" kern="1200" dirty="0">
              <a:solidFill>
                <a:schemeClr val="tx1"/>
              </a:solidFill>
              <a:effectLst/>
              <a:latin typeface="+mn-lt"/>
              <a:ea typeface="+mn-ea"/>
              <a:cs typeface="+mn-cs"/>
            </a:endParaRPr>
          </a:p>
          <a:p>
            <a:r>
              <a:rPr lang="en-GB" sz="1200" b="0" i="0" u="none" strike="noStrike" kern="1200" dirty="0">
                <a:solidFill>
                  <a:schemeClr val="tx1"/>
                </a:solidFill>
                <a:effectLst/>
                <a:latin typeface="+mn-lt"/>
                <a:ea typeface="+mn-ea"/>
                <a:cs typeface="+mn-cs"/>
              </a:rPr>
              <a:t>The campaign won Silver for Best Sponsorship Activation and Bronze in the Alcoholic Beverage category at the Institute of Promotional Marketing Awards.</a:t>
            </a:r>
          </a:p>
          <a:p>
            <a:endParaRPr lang="en-GB" sz="1200" b="0" i="0" u="none" strike="noStrike" kern="1200" dirty="0">
              <a:solidFill>
                <a:schemeClr val="tx1"/>
              </a:solidFill>
              <a:effectLst/>
              <a:latin typeface="+mn-lt"/>
              <a:ea typeface="+mn-ea"/>
              <a:cs typeface="+mn-cs"/>
            </a:endParaRPr>
          </a:p>
          <a:p>
            <a:r>
              <a:rPr lang="en-GB" sz="1200" b="0" i="0" u="none" strike="noStrike" kern="1200" dirty="0">
                <a:solidFill>
                  <a:schemeClr val="tx1"/>
                </a:solidFill>
                <a:effectLst/>
                <a:latin typeface="+mn-lt"/>
                <a:ea typeface="+mn-ea"/>
                <a:cs typeface="+mn-cs"/>
              </a:rPr>
              <a:t>Anecdotal responses from retailers are extremely positive, strengthening relationships and creating future opportunities in store.</a:t>
            </a:r>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For the full case study and to view the ad campaigns visit: </a:t>
            </a:r>
            <a:r>
              <a:rPr lang="en-GB" dirty="0"/>
              <a:t>https://www.thinkbox.tv/Case-studies/Casillero-del-Diablo</a:t>
            </a: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F4BFFE-AA9D-476F-A275-7AE7429F864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320279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09/08/2019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1902247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09/08/2019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752600"/>
            <a:ext cx="6342907" cy="351313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017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09/08/2019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5442018"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920129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09/08/2019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4"/>
          </p:nvPr>
        </p:nvSpPr>
        <p:spPr>
          <a:xfrm>
            <a:off x="5226050" y="1752600"/>
            <a:ext cx="3159193"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553381" y="1752600"/>
            <a:ext cx="3159193" cy="1672994"/>
          </a:xfrm>
          <a:prstGeom prst="rect">
            <a:avLst/>
          </a:prstGeom>
          <a:solidFill>
            <a:schemeClr val="bg1">
              <a:lumMod val="85000"/>
            </a:schemeClr>
          </a:solidFill>
        </p:spPr>
        <p:txBody>
          <a:bodyPr/>
          <a:lstStyle/>
          <a:p>
            <a:endParaRPr lang="en-GB" dirty="0"/>
          </a:p>
        </p:txBody>
      </p:sp>
      <p:sp>
        <p:nvSpPr>
          <p:cNvPr id="13" name="Picture Placeholder 8"/>
          <p:cNvSpPr>
            <a:spLocks noGrp="1"/>
          </p:cNvSpPr>
          <p:nvPr>
            <p:ph type="pic" sz="quarter" idx="16"/>
          </p:nvPr>
        </p:nvSpPr>
        <p:spPr>
          <a:xfrm>
            <a:off x="8553381" y="3592744"/>
            <a:ext cx="3159193"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5226050" y="3592744"/>
            <a:ext cx="3159193"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714879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752600"/>
            <a:ext cx="3645289"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752600"/>
            <a:ext cx="3645289" cy="1672994"/>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752600"/>
            <a:ext cx="3645289" cy="1672994"/>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09/08/2019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592744"/>
            <a:ext cx="3645289"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592744"/>
            <a:ext cx="3645289"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592744"/>
            <a:ext cx="3645289" cy="1672994"/>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3130571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50653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09/08/2019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4066838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09/08/2019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368739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814300"/>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09/08/2019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50693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09/08/2019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321727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09/08/2019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414207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x Video">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09/08/2019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100194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09/08/2019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088183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09/08/2019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942009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09/08/2019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268006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09/08/2019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366409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09/08/2019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4058780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09/08/2019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177316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09/08/2019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37565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09/08/2019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988479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09/08/2019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2304590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dirty="0"/>
          </a:p>
        </p:txBody>
      </p:sp>
      <p:sp>
        <p:nvSpPr>
          <p:cNvPr id="3" name="Content Placeholder 2"/>
          <p:cNvSpPr>
            <a:spLocks noGrp="1"/>
          </p:cNvSpPr>
          <p:nvPr>
            <p:ph idx="1"/>
          </p:nvPr>
        </p:nvSpPr>
        <p:spPr>
          <a:xfrm>
            <a:off x="609600" y="1207293"/>
            <a:ext cx="11150600" cy="5006016"/>
          </a:xfrm>
        </p:spPr>
        <p:txBody>
          <a:bodyPr/>
          <a:lstStyle>
            <a:lvl1pPr>
              <a:defRPr sz="1867"/>
            </a:lvl1pPr>
            <a:lvl2pPr>
              <a:defRPr sz="1600"/>
            </a:lvl2pPr>
            <a:lvl3pPr>
              <a:defRPr sz="1467"/>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9585B9F-EF5C-4314-BCBC-A6F82ED753B2}" type="datetimeFigureOut">
              <a:rPr lang="en-GB" smtClean="0">
                <a:solidFill>
                  <a:srgbClr val="515254">
                    <a:tint val="75000"/>
                  </a:srgbClr>
                </a:solidFill>
              </a:rPr>
              <a:pPr/>
              <a:t>09/08/2019</a:t>
            </a:fld>
            <a:endParaRPr lang="en-GB">
              <a:solidFill>
                <a:srgbClr val="515254">
                  <a:tint val="75000"/>
                </a:srgbClr>
              </a:solidFill>
            </a:endParaRPr>
          </a:p>
        </p:txBody>
      </p:sp>
      <p:sp>
        <p:nvSpPr>
          <p:cNvPr id="5" name="Footer Placeholder 4"/>
          <p:cNvSpPr>
            <a:spLocks noGrp="1"/>
          </p:cNvSpPr>
          <p:nvPr>
            <p:ph type="ftr" sz="quarter" idx="11"/>
          </p:nvPr>
        </p:nvSpPr>
        <p:spPr/>
        <p:txBody>
          <a:bodyPr/>
          <a:lstStyle/>
          <a:p>
            <a:endParaRPr lang="en-GB">
              <a:solidFill>
                <a:srgbClr val="515254">
                  <a:tint val="75000"/>
                </a:srgbClr>
              </a:solidFill>
            </a:endParaRPr>
          </a:p>
        </p:txBody>
      </p:sp>
      <p:sp>
        <p:nvSpPr>
          <p:cNvPr id="6" name="Slide Number Placeholder 5"/>
          <p:cNvSpPr>
            <a:spLocks noGrp="1"/>
          </p:cNvSpPr>
          <p:nvPr>
            <p:ph type="sldNum" sz="quarter" idx="12"/>
          </p:nvPr>
        </p:nvSpPr>
        <p:spPr/>
        <p:txBody>
          <a:bodyPr/>
          <a:lstStyle/>
          <a:p>
            <a:fld id="{FA73F885-FE6B-4251-84D2-F6CEF084999B}" type="slidenum">
              <a:rPr lang="en-GB" smtClean="0">
                <a:solidFill>
                  <a:srgbClr val="515254">
                    <a:tint val="75000"/>
                  </a:srgbClr>
                </a:solidFill>
              </a:rPr>
              <a:pPr/>
              <a:t>‹#›</a:t>
            </a:fld>
            <a:endParaRPr lang="en-GB">
              <a:solidFill>
                <a:srgbClr val="515254">
                  <a:tint val="75000"/>
                </a:srgbClr>
              </a:solidFill>
            </a:endParaRPr>
          </a:p>
        </p:txBody>
      </p:sp>
    </p:spTree>
    <p:extLst>
      <p:ext uri="{BB962C8B-B14F-4D97-AF65-F5344CB8AC3E}">
        <p14:creationId xmlns:p14="http://schemas.microsoft.com/office/powerpoint/2010/main" val="592456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282D69-1CD7-4AC1-A4EC-A960DFABD313}" type="datetimeFigureOut">
              <a:rPr lang="en-GB" smtClean="0"/>
              <a:pPr/>
              <a:t>09/08/2019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B2DA-819C-4D24-9E44-1616C5C302CC}" type="slidenum">
              <a:rPr lang="en-GB" smtClean="0"/>
              <a:pPr/>
              <a:t>‹#›</a:t>
            </a:fld>
            <a:endParaRPr lang="en-GB"/>
          </a:p>
        </p:txBody>
      </p:sp>
    </p:spTree>
    <p:extLst>
      <p:ext uri="{BB962C8B-B14F-4D97-AF65-F5344CB8AC3E}">
        <p14:creationId xmlns:p14="http://schemas.microsoft.com/office/powerpoint/2010/main" val="1384128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09/08/2019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8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1233252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FC6B2F-8097-43AB-AAD7-EE86BB3BFD94}" type="datetimeFigureOut">
              <a:rPr lang="en-GB"/>
              <a:pPr>
                <a:defRPr/>
              </a:pPr>
              <a:t>09/08/2019</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CDC3F9-4A8E-4CE9-8516-D930A4635220}" type="slidenum">
              <a:rPr lang="en-GB"/>
              <a:pPr>
                <a:defRPr/>
              </a:pPr>
              <a:t>‹#›</a:t>
            </a:fld>
            <a:endParaRPr lang="en-GB" dirty="0"/>
          </a:p>
        </p:txBody>
      </p:sp>
    </p:spTree>
    <p:extLst>
      <p:ext uri="{BB962C8B-B14F-4D97-AF65-F5344CB8AC3E}">
        <p14:creationId xmlns:p14="http://schemas.microsoft.com/office/powerpoint/2010/main" val="265330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09/08/2019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1129603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941234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09/08/2019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812432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09/08/2019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13142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09/08/2019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994383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09/08/2019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94504"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7" name="Picture Placeholder 16"/>
          <p:cNvSpPr>
            <a:spLocks noGrp="1"/>
          </p:cNvSpPr>
          <p:nvPr>
            <p:ph type="pic" sz="quarter" idx="19"/>
          </p:nvPr>
        </p:nvSpPr>
        <p:spPr>
          <a:xfrm>
            <a:off x="479425" y="1752600"/>
            <a:ext cx="3611563" cy="1782934"/>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4285684" y="1752600"/>
            <a:ext cx="3611563" cy="1782934"/>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8101012" y="1752600"/>
            <a:ext cx="3611563" cy="1782934"/>
          </a:xfrm>
          <a:solidFill>
            <a:schemeClr val="bg1">
              <a:lumMod val="85000"/>
            </a:schemeClr>
          </a:solidFill>
        </p:spPr>
        <p:txBody>
          <a:bodyPr/>
          <a:lstStyle/>
          <a:p>
            <a:endParaRPr lang="en-GB" dirty="0"/>
          </a:p>
        </p:txBody>
      </p:sp>
      <p:cxnSp>
        <p:nvCxnSpPr>
          <p:cNvPr id="22" name="Straight Connector 21"/>
          <p:cNvCxnSpPr/>
          <p:nvPr userDrawn="1"/>
        </p:nvCxnSpPr>
        <p:spPr>
          <a:xfrm>
            <a:off x="8101012"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286329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09/08/2019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752600"/>
            <a:ext cx="2680405" cy="351313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752600"/>
            <a:ext cx="2680405" cy="351313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752600"/>
            <a:ext cx="2680405" cy="351313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752600"/>
            <a:ext cx="2680405" cy="351313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566316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800" b="0">
                <a:solidFill>
                  <a:schemeClr val="bg1"/>
                </a:solidFill>
              </a:defRPr>
            </a:lvl1pPr>
          </a:lstStyle>
          <a:p>
            <a:fld id="{2E6EF22D-7DBE-4099-99F0-B83DD9779912}" type="datetimeFigureOut">
              <a:rPr lang="en-GB" smtClean="0"/>
              <a:pPr/>
              <a:t>09/08/2019</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8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8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911237"/>
            <a:ext cx="11334817" cy="33545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653530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90" r:id="rId29"/>
    <p:sldLayoutId id="2147483691"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6101F92-4A28-41B0-8902-FFB833ED66BE}"/>
              </a:ext>
            </a:extLst>
          </p:cNvPr>
          <p:cNvSpPr>
            <a:spLocks noGrp="1"/>
          </p:cNvSpPr>
          <p:nvPr>
            <p:ph type="title"/>
          </p:nvPr>
        </p:nvSpPr>
        <p:spPr>
          <a:xfrm>
            <a:off x="371476" y="466263"/>
            <a:ext cx="9641977" cy="1021181"/>
          </a:xfrm>
        </p:spPr>
        <p:txBody>
          <a:bodyPr/>
          <a:lstStyle/>
          <a:p>
            <a:r>
              <a:rPr lang="en-GB" dirty="0" err="1">
                <a:solidFill>
                  <a:schemeClr val="accent6"/>
                </a:solidFill>
              </a:rPr>
              <a:t>Casillero</a:t>
            </a:r>
            <a:r>
              <a:rPr lang="en-GB" dirty="0">
                <a:solidFill>
                  <a:schemeClr val="accent6"/>
                </a:solidFill>
              </a:rPr>
              <a:t> del Diablo &amp; Sky Movies – the perfect pairing</a:t>
            </a:r>
            <a:endParaRPr lang="en-GB" dirty="0"/>
          </a:p>
        </p:txBody>
      </p:sp>
      <p:sp>
        <p:nvSpPr>
          <p:cNvPr id="6" name="Text Placeholder 5">
            <a:extLst>
              <a:ext uri="{FF2B5EF4-FFF2-40B4-BE49-F238E27FC236}">
                <a16:creationId xmlns:a16="http://schemas.microsoft.com/office/drawing/2014/main" id="{09D816ED-5D57-47AF-AB97-2EF491BB7B67}"/>
              </a:ext>
            </a:extLst>
          </p:cNvPr>
          <p:cNvSpPr>
            <a:spLocks noGrp="1"/>
          </p:cNvSpPr>
          <p:nvPr>
            <p:ph type="body" sz="quarter" idx="13"/>
          </p:nvPr>
        </p:nvSpPr>
        <p:spPr>
          <a:xfrm>
            <a:off x="377758" y="1911236"/>
            <a:ext cx="4368867" cy="3704560"/>
          </a:xfrm>
        </p:spPr>
        <p:txBody>
          <a:bodyPr>
            <a:normAutofit fontScale="77500" lnSpcReduction="20000"/>
          </a:bodyPr>
          <a:lstStyle/>
          <a:p>
            <a:r>
              <a:rPr lang="en-GB" u="sng" dirty="0"/>
              <a:t>Challenge</a:t>
            </a:r>
          </a:p>
          <a:p>
            <a:pPr marL="285750" indent="-285750">
              <a:buFont typeface="Arial" panose="020B0604020202020204" pitchFamily="34" charset="0"/>
              <a:buChar char="•"/>
            </a:pPr>
            <a:r>
              <a:rPr lang="en-GB" dirty="0" err="1"/>
              <a:t>Casillero</a:t>
            </a:r>
            <a:r>
              <a:rPr lang="en-GB" dirty="0"/>
              <a:t> del Diablo needed to differentiate themselves and cut through at point of sale</a:t>
            </a:r>
          </a:p>
          <a:p>
            <a:pPr marL="285750" indent="-285750">
              <a:buFont typeface="Arial" panose="020B0604020202020204" pitchFamily="34" charset="0"/>
              <a:buChar char="•"/>
            </a:pPr>
            <a:r>
              <a:rPr lang="en-GB" dirty="0"/>
              <a:t>This needed to be done at scale on an ongoing basis in a quality environment </a:t>
            </a:r>
          </a:p>
          <a:p>
            <a:r>
              <a:rPr lang="en-GB" u="sng" dirty="0"/>
              <a:t>Solution</a:t>
            </a:r>
          </a:p>
          <a:p>
            <a:pPr marL="285750" indent="-285750">
              <a:buFont typeface="Arial" panose="020B0604020202020204" pitchFamily="34" charset="0"/>
              <a:buChar char="•"/>
            </a:pPr>
            <a:r>
              <a:rPr lang="en-GB" dirty="0"/>
              <a:t>A partnership with Sky delivered a massive sponsorship deal across 17 movie channels.</a:t>
            </a:r>
          </a:p>
          <a:p>
            <a:pPr marL="285750" indent="-285750">
              <a:buFont typeface="Arial" panose="020B0604020202020204" pitchFamily="34" charset="0"/>
              <a:buChar char="•"/>
            </a:pPr>
            <a:r>
              <a:rPr lang="en-GB" dirty="0"/>
              <a:t>Off air activation used the Sky Movies logo IP on pack and in store as part of a competition within Tesco</a:t>
            </a:r>
          </a:p>
          <a:p>
            <a:r>
              <a:rPr lang="en-GB" u="sng" dirty="0"/>
              <a:t>Results</a:t>
            </a:r>
          </a:p>
          <a:p>
            <a:pPr marL="285750" indent="-285750">
              <a:lnSpc>
                <a:spcPct val="110000"/>
              </a:lnSpc>
              <a:buFont typeface="Arial" panose="020B0604020202020204" pitchFamily="34" charset="0"/>
              <a:buChar char="•"/>
            </a:pPr>
            <a:r>
              <a:rPr lang="en-GB" dirty="0"/>
              <a:t>Brand awareness up from 56% to 65%</a:t>
            </a:r>
          </a:p>
          <a:p>
            <a:pPr marL="285750" indent="-285750">
              <a:lnSpc>
                <a:spcPct val="110000"/>
              </a:lnSpc>
              <a:buFont typeface="Arial" panose="020B0604020202020204" pitchFamily="34" charset="0"/>
              <a:buChar char="•"/>
            </a:pPr>
            <a:r>
              <a:rPr lang="en-GB" dirty="0"/>
              <a:t>Point of sale engagement generated more than 58,000 competition entries</a:t>
            </a:r>
          </a:p>
        </p:txBody>
      </p:sp>
      <p:pic>
        <p:nvPicPr>
          <p:cNvPr id="8" name="Picture Placeholder 7">
            <a:extLst>
              <a:ext uri="{FF2B5EF4-FFF2-40B4-BE49-F238E27FC236}">
                <a16:creationId xmlns:a16="http://schemas.microsoft.com/office/drawing/2014/main" id="{2692618B-F274-4717-AD9C-7D4B338D212D}"/>
              </a:ext>
            </a:extLst>
          </p:cNvPr>
          <p:cNvPicPr>
            <a:picLocks noGrp="1" noChangeAspect="1"/>
          </p:cNvPicPr>
          <p:nvPr>
            <p:ph type="pic" sz="quarter" idx="14"/>
          </p:nvPr>
        </p:nvPicPr>
        <p:blipFill>
          <a:blip r:embed="rId3"/>
          <a:srcRect t="773" b="773"/>
          <a:stretch>
            <a:fillRect/>
          </a:stretch>
        </p:blipFill>
        <p:spPr>
          <a:prstGeom prst="rect">
            <a:avLst/>
          </a:prstGeom>
        </p:spPr>
      </p:pic>
      <p:pic>
        <p:nvPicPr>
          <p:cNvPr id="5122" name="Picture 2" descr="Image result for Casillero del Diablo logo">
            <a:extLst>
              <a:ext uri="{FF2B5EF4-FFF2-40B4-BE49-F238E27FC236}">
                <a16:creationId xmlns:a16="http://schemas.microsoft.com/office/drawing/2014/main" id="{040CF615-ABC6-4838-B1EC-E33100C9C44B}"/>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52865"/>
          <a:stretch/>
        </p:blipFill>
        <p:spPr bwMode="auto">
          <a:xfrm>
            <a:off x="9642893" y="75252"/>
            <a:ext cx="2549107" cy="901601"/>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SPP Media">
            <a:extLst>
              <a:ext uri="{FF2B5EF4-FFF2-40B4-BE49-F238E27FC236}">
                <a16:creationId xmlns:a16="http://schemas.microsoft.com/office/drawing/2014/main" id="{277131A1-96EB-430F-9A02-78C5101DA9B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341008" y="526052"/>
            <a:ext cx="1152875" cy="796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394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_Red">
  <a:themeElements>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4761</TotalTime>
  <Words>780</Words>
  <Application>Microsoft Office PowerPoint</Application>
  <PresentationFormat>Widescreen</PresentationFormat>
  <Paragraphs>54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Thinkbox_Red</vt:lpstr>
      <vt:lpstr>Casillero del Diablo &amp; Sky Movies – the perfect pairing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average new advertiser spent £144k on TV in 2017</dc:title>
  <dc:creator>Zoe Harkness</dc:creator>
  <cp:lastModifiedBy>Sam Olive</cp:lastModifiedBy>
  <cp:revision>59</cp:revision>
  <dcterms:created xsi:type="dcterms:W3CDTF">2018-11-16T11:43:00Z</dcterms:created>
  <dcterms:modified xsi:type="dcterms:W3CDTF">2019-08-09T09:55:39Z</dcterms:modified>
</cp:coreProperties>
</file>