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55BDBB-39B5-45EF-B379-8CF306A89E55}" v="5" dt="2026-03-12T14:23:17.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167" autoAdjust="0"/>
  </p:normalViewPr>
  <p:slideViewPr>
    <p:cSldViewPr snapToGrid="0">
      <p:cViewPr varScale="1">
        <p:scale>
          <a:sx n="96" d="100"/>
          <a:sy n="96" d="100"/>
        </p:scale>
        <p:origin x="1152" y="90"/>
      </p:cViewPr>
      <p:guideLst/>
    </p:cSldViewPr>
  </p:slideViewPr>
  <p:notesTextViewPr>
    <p:cViewPr>
      <p:scale>
        <a:sx n="1" d="1"/>
        <a:sy n="1" d="1"/>
      </p:scale>
      <p:origin x="0" y="-3402"/>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Ward Masters" userId="b1ac75e6-209b-402f-9966-b841aec315d0" providerId="ADAL" clId="{EA65B2F7-BA76-4458-8988-4059F4782835}"/>
    <pc:docChg chg="custSel modSld">
      <pc:chgData name="Harry Ward Masters" userId="b1ac75e6-209b-402f-9966-b841aec315d0" providerId="ADAL" clId="{EA65B2F7-BA76-4458-8988-4059F4782835}" dt="2026-03-12T14:23:08.299" v="14" actId="6549"/>
      <pc:docMkLst>
        <pc:docMk/>
      </pc:docMkLst>
      <pc:sldChg chg="addSp delSp modSp mod modNotesTx">
        <pc:chgData name="Harry Ward Masters" userId="b1ac75e6-209b-402f-9966-b841aec315d0" providerId="ADAL" clId="{EA65B2F7-BA76-4458-8988-4059F4782835}" dt="2026-03-12T14:23:08.299" v="14" actId="6549"/>
        <pc:sldMkLst>
          <pc:docMk/>
          <pc:sldMk cId="2889476718" sldId="3106"/>
        </pc:sldMkLst>
        <pc:spChg chg="mod">
          <ac:chgData name="Harry Ward Masters" userId="b1ac75e6-209b-402f-9966-b841aec315d0" providerId="ADAL" clId="{EA65B2F7-BA76-4458-8988-4059F4782835}" dt="2026-03-12T14:22:22.622" v="9" actId="255"/>
          <ac:spMkLst>
            <pc:docMk/>
            <pc:sldMk cId="2889476718" sldId="3106"/>
            <ac:spMk id="3" creationId="{EF493839-1DE8-A23F-AA15-A4D42AEE07A2}"/>
          </ac:spMkLst>
        </pc:spChg>
        <pc:spChg chg="mod">
          <ac:chgData name="Harry Ward Masters" userId="b1ac75e6-209b-402f-9966-b841aec315d0" providerId="ADAL" clId="{EA65B2F7-BA76-4458-8988-4059F4782835}" dt="2026-03-12T14:23:02.931" v="13"/>
          <ac:spMkLst>
            <pc:docMk/>
            <pc:sldMk cId="2889476718" sldId="3106"/>
            <ac:spMk id="11" creationId="{CF0BE58F-C5A2-63CF-5E9C-828548CC96BD}"/>
          </ac:spMkLst>
        </pc:spChg>
        <pc:picChg chg="add mod">
          <ac:chgData name="Harry Ward Masters" userId="b1ac75e6-209b-402f-9966-b841aec315d0" providerId="ADAL" clId="{EA65B2F7-BA76-4458-8988-4059F4782835}" dt="2026-03-12T14:21:59.729" v="4" actId="1076"/>
          <ac:picMkLst>
            <pc:docMk/>
            <pc:sldMk cId="2889476718" sldId="3106"/>
            <ac:picMk id="4" creationId="{7171AEE4-A6FD-42D4-44FA-FDF7F95A2AA9}"/>
          </ac:picMkLst>
        </pc:picChg>
        <pc:picChg chg="del">
          <ac:chgData name="Harry Ward Masters" userId="b1ac75e6-209b-402f-9966-b841aec315d0" providerId="ADAL" clId="{EA65B2F7-BA76-4458-8988-4059F4782835}" dt="2026-03-12T14:21:43.753" v="0" actId="478"/>
          <ac:picMkLst>
            <pc:docMk/>
            <pc:sldMk cId="2889476718" sldId="3106"/>
            <ac:picMk id="5" creationId="{9323B181-9CD7-EF82-C628-F605A4086E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12/03/2026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Founded in 2012 by Gbemi </a:t>
            </a:r>
            <a:r>
              <a:rPr lang="en-GB" sz="1200" b="1" kern="1200" dirty="0" err="1">
                <a:solidFill>
                  <a:schemeClr val="tx1"/>
                </a:solidFill>
                <a:effectLst/>
                <a:latin typeface="+mn-lt"/>
                <a:ea typeface="+mn-ea"/>
                <a:cs typeface="+mn-cs"/>
              </a:rPr>
              <a:t>Okunlola</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Alonuko</a:t>
            </a:r>
            <a:r>
              <a:rPr lang="en-GB" sz="1200" b="1" kern="1200" dirty="0">
                <a:solidFill>
                  <a:schemeClr val="tx1"/>
                </a:solidFill>
                <a:effectLst/>
                <a:latin typeface="+mn-lt"/>
                <a:ea typeface="+mn-ea"/>
                <a:cs typeface="+mn-cs"/>
              </a:rPr>
              <a:t> design and produce bridal wear for both brides and their parties, either bespoke or from the shop. Their clothing is all hand-designed, and tailored for women of colour, a group often underrepresented in bridal suites across the world.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Despite being an internationally renowned and recognised brand, having been featured in Vogue and The Huffington Post, </a:t>
            </a:r>
            <a:r>
              <a:rPr lang="en-GB" sz="1200" b="1" kern="1200" dirty="0" err="1">
                <a:solidFill>
                  <a:schemeClr val="tx1"/>
                </a:solidFill>
                <a:effectLst/>
                <a:latin typeface="+mn-lt"/>
                <a:ea typeface="+mn-ea"/>
                <a:cs typeface="+mn-cs"/>
              </a:rPr>
              <a:t>Alonuko</a:t>
            </a:r>
            <a:r>
              <a:rPr lang="en-GB" sz="1200" b="1" kern="1200" dirty="0">
                <a:solidFill>
                  <a:schemeClr val="tx1"/>
                </a:solidFill>
                <a:effectLst/>
                <a:latin typeface="+mn-lt"/>
                <a:ea typeface="+mn-ea"/>
                <a:cs typeface="+mn-cs"/>
              </a:rPr>
              <a:t> were looking to grow.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Their key objectives were to drive brand awareness, increase revenue and double their number of brides in the UK in 2025.</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With an ambition to grow their brand, </a:t>
            </a:r>
            <a:r>
              <a:rPr lang="en-GB" sz="1200" b="1" kern="1200" dirty="0" err="1">
                <a:solidFill>
                  <a:schemeClr val="tx1"/>
                </a:solidFill>
                <a:effectLst/>
                <a:latin typeface="+mn-lt"/>
                <a:ea typeface="+mn-ea"/>
                <a:cs typeface="+mn-cs"/>
              </a:rPr>
              <a:t>Alonuko</a:t>
            </a:r>
            <a:r>
              <a:rPr lang="en-GB" sz="1200" b="1" kern="1200" dirty="0">
                <a:solidFill>
                  <a:schemeClr val="tx1"/>
                </a:solidFill>
                <a:effectLst/>
                <a:latin typeface="+mn-lt"/>
                <a:ea typeface="+mn-ea"/>
                <a:cs typeface="+mn-cs"/>
              </a:rPr>
              <a:t> had previously used trade and trunk shows and pop ups to reach their audience alongside social media activity. However, after hearing about Channel 4 and Lloyd’s Black in Business Initiative, they jumped at the chance to enter the scheme.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Now in its second iteration, the ‘Black in Business’ Initiative from Channel 4 and Lloyds was designed to highlight the difficulty that black business owners face when trying to get their businesses funded, with research highlighting that only 0.24% of venture capitalist funding is invested into black owned businesses and 54% of black owned businesses only receive funding once the business is already established.</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To combat this, Channel 4 and Lloyds partnered to launch the initiative, which would gift 4 lucky winners £150,000 of free airtime along with 6 months of mentoring from experts from both Channel 4 and Lloyds. Entering alongside 200 other applicants, </a:t>
            </a:r>
            <a:r>
              <a:rPr lang="en-GB" sz="1200" b="1" kern="1200" dirty="0" err="1">
                <a:solidFill>
                  <a:schemeClr val="tx1"/>
                </a:solidFill>
                <a:effectLst/>
                <a:latin typeface="+mn-lt"/>
                <a:ea typeface="+mn-ea"/>
                <a:cs typeface="+mn-cs"/>
              </a:rPr>
              <a:t>Alonuko</a:t>
            </a:r>
            <a:r>
              <a:rPr lang="en-GB" sz="1200" b="1" kern="1200" dirty="0">
                <a:solidFill>
                  <a:schemeClr val="tx1"/>
                </a:solidFill>
                <a:effectLst/>
                <a:latin typeface="+mn-lt"/>
                <a:ea typeface="+mn-ea"/>
                <a:cs typeface="+mn-cs"/>
              </a:rPr>
              <a:t> were announced as one of the beneficiaries in 2025. Given its ability to reach millions of people at the right moment, with the right messaging, TV was the perfect channel to introduce the brand to the nation.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Armed with a creative from Quiet Storm, and a plan drawn up by Channel 4’s commercial sales team, </a:t>
            </a:r>
            <a:r>
              <a:rPr lang="en-GB" sz="1200" b="1" kern="1200" dirty="0" err="1">
                <a:solidFill>
                  <a:schemeClr val="tx1"/>
                </a:solidFill>
                <a:effectLst/>
                <a:latin typeface="+mn-lt"/>
                <a:ea typeface="+mn-ea"/>
                <a:cs typeface="+mn-cs"/>
              </a:rPr>
              <a:t>Alonuko</a:t>
            </a:r>
            <a:r>
              <a:rPr lang="en-GB" sz="1200" b="1" kern="1200" dirty="0">
                <a:solidFill>
                  <a:schemeClr val="tx1"/>
                </a:solidFill>
                <a:effectLst/>
                <a:latin typeface="+mn-lt"/>
                <a:ea typeface="+mn-ea"/>
                <a:cs typeface="+mn-cs"/>
              </a:rPr>
              <a:t> were ready to launch on TV for the first time. This activity kicked off with a premier break alongside the 3 other beneficiaries on 1</a:t>
            </a:r>
            <a:r>
              <a:rPr lang="en-GB" sz="1200" b="1" kern="1200" baseline="30000" dirty="0">
                <a:solidFill>
                  <a:schemeClr val="tx1"/>
                </a:solidFill>
                <a:effectLst/>
                <a:latin typeface="+mn-lt"/>
                <a:ea typeface="+mn-ea"/>
                <a:cs typeface="+mn-cs"/>
              </a:rPr>
              <a:t>st</a:t>
            </a:r>
            <a:r>
              <a:rPr lang="en-GB" sz="1200" b="1" kern="1200" dirty="0">
                <a:solidFill>
                  <a:schemeClr val="tx1"/>
                </a:solidFill>
                <a:effectLst/>
                <a:latin typeface="+mn-lt"/>
                <a:ea typeface="+mn-ea"/>
                <a:cs typeface="+mn-cs"/>
              </a:rPr>
              <a:t> July, on Channel 4’s biggest show that day, Bake Off: The Professionals, reaching 1.4 million people in one hit.</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Following on from the launch, </a:t>
            </a:r>
            <a:r>
              <a:rPr lang="en-GB" sz="1200" b="1" kern="1200" dirty="0" err="1">
                <a:solidFill>
                  <a:schemeClr val="tx1"/>
                </a:solidFill>
                <a:effectLst/>
                <a:latin typeface="+mn-lt"/>
                <a:ea typeface="+mn-ea"/>
                <a:cs typeface="+mn-cs"/>
              </a:rPr>
              <a:t>Alonuko’s</a:t>
            </a:r>
            <a:r>
              <a:rPr lang="en-GB" sz="1200" b="1" kern="1200" dirty="0">
                <a:solidFill>
                  <a:schemeClr val="tx1"/>
                </a:solidFill>
                <a:effectLst/>
                <a:latin typeface="+mn-lt"/>
                <a:ea typeface="+mn-ea"/>
                <a:cs typeface="+mn-cs"/>
              </a:rPr>
              <a:t> activity kicked off in earnest, covering Channel 4, E4, More4, Film4 and Channel 4’s partner sales channels in UKTV and Warner Brothers Discovery.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Programming was analysed and sought for the female audience, which saw the brand showing up in Handmaids Tale, First Dates, Grand Designs and Educating Yorkshire on Channel 4.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focus on programming was extended to E4 with the launch of the perfect show for the bridal brand - Married at First Sight UK. With spots throughout the show, the association started with a second in break placement in the launch episode of the latest series, delivering instant reach with a bullseye audience for </a:t>
            </a:r>
            <a:r>
              <a:rPr lang="en-GB" sz="1200" b="1" kern="1200" dirty="0" err="1">
                <a:solidFill>
                  <a:schemeClr val="tx1"/>
                </a:solidFill>
                <a:effectLst/>
                <a:latin typeface="+mn-lt"/>
                <a:ea typeface="+mn-ea"/>
                <a:cs typeface="+mn-cs"/>
              </a:rPr>
              <a:t>Alonuko</a:t>
            </a:r>
            <a:r>
              <a:rPr lang="en-GB" sz="1200" b="1" kern="1200" dirty="0">
                <a:solidFill>
                  <a:schemeClr val="tx1"/>
                </a:solidFill>
                <a:effectLst/>
                <a:latin typeface="+mn-lt"/>
                <a:ea typeface="+mn-ea"/>
                <a:cs typeface="+mn-cs"/>
              </a:rPr>
              <a:t>. This focus also reached Channel 4 Streaming, with buys against both the top 10 programming and reality content. This saw </a:t>
            </a:r>
            <a:r>
              <a:rPr lang="en-GB" sz="1200" b="1" kern="1200" dirty="0" err="1">
                <a:solidFill>
                  <a:schemeClr val="tx1"/>
                </a:solidFill>
                <a:effectLst/>
                <a:latin typeface="+mn-lt"/>
                <a:ea typeface="+mn-ea"/>
                <a:cs typeface="+mn-cs"/>
              </a:rPr>
              <a:t>Alonuko’s</a:t>
            </a:r>
            <a:r>
              <a:rPr lang="en-GB" sz="1200" b="1" kern="1200" dirty="0">
                <a:solidFill>
                  <a:schemeClr val="tx1"/>
                </a:solidFill>
                <a:effectLst/>
                <a:latin typeface="+mn-lt"/>
                <a:ea typeface="+mn-ea"/>
                <a:cs typeface="+mn-cs"/>
              </a:rPr>
              <a:t> creative show up in both Married at First Sight UK and Australia, First Dates, Made in Chelsea and Celeb </a:t>
            </a:r>
            <a:r>
              <a:rPr lang="en-GB" sz="1200" b="1" kern="1200" dirty="0" err="1">
                <a:solidFill>
                  <a:schemeClr val="tx1"/>
                </a:solidFill>
                <a:effectLst/>
                <a:latin typeface="+mn-lt"/>
                <a:ea typeface="+mn-ea"/>
                <a:cs typeface="+mn-cs"/>
              </a:rPr>
              <a:t>Googlebox</a:t>
            </a:r>
            <a:r>
              <a:rPr lang="en-GB" sz="1200" b="1" kern="1200" dirty="0">
                <a:solidFill>
                  <a:schemeClr val="tx1"/>
                </a:solidFill>
                <a:effectLst/>
                <a:latin typeface="+mn-lt"/>
                <a:ea typeface="+mn-ea"/>
                <a:cs typeface="+mn-cs"/>
              </a:rPr>
              <a:t> - extending reach of the linear campaign and ensuring </a:t>
            </a:r>
            <a:r>
              <a:rPr lang="en-GB" sz="1200" b="1" kern="1200" dirty="0" err="1">
                <a:solidFill>
                  <a:schemeClr val="tx1"/>
                </a:solidFill>
                <a:effectLst/>
                <a:latin typeface="+mn-lt"/>
                <a:ea typeface="+mn-ea"/>
                <a:cs typeface="+mn-cs"/>
              </a:rPr>
              <a:t>Alonuko</a:t>
            </a:r>
            <a:r>
              <a:rPr lang="en-GB" sz="1200" b="1" kern="1200" dirty="0">
                <a:solidFill>
                  <a:schemeClr val="tx1"/>
                </a:solidFill>
                <a:effectLst/>
                <a:latin typeface="+mn-lt"/>
                <a:ea typeface="+mn-ea"/>
                <a:cs typeface="+mn-cs"/>
              </a:rPr>
              <a:t> reached those who weren’t heavy viewers of Linear TV. To support the campaign, </a:t>
            </a:r>
            <a:r>
              <a:rPr lang="en-GB" sz="1200" b="1" kern="1200" dirty="0" err="1">
                <a:solidFill>
                  <a:schemeClr val="tx1"/>
                </a:solidFill>
                <a:effectLst/>
                <a:latin typeface="+mn-lt"/>
                <a:ea typeface="+mn-ea"/>
                <a:cs typeface="+mn-cs"/>
              </a:rPr>
              <a:t>Alonuko</a:t>
            </a:r>
            <a:r>
              <a:rPr lang="en-GB" sz="1200" b="1" kern="1200" dirty="0">
                <a:solidFill>
                  <a:schemeClr val="tx1"/>
                </a:solidFill>
                <a:effectLst/>
                <a:latin typeface="+mn-lt"/>
                <a:ea typeface="+mn-ea"/>
                <a:cs typeface="+mn-cs"/>
              </a:rPr>
              <a:t> ran a social campaign to capture those who were likely exposed to the TV campaign and likely in market for Bridal and bridesmaid clothing.</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Regarding the aim of lifting brand awareness for the brand, the campaign was a success. The brand saw movements against their competitor set delivering higher levels of awareness compared to Channel 4’s micro brand norms. Brand awareness spiked when the brand was present in Married at First Sight across both linear and BVOD, correlating with higher levels of TV exposure those weeks.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Alongside this, </a:t>
            </a:r>
            <a:r>
              <a:rPr lang="en-GB" sz="1200" b="1" kern="1200" dirty="0" err="1">
                <a:solidFill>
                  <a:schemeClr val="tx1"/>
                </a:solidFill>
                <a:effectLst/>
                <a:latin typeface="+mn-lt"/>
                <a:ea typeface="+mn-ea"/>
                <a:cs typeface="+mn-cs"/>
              </a:rPr>
              <a:t>Alonuko</a:t>
            </a:r>
            <a:r>
              <a:rPr lang="en-GB" sz="1200" b="1" kern="1200" dirty="0">
                <a:solidFill>
                  <a:schemeClr val="tx1"/>
                </a:solidFill>
                <a:effectLst/>
                <a:latin typeface="+mn-lt"/>
                <a:ea typeface="+mn-ea"/>
                <a:cs typeface="+mn-cs"/>
              </a:rPr>
              <a:t> were able to shift brand perceptions around the brand being ‘Up and Coming’, ‘Purpose driven’ and ‘For people like me’, closing the gap on key competitors. This brand awareness also in turn led to increases in consideration. These lifts in consideration again lined up with activity in Married in First Sight UK, delivering the biggest improvement in consideration for the brand. </a:t>
            </a:r>
            <a:r>
              <a:rPr lang="en-GB" sz="1200" b="1" kern="1200">
                <a:solidFill>
                  <a:schemeClr val="tx1"/>
                </a:solidFill>
                <a:effectLst/>
                <a:latin typeface="+mn-lt"/>
                <a:ea typeface="+mn-ea"/>
                <a:cs typeface="+mn-cs"/>
              </a:rPr>
              <a:t>Finally, the campaign has successfully led to a complete reappraisal of the brand, delivering scores that set a new benchmark for micro brands among Channel 4’s PL4Yback benchmarks.</a:t>
            </a:r>
            <a:endParaRPr lang="en-GB" sz="1200" kern="120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12/03/2026</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12/03/2026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Autofit/>
          </a:bodyPr>
          <a:lstStyle/>
          <a:p>
            <a:pPr>
              <a:lnSpc>
                <a:spcPct val="115000"/>
              </a:lnSpc>
              <a:spcAft>
                <a:spcPts val="1000"/>
              </a:spcAft>
            </a:pPr>
            <a:r>
              <a:rPr lang="en-GB" sz="2000" dirty="0" err="1"/>
              <a:t>Alonuko</a:t>
            </a:r>
            <a:r>
              <a:rPr lang="en-GB" sz="2000" dirty="0"/>
              <a:t>: TV for the first time with Channel 4 and Lloyds’ ‘Black in Business’ Initiative</a:t>
            </a:r>
            <a:br>
              <a:rPr lang="en-GB" sz="2000" dirty="0"/>
            </a:br>
            <a:br>
              <a:rPr lang="en-GB" sz="2000" dirty="0"/>
            </a:br>
            <a:br>
              <a:rPr lang="en-GB" sz="2000" dirty="0">
                <a:effectLst/>
                <a:latin typeface="Calibri" panose="020F0502020204030204" pitchFamily="34" charset="0"/>
                <a:ea typeface="Calibri" panose="020F0502020204030204" pitchFamily="34" charset="0"/>
                <a:cs typeface="Times New Roman" panose="02020603050405020304" pitchFamily="18" charset="0"/>
              </a:rPr>
            </a:br>
            <a:endParaRPr lang="en-GB" sz="2000"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308872"/>
          </a:xfrm>
          <a:prstGeom prst="rect">
            <a:avLst/>
          </a:prstGeom>
          <a:noFill/>
        </p:spPr>
        <p:txBody>
          <a:bodyPr wrap="square" rtlCol="0">
            <a:spAutoFit/>
          </a:bodyPr>
          <a:lstStyle/>
          <a:p>
            <a:pPr algn="l"/>
            <a:r>
              <a:rPr lang="en-GB" sz="1400" b="1" u="sng" dirty="0">
                <a:solidFill>
                  <a:schemeClr val="bg2"/>
                </a:solidFill>
              </a:rPr>
              <a:t>The Challenge:</a:t>
            </a:r>
          </a:p>
          <a:p>
            <a:r>
              <a:rPr lang="en-GB" dirty="0"/>
              <a:t>Founded in 2012, </a:t>
            </a:r>
            <a:r>
              <a:rPr lang="en-GB" dirty="0" err="1"/>
              <a:t>Alonuko</a:t>
            </a:r>
            <a:r>
              <a:rPr lang="en-GB" dirty="0"/>
              <a:t> designs and produces bridal wear for women of colour. The internationally renowned brand were looking to increase brand awareness, drive revenue and double their number of brides in the UK.</a:t>
            </a:r>
          </a:p>
          <a:p>
            <a:pPr algn="l"/>
            <a:r>
              <a:rPr lang="en-GB" sz="1400" b="1" u="sng" dirty="0">
                <a:solidFill>
                  <a:schemeClr val="bg2"/>
                </a:solidFill>
              </a:rPr>
              <a:t>The Solution:</a:t>
            </a:r>
          </a:p>
          <a:p>
            <a:pPr lvl="0"/>
            <a:r>
              <a:rPr lang="en-GB" dirty="0"/>
              <a:t>As one of four Beneficiaries of Channel 4 and Lloyds’ ‘Black in Business’ Initiative, </a:t>
            </a:r>
            <a:r>
              <a:rPr lang="en-GB" dirty="0" err="1"/>
              <a:t>Alonuko</a:t>
            </a:r>
            <a:r>
              <a:rPr lang="en-GB" dirty="0"/>
              <a:t> were gifted £150,000 of airtime to help launch the brand.</a:t>
            </a:r>
          </a:p>
          <a:p>
            <a:pPr algn="l"/>
            <a:r>
              <a:rPr lang="en-GB" sz="1400" b="1" u="sng" dirty="0">
                <a:solidFill>
                  <a:schemeClr val="bg2"/>
                </a:solidFill>
              </a:rPr>
              <a:t>The Results:</a:t>
            </a:r>
          </a:p>
          <a:p>
            <a:pPr lvl="0"/>
            <a:r>
              <a:rPr lang="en-GB" dirty="0"/>
              <a:t>Delivered high levels of awareness, increases in consideration and brand reappraisal from key audiences, setting new benchmark for Channel 4’s PL4Yback studies.</a:t>
            </a:r>
          </a:p>
          <a:p>
            <a:pPr algn="l"/>
            <a:endParaRPr lang="en-GB" sz="1600" dirty="0">
              <a:solidFill>
                <a:schemeClr val="bg2"/>
              </a:solidFill>
            </a:endParaRPr>
          </a:p>
        </p:txBody>
      </p:sp>
      <p:pic>
        <p:nvPicPr>
          <p:cNvPr id="1026" name="Picture 2" descr="Quiet Storm | London">
            <a:extLst>
              <a:ext uri="{FF2B5EF4-FFF2-40B4-BE49-F238E27FC236}">
                <a16:creationId xmlns:a16="http://schemas.microsoft.com/office/drawing/2014/main" id="{3C5E6357-C408-962A-A26B-47B921DE8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721" y="0"/>
            <a:ext cx="1574770" cy="15747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nnel 4 Logo, symbol, meaning, history, PNG, brand">
            <a:extLst>
              <a:ext uri="{FF2B5EF4-FFF2-40B4-BE49-F238E27FC236}">
                <a16:creationId xmlns:a16="http://schemas.microsoft.com/office/drawing/2014/main" id="{74CB7F30-3C3C-D944-D7DE-A0C37F45F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4436" y="75105"/>
            <a:ext cx="2321813" cy="13060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171AEE4-A6FD-42D4-44FA-FDF7F95A2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3326" y="1938129"/>
            <a:ext cx="4482219" cy="2133611"/>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920</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3_Thinkbox</vt:lpstr>
      <vt:lpstr>Alonuko: TV for the first time with Channel 4 and Lloyds’ ‘Black in Business’ Initiative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5</cp:revision>
  <dcterms:created xsi:type="dcterms:W3CDTF">2023-08-07T12:56:43Z</dcterms:created>
  <dcterms:modified xsi:type="dcterms:W3CDTF">2026-03-12T14:23:21Z</dcterms:modified>
</cp:coreProperties>
</file>