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5" d="100"/>
          <a:sy n="75" d="100"/>
        </p:scale>
        <p:origin x="252"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90C7C3-9C26-4B94-9F44-E9B3732775A4}" type="datetimeFigureOut">
              <a:rPr lang="en-GB" smtClean="0"/>
              <a:t>16/08/2023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39E68-8CFD-4796-A088-29C7D851B08C}" type="slidenum">
              <a:rPr lang="en-GB" smtClean="0"/>
              <a:t>‹#›</a:t>
            </a:fld>
            <a:endParaRPr lang="en-GB"/>
          </a:p>
        </p:txBody>
      </p:sp>
    </p:spTree>
    <p:extLst>
      <p:ext uri="{BB962C8B-B14F-4D97-AF65-F5344CB8AC3E}">
        <p14:creationId xmlns:p14="http://schemas.microsoft.com/office/powerpoint/2010/main" val="393290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John-Lewis-innovate-with-on-demand-advertis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John Lewis advertising is recognised as signalling the start of Christmas and each year is hotly anticipated. The John Lewis Christmas ad makes national news and captures consumers’ attention and eyeballs. This cultural moment creates a unique environment, blurring the lines between advertising and entertainment with people actively seeking out advertising, commenting and sharing it.</a:t>
            </a:r>
          </a:p>
          <a:p>
            <a:r>
              <a:rPr lang="en-GB" sz="1200" b="0" i="0" kern="1200" dirty="0">
                <a:solidFill>
                  <a:schemeClr val="tx1"/>
                </a:solidFill>
                <a:effectLst/>
                <a:latin typeface="+mn-lt"/>
                <a:ea typeface="+mn-ea"/>
                <a:cs typeface="+mn-cs"/>
              </a:rPr>
              <a:t>In the past 12 months, retailers have increased their media spending at Christmas by 20% to over £185m. John Lewis’s share of voice is only 4% so they are operating in a highly competitive market. They tasked their media agency Manning Gottlieb OMD to bring freshness to the John Lewis Christmas campaign for 2016. </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 Solution:</a:t>
            </a:r>
          </a:p>
          <a:p>
            <a:r>
              <a:rPr lang="en-GB" sz="1200" b="0" i="0" kern="1200" dirty="0">
                <a:solidFill>
                  <a:schemeClr val="tx1"/>
                </a:solidFill>
                <a:effectLst/>
                <a:latin typeface="+mn-lt"/>
                <a:ea typeface="+mn-ea"/>
                <a:cs typeface="+mn-cs"/>
              </a:rPr>
              <a:t>MGOMD knew that the storytelling style of the Christmases ad would fit well on TV. In addition, they knew that the TV screen is the best for driving an emotional connection with the brand and also that viewers were watching more content on demand these days. So, working with Sky, they created the first ever ‘on-demand’ launch where viewers could watch the new ad whenever and wherever they wanted, as many times as they liked across any device.</a:t>
            </a:r>
          </a:p>
          <a:p>
            <a:r>
              <a:rPr lang="en-GB" sz="1200" b="0" i="0" kern="1200" dirty="0">
                <a:solidFill>
                  <a:schemeClr val="tx1"/>
                </a:solidFill>
                <a:effectLst/>
                <a:latin typeface="+mn-lt"/>
                <a:ea typeface="+mn-ea"/>
                <a:cs typeface="+mn-cs"/>
              </a:rPr>
              <a:t>There were two key phases:</a:t>
            </a:r>
          </a:p>
          <a:p>
            <a:r>
              <a:rPr lang="en-GB" sz="1200" b="0" i="0" kern="1200" dirty="0">
                <a:solidFill>
                  <a:schemeClr val="tx1"/>
                </a:solidFill>
                <a:effectLst/>
                <a:latin typeface="+mn-lt"/>
                <a:ea typeface="+mn-ea"/>
                <a:cs typeface="+mn-cs"/>
              </a:rPr>
              <a:t>Phase 1: The Binge View - a perfectly synced moment across all devices</a:t>
            </a:r>
          </a:p>
          <a:p>
            <a:r>
              <a:rPr lang="en-GB" sz="1200" b="0" i="0" kern="1200" dirty="0">
                <a:solidFill>
                  <a:schemeClr val="tx1"/>
                </a:solidFill>
                <a:effectLst/>
                <a:latin typeface="+mn-lt"/>
                <a:ea typeface="+mn-ea"/>
                <a:cs typeface="+mn-cs"/>
              </a:rPr>
              <a:t>Phase 2: Catch-up – opportunities to watch additional, behind the scenes content</a:t>
            </a:r>
          </a:p>
          <a:p>
            <a:r>
              <a:rPr lang="en-GB" sz="1200" b="0" i="0" kern="1200" dirty="0">
                <a:solidFill>
                  <a:schemeClr val="tx1"/>
                </a:solidFill>
                <a:effectLst/>
                <a:latin typeface="+mn-lt"/>
                <a:ea typeface="+mn-ea"/>
                <a:cs typeface="+mn-cs"/>
              </a:rPr>
              <a:t>Sky felt like the right broadcast partner because the John Lewis shopper and the Sky subscriber are aligned and because of Sky’s penetration of </a:t>
            </a:r>
            <a:r>
              <a:rPr lang="en-GB" sz="1200" b="0" i="0" kern="1200" dirty="0" err="1">
                <a:solidFill>
                  <a:schemeClr val="tx1"/>
                </a:solidFill>
                <a:effectLst/>
                <a:latin typeface="+mn-lt"/>
                <a:ea typeface="+mn-ea"/>
                <a:cs typeface="+mn-cs"/>
              </a:rPr>
              <a:t>VoD</a:t>
            </a:r>
            <a:r>
              <a:rPr lang="en-GB" sz="1200" b="0" i="0" kern="1200" dirty="0">
                <a:solidFill>
                  <a:schemeClr val="tx1"/>
                </a:solidFill>
                <a:effectLst/>
                <a:latin typeface="+mn-lt"/>
                <a:ea typeface="+mn-ea"/>
                <a:cs typeface="+mn-cs"/>
              </a:rPr>
              <a:t> services. </a:t>
            </a:r>
          </a:p>
          <a:p>
            <a:r>
              <a:rPr lang="en-GB" sz="1200" b="0" i="0" kern="1200" dirty="0">
                <a:solidFill>
                  <a:schemeClr val="tx1"/>
                </a:solidFill>
                <a:effectLst/>
                <a:latin typeface="+mn-lt"/>
                <a:ea typeface="+mn-ea"/>
                <a:cs typeface="+mn-cs"/>
              </a:rPr>
              <a:t>Alongside the ad, additional content was also available in the form of a behind the scenes making of the ad and a mini programme hosted by Sky talent Patrick </a:t>
            </a:r>
            <a:r>
              <a:rPr lang="en-GB" sz="1200" b="0" i="0" kern="1200" dirty="0" err="1">
                <a:solidFill>
                  <a:schemeClr val="tx1"/>
                </a:solidFill>
                <a:effectLst/>
                <a:latin typeface="+mn-lt"/>
                <a:ea typeface="+mn-ea"/>
                <a:cs typeface="+mn-cs"/>
              </a:rPr>
              <a:t>Aryee</a:t>
            </a:r>
            <a:r>
              <a:rPr lang="en-GB" sz="1200" b="0" i="0" kern="1200" dirty="0">
                <a:solidFill>
                  <a:schemeClr val="tx1"/>
                </a:solidFill>
                <a:effectLst/>
                <a:latin typeface="+mn-lt"/>
                <a:ea typeface="+mn-ea"/>
                <a:cs typeface="+mn-cs"/>
              </a:rPr>
              <a:t> looking at the urban living patterns of the animals featured in the ad.</a:t>
            </a:r>
          </a:p>
          <a:p>
            <a:endParaRPr lang="en-GB" b="1" dirty="0"/>
          </a:p>
          <a:p>
            <a:r>
              <a:rPr lang="en-GB" b="1" dirty="0"/>
              <a:t>Results</a:t>
            </a:r>
          </a:p>
          <a:p>
            <a:r>
              <a:rPr lang="en-GB" sz="1200" b="0" i="0" kern="1200" dirty="0">
                <a:solidFill>
                  <a:schemeClr val="tx1"/>
                </a:solidFill>
                <a:effectLst/>
                <a:latin typeface="+mn-lt"/>
                <a:ea typeface="+mn-ea"/>
                <a:cs typeface="+mn-cs"/>
              </a:rPr>
              <a:t>John Lewis achieved a 4.9% increase in sales, totalling £998m – their biggest Christmas ever</a:t>
            </a:r>
          </a:p>
          <a:p>
            <a:r>
              <a:rPr lang="en-GB" sz="1200" b="0" i="0" kern="1200" dirty="0">
                <a:solidFill>
                  <a:schemeClr val="tx1"/>
                </a:solidFill>
                <a:effectLst/>
                <a:latin typeface="+mn-lt"/>
                <a:ea typeface="+mn-ea"/>
                <a:cs typeface="+mn-cs"/>
              </a:rPr>
              <a:t>It was the biggest single day download ever with nearly 900,000 downloads</a:t>
            </a:r>
          </a:p>
          <a:p>
            <a:r>
              <a:rPr lang="en-GB" sz="1200" b="0" i="0" kern="1200" dirty="0">
                <a:solidFill>
                  <a:schemeClr val="tx1"/>
                </a:solidFill>
                <a:effectLst/>
                <a:latin typeface="+mn-lt"/>
                <a:ea typeface="+mn-ea"/>
                <a:cs typeface="+mn-cs"/>
              </a:rPr>
              <a:t>John Lewis content was over ten times bigger than the next biggest programme on launch day</a:t>
            </a:r>
          </a:p>
          <a:p>
            <a:r>
              <a:rPr lang="en-GB" sz="1200" b="0" i="0" kern="1200" dirty="0">
                <a:solidFill>
                  <a:schemeClr val="tx1"/>
                </a:solidFill>
                <a:effectLst/>
                <a:latin typeface="+mn-lt"/>
                <a:ea typeface="+mn-ea"/>
                <a:cs typeface="+mn-cs"/>
              </a:rPr>
              <a:t>679% increase year on year Facebook views, 117% increase year on year Twitter views and 25% increase year on year YouTube views</a:t>
            </a:r>
          </a:p>
          <a:p>
            <a:r>
              <a:rPr lang="en-GB" sz="1200" b="0" i="0" kern="1200" dirty="0">
                <a:solidFill>
                  <a:schemeClr val="tx1"/>
                </a:solidFill>
                <a:effectLst/>
                <a:latin typeface="+mn-lt"/>
                <a:ea typeface="+mn-ea"/>
                <a:cs typeface="+mn-cs"/>
              </a:rPr>
              <a:t>Over 22,000 Buster the Boxer soft toys sold in the first two hours</a:t>
            </a:r>
          </a:p>
          <a:p>
            <a:r>
              <a:rPr lang="en-GB" sz="1200" b="0" i="0" kern="1200" dirty="0">
                <a:solidFill>
                  <a:schemeClr val="tx1"/>
                </a:solidFill>
                <a:effectLst/>
                <a:latin typeface="+mn-lt"/>
                <a:ea typeface="+mn-ea"/>
                <a:cs typeface="+mn-cs"/>
              </a:rPr>
              <a:t>Winner of ‘Best Use of TV Innovation’ in TV Planning Awards</a:t>
            </a:r>
          </a:p>
          <a:p>
            <a:endParaRPr lang="en-GB" dirty="0"/>
          </a:p>
          <a:p>
            <a:r>
              <a:rPr lang="en-GB" dirty="0"/>
              <a:t>To read the full case study and access the creative visit: </a:t>
            </a:r>
            <a:r>
              <a:rPr lang="en-GB" dirty="0">
                <a:hlinkClick r:id="rId3"/>
              </a:rPr>
              <a:t>https://www.thinkbox.tv/Case-studies/John-Lewis-innovate-with-on-demand-advertising</a:t>
            </a:r>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2879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72326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82054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4199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82513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122112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43435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004480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80699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27094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16/08/2023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499687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16/08/2023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28786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155857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16/08/2023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339394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16/08/2023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703543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16/08/2023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94984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16/08/2023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20494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16/08/2023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645013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16/08/2023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1049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16/08/2023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637673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78678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16/08/2023</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107724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16/08/2023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277969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16/08/2023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8282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16/08/2023</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899926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16/08/2023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86351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16/08/2023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42537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031486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4399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809643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49166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16/08/2023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660866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4998192" cy="1021181"/>
          </a:xfrm>
        </p:spPr>
        <p:txBody>
          <a:bodyPr>
            <a:normAutofit/>
          </a:bodyPr>
          <a:lstStyle/>
          <a:p>
            <a:r>
              <a:rPr lang="en-GB" dirty="0" err="1">
                <a:solidFill>
                  <a:schemeClr val="accent6"/>
                </a:solidFill>
              </a:rPr>
              <a:t>Violife</a:t>
            </a:r>
            <a:r>
              <a:rPr lang="en-GB">
                <a:solidFill>
                  <a:schemeClr val="accent6"/>
                </a:solidFill>
              </a:rPr>
              <a:t>: moving </a:t>
            </a:r>
            <a:r>
              <a:rPr lang="en-GB" dirty="0">
                <a:solidFill>
                  <a:schemeClr val="accent6"/>
                </a:solidFill>
              </a:rPr>
              <a:t>beyond the dairy-free aisle</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754312" cy="3872343"/>
          </a:xfrm>
        </p:spPr>
        <p:txBody>
          <a:bodyPr>
            <a:normAutofit fontScale="70000" lnSpcReduction="20000"/>
          </a:bodyPr>
          <a:lstStyle/>
          <a:p>
            <a:pPr>
              <a:lnSpc>
                <a:spcPct val="110000"/>
              </a:lnSpc>
            </a:pPr>
            <a:r>
              <a:rPr lang="en-GB" sz="1700" u="sng" dirty="0"/>
              <a:t>Challenge</a:t>
            </a:r>
          </a:p>
          <a:p>
            <a:pPr marL="285750" indent="-285750">
              <a:lnSpc>
                <a:spcPct val="110000"/>
              </a:lnSpc>
              <a:buFont typeface="Arial" panose="020B0604020202020204" pitchFamily="34" charset="0"/>
              <a:buChar char="•"/>
            </a:pPr>
            <a:r>
              <a:rPr lang="en-GB" sz="1700" dirty="0" err="1"/>
              <a:t>Violife</a:t>
            </a:r>
            <a:r>
              <a:rPr lang="en-GB" sz="1700" dirty="0"/>
              <a:t> are a well-known in the vegan, vegetarian and flexitarian market, but needed to change the perception of dairy-free cheese in order to become a competitor for all cheese.</a:t>
            </a:r>
          </a:p>
          <a:p>
            <a:pPr>
              <a:lnSpc>
                <a:spcPct val="110000"/>
              </a:lnSpc>
            </a:pPr>
            <a:r>
              <a:rPr lang="en-GB" sz="1700" u="sng" dirty="0"/>
              <a:t>Solution</a:t>
            </a:r>
          </a:p>
          <a:p>
            <a:pPr marL="285750" indent="-285750">
              <a:lnSpc>
                <a:spcPct val="110000"/>
              </a:lnSpc>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Although the vegan revolution was still relatively new, cheese eaters overall represented a large proportion of the UK population, so reach was key.  VCCP knew that there was only one channel that could ensure this mass reach – TV.</a:t>
            </a:r>
            <a:endParaRPr lang="en-GB" sz="1700" dirty="0"/>
          </a:p>
          <a:p>
            <a:pPr>
              <a:lnSpc>
                <a:spcPct val="110000"/>
              </a:lnSpc>
            </a:pPr>
            <a:r>
              <a:rPr lang="en-GB" sz="1700" u="sng" dirty="0"/>
              <a:t>Results</a:t>
            </a:r>
          </a:p>
          <a:p>
            <a:pPr marL="285750" lvl="0" indent="-285750">
              <a:buFont typeface="Arial" panose="020B0604020202020204" pitchFamily="34" charset="0"/>
              <a:buChar char="•"/>
            </a:pPr>
            <a:r>
              <a:rPr lang="en-GB" sz="1700" dirty="0" err="1">
                <a:effectLst/>
                <a:ea typeface="Calibri" panose="020F0502020204030204" pitchFamily="34" charset="0"/>
                <a:cs typeface="Times New Roman" panose="02020603050405020304" pitchFamily="18" charset="0"/>
              </a:rPr>
              <a:t>Violife</a:t>
            </a:r>
            <a:r>
              <a:rPr lang="en-GB" sz="1700" dirty="0">
                <a:effectLst/>
                <a:ea typeface="Calibri" panose="020F0502020204030204" pitchFamily="34" charset="0"/>
                <a:cs typeface="Times New Roman" panose="02020603050405020304" pitchFamily="18" charset="0"/>
              </a:rPr>
              <a:t> saw a 39% increase YoY in unit sales in 2019, with TV credited as the ‘hero channel’.</a:t>
            </a:r>
          </a:p>
          <a:p>
            <a:pPr marL="285750" lvl="0" indent="-285750">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Their campaign has also benefitted the whole category, which has grown 28% between Q1 &amp; Q4 in 2019.</a:t>
            </a:r>
          </a:p>
          <a:p>
            <a:pPr marL="285750" lvl="0" indent="-285750">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TV spend has increased 150% YoY as a result of the campaign.</a:t>
            </a:r>
            <a:endParaRPr lang="en-GB" sz="1700" dirty="0"/>
          </a:p>
          <a:p>
            <a:pPr marL="285750" indent="-285750">
              <a:lnSpc>
                <a:spcPct val="110000"/>
              </a:lnSpc>
              <a:buFont typeface="Arial" panose="020B0604020202020204" pitchFamily="34" charset="0"/>
              <a:buChar char="•"/>
            </a:pPr>
            <a:endParaRPr lang="en-GB" dirty="0"/>
          </a:p>
          <a:p>
            <a:endParaRPr lang="en-GB" dirty="0"/>
          </a:p>
        </p:txBody>
      </p:sp>
      <p:pic>
        <p:nvPicPr>
          <p:cNvPr id="1026" name="Picture 2" descr="Vegan Alternative to Cheese - Dairy Free | Violife Foods">
            <a:extLst>
              <a:ext uri="{FF2B5EF4-FFF2-40B4-BE49-F238E27FC236}">
                <a16:creationId xmlns:a16="http://schemas.microsoft.com/office/drawing/2014/main" id="{D08D3877-9846-4FD4-A6CE-5EAF8927A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7262" y="460136"/>
            <a:ext cx="190500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CCP | LBBOnline">
            <a:extLst>
              <a:ext uri="{FF2B5EF4-FFF2-40B4-BE49-F238E27FC236}">
                <a16:creationId xmlns:a16="http://schemas.microsoft.com/office/drawing/2014/main" id="{1C3B19FD-EDEE-497A-8DB9-46F5A951D1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6909" y="105033"/>
            <a:ext cx="1768792" cy="14872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Violife - Midnight Masterpiece..but vegan! - YouTube">
            <a:extLst>
              <a:ext uri="{FF2B5EF4-FFF2-40B4-BE49-F238E27FC236}">
                <a16:creationId xmlns:a16="http://schemas.microsoft.com/office/drawing/2014/main" id="{CA782219-ADF0-460F-A873-406E4D54AFC2}"/>
              </a:ext>
            </a:extLst>
          </p:cNvPr>
          <p:cNvPicPr>
            <a:picLocks noGrp="1" noChangeAspect="1" noChangeArrowheads="1"/>
          </p:cNvPicPr>
          <p:nvPr>
            <p:ph type="pic" sz="quarter" idx="14"/>
          </p:nvPr>
        </p:nvPicPr>
        <p:blipFill>
          <a:blip r:embed="rId5">
            <a:extLst>
              <a:ext uri="{28A0092B-C50C-407E-A947-70E740481C1C}">
                <a14:useLocalDpi xmlns:a14="http://schemas.microsoft.com/office/drawing/2010/main" val="0"/>
              </a:ext>
            </a:extLst>
          </a:blip>
          <a:srcRect t="773" b="773"/>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68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585</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Violife: moving beyond the dairy-free aisle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Violife: moving beyond the dairy-free aisle</dc:title>
  <dc:creator>Nicole Greenfield-Smith</dc:creator>
  <cp:lastModifiedBy>Akeel Mungul</cp:lastModifiedBy>
  <cp:revision>2</cp:revision>
  <dcterms:created xsi:type="dcterms:W3CDTF">2021-03-31T13:26:56Z</dcterms:created>
  <dcterms:modified xsi:type="dcterms:W3CDTF">2023-08-16T11:08:36Z</dcterms:modified>
</cp:coreProperties>
</file>