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9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6935" autoAdjust="0"/>
  </p:normalViewPr>
  <p:slideViewPr>
    <p:cSldViewPr snapToGrid="0">
      <p:cViewPr varScale="1">
        <p:scale>
          <a:sx n="81" d="100"/>
          <a:sy n="81" d="100"/>
        </p:scale>
        <p:origin x="120"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3ADB53-E6BD-44A2-8D26-839705CC3636}" type="datetimeFigureOut">
              <a:rPr lang="en-GB" smtClean="0"/>
              <a:t>12/09/2019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EBD98A-B93B-4E78-8879-B35D039850C2}" type="slidenum">
              <a:rPr lang="en-GB" smtClean="0"/>
              <a:t>‹#›</a:t>
            </a:fld>
            <a:endParaRPr lang="en-GB"/>
          </a:p>
        </p:txBody>
      </p:sp>
    </p:spTree>
    <p:extLst>
      <p:ext uri="{BB962C8B-B14F-4D97-AF65-F5344CB8AC3E}">
        <p14:creationId xmlns:p14="http://schemas.microsoft.com/office/powerpoint/2010/main" val="124492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P-and-O-cruises"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The Challenge</a:t>
            </a:r>
          </a:p>
          <a:p>
            <a:r>
              <a:rPr lang="en-GB" sz="1200" b="0" i="0" kern="1200" dirty="0">
                <a:solidFill>
                  <a:schemeClr val="tx1"/>
                </a:solidFill>
                <a:effectLst/>
                <a:latin typeface="+mn-lt"/>
                <a:ea typeface="+mn-ea"/>
                <a:cs typeface="+mn-cs"/>
              </a:rPr>
              <a:t>P&amp;O Cruises has eight ships in its fleet, each offering exceptional service and attention to detail, as well as speciality dining options and quality entertainment. In 2015, they wanted to build further brand awareness and also drive brand consideration.</a:t>
            </a:r>
          </a:p>
          <a:p>
            <a:r>
              <a:rPr lang="en-GB" sz="1200" b="0" i="0" kern="1200" dirty="0">
                <a:solidFill>
                  <a:schemeClr val="tx1"/>
                </a:solidFill>
                <a:effectLst/>
                <a:latin typeface="+mn-lt"/>
                <a:ea typeface="+mn-ea"/>
                <a:cs typeface="+mn-cs"/>
              </a:rPr>
              <a:t>To do this, they needed to show potential customers their points of difference to other cruise companies. P&amp;O Cruises works with a number of top chefs, their Food Heroes, one of which is renowned chef Marco Pierre White and they also have a state of the art cookery school on the new ship, Britannia, which was launched by HM The Queen in March 2015.</a:t>
            </a:r>
          </a:p>
          <a:p>
            <a:r>
              <a:rPr lang="en-GB" sz="1200" b="0" i="0" kern="1200" dirty="0">
                <a:solidFill>
                  <a:schemeClr val="tx1"/>
                </a:solidFill>
                <a:effectLst/>
                <a:latin typeface="+mn-lt"/>
                <a:ea typeface="+mn-ea"/>
                <a:cs typeface="+mn-cs"/>
              </a:rPr>
              <a:t>Britannia is the largest of their ships, that combines the excitement of cruising with the sophistication of a five star hotel and it is specifically aimed at the British market. The challenge was how to use the style and class of Britannia to promote the benefits of a P&amp;O Cruises holiday.</a:t>
            </a:r>
          </a:p>
          <a:p>
            <a:endParaRPr lang="en-GB" dirty="0"/>
          </a:p>
          <a:p>
            <a:r>
              <a:rPr lang="en-GB" sz="1200" b="1" i="0" kern="1200" dirty="0">
                <a:solidFill>
                  <a:schemeClr val="tx1"/>
                </a:solidFill>
                <a:effectLst/>
                <a:latin typeface="+mn-lt"/>
                <a:ea typeface="+mn-ea"/>
                <a:cs typeface="+mn-cs"/>
              </a:rPr>
              <a:t>The TV Solution</a:t>
            </a:r>
          </a:p>
          <a:p>
            <a:r>
              <a:rPr lang="en-GB" sz="1200" b="0" i="0" kern="1200" dirty="0">
                <a:solidFill>
                  <a:schemeClr val="tx1"/>
                </a:solidFill>
                <a:effectLst/>
                <a:latin typeface="+mn-lt"/>
                <a:ea typeface="+mn-ea"/>
                <a:cs typeface="+mn-cs"/>
              </a:rPr>
              <a:t>P&amp;O Cruises felt that by funding a TV programme, they could incorporate the most visible and distinctive elements of the guest experience in an entertaining, aspirational and highly relevant way. As such, ‘</a:t>
            </a:r>
            <a:r>
              <a:rPr lang="en-GB" sz="1200" b="0" i="0" kern="1200" dirty="0" err="1">
                <a:solidFill>
                  <a:schemeClr val="tx1"/>
                </a:solidFill>
                <a:effectLst/>
                <a:latin typeface="+mn-lt"/>
                <a:ea typeface="+mn-ea"/>
                <a:cs typeface="+mn-cs"/>
              </a:rPr>
              <a:t>Battlechefs</a:t>
            </a:r>
            <a:r>
              <a:rPr lang="en-GB" sz="1200" b="0" i="0" kern="1200" dirty="0">
                <a:solidFill>
                  <a:schemeClr val="tx1"/>
                </a:solidFill>
                <a:effectLst/>
                <a:latin typeface="+mn-lt"/>
                <a:ea typeface="+mn-ea"/>
                <a:cs typeface="+mn-cs"/>
              </a:rPr>
              <a:t>’ was developed as a celebrity-led cookery competition, combining the on board experience with the colour, vitality and speciality dishes in Mediterranean ports of call.</a:t>
            </a:r>
          </a:p>
          <a:p>
            <a:r>
              <a:rPr lang="en-GB" sz="1200" b="0" i="0" kern="1200" dirty="0">
                <a:solidFill>
                  <a:schemeClr val="tx1"/>
                </a:solidFill>
                <a:effectLst/>
                <a:latin typeface="+mn-lt"/>
                <a:ea typeface="+mn-ea"/>
                <a:cs typeface="+mn-cs"/>
              </a:rPr>
              <a:t>Two teams of celebrities competed to be the top </a:t>
            </a:r>
            <a:r>
              <a:rPr lang="en-GB" sz="1200" b="0" i="0" kern="1200" dirty="0" err="1">
                <a:solidFill>
                  <a:schemeClr val="tx1"/>
                </a:solidFill>
                <a:effectLst/>
                <a:latin typeface="+mn-lt"/>
                <a:ea typeface="+mn-ea"/>
                <a:cs typeface="+mn-cs"/>
              </a:rPr>
              <a:t>Battlechef</a:t>
            </a:r>
            <a:r>
              <a:rPr lang="en-GB" sz="1200" b="0" i="0" kern="1200" dirty="0">
                <a:solidFill>
                  <a:schemeClr val="tx1"/>
                </a:solidFill>
                <a:effectLst/>
                <a:latin typeface="+mn-lt"/>
                <a:ea typeface="+mn-ea"/>
                <a:cs typeface="+mn-cs"/>
              </a:rPr>
              <a:t>. They had to cook a three course dinner that reflected that day’s destination for the Captain and his VIP guests, under the guidance of Marco Pierre White. </a:t>
            </a:r>
          </a:p>
          <a:p>
            <a:r>
              <a:rPr lang="en-GB" sz="1200" b="0" i="0" kern="1200" dirty="0">
                <a:solidFill>
                  <a:schemeClr val="tx1"/>
                </a:solidFill>
                <a:effectLst/>
                <a:latin typeface="+mn-lt"/>
                <a:ea typeface="+mn-ea"/>
                <a:cs typeface="+mn-cs"/>
              </a:rPr>
              <a:t>The celebrities, who included Alex James, Jenny Eclair, Greg Rutherford, Jason Gardiner, John Partridge, Sam Bailey and Susannah Constantine, were on Mediterranean cruises where they met chefs and artisan cooks and learned about local delicacies. Each day, Marco nominated one celebrity to be head chef and decide on the menu for that evening.</a:t>
            </a:r>
          </a:p>
          <a:p>
            <a:r>
              <a:rPr lang="en-GB" sz="1200" b="0" i="0" kern="1200" dirty="0">
                <a:solidFill>
                  <a:schemeClr val="tx1"/>
                </a:solidFill>
                <a:effectLst/>
                <a:latin typeface="+mn-lt"/>
                <a:ea typeface="+mn-ea"/>
                <a:cs typeface="+mn-cs"/>
              </a:rPr>
              <a:t>Product placement was included as part of the deal. This meant that the series was filmed on board Britannia. The series was able to showcase the extensive guest spaces on board and in particular, the cookery school and the various bars, restaurants and deck space.</a:t>
            </a:r>
          </a:p>
          <a:p>
            <a:endParaRPr lang="en-GB" b="1" dirty="0"/>
          </a:p>
          <a:p>
            <a:r>
              <a:rPr lang="en-GB" b="1" dirty="0"/>
              <a:t>The Plan</a:t>
            </a:r>
          </a:p>
          <a:p>
            <a:r>
              <a:rPr lang="en-GB" sz="1200" b="0" i="0" kern="1200" dirty="0">
                <a:solidFill>
                  <a:schemeClr val="tx1"/>
                </a:solidFill>
                <a:effectLst/>
                <a:latin typeface="+mn-lt"/>
                <a:ea typeface="+mn-ea"/>
                <a:cs typeface="+mn-cs"/>
              </a:rPr>
              <a:t>Their broadcast partner was W – one of the UKTV family channels. The series launched on 4</a:t>
            </a:r>
            <a:r>
              <a:rPr lang="en-GB" sz="1200" b="0" i="0" kern="1200" baseline="30000" dirty="0">
                <a:solidFill>
                  <a:schemeClr val="tx1"/>
                </a:solidFill>
                <a:effectLst/>
                <a:latin typeface="+mn-lt"/>
                <a:ea typeface="+mn-ea"/>
                <a:cs typeface="+mn-cs"/>
              </a:rPr>
              <a:t>th</a:t>
            </a:r>
            <a:r>
              <a:rPr lang="en-GB" sz="1200" b="0" i="0" kern="1200" dirty="0">
                <a:solidFill>
                  <a:schemeClr val="tx1"/>
                </a:solidFill>
                <a:effectLst/>
                <a:latin typeface="+mn-lt"/>
                <a:ea typeface="+mn-ea"/>
                <a:cs typeface="+mn-cs"/>
              </a:rPr>
              <a:t> April 2016, was stripped over two weeks and included branded promotional trailers and support on W’s social and digital platforms.</a:t>
            </a:r>
          </a:p>
          <a:p>
            <a:r>
              <a:rPr lang="en-GB" sz="1200" b="0" i="0" kern="1200" dirty="0">
                <a:solidFill>
                  <a:schemeClr val="tx1"/>
                </a:solidFill>
                <a:effectLst/>
                <a:latin typeface="+mn-lt"/>
                <a:ea typeface="+mn-ea"/>
                <a:cs typeface="+mn-cs"/>
              </a:rPr>
              <a:t>The programme was one hour long and there were ten episodes in total. The main show went out weekdays at 1900. There were repeats during the day adding up to a total of 40 transmissions. Each programme had three centre breaks so P&amp;O Cruises had 8 sponsorship idents per episode.</a:t>
            </a:r>
          </a:p>
          <a:p>
            <a:endParaRPr lang="en-GB" b="1" dirty="0"/>
          </a:p>
          <a:p>
            <a:r>
              <a:rPr lang="en-GB" b="1" dirty="0"/>
              <a:t>Results</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Spontaneous awareness of P&amp;O Cruises was 73% for viewers compared to 53% for non-viewers – an uplift of 38%</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Spontaneous + prompted awareness was 97% for viewers compared to 87% for non-viewers – an uplift of 11%</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One of the major take outs of the sponsorship was that ‘P&amp;O Cruises have good food’</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Viewers recognised the association as a good fit, with high levels of enjoyment and persuasion</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Partnership meant an uplift across all image statements, particularly for ‘P&amp;O Cruises provides a broad choice of dining options’ which went from 42% amongst non-viewers to 72% amongst viewers aware of the sponsorship – an uplift of 71%</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P&amp;O Cruises moved ahead of Royal Caribbean on the metric ‘Offers cruises tailored to British tastes’</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Likeability increased from 54% amongst non-viewers to 74% amongst viewers aware of the sponsorship – an uplift of 37%</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Consideration also increased with 39% of viewers aware of the sponsorship saying they would seriously consider booking a cruise with P&amp;O Cruises compared with 16% of non-viewers</a:t>
            </a:r>
            <a:endParaRPr lang="en-GB" dirty="0"/>
          </a:p>
          <a:p>
            <a:endParaRPr lang="en-GB" dirty="0"/>
          </a:p>
          <a:p>
            <a:r>
              <a:rPr lang="en-GB" dirty="0"/>
              <a:t>To read the full case study and access the creative visit: </a:t>
            </a:r>
            <a:r>
              <a:rPr lang="en-GB" dirty="0">
                <a:hlinkClick r:id="rId3"/>
              </a:rPr>
              <a:t>https://www.thinkbox.tv/Case-studies/P-and-O-cruises</a:t>
            </a: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F4BFFE-AA9D-476F-A275-7AE7429F864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75697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2314732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99957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590197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497640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480086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686715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291121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870040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613065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12/09/2019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2586468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12/09/2019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2508006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461650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141538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3275467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1442628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12620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302761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680236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12/09/2019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028933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3069928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12/09/2019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3701537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12/09/2019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283618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4132024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12/09/2019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1594296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828319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420576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620860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554268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7010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2875024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12/09/2019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3761162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101F92-4A28-41B0-8902-FFB833ED66BE}"/>
              </a:ext>
            </a:extLst>
          </p:cNvPr>
          <p:cNvSpPr>
            <a:spLocks noGrp="1"/>
          </p:cNvSpPr>
          <p:nvPr>
            <p:ph type="title"/>
          </p:nvPr>
        </p:nvSpPr>
        <p:spPr>
          <a:xfrm>
            <a:off x="371476" y="466263"/>
            <a:ext cx="9641977" cy="1021181"/>
          </a:xfrm>
        </p:spPr>
        <p:txBody>
          <a:bodyPr/>
          <a:lstStyle/>
          <a:p>
            <a:r>
              <a:rPr lang="en-GB" dirty="0">
                <a:solidFill>
                  <a:schemeClr val="accent6"/>
                </a:solidFill>
              </a:rPr>
              <a:t>P&amp;O Cruises and </a:t>
            </a:r>
            <a:r>
              <a:rPr lang="en-GB" dirty="0" err="1">
                <a:solidFill>
                  <a:schemeClr val="accent6"/>
                </a:solidFill>
              </a:rPr>
              <a:t>Battlechefs</a:t>
            </a:r>
            <a:endParaRPr lang="en-GB" dirty="0"/>
          </a:p>
        </p:txBody>
      </p:sp>
      <p:sp>
        <p:nvSpPr>
          <p:cNvPr id="6" name="Text Placeholder 5">
            <a:extLst>
              <a:ext uri="{FF2B5EF4-FFF2-40B4-BE49-F238E27FC236}">
                <a16:creationId xmlns:a16="http://schemas.microsoft.com/office/drawing/2014/main" id="{09D816ED-5D57-47AF-AB97-2EF491BB7B67}"/>
              </a:ext>
            </a:extLst>
          </p:cNvPr>
          <p:cNvSpPr>
            <a:spLocks noGrp="1"/>
          </p:cNvSpPr>
          <p:nvPr>
            <p:ph type="body" sz="quarter" idx="13"/>
          </p:nvPr>
        </p:nvSpPr>
        <p:spPr>
          <a:xfrm>
            <a:off x="377758" y="1911236"/>
            <a:ext cx="4368867" cy="3866109"/>
          </a:xfrm>
        </p:spPr>
        <p:txBody>
          <a:bodyPr>
            <a:normAutofit fontScale="77500" lnSpcReduction="20000"/>
          </a:bodyPr>
          <a:lstStyle/>
          <a:p>
            <a:pPr>
              <a:lnSpc>
                <a:spcPct val="110000"/>
              </a:lnSpc>
            </a:pPr>
            <a:r>
              <a:rPr lang="en-GB" u="sng" dirty="0"/>
              <a:t>Challenge</a:t>
            </a:r>
          </a:p>
          <a:p>
            <a:pPr marL="285750" indent="-285750">
              <a:buFont typeface="Arial" panose="020B0604020202020204" pitchFamily="34" charset="0"/>
              <a:buChar char="•"/>
            </a:pPr>
            <a:r>
              <a:rPr lang="en-GB" dirty="0"/>
              <a:t>P&amp;O Cruises wanted to build brand awareness and consideration using the style and class of its newest ship, Britannia, to promote the benefits of a P&amp;O Cruise holiday</a:t>
            </a:r>
          </a:p>
          <a:p>
            <a:pPr>
              <a:lnSpc>
                <a:spcPct val="110000"/>
              </a:lnSpc>
            </a:pPr>
            <a:r>
              <a:rPr lang="en-GB" u="sng" dirty="0"/>
              <a:t>Solution</a:t>
            </a:r>
          </a:p>
          <a:p>
            <a:pPr marL="285750" indent="-285750">
              <a:lnSpc>
                <a:spcPct val="110000"/>
              </a:lnSpc>
              <a:buFont typeface="Arial" panose="020B0604020202020204" pitchFamily="34" charset="0"/>
              <a:buChar char="•"/>
            </a:pPr>
            <a:r>
              <a:rPr lang="en-GB" dirty="0"/>
              <a:t>AFP ‘</a:t>
            </a:r>
            <a:r>
              <a:rPr lang="en-GB" dirty="0" err="1"/>
              <a:t>Battlechefs</a:t>
            </a:r>
            <a:r>
              <a:rPr lang="en-GB" dirty="0"/>
              <a:t>’ with UKTV channel W.  </a:t>
            </a:r>
          </a:p>
          <a:p>
            <a:pPr marL="285750" indent="-285750">
              <a:lnSpc>
                <a:spcPct val="110000"/>
              </a:lnSpc>
              <a:buFont typeface="Arial" panose="020B0604020202020204" pitchFamily="34" charset="0"/>
              <a:buChar char="•"/>
            </a:pPr>
            <a:r>
              <a:rPr lang="en-GB" dirty="0"/>
              <a:t>10 episodes in the series, promotional trailers on W, social and digital platforms</a:t>
            </a:r>
          </a:p>
          <a:p>
            <a:pPr marL="285750" indent="-285750">
              <a:lnSpc>
                <a:spcPct val="110000"/>
              </a:lnSpc>
              <a:buFont typeface="Arial" panose="020B0604020202020204" pitchFamily="34" charset="0"/>
              <a:buChar char="•"/>
            </a:pPr>
            <a:r>
              <a:rPr lang="en-GB" dirty="0"/>
              <a:t>8 sponsorship idents per episode</a:t>
            </a:r>
          </a:p>
          <a:p>
            <a:pPr>
              <a:lnSpc>
                <a:spcPct val="110000"/>
              </a:lnSpc>
            </a:pPr>
            <a:r>
              <a:rPr lang="en-GB" u="sng" dirty="0"/>
              <a:t>Results</a:t>
            </a:r>
          </a:p>
          <a:p>
            <a:pPr marL="285750" indent="-285750">
              <a:lnSpc>
                <a:spcPct val="110000"/>
              </a:lnSpc>
              <a:buFont typeface="Arial" panose="020B0604020202020204" pitchFamily="34" charset="0"/>
              <a:buChar char="•"/>
            </a:pPr>
            <a:r>
              <a:rPr lang="en-GB" dirty="0"/>
              <a:t>Spontaneous awareness of P&amp;O Cruises was 73% for viewers compared to 53% for non-viewers – an uplift of 38%</a:t>
            </a:r>
          </a:p>
          <a:p>
            <a:pPr marL="285750" indent="-285750">
              <a:lnSpc>
                <a:spcPct val="110000"/>
              </a:lnSpc>
              <a:buFont typeface="Arial" panose="020B0604020202020204" pitchFamily="34" charset="0"/>
              <a:buChar char="•"/>
            </a:pPr>
            <a:r>
              <a:rPr lang="en-GB" dirty="0"/>
              <a:t>One of the major take outs of the sponsorship was that ‘P&amp;O Cruises have good food’</a:t>
            </a:r>
          </a:p>
        </p:txBody>
      </p:sp>
      <p:pic>
        <p:nvPicPr>
          <p:cNvPr id="9" name="Picture Placeholder 8">
            <a:extLst>
              <a:ext uri="{FF2B5EF4-FFF2-40B4-BE49-F238E27FC236}">
                <a16:creationId xmlns:a16="http://schemas.microsoft.com/office/drawing/2014/main" id="{C699EB08-1A36-467A-9C2B-0BC09ACE208C}"/>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a:stretch/>
        </p:blipFill>
        <p:spPr>
          <a:xfrm>
            <a:off x="5446982" y="1768716"/>
            <a:ext cx="6188279" cy="3480906"/>
          </a:xfrm>
        </p:spPr>
      </p:pic>
      <p:pic>
        <p:nvPicPr>
          <p:cNvPr id="2050" name="Picture 2" descr="Related image">
            <a:extLst>
              <a:ext uri="{FF2B5EF4-FFF2-40B4-BE49-F238E27FC236}">
                <a16:creationId xmlns:a16="http://schemas.microsoft.com/office/drawing/2014/main" id="{4625CAAA-18AB-4A6B-8FAD-91514647FCC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6364" b="11818"/>
          <a:stretch/>
        </p:blipFill>
        <p:spPr bwMode="auto">
          <a:xfrm>
            <a:off x="8340816" y="287876"/>
            <a:ext cx="2040380" cy="1021182"/>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mage result for uktv logo">
            <a:extLst>
              <a:ext uri="{FF2B5EF4-FFF2-40B4-BE49-F238E27FC236}">
                <a16:creationId xmlns:a16="http://schemas.microsoft.com/office/drawing/2014/main" id="{3D848A83-FF91-4F0A-8C8C-96021D91D993}"/>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23864" t="3333" r="18693" b="3182"/>
          <a:stretch/>
        </p:blipFill>
        <p:spPr bwMode="auto">
          <a:xfrm>
            <a:off x="10519741" y="329330"/>
            <a:ext cx="1115520" cy="10211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5986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405</Words>
  <Application>Microsoft Office PowerPoint</Application>
  <PresentationFormat>Widescreen</PresentationFormat>
  <Paragraphs>37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P&amp;O Cruises and Battlechefs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Gala Bingo hits the jackpot with The Chase</dc:title>
  <dc:creator>Oliver Robertson</dc:creator>
  <cp:lastModifiedBy>Hannah McMullen</cp:lastModifiedBy>
  <cp:revision>11</cp:revision>
  <dcterms:created xsi:type="dcterms:W3CDTF">2019-08-05T12:14:02Z</dcterms:created>
  <dcterms:modified xsi:type="dcterms:W3CDTF">2019-09-12T10:20:44Z</dcterms:modified>
</cp:coreProperties>
</file>