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205" autoAdjust="0"/>
    <p:restoredTop sz="91508" autoAdjust="0"/>
  </p:normalViewPr>
  <p:slideViewPr>
    <p:cSldViewPr snapToGrid="0">
      <p:cViewPr>
        <p:scale>
          <a:sx n="75" d="100"/>
          <a:sy n="75" d="100"/>
        </p:scale>
        <p:origin x="2616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 AT FIRST SIGHT UK, 
E4 (30 OCT)</c:v>
                </c:pt>
                <c:pt idx="1">
                  <c:v>BIG BROTHER, 
ITV2 (30 OCT)</c:v>
                </c:pt>
                <c:pt idx="2">
                  <c:v>ARSENAL V LIVERPOOL , 
SKY SPORTS PREMIER LEAGUE (27 OCT)</c:v>
                </c:pt>
                <c:pt idx="3">
                  <c:v>JOAN, 
ITV1 (14 OCT)</c:v>
                </c:pt>
                <c:pt idx="4">
                  <c:v>LOVE CHEATS, 
CHANNEL 4 (21 OCT)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0.86299999999999999</c:v>
                </c:pt>
                <c:pt idx="1">
                  <c:v>0.91400000000000003</c:v>
                </c:pt>
                <c:pt idx="2">
                  <c:v>0.92100000000000004</c:v>
                </c:pt>
                <c:pt idx="3">
                  <c:v>0.95899999999999996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 AT FIRST SIGHT UK, 
E4 (30 OCT)</c:v>
                </c:pt>
                <c:pt idx="1">
                  <c:v>BIG BROTHER, 
ITV2 (30 OCT)</c:v>
                </c:pt>
                <c:pt idx="2">
                  <c:v>ARSENAL V LIVERPOOL , 
SKY SPORTS PREMIER LEAGUE (27 OCT)</c:v>
                </c:pt>
                <c:pt idx="3">
                  <c:v>JOAN, 
ITV1 (14 OCT)</c:v>
                </c:pt>
                <c:pt idx="4">
                  <c:v>LOVE CHEATS, 
CHANNEL 4 (21 OCT)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0.13700000000000001</c:v>
                </c:pt>
                <c:pt idx="1">
                  <c:v>8.5999999999999993E-2</c:v>
                </c:pt>
                <c:pt idx="2">
                  <c:v>7.9000000000000001E-2</c:v>
                </c:pt>
                <c:pt idx="3">
                  <c:v>4.1000000000000002E-2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JOAN, 
ITV1 (14 OCT)</c:v>
                </c:pt>
                <c:pt idx="1">
                  <c:v>THE CHELSEA DETECTIVE, 
U&amp;DRAMA (31 OCT)</c:v>
                </c:pt>
                <c:pt idx="2">
                  <c:v>DI RAY, 
ITV1 (29 OCT)</c:v>
                </c:pt>
                <c:pt idx="3">
                  <c:v>CORONATION STREET, 
ITV1 (27 OCT)</c:v>
                </c:pt>
                <c:pt idx="4">
                  <c:v>DNA JOURNEY, 
ITV1 (16 OCT)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0.39400000000000002</c:v>
                </c:pt>
                <c:pt idx="1">
                  <c:v>0.33800000000000002</c:v>
                </c:pt>
                <c:pt idx="2">
                  <c:v>0.22800000000000001</c:v>
                </c:pt>
                <c:pt idx="3">
                  <c:v>8.5999999999999993E-2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JOAN, 
ITV1 (14 OCT)</c:v>
                </c:pt>
                <c:pt idx="1">
                  <c:v>THE CHELSEA DETECTIVE, 
U&amp;DRAMA (31 OCT)</c:v>
                </c:pt>
                <c:pt idx="2">
                  <c:v>DI RAY, 
ITV1 (29 OCT)</c:v>
                </c:pt>
                <c:pt idx="3">
                  <c:v>CORONATION STREET, 
ITV1 (27 OCT)</c:v>
                </c:pt>
                <c:pt idx="4">
                  <c:v>DNA JOURNEY, 
ITV1 (16 OCT)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0.30499999999999999</c:v>
                </c:pt>
                <c:pt idx="1">
                  <c:v>0.311</c:v>
                </c:pt>
                <c:pt idx="2">
                  <c:v>0.36699999999999999</c:v>
                </c:pt>
                <c:pt idx="3">
                  <c:v>0.42899999999999999</c:v>
                </c:pt>
                <c:pt idx="4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JOAN, 
ITV1 (14 OCT)</c:v>
                </c:pt>
                <c:pt idx="1">
                  <c:v>THE CHELSEA DETECTIVE, 
U&amp;DRAMA (31 OCT)</c:v>
                </c:pt>
                <c:pt idx="2">
                  <c:v>DI RAY, 
ITV1 (29 OCT)</c:v>
                </c:pt>
                <c:pt idx="3">
                  <c:v>CORONATION STREET, 
ITV1 (27 OCT)</c:v>
                </c:pt>
                <c:pt idx="4">
                  <c:v>DNA JOURNEY, 
ITV1 (16 OCT)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</c:v>
                </c:pt>
                <c:pt idx="1">
                  <c:v>0.35199999999999998</c:v>
                </c:pt>
                <c:pt idx="2">
                  <c:v>0.40400000000000003</c:v>
                </c:pt>
                <c:pt idx="3">
                  <c:v>0.48499999999999999</c:v>
                </c:pt>
                <c:pt idx="4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to TV advertisers in October.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October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curly hair and glowing eyes&#10;&#10;Description automatically generated">
            <a:extLst>
              <a:ext uri="{FF2B5EF4-FFF2-40B4-BE49-F238E27FC236}">
                <a16:creationId xmlns:a16="http://schemas.microsoft.com/office/drawing/2014/main" id="{E5B70498-5DB2-942D-1512-48A51A4E7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4EEF7-D67C-222B-3CFA-83CFD2D56928}"/>
              </a:ext>
            </a:extLst>
          </p:cNvPr>
          <p:cNvSpPr/>
          <p:nvPr/>
        </p:nvSpPr>
        <p:spPr>
          <a:xfrm flipH="1">
            <a:off x="-9" y="0"/>
            <a:ext cx="12094378" cy="6423323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October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Cheez It, “Couple”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ch Canary Black | Prime Video">
            <a:extLst>
              <a:ext uri="{FF2B5EF4-FFF2-40B4-BE49-F238E27FC236}">
                <a16:creationId xmlns:a16="http://schemas.microsoft.com/office/drawing/2014/main" id="{77007AC0-35BB-0148-7CF0-268CC04D0B7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80" r="5083" b="-8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Lord of the Rings: The Rings of Power (3 October)</a:t>
            </a:r>
            <a:br>
              <a:rPr lang="en-GB" dirty="0"/>
            </a:br>
            <a:r>
              <a:rPr lang="en-GB" dirty="0"/>
              <a:t>1.40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Nautilus (25</a:t>
            </a:r>
            <a:r>
              <a:rPr lang="en-US" b="1" dirty="0">
                <a:solidFill>
                  <a:schemeClr val="tx2"/>
                </a:solidFill>
              </a:rPr>
              <a:t>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0.89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Canary Black (24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UEFA Champions League (1 October)</a:t>
            </a:r>
            <a:br>
              <a:rPr lang="en-GB" dirty="0"/>
            </a:br>
            <a:r>
              <a:rPr lang="en-GB" dirty="0"/>
              <a:t>0.58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Devil's Hour (18 October)</a:t>
            </a:r>
            <a:br>
              <a:rPr lang="en-GB" dirty="0"/>
            </a:br>
            <a:r>
              <a:rPr lang="en-GB" dirty="0"/>
              <a:t>0.29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“Canary Black”, Amazon Prime Video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796160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04459"/>
            <a:ext cx="11334817" cy="304800"/>
          </a:xfrm>
        </p:spPr>
        <p:txBody>
          <a:bodyPr/>
          <a:lstStyle/>
          <a:p>
            <a:r>
              <a:rPr lang="en-GB" dirty="0"/>
              <a:t>Source: Barb, October 2024,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2.37m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1.02m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4.18m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1.02m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1.07m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355193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46928"/>
            <a:ext cx="11334817" cy="273055"/>
          </a:xfrm>
        </p:spPr>
        <p:txBody>
          <a:bodyPr/>
          <a:lstStyle/>
          <a:p>
            <a:r>
              <a:rPr lang="en-GB" dirty="0"/>
              <a:t>Source: Barb, October 2024,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4.18m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3.90m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3.77m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2.04m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1.04m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lue car parked in front of a brick building&#10;&#10;Description automatically generated">
            <a:extLst>
              <a:ext uri="{FF2B5EF4-FFF2-40B4-BE49-F238E27FC236}">
                <a16:creationId xmlns:a16="http://schemas.microsoft.com/office/drawing/2014/main" id="{671C0270-B595-EC01-A304-9CFEA5CD08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r="28322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October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1614207"/>
            <a:ext cx="4181542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Pet Health Club</a:t>
            </a:r>
            <a:br>
              <a:rPr lang="en-GB" sz="1800" dirty="0"/>
            </a:br>
            <a:r>
              <a:rPr lang="en-GB" sz="1800" dirty="0"/>
              <a:t>Pet care provider, Pet Health Club, aired its first ever TV ad showcasing its subscription service. 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Isuzu</a:t>
            </a:r>
            <a:br>
              <a:rPr lang="en-GB" sz="1800" dirty="0"/>
            </a:br>
            <a:r>
              <a:rPr lang="en-GB" sz="1800" dirty="0"/>
              <a:t>Car manufacturer, Isuzu, launched a 30-second mental health advert to normalise mental health discussions among men aged 35+.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MoneyPlus</a:t>
            </a:r>
            <a:br>
              <a:rPr lang="en-GB" sz="1800" dirty="0"/>
            </a:br>
            <a:r>
              <a:rPr lang="en-GB" sz="1800" dirty="0"/>
              <a:t>Debt management plan provider, MoneyPlus, launched its first ever TV campaign.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Isuzu, “Let’s talk about mental health”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October linear TV facts &amp; figures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90534-D1D9-4FE8-A26E-CDDF3AB76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5412181"/>
            <a:ext cx="11334817" cy="584775"/>
          </a:xfrm>
        </p:spPr>
        <p:txBody>
          <a:bodyPr/>
          <a:lstStyle/>
          <a:p>
            <a:r>
              <a:rPr lang="en-GB" dirty="0"/>
              <a:t>Sources: Barb October 2024, industry standard TV viewing in-home on a TV set. Reach 3min+. 30” equivalent impacts.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94280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12m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29m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51.0bn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42m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19.5bn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58m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13m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23m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37m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28.4bn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38m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46m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18m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October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82071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14 October, ITV1 aired new drama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live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time-shifted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1.26m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and a pre-broadcast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1.65m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30 October, E4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Married at First Sight UK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2.04m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TV Set and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 device.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10 October, Channel 5 aired new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Creatures Great and Small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3.46m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24 October, Sky Showcase aired new drama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Sweatpea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990k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377757" y="558539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October 2024, individuals. Average audience figures, TV set and devices viewing 1-7 days (includes pre-broadcast figures, if applicable).</a:t>
            </a:r>
          </a:p>
        </p:txBody>
      </p:sp>
      <p:pic>
        <p:nvPicPr>
          <p:cNvPr id="1026" name="Picture 2" descr="Joan review: Sophie Turner's jewel thief drama feels more like a stroll  round H Samuel | The Independent">
            <a:extLst>
              <a:ext uri="{FF2B5EF4-FFF2-40B4-BE49-F238E27FC236}">
                <a16:creationId xmlns:a16="http://schemas.microsoft.com/office/drawing/2014/main" id="{C89737AB-B61B-C371-F783-88BE901F5AE4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ch Married at First Sight UK | Stream free on Channel 4">
            <a:extLst>
              <a:ext uri="{FF2B5EF4-FFF2-40B4-BE49-F238E27FC236}">
                <a16:creationId xmlns:a16="http://schemas.microsoft.com/office/drawing/2014/main" id="{DBCC1F2C-798F-16B8-4BB7-6F2A9697F2A6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World-Enlarging Consolations of “All Creatures Great and Small”">
            <a:extLst>
              <a:ext uri="{FF2B5EF4-FFF2-40B4-BE49-F238E27FC236}">
                <a16:creationId xmlns:a16="http://schemas.microsoft.com/office/drawing/2014/main" id="{4FE5EB47-246A-3AE1-0900-06F91B1B6FD2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1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eetpea review – Ella Purnell's deathly dull serial killer show reeks of  cowardly decision-making | Television | The Guardian">
            <a:extLst>
              <a:ext uri="{FF2B5EF4-FFF2-40B4-BE49-F238E27FC236}">
                <a16:creationId xmlns:a16="http://schemas.microsoft.com/office/drawing/2014/main" id="{63B2CB66-A38B-8855-7B42-D84B0B019712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-1084" r="253" b="2247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 Ray season 2 ITV start date confirmed as Parminder Nagra returns | Radio  Times">
            <a:extLst>
              <a:ext uri="{FF2B5EF4-FFF2-40B4-BE49-F238E27FC236}">
                <a16:creationId xmlns:a16="http://schemas.microsoft.com/office/drawing/2014/main" id="{0CC5B5CF-5FAE-9B02-C9B9-71194368A02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53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accent1"/>
                </a:solidFill>
              </a:rPr>
              <a:t>Coronation Street (14 October)</a:t>
            </a:r>
            <a:br>
              <a:rPr lang="en-GB" b="1" dirty="0"/>
            </a:br>
            <a:r>
              <a:rPr lang="en-GB" dirty="0"/>
              <a:t>4.62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Joan (13 October)</a:t>
            </a:r>
            <a:br>
              <a:rPr lang="en-GB" dirty="0"/>
            </a:br>
            <a:r>
              <a:rPr lang="en-GB" dirty="0"/>
              <a:t>4.30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DI Ray (20 October)</a:t>
            </a:r>
            <a:br>
              <a:rPr lang="en-GB" dirty="0"/>
            </a:br>
            <a:r>
              <a:rPr lang="en-GB" dirty="0"/>
              <a:t>4.15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Emmerdale (15 October)</a:t>
            </a:r>
            <a:br>
              <a:rPr lang="en-GB" dirty="0"/>
            </a:br>
            <a:r>
              <a:rPr lang="en-GB" dirty="0"/>
              <a:t>4.13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UEFA Nations League: England v Greece (10 October)</a:t>
            </a:r>
            <a:br>
              <a:rPr lang="en-GB" dirty="0"/>
            </a:br>
            <a:r>
              <a:rPr lang="en-GB" dirty="0"/>
              <a:t>3.69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“DI Ray”,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ch Gogglebox | Stream free on Channel 4">
            <a:extLst>
              <a:ext uri="{FF2B5EF4-FFF2-40B4-BE49-F238E27FC236}">
                <a16:creationId xmlns:a16="http://schemas.microsoft.com/office/drawing/2014/main" id="{9327AE3D-A688-EFFD-32ED-4E0B590C2D9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sz="1500" b="1" dirty="0">
                <a:solidFill>
                  <a:schemeClr val="tx2"/>
                </a:solidFill>
              </a:rPr>
              <a:t>The Great British Bake Off (1 October)</a:t>
            </a:r>
            <a:br>
              <a:rPr lang="en-GB" sz="1500" b="1" dirty="0"/>
            </a:br>
            <a:r>
              <a:rPr lang="en-GB" sz="1500" dirty="0"/>
              <a:t>6.52 million viewers</a:t>
            </a:r>
          </a:p>
          <a:p>
            <a:pPr marL="285750" indent="-285750">
              <a:buFontTx/>
              <a:buChar char="-"/>
            </a:pPr>
            <a:r>
              <a:rPr lang="en-GB" sz="1500" b="1" dirty="0">
                <a:solidFill>
                  <a:schemeClr val="tx2"/>
                </a:solidFill>
              </a:rPr>
              <a:t>Gogglebox (4 October)</a:t>
            </a:r>
            <a:br>
              <a:rPr lang="en-GB" sz="1500" b="1" dirty="0"/>
            </a:br>
            <a:r>
              <a:rPr lang="en-GB" sz="1500" dirty="0"/>
              <a:t>3.45 million viewers</a:t>
            </a:r>
          </a:p>
          <a:p>
            <a:pPr marL="285750" indent="-285750">
              <a:buFontTx/>
              <a:buChar char="-"/>
            </a:pPr>
            <a:r>
              <a:rPr lang="en-GB" sz="1500" b="1" dirty="0">
                <a:solidFill>
                  <a:schemeClr val="tx2"/>
                </a:solidFill>
              </a:rPr>
              <a:t>Grand Designs (2 October)</a:t>
            </a:r>
            <a:br>
              <a:rPr lang="en-GB" sz="1500" b="1" dirty="0"/>
            </a:br>
            <a:r>
              <a:rPr lang="en-GB" sz="1500" dirty="0"/>
              <a:t>1.73 million viewers</a:t>
            </a:r>
          </a:p>
          <a:p>
            <a:pPr marL="285750" indent="-285750">
              <a:buFontTx/>
              <a:buChar char="-"/>
            </a:pPr>
            <a:r>
              <a:rPr lang="en-GB" sz="1500" b="1" dirty="0">
                <a:solidFill>
                  <a:schemeClr val="tx2"/>
                </a:solidFill>
              </a:rPr>
              <a:t>Taskmaster (3 October)</a:t>
            </a:r>
            <a:br>
              <a:rPr lang="en-GB" sz="1500" dirty="0"/>
            </a:br>
            <a:r>
              <a:rPr lang="en-GB" sz="1500" dirty="0"/>
              <a:t>1.67 million viewers</a:t>
            </a:r>
          </a:p>
          <a:p>
            <a:pPr marL="285750" indent="-285750">
              <a:buFontTx/>
              <a:buChar char="-"/>
            </a:pPr>
            <a:r>
              <a:rPr lang="en-GB" sz="1500" b="1" dirty="0">
                <a:solidFill>
                  <a:schemeClr val="tx2"/>
                </a:solidFill>
              </a:rPr>
              <a:t>Celebrity SAS: Who Dares Wins (13 October)</a:t>
            </a:r>
            <a:br>
              <a:rPr lang="en-GB" sz="1500" dirty="0"/>
            </a:br>
            <a:r>
              <a:rPr lang="en-GB" sz="1500" dirty="0"/>
              <a:t>1.58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“Gogglebox”,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AE9B88B-3111-9DC3-811C-E59F356AF3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900" b="19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All Creatures Great and Small (10 October)</a:t>
            </a:r>
            <a:br>
              <a:rPr lang="en-GB" dirty="0"/>
            </a:br>
            <a:r>
              <a:rPr lang="en-GB" dirty="0"/>
              <a:t>3.46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Hardacres (7</a:t>
            </a:r>
            <a:r>
              <a:rPr lang="en-US" b="1" dirty="0">
                <a:solidFill>
                  <a:schemeClr val="tx2"/>
                </a:solidFill>
              </a:rPr>
              <a:t>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2.77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Ellis (31 October)</a:t>
            </a:r>
            <a:br>
              <a:rPr lang="en-GB" dirty="0"/>
            </a:br>
            <a:r>
              <a:rPr lang="en-GB" dirty="0"/>
              <a:t>2.39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Phillip Schofield Cast Away (1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1.90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Police Interceptors (28 October)</a:t>
            </a:r>
            <a:br>
              <a:rPr lang="en-GB" dirty="0"/>
            </a:br>
            <a:r>
              <a:rPr lang="en-GB" dirty="0"/>
              <a:t>1.31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“The Hardacres”,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9A59F0-EBBE-0C32-BE01-FA7BD5A786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5758" r="157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Married at First Sight UK, E4 (24 October)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2.75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Big Brother, ITV2 (6 October)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1.40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Chelsea Detective, U&amp;Drama (30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1.05 million viewers</a:t>
            </a:r>
          </a:p>
          <a:p>
            <a:pPr marL="285750" indent="-285750">
              <a:buFontTx/>
              <a:buChar char="-"/>
            </a:pPr>
            <a:r>
              <a:rPr lang="en-GB" b="1" dirty="0" err="1">
                <a:solidFill>
                  <a:schemeClr val="tx2"/>
                </a:solidFill>
              </a:rPr>
              <a:t>Sweetpea</a:t>
            </a:r>
            <a:r>
              <a:rPr lang="en-GB" b="1" dirty="0">
                <a:solidFill>
                  <a:schemeClr val="tx2"/>
                </a:solidFill>
              </a:rPr>
              <a:t>, Sky Showcase (24 October)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0.99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Our Farm Next Door: Amanda, Clive and Kids, More4 (14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0.97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“Big Brother”, ITV2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deo">
            <a:extLst>
              <a:ext uri="{FF2B5EF4-FFF2-40B4-BE49-F238E27FC236}">
                <a16:creationId xmlns:a16="http://schemas.microsoft.com/office/drawing/2014/main" id="{E05E8AFF-CE17-0A9B-4996-94D0E18CA7A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Sing: Thriller (16 October)</a:t>
            </a:r>
            <a:br>
              <a:rPr lang="en-GB" dirty="0"/>
            </a:br>
            <a:r>
              <a:rPr lang="en-GB" dirty="0"/>
              <a:t>2.48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Woman of the Hour (18</a:t>
            </a:r>
            <a:r>
              <a:rPr lang="en-US" b="1" dirty="0">
                <a:solidFill>
                  <a:schemeClr val="tx2"/>
                </a:solidFill>
              </a:rPr>
              <a:t>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1.78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 Man Called Otto (13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Sweet Bobby: My Catfish Nightmare (16 October)</a:t>
            </a:r>
            <a:br>
              <a:rPr lang="en-GB" dirty="0"/>
            </a:br>
            <a:r>
              <a:rPr lang="en-GB" dirty="0"/>
              <a:t>1.51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Menendez Brothers (7 October)</a:t>
            </a:r>
            <a:br>
              <a:rPr lang="en-GB" dirty="0"/>
            </a:br>
            <a:r>
              <a:rPr lang="en-GB" dirty="0"/>
              <a:t>1.50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“Sing: Thriller”,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1335F8B-8DB8-9A1E-E4BE-662BC31B49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1748" t="-164" r="-220" b="164"/>
          <a:stretch/>
        </p:blipFill>
        <p:spPr>
          <a:xfrm>
            <a:off x="6007894" y="-9729"/>
            <a:ext cx="6184106" cy="5948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Rivals (18 October)</a:t>
            </a:r>
            <a:br>
              <a:rPr lang="en-GB" dirty="0"/>
            </a:br>
            <a:r>
              <a:rPr lang="en-GB" dirty="0"/>
              <a:t>1.06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Agatha All Along (3</a:t>
            </a:r>
            <a:r>
              <a:rPr lang="en-US" b="1" dirty="0">
                <a:solidFill>
                  <a:schemeClr val="tx2"/>
                </a:solidFill>
              </a:rPr>
              <a:t>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0.97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Only Murders on the Building (15 October)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0.92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Grey's Anatomy (10 October)</a:t>
            </a:r>
            <a:br>
              <a:rPr lang="en-GB" dirty="0"/>
            </a:br>
            <a:r>
              <a:rPr lang="en-GB" dirty="0"/>
              <a:t>0.47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9-1-1 (17 October)</a:t>
            </a:r>
            <a:br>
              <a:rPr lang="en-GB" dirty="0"/>
            </a:br>
            <a:r>
              <a:rPr lang="en-GB" dirty="0"/>
              <a:t>0.42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October 2024,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“Rivals”, Disney+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1199</Words>
  <Application>Microsoft Office PowerPoint</Application>
  <PresentationFormat>Widescreen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October linear TV facts &amp; figures</vt:lpstr>
      <vt:lpstr>Some notable TV moments in October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Disney+ programmes</vt:lpstr>
      <vt:lpstr>Top 5 Amazon Prime Video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October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Harry Parker</cp:lastModifiedBy>
  <cp:revision>3616</cp:revision>
  <dcterms:created xsi:type="dcterms:W3CDTF">2017-11-21T15:01:39Z</dcterms:created>
  <dcterms:modified xsi:type="dcterms:W3CDTF">2024-11-15T16:19:57Z</dcterms:modified>
</cp:coreProperties>
</file>