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5.xml" ContentType="application/vnd.openxmlformats-officedocument.them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6.xml" ContentType="application/vnd.openxmlformats-officedocument.them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7.xml" ContentType="application/vnd.openxmlformats-officedocument.them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slideLayouts/slideLayout213.xml" ContentType="application/vnd.openxmlformats-officedocument.presentationml.slideLayout+xml"/>
  <Override PartName="/ppt/theme/theme8.xml" ContentType="application/vnd.openxmlformats-officedocument.theme+xml"/>
  <Override PartName="/ppt/tags/tag212.xml" ContentType="application/vnd.openxmlformats-officedocument.presentationml.tags+xml"/>
  <Override PartName="/ppt/tags/tag213.xml" ContentType="application/vnd.openxmlformats-officedocument.presentationml.tags+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9.xml" ContentType="application/vnd.openxmlformats-officedocument.theme+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10.xml" ContentType="application/vnd.openxmlformats-officedocument.them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217.xml" ContentType="application/vnd.openxmlformats-officedocument.presentationml.tags+xml"/>
  <Override PartName="/ppt/notesSlides/notesSlide16.xml" ContentType="application/vnd.openxmlformats-officedocument.presentationml.notesSlide+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theme/themeOverride2.xml" ContentType="application/vnd.openxmlformats-officedocument.themeOverride+xml"/>
  <Override PartName="/ppt/charts/chart8.xml" ContentType="application/vnd.openxmlformats-officedocument.drawingml.chart+xml"/>
  <Override PartName="/ppt/theme/themeOverride3.xml" ContentType="application/vnd.openxmlformats-officedocument.themeOverride+xml"/>
  <Override PartName="/ppt/charts/chart9.xml" ContentType="application/vnd.openxmlformats-officedocument.drawingml.chart+xml"/>
  <Override PartName="/ppt/theme/themeOverride4.xml" ContentType="application/vnd.openxmlformats-officedocument.themeOverride+xml"/>
  <Override PartName="/ppt/charts/chart10.xml" ContentType="application/vnd.openxmlformats-officedocument.drawingml.chart+xml"/>
  <Override PartName="/ppt/theme/themeOverride5.xml" ContentType="application/vnd.openxmlformats-officedocument.themeOverride+xml"/>
  <Override PartName="/ppt/charts/chart11.xml" ContentType="application/vnd.openxmlformats-officedocument.drawingml.chart+xml"/>
  <Override PartName="/ppt/theme/themeOverride6.xml" ContentType="application/vnd.openxmlformats-officedocument.themeOverride+xml"/>
  <Override PartName="/ppt/charts/chart12.xml" ContentType="application/vnd.openxmlformats-officedocument.drawingml.chart+xml"/>
  <Override PartName="/ppt/theme/themeOverride7.xml" ContentType="application/vnd.openxmlformats-officedocument.themeOverride+xml"/>
  <Override PartName="/ppt/charts/chart13.xml" ContentType="application/vnd.openxmlformats-officedocument.drawingml.chart+xml"/>
  <Override PartName="/ppt/theme/themeOverride8.xml" ContentType="application/vnd.openxmlformats-officedocument.themeOverride+xml"/>
  <Override PartName="/ppt/charts/chart14.xml" ContentType="application/vnd.openxmlformats-officedocument.drawingml.chart+xml"/>
  <Override PartName="/ppt/theme/themeOverride9.xml" ContentType="application/vnd.openxmlformats-officedocument.themeOverride+xml"/>
  <Override PartName="/ppt/charts/chart15.xml" ContentType="application/vnd.openxmlformats-officedocument.drawingml.chart+xml"/>
  <Override PartName="/ppt/theme/themeOverride10.xml" ContentType="application/vnd.openxmlformats-officedocument.themeOverride+xml"/>
  <Override PartName="/ppt/charts/chart16.xml" ContentType="application/vnd.openxmlformats-officedocument.drawingml.chart+xml"/>
  <Override PartName="/ppt/theme/themeOverride11.xml" ContentType="application/vnd.openxmlformats-officedocument.themeOverride+xml"/>
  <Override PartName="/ppt/notesSlides/notesSlide17.xml" ContentType="application/vnd.openxmlformats-officedocument.presentationml.notesSlide+xml"/>
  <Override PartName="/ppt/charts/chart1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charts/chart1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2.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85" r:id="rId5"/>
    <p:sldMasterId id="2147483891" r:id="rId6"/>
    <p:sldMasterId id="2147483693" r:id="rId7"/>
    <p:sldMasterId id="2147483860" r:id="rId8"/>
    <p:sldMasterId id="2147483816" r:id="rId9"/>
    <p:sldMasterId id="2147483755" r:id="rId10"/>
    <p:sldMasterId id="2147483932" r:id="rId11"/>
    <p:sldMasterId id="2147483934" r:id="rId12"/>
    <p:sldMasterId id="2147483953" r:id="rId13"/>
  </p:sldMasterIdLst>
  <p:notesMasterIdLst>
    <p:notesMasterId r:id="rId34"/>
  </p:notesMasterIdLst>
  <p:sldIdLst>
    <p:sldId id="2147472027" r:id="rId14"/>
    <p:sldId id="2147482539" r:id="rId15"/>
    <p:sldId id="2147472038" r:id="rId16"/>
    <p:sldId id="2147472163" r:id="rId17"/>
    <p:sldId id="2147472164" r:id="rId18"/>
    <p:sldId id="2147472138" r:id="rId19"/>
    <p:sldId id="2147472019" r:id="rId20"/>
    <p:sldId id="2147472115" r:id="rId21"/>
    <p:sldId id="2147472064" r:id="rId22"/>
    <p:sldId id="2142533291" r:id="rId23"/>
    <p:sldId id="2147482516" r:id="rId24"/>
    <p:sldId id="2147482537" r:id="rId25"/>
    <p:sldId id="2147472063" r:id="rId26"/>
    <p:sldId id="2147482526" r:id="rId27"/>
    <p:sldId id="2147472092" r:id="rId28"/>
    <p:sldId id="399" r:id="rId29"/>
    <p:sldId id="2147482538" r:id="rId30"/>
    <p:sldId id="4710" r:id="rId31"/>
    <p:sldId id="4699" r:id="rId32"/>
    <p:sldId id="2147482536" r:id="rId33"/>
  </p:sldIdLst>
  <p:sldSz cx="12192000" cy="6858000"/>
  <p:notesSz cx="9926638" cy="14352588"/>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3FFCE32-372B-42F5-A557-913B5D4A1DF0}">
          <p14:sldIdLst>
            <p14:sldId id="2147472027"/>
          </p14:sldIdLst>
        </p14:section>
        <p14:section name="Why is trust important?" id="{F7AC571B-4A03-4BC0-A5E5-C6DC53064142}">
          <p14:sldIdLst>
            <p14:sldId id="2147482539"/>
            <p14:sldId id="2147472038"/>
            <p14:sldId id="2147472163"/>
            <p14:sldId id="2147472164"/>
            <p14:sldId id="2147472138"/>
            <p14:sldId id="2147472019"/>
            <p14:sldId id="2147472115"/>
            <p14:sldId id="2147472064"/>
            <p14:sldId id="2142533291"/>
          </p14:sldIdLst>
        </p14:section>
        <p14:section name="Trust by media channel" id="{414C5AD1-F897-4194-A2DC-52C790955DA4}">
          <p14:sldIdLst>
            <p14:sldId id="2147482516"/>
            <p14:sldId id="2147482537"/>
            <p14:sldId id="2147472063"/>
            <p14:sldId id="2147482526"/>
            <p14:sldId id="2147472092"/>
            <p14:sldId id="399"/>
            <p14:sldId id="2147482538"/>
            <p14:sldId id="4710"/>
            <p14:sldId id="4699"/>
            <p14:sldId id="214748253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88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48" autoAdjust="0"/>
  </p:normalViewPr>
  <p:slideViewPr>
    <p:cSldViewPr snapToGrid="0">
      <p:cViewPr varScale="1">
        <p:scale>
          <a:sx n="83" d="100"/>
          <a:sy n="83" d="100"/>
        </p:scale>
        <p:origin x="1080" y="78"/>
      </p:cViewPr>
      <p:guideLst/>
    </p:cSldViewPr>
  </p:slideViewPr>
  <p:notesTextViewPr>
    <p:cViewPr>
      <p:scale>
        <a:sx n="1" d="1"/>
        <a:sy n="1" d="1"/>
      </p:scale>
      <p:origin x="0" y="0"/>
    </p:cViewPr>
  </p:notesTextViewPr>
  <p:sorterViewPr>
    <p:cViewPr varScale="1">
      <p:scale>
        <a:sx n="1" d="1"/>
        <a:sy n="1" d="1"/>
      </p:scale>
      <p:origin x="0" y="-40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ableStyles" Target="tableStyles.xml"/><Relationship Id="rId21" Type="http://schemas.openxmlformats.org/officeDocument/2006/relationships/slide" Target="slides/slide8.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tags" Target="tags/tag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7.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8.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9.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0.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1.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6.xml"/><Relationship Id="rId1" Type="http://schemas.microsoft.com/office/2011/relationships/chartStyle" Target="style6.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935222024654166E-2"/>
          <c:y val="0.11182000292661759"/>
          <c:w val="0.89056748869550251"/>
          <c:h val="0.74111061187510585"/>
        </c:manualLayout>
      </c:layout>
      <c:lineChart>
        <c:grouping val="standard"/>
        <c:varyColors val="0"/>
        <c:ser>
          <c:idx val="0"/>
          <c:order val="0"/>
          <c:tx>
            <c:strRef>
              <c:f>Sheet1!$B$1</c:f>
              <c:strCache>
                <c:ptCount val="1"/>
                <c:pt idx="0">
                  <c:v>% cases with strong trust growth reporting strong profit growth</c:v>
                </c:pt>
              </c:strCache>
            </c:strRef>
          </c:tx>
          <c:spPr>
            <a:ln w="50800" cap="rnd">
              <a:solidFill>
                <a:schemeClr val="accent2"/>
              </a:solidFill>
              <a:round/>
            </a:ln>
            <a:effectLst/>
          </c:spPr>
          <c:marker>
            <c:symbol val="none"/>
          </c:marker>
          <c:cat>
            <c:numRef>
              <c:f>Sheet1!$A$2:$A$9</c:f>
              <c:numCache>
                <c:formatCode>General</c:formatCode>
                <c:ptCount val="8"/>
                <c:pt idx="0">
                  <c:v>2008</c:v>
                </c:pt>
                <c:pt idx="1">
                  <c:v>2010</c:v>
                </c:pt>
                <c:pt idx="2">
                  <c:v>2012</c:v>
                </c:pt>
                <c:pt idx="3">
                  <c:v>2014</c:v>
                </c:pt>
                <c:pt idx="4">
                  <c:v>2016</c:v>
                </c:pt>
                <c:pt idx="5">
                  <c:v>2018</c:v>
                </c:pt>
                <c:pt idx="6">
                  <c:v>2020</c:v>
                </c:pt>
                <c:pt idx="7">
                  <c:v>2022</c:v>
                </c:pt>
              </c:numCache>
            </c:numRef>
          </c:cat>
          <c:val>
            <c:numRef>
              <c:f>Sheet1!$B$2:$B$9</c:f>
              <c:numCache>
                <c:formatCode>0.0%</c:formatCode>
                <c:ptCount val="8"/>
                <c:pt idx="0">
                  <c:v>0.2</c:v>
                </c:pt>
                <c:pt idx="1">
                  <c:v>0.2608695652173913</c:v>
                </c:pt>
                <c:pt idx="2">
                  <c:v>0.30434782608695654</c:v>
                </c:pt>
                <c:pt idx="3">
                  <c:v>0.41176470588235292</c:v>
                </c:pt>
                <c:pt idx="4">
                  <c:v>0.33333333333333331</c:v>
                </c:pt>
                <c:pt idx="5">
                  <c:v>0.35714285714285715</c:v>
                </c:pt>
                <c:pt idx="6">
                  <c:v>0.45</c:v>
                </c:pt>
                <c:pt idx="7">
                  <c:v>0.45945945945945948</c:v>
                </c:pt>
              </c:numCache>
            </c:numRef>
          </c:val>
          <c:smooth val="0"/>
          <c:extLst>
            <c:ext xmlns:c16="http://schemas.microsoft.com/office/drawing/2014/chart" uri="{C3380CC4-5D6E-409C-BE32-E72D297353CC}">
              <c16:uniqueId val="{00000000-57A0-43D6-A520-C1E549A770A7}"/>
            </c:ext>
          </c:extLst>
        </c:ser>
        <c:dLbls>
          <c:showLegendKey val="0"/>
          <c:showVal val="0"/>
          <c:showCatName val="0"/>
          <c:showSerName val="0"/>
          <c:showPercent val="0"/>
          <c:showBubbleSize val="0"/>
        </c:dLbls>
        <c:smooth val="0"/>
        <c:axId val="297614207"/>
        <c:axId val="109673567"/>
      </c:lineChart>
      <c:catAx>
        <c:axId val="297614207"/>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b="0">
                    <a:solidFill>
                      <a:schemeClr val="tx1">
                        <a:lumMod val="65000"/>
                        <a:lumOff val="35000"/>
                      </a:schemeClr>
                    </a:solidFill>
                  </a:rPr>
                  <a:t>6 years ending</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673567"/>
        <c:crosses val="autoZero"/>
        <c:auto val="1"/>
        <c:lblAlgn val="ctr"/>
        <c:lblOffset val="100"/>
        <c:noMultiLvlLbl val="0"/>
      </c:catAx>
      <c:valAx>
        <c:axId val="109673567"/>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0" i="0" u="none" strike="noStrike" kern="1200" baseline="0">
                    <a:solidFill>
                      <a:schemeClr val="tx1">
                        <a:lumMod val="65000"/>
                        <a:lumOff val="35000"/>
                      </a:schemeClr>
                    </a:solidFill>
                    <a:latin typeface="+mn-lt"/>
                  </a:rPr>
                  <a:t>% Reporting very large profit growth</a:t>
                </a:r>
              </a:p>
            </c:rich>
          </c:tx>
          <c:layout>
            <c:manualLayout>
              <c:xMode val="edge"/>
              <c:yMode val="edge"/>
              <c:x val="2.0909886264216977E-3"/>
              <c:y val="0.1213320271355229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7614207"/>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Sheet1!$A$8</c:f>
              <c:strCache>
                <c:ptCount val="1"/>
                <c:pt idx="0">
                  <c:v>Social media sites such as Twitter or Facebook</c:v>
                </c:pt>
              </c:strCache>
            </c:strRef>
          </c:tx>
          <c:dPt>
            <c:idx val="0"/>
            <c:bubble3D val="0"/>
            <c:spPr>
              <a:solidFill>
                <a:sysClr val="window" lastClr="FFFFFF">
                  <a:lumMod val="50000"/>
                </a:sysClr>
              </a:solidFill>
            </c:spPr>
            <c:extLst>
              <c:ext xmlns:c16="http://schemas.microsoft.com/office/drawing/2014/chart" uri="{C3380CC4-5D6E-409C-BE32-E72D297353CC}">
                <c16:uniqueId val="{00000001-4E55-4228-8F6B-876AF989A6F3}"/>
              </c:ext>
            </c:extLst>
          </c:dPt>
          <c:dPt>
            <c:idx val="1"/>
            <c:bubble3D val="0"/>
            <c:spPr>
              <a:solidFill>
                <a:srgbClr val="DBDBDB"/>
              </a:solidFill>
            </c:spPr>
            <c:extLst>
              <c:ext xmlns:c16="http://schemas.microsoft.com/office/drawing/2014/chart" uri="{C3380CC4-5D6E-409C-BE32-E72D297353CC}">
                <c16:uniqueId val="{00000003-4E55-4228-8F6B-876AF989A6F3}"/>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4E55-4228-8F6B-876AF989A6F3}"/>
                </c:ext>
              </c:extLst>
            </c:dLbl>
            <c:dLbl>
              <c:idx val="1"/>
              <c:delete val="1"/>
              <c:extLst>
                <c:ext xmlns:c15="http://schemas.microsoft.com/office/drawing/2012/chart" uri="{CE6537A1-D6FC-4f65-9D91-7224C49458BB}"/>
                <c:ext xmlns:c16="http://schemas.microsoft.com/office/drawing/2014/chart" uri="{C3380CC4-5D6E-409C-BE32-E72D297353CC}">
                  <c16:uniqueId val="{00000003-4E55-4228-8F6B-876AF989A6F3}"/>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Makes you feel emotional</c:v>
                </c:pt>
                <c:pt idx="1">
                  <c:v>Doesn't make you feel emotional</c:v>
                </c:pt>
              </c:strCache>
            </c:strRef>
          </c:cat>
          <c:val>
            <c:numRef>
              <c:f>Sheet1!$B$8:$C$8</c:f>
              <c:numCache>
                <c:formatCode>0%</c:formatCode>
                <c:ptCount val="2"/>
                <c:pt idx="0">
                  <c:v>0.06</c:v>
                </c:pt>
                <c:pt idx="1">
                  <c:v>0.94</c:v>
                </c:pt>
              </c:numCache>
            </c:numRef>
          </c:val>
          <c:extLst>
            <c:ext xmlns:c16="http://schemas.microsoft.com/office/drawing/2014/chart" uri="{C3380CC4-5D6E-409C-BE32-E72D297353CC}">
              <c16:uniqueId val="{00000004-4E55-4228-8F6B-876AF989A6F3}"/>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Sheet1!$A$11</c:f>
              <c:strCache>
                <c:ptCount val="1"/>
                <c:pt idx="0">
                  <c:v>cinema</c:v>
                </c:pt>
              </c:strCache>
            </c:strRef>
          </c:tx>
          <c:dPt>
            <c:idx val="0"/>
            <c:bubble3D val="0"/>
            <c:spPr>
              <a:solidFill>
                <a:sysClr val="window" lastClr="FFFFFF">
                  <a:lumMod val="50000"/>
                </a:sysClr>
              </a:solidFill>
            </c:spPr>
            <c:extLst>
              <c:ext xmlns:c16="http://schemas.microsoft.com/office/drawing/2014/chart" uri="{C3380CC4-5D6E-409C-BE32-E72D297353CC}">
                <c16:uniqueId val="{00000001-E5D4-4D67-AF97-CC8B5354F32D}"/>
              </c:ext>
            </c:extLst>
          </c:dPt>
          <c:dPt>
            <c:idx val="1"/>
            <c:bubble3D val="0"/>
            <c:spPr>
              <a:solidFill>
                <a:srgbClr val="DBDBDB"/>
              </a:solidFill>
            </c:spPr>
            <c:extLst>
              <c:ext xmlns:c16="http://schemas.microsoft.com/office/drawing/2014/chart" uri="{C3380CC4-5D6E-409C-BE32-E72D297353CC}">
                <c16:uniqueId val="{00000003-E5D4-4D67-AF97-CC8B5354F32D}"/>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E5D4-4D67-AF97-CC8B5354F32D}"/>
                </c:ext>
              </c:extLst>
            </c:dLbl>
            <c:dLbl>
              <c:idx val="1"/>
              <c:delete val="1"/>
              <c:extLst>
                <c:ext xmlns:c15="http://schemas.microsoft.com/office/drawing/2012/chart" uri="{CE6537A1-D6FC-4f65-9D91-7224C49458BB}"/>
                <c:ext xmlns:c16="http://schemas.microsoft.com/office/drawing/2014/chart" uri="{C3380CC4-5D6E-409C-BE32-E72D297353CC}">
                  <c16:uniqueId val="{00000003-E5D4-4D67-AF97-CC8B5354F32D}"/>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Sheet1!$B$11:$C$11</c:f>
              <c:numCache>
                <c:formatCode>0%</c:formatCode>
                <c:ptCount val="2"/>
                <c:pt idx="0">
                  <c:v>0.09</c:v>
                </c:pt>
                <c:pt idx="1">
                  <c:v>0.91</c:v>
                </c:pt>
              </c:numCache>
            </c:numRef>
          </c:val>
          <c:extLst>
            <c:ext xmlns:c16="http://schemas.microsoft.com/office/drawing/2014/chart" uri="{C3380CC4-5D6E-409C-BE32-E72D297353CC}">
              <c16:uniqueId val="{00000004-E5D4-4D67-AF97-CC8B5354F32D}"/>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Sheet1!$A$10</c:f>
              <c:strCache>
                <c:ptCount val="1"/>
                <c:pt idx="0">
                  <c:v>YouTube</c:v>
                </c:pt>
              </c:strCache>
            </c:strRef>
          </c:tx>
          <c:dPt>
            <c:idx val="0"/>
            <c:bubble3D val="0"/>
            <c:spPr>
              <a:solidFill>
                <a:sysClr val="window" lastClr="FFFFFF">
                  <a:lumMod val="50000"/>
                </a:sysClr>
              </a:solidFill>
            </c:spPr>
            <c:extLst>
              <c:ext xmlns:c16="http://schemas.microsoft.com/office/drawing/2014/chart" uri="{C3380CC4-5D6E-409C-BE32-E72D297353CC}">
                <c16:uniqueId val="{00000001-BBFD-4DD3-8F83-5CED769A8486}"/>
              </c:ext>
            </c:extLst>
          </c:dPt>
          <c:dPt>
            <c:idx val="1"/>
            <c:bubble3D val="0"/>
            <c:spPr>
              <a:solidFill>
                <a:srgbClr val="DBDBDB"/>
              </a:solidFill>
            </c:spPr>
            <c:extLst>
              <c:ext xmlns:c16="http://schemas.microsoft.com/office/drawing/2014/chart" uri="{C3380CC4-5D6E-409C-BE32-E72D297353CC}">
                <c16:uniqueId val="{00000003-BBFD-4DD3-8F83-5CED769A8486}"/>
              </c:ext>
            </c:extLst>
          </c:dPt>
          <c:dLbls>
            <c:dLbl>
              <c:idx val="1"/>
              <c:delete val="1"/>
              <c:extLst>
                <c:ext xmlns:c15="http://schemas.microsoft.com/office/drawing/2012/chart" uri="{CE6537A1-D6FC-4f65-9D91-7224C49458BB}"/>
                <c:ext xmlns:c16="http://schemas.microsoft.com/office/drawing/2014/chart" uri="{C3380CC4-5D6E-409C-BE32-E72D297353CC}">
                  <c16:uniqueId val="{00000003-BBFD-4DD3-8F83-5CED769A8486}"/>
                </c:ext>
              </c:extLst>
            </c:dLbl>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Sheet1!$B$10:$C$10</c:f>
              <c:numCache>
                <c:formatCode>0%</c:formatCode>
                <c:ptCount val="2"/>
                <c:pt idx="0">
                  <c:v>0.04</c:v>
                </c:pt>
                <c:pt idx="1">
                  <c:v>0.96</c:v>
                </c:pt>
              </c:numCache>
            </c:numRef>
          </c:val>
          <c:extLst>
            <c:ext xmlns:c16="http://schemas.microsoft.com/office/drawing/2014/chart" uri="{C3380CC4-5D6E-409C-BE32-E72D297353CC}">
              <c16:uniqueId val="{00000004-BBFD-4DD3-8F83-5CED769A8486}"/>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Sheet1!$A$7</c:f>
              <c:strCache>
                <c:ptCount val="1"/>
                <c:pt idx="0">
                  <c:v>Online search pages such as Google or Bing</c:v>
                </c:pt>
              </c:strCache>
            </c:strRef>
          </c:tx>
          <c:dPt>
            <c:idx val="0"/>
            <c:bubble3D val="0"/>
            <c:spPr>
              <a:solidFill>
                <a:sysClr val="window" lastClr="FFFFFF">
                  <a:lumMod val="50000"/>
                </a:sysClr>
              </a:solidFill>
            </c:spPr>
            <c:extLst>
              <c:ext xmlns:c16="http://schemas.microsoft.com/office/drawing/2014/chart" uri="{C3380CC4-5D6E-409C-BE32-E72D297353CC}">
                <c16:uniqueId val="{00000001-0431-4FC0-B2DD-5C6A04B88B2B}"/>
              </c:ext>
            </c:extLst>
          </c:dPt>
          <c:dPt>
            <c:idx val="1"/>
            <c:bubble3D val="0"/>
            <c:spPr>
              <a:solidFill>
                <a:srgbClr val="DBDBDB"/>
              </a:solidFill>
            </c:spPr>
            <c:extLst>
              <c:ext xmlns:c16="http://schemas.microsoft.com/office/drawing/2014/chart" uri="{C3380CC4-5D6E-409C-BE32-E72D297353CC}">
                <c16:uniqueId val="{00000003-0431-4FC0-B2DD-5C6A04B88B2B}"/>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431-4FC0-B2DD-5C6A04B88B2B}"/>
                </c:ext>
              </c:extLst>
            </c:dLbl>
            <c:dLbl>
              <c:idx val="1"/>
              <c:delete val="1"/>
              <c:extLst>
                <c:ext xmlns:c15="http://schemas.microsoft.com/office/drawing/2012/chart" uri="{CE6537A1-D6FC-4f65-9D91-7224C49458BB}"/>
                <c:ext xmlns:c16="http://schemas.microsoft.com/office/drawing/2014/chart" uri="{C3380CC4-5D6E-409C-BE32-E72D297353CC}">
                  <c16:uniqueId val="{00000003-0431-4FC0-B2DD-5C6A04B88B2B}"/>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Sheet1!$B$7:$C$7</c:f>
              <c:numCache>
                <c:formatCode>0%</c:formatCode>
                <c:ptCount val="2"/>
                <c:pt idx="0">
                  <c:v>0.11</c:v>
                </c:pt>
                <c:pt idx="1">
                  <c:v>0.89</c:v>
                </c:pt>
              </c:numCache>
            </c:numRef>
          </c:val>
          <c:extLst>
            <c:ext xmlns:c16="http://schemas.microsoft.com/office/drawing/2014/chart" uri="{C3380CC4-5D6E-409C-BE32-E72D297353CC}">
              <c16:uniqueId val="{00000004-0431-4FC0-B2DD-5C6A04B88B2B}"/>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Sheet1!$A$9</c:f>
              <c:strCache>
                <c:ptCount val="1"/>
                <c:pt idx="0">
                  <c:v>Outdoor posters / billboards</c:v>
                </c:pt>
              </c:strCache>
            </c:strRef>
          </c:tx>
          <c:dPt>
            <c:idx val="0"/>
            <c:bubble3D val="0"/>
            <c:spPr>
              <a:solidFill>
                <a:sysClr val="window" lastClr="FFFFFF">
                  <a:lumMod val="50000"/>
                </a:sysClr>
              </a:solidFill>
            </c:spPr>
            <c:extLst>
              <c:ext xmlns:c16="http://schemas.microsoft.com/office/drawing/2014/chart" uri="{C3380CC4-5D6E-409C-BE32-E72D297353CC}">
                <c16:uniqueId val="{00000001-6F03-4E1B-9414-C3BF4357959E}"/>
              </c:ext>
            </c:extLst>
          </c:dPt>
          <c:dPt>
            <c:idx val="1"/>
            <c:bubble3D val="0"/>
            <c:spPr>
              <a:solidFill>
                <a:srgbClr val="DBDBDB"/>
              </a:solidFill>
            </c:spPr>
            <c:extLst>
              <c:ext xmlns:c16="http://schemas.microsoft.com/office/drawing/2014/chart" uri="{C3380CC4-5D6E-409C-BE32-E72D297353CC}">
                <c16:uniqueId val="{00000003-6F03-4E1B-9414-C3BF4357959E}"/>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F03-4E1B-9414-C3BF4357959E}"/>
                </c:ext>
              </c:extLst>
            </c:dLbl>
            <c:dLbl>
              <c:idx val="1"/>
              <c:delete val="1"/>
              <c:extLst>
                <c:ext xmlns:c15="http://schemas.microsoft.com/office/drawing/2012/chart" uri="{CE6537A1-D6FC-4f65-9D91-7224C49458BB}"/>
                <c:ext xmlns:c16="http://schemas.microsoft.com/office/drawing/2014/chart" uri="{C3380CC4-5D6E-409C-BE32-E72D297353CC}">
                  <c16:uniqueId val="{00000003-6F03-4E1B-9414-C3BF4357959E}"/>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Sheet1!$B$9:$C$9</c:f>
              <c:numCache>
                <c:formatCode>0%</c:formatCode>
                <c:ptCount val="2"/>
                <c:pt idx="0">
                  <c:v>0.06</c:v>
                </c:pt>
                <c:pt idx="1">
                  <c:v>0.94</c:v>
                </c:pt>
              </c:numCache>
            </c:numRef>
          </c:val>
          <c:extLst>
            <c:ext xmlns:c16="http://schemas.microsoft.com/office/drawing/2014/chart" uri="{C3380CC4-5D6E-409C-BE32-E72D297353CC}">
              <c16:uniqueId val="{00000004-6F03-4E1B-9414-C3BF4357959E}"/>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Sheet1!$A$12</c:f>
              <c:strCache>
                <c:ptCount val="1"/>
                <c:pt idx="0">
                  <c:v>direct mail</c:v>
                </c:pt>
              </c:strCache>
            </c:strRef>
          </c:tx>
          <c:dPt>
            <c:idx val="0"/>
            <c:bubble3D val="0"/>
            <c:spPr>
              <a:solidFill>
                <a:sysClr val="window" lastClr="FFFFFF">
                  <a:lumMod val="50000"/>
                </a:sysClr>
              </a:solidFill>
            </c:spPr>
            <c:extLst>
              <c:ext xmlns:c16="http://schemas.microsoft.com/office/drawing/2014/chart" uri="{C3380CC4-5D6E-409C-BE32-E72D297353CC}">
                <c16:uniqueId val="{00000001-C15A-4399-8187-D60369BEA47D}"/>
              </c:ext>
            </c:extLst>
          </c:dPt>
          <c:dPt>
            <c:idx val="1"/>
            <c:bubble3D val="0"/>
            <c:spPr>
              <a:solidFill>
                <a:srgbClr val="DBDBDB"/>
              </a:solidFill>
            </c:spPr>
            <c:extLst>
              <c:ext xmlns:c16="http://schemas.microsoft.com/office/drawing/2014/chart" uri="{C3380CC4-5D6E-409C-BE32-E72D297353CC}">
                <c16:uniqueId val="{00000003-C15A-4399-8187-D60369BEA47D}"/>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15A-4399-8187-D60369BEA47D}"/>
                </c:ext>
              </c:extLst>
            </c:dLbl>
            <c:dLbl>
              <c:idx val="1"/>
              <c:delete val="1"/>
              <c:extLst>
                <c:ext xmlns:c15="http://schemas.microsoft.com/office/drawing/2012/chart" uri="{CE6537A1-D6FC-4f65-9D91-7224C49458BB}"/>
                <c:ext xmlns:c16="http://schemas.microsoft.com/office/drawing/2014/chart" uri="{C3380CC4-5D6E-409C-BE32-E72D297353CC}">
                  <c16:uniqueId val="{00000003-C15A-4399-8187-D60369BEA47D}"/>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Sheet1!$B$12:$C$12</c:f>
              <c:numCache>
                <c:formatCode>0%</c:formatCode>
                <c:ptCount val="2"/>
                <c:pt idx="0">
                  <c:v>0.06</c:v>
                </c:pt>
                <c:pt idx="1">
                  <c:v>0.94</c:v>
                </c:pt>
              </c:numCache>
            </c:numRef>
          </c:val>
          <c:extLst>
            <c:ext xmlns:c16="http://schemas.microsoft.com/office/drawing/2014/chart" uri="{C3380CC4-5D6E-409C-BE32-E72D297353CC}">
              <c16:uniqueId val="{00000004-C15A-4399-8187-D60369BEA47D}"/>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Sheet1!$A$6</c:f>
              <c:strCache>
                <c:ptCount val="1"/>
                <c:pt idx="0">
                  <c:v>Websites</c:v>
                </c:pt>
              </c:strCache>
            </c:strRef>
          </c:tx>
          <c:dPt>
            <c:idx val="0"/>
            <c:bubble3D val="0"/>
            <c:spPr>
              <a:solidFill>
                <a:sysClr val="window" lastClr="FFFFFF">
                  <a:lumMod val="50000"/>
                </a:sysClr>
              </a:solidFill>
            </c:spPr>
            <c:extLst>
              <c:ext xmlns:c16="http://schemas.microsoft.com/office/drawing/2014/chart" uri="{C3380CC4-5D6E-409C-BE32-E72D297353CC}">
                <c16:uniqueId val="{00000001-5029-4785-8BC4-3EDD8676F9BA}"/>
              </c:ext>
            </c:extLst>
          </c:dPt>
          <c:dPt>
            <c:idx val="1"/>
            <c:bubble3D val="0"/>
            <c:spPr>
              <a:solidFill>
                <a:srgbClr val="DBDBDB"/>
              </a:solidFill>
            </c:spPr>
            <c:extLst>
              <c:ext xmlns:c16="http://schemas.microsoft.com/office/drawing/2014/chart" uri="{C3380CC4-5D6E-409C-BE32-E72D297353CC}">
                <c16:uniqueId val="{00000003-5029-4785-8BC4-3EDD8676F9BA}"/>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029-4785-8BC4-3EDD8676F9BA}"/>
                </c:ext>
              </c:extLst>
            </c:dLbl>
            <c:dLbl>
              <c:idx val="1"/>
              <c:delete val="1"/>
              <c:extLst>
                <c:ext xmlns:c15="http://schemas.microsoft.com/office/drawing/2012/chart" uri="{CE6537A1-D6FC-4f65-9D91-7224C49458BB}"/>
                <c:ext xmlns:c16="http://schemas.microsoft.com/office/drawing/2014/chart" uri="{C3380CC4-5D6E-409C-BE32-E72D297353CC}">
                  <c16:uniqueId val="{00000003-5029-4785-8BC4-3EDD8676F9BA}"/>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Sheet1!$B$6:$C$6</c:f>
              <c:numCache>
                <c:formatCode>0%</c:formatCode>
                <c:ptCount val="2"/>
                <c:pt idx="0">
                  <c:v>0.04</c:v>
                </c:pt>
                <c:pt idx="1">
                  <c:v>0.96</c:v>
                </c:pt>
              </c:numCache>
            </c:numRef>
          </c:val>
          <c:extLst>
            <c:ext xmlns:c16="http://schemas.microsoft.com/office/drawing/2014/chart" uri="{C3380CC4-5D6E-409C-BE32-E72D297353CC}">
              <c16:uniqueId val="{00000004-5029-4785-8BC4-3EDD8676F9BA}"/>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866375659132226E-2"/>
          <c:y val="0.13088096720404849"/>
          <c:w val="0.88917225959915691"/>
          <c:h val="0.70641648637923016"/>
        </c:manualLayout>
      </c:layout>
      <c:barChart>
        <c:barDir val="col"/>
        <c:grouping val="clustered"/>
        <c:varyColors val="0"/>
        <c:ser>
          <c:idx val="0"/>
          <c:order val="0"/>
          <c:tx>
            <c:strRef>
              <c:f>Sheet1!$A$10</c:f>
              <c:strCache>
                <c:ptCount val="1"/>
                <c:pt idx="0">
                  <c:v>Trust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Sheet1!$B$1:$G$1</c:f>
              <c:strCache>
                <c:ptCount val="6"/>
                <c:pt idx="0">
                  <c:v>TV</c:v>
                </c:pt>
                <c:pt idx="1">
                  <c:v>Newspapers</c:v>
                </c:pt>
                <c:pt idx="2">
                  <c:v>Magazines</c:v>
                </c:pt>
                <c:pt idx="3">
                  <c:v>Radio</c:v>
                </c:pt>
                <c:pt idx="4">
                  <c:v>Social media</c:v>
                </c:pt>
                <c:pt idx="5">
                  <c:v>Video sharing sites</c:v>
                </c:pt>
              </c:strCache>
            </c:strRef>
          </c:cat>
          <c:val>
            <c:numRef>
              <c:f>Sheet1!$B$10:$G$10</c:f>
              <c:numCache>
                <c:formatCode>0%</c:formatCode>
                <c:ptCount val="6"/>
                <c:pt idx="0">
                  <c:v>0.30214037849019998</c:v>
                </c:pt>
                <c:pt idx="1">
                  <c:v>0.25558463545409998</c:v>
                </c:pt>
                <c:pt idx="2">
                  <c:v>0.2907185900864</c:v>
                </c:pt>
                <c:pt idx="3">
                  <c:v>0.28174257243709999</c:v>
                </c:pt>
                <c:pt idx="4">
                  <c:v>0.2037025632692</c:v>
                </c:pt>
                <c:pt idx="5">
                  <c:v>0.19191444634100002</c:v>
                </c:pt>
              </c:numCache>
            </c:numRef>
          </c:val>
          <c:extLst>
            <c:ext xmlns:c16="http://schemas.microsoft.com/office/drawing/2014/chart" uri="{C3380CC4-5D6E-409C-BE32-E72D297353CC}">
              <c16:uniqueId val="{00000000-C748-4ED4-8652-BA5EF8FEF8F2}"/>
            </c:ext>
          </c:extLst>
        </c:ser>
        <c:dLbls>
          <c:showLegendKey val="0"/>
          <c:showVal val="0"/>
          <c:showCatName val="0"/>
          <c:showSerName val="0"/>
          <c:showPercent val="0"/>
          <c:showBubbleSize val="0"/>
        </c:dLbls>
        <c:gapWidth val="219"/>
        <c:overlap val="-27"/>
        <c:axId val="251027176"/>
        <c:axId val="251024880"/>
      </c:barChart>
      <c:catAx>
        <c:axId val="251027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251024880"/>
        <c:crosses val="autoZero"/>
        <c:auto val="1"/>
        <c:lblAlgn val="ctr"/>
        <c:lblOffset val="100"/>
        <c:noMultiLvlLbl val="0"/>
      </c:catAx>
      <c:valAx>
        <c:axId val="251024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251027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0866388964085695E-2"/>
          <c:y val="6.6881842348094514E-4"/>
          <c:w val="0.93044129767189354"/>
          <c:h val="0.99590745251120627"/>
        </c:manualLayout>
      </c:layout>
      <c:bubbleChart>
        <c:varyColors val="0"/>
        <c:ser>
          <c:idx val="0"/>
          <c:order val="0"/>
          <c:tx>
            <c:strRef>
              <c:f>Sheet1!$A$2</c:f>
              <c:strCache>
                <c:ptCount val="1"/>
                <c:pt idx="0">
                  <c:v>Explicit</c:v>
                </c:pt>
              </c:strCache>
            </c:strRef>
          </c:tx>
          <c:spPr>
            <a:solidFill>
              <a:srgbClr val="E3499B"/>
            </a:solidFill>
            <a:ln>
              <a:noFill/>
            </a:ln>
            <a:effectLst/>
          </c:spPr>
          <c:invertIfNegative val="0"/>
          <c:dPt>
            <c:idx val="0"/>
            <c:invertIfNegative val="0"/>
            <c:bubble3D val="0"/>
            <c:spPr>
              <a:solidFill>
                <a:srgbClr val="6BC9C3">
                  <a:lumMod val="75000"/>
                </a:srgbClr>
              </a:solidFill>
              <a:ln>
                <a:noFill/>
              </a:ln>
              <a:effectLst/>
            </c:spPr>
            <c:extLst>
              <c:ext xmlns:c16="http://schemas.microsoft.com/office/drawing/2014/chart" uri="{C3380CC4-5D6E-409C-BE32-E72D297353CC}">
                <c16:uniqueId val="{00000001-1C58-41AA-AB4D-1033E094CA2E}"/>
              </c:ext>
            </c:extLst>
          </c:dPt>
          <c:dPt>
            <c:idx val="4"/>
            <c:invertIfNegative val="0"/>
            <c:bubble3D val="0"/>
            <c:spPr>
              <a:solidFill>
                <a:srgbClr val="E3499B"/>
              </a:solidFill>
              <a:ln>
                <a:noFill/>
              </a:ln>
              <a:effectLst/>
            </c:spPr>
            <c:extLst>
              <c:ext xmlns:c16="http://schemas.microsoft.com/office/drawing/2014/chart" uri="{C3380CC4-5D6E-409C-BE32-E72D297353CC}">
                <c16:uniqueId val="{00000003-1C58-41AA-AB4D-1033E094CA2E}"/>
              </c:ext>
            </c:extLst>
          </c:dPt>
          <c:dLbls>
            <c:dLbl>
              <c:idx val="0"/>
              <c:tx>
                <c:rich>
                  <a:bodyPr/>
                  <a:lstStyle/>
                  <a:p>
                    <a:fld id="{4BFE8A70-82DE-47FE-95AE-2A3F8A10A36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1C58-41AA-AB4D-1033E094CA2E}"/>
                </c:ext>
              </c:extLst>
            </c:dLbl>
            <c:dLbl>
              <c:idx val="1"/>
              <c:layout>
                <c:manualLayout>
                  <c:x val="-0.17674334332086672"/>
                  <c:y val="6.8472341621991159E-3"/>
                </c:manualLayout>
              </c:layout>
              <c:tx>
                <c:rich>
                  <a:bodyPr/>
                  <a:lstStyle/>
                  <a:p>
                    <a:fld id="{EB9A4879-E175-44F7-AC15-E983D3A95E4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1C58-41AA-AB4D-1033E094CA2E}"/>
                </c:ext>
              </c:extLst>
            </c:dLbl>
            <c:dLbl>
              <c:idx val="2"/>
              <c:layout>
                <c:manualLayout>
                  <c:x val="-0.15804933585423653"/>
                  <c:y val="6.8472341621991159E-3"/>
                </c:manualLayout>
              </c:layout>
              <c:tx>
                <c:rich>
                  <a:bodyPr/>
                  <a:lstStyle/>
                  <a:p>
                    <a:fld id="{6DEB8366-C00B-4E32-87F2-03FF0F3CDE4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1C58-41AA-AB4D-1033E094CA2E}"/>
                </c:ext>
              </c:extLst>
            </c:dLbl>
            <c:dLbl>
              <c:idx val="3"/>
              <c:layout>
                <c:manualLayout>
                  <c:x val="-0.10536622390282435"/>
                  <c:y val="0"/>
                </c:manualLayout>
              </c:layout>
              <c:tx>
                <c:rich>
                  <a:bodyPr/>
                  <a:lstStyle/>
                  <a:p>
                    <a:fld id="{EA462ABD-FA3A-4701-BBBF-0CF0B8724540}"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1C58-41AA-AB4D-1033E094CA2E}"/>
                </c:ext>
              </c:extLst>
            </c:dLbl>
            <c:dLbl>
              <c:idx val="4"/>
              <c:layout>
                <c:manualLayout>
                  <c:x val="-0.1801422537693449"/>
                  <c:y val="1.3694468324398232E-2"/>
                </c:manualLayout>
              </c:layout>
              <c:tx>
                <c:rich>
                  <a:bodyPr/>
                  <a:lstStyle/>
                  <a:p>
                    <a:fld id="{A93AF94E-449D-4B2D-A816-81255CB4D64A}"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1C58-41AA-AB4D-1033E094CA2E}"/>
                </c:ext>
              </c:extLst>
            </c:dLbl>
            <c:dLbl>
              <c:idx val="5"/>
              <c:layout>
                <c:manualLayout>
                  <c:x val="-2.1243190302988796E-2"/>
                  <c:y val="-3.4234822930254991E-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Arial" panose="020B0604020202020204" pitchFamily="34" charset="0"/>
                        <a:ea typeface="+mn-ea"/>
                        <a:cs typeface="+mn-cs"/>
                      </a:defRPr>
                    </a:pPr>
                    <a:fld id="{286495A3-7620-4BB9-BB00-8524B5E2872F}" type="CELLRANGE">
                      <a:rPr lang="en-US"/>
                      <a:pPr>
                        <a:defRPr sz="1400">
                          <a:latin typeface="Arial" panose="020B0604020202020204" pitchFamily="34" charset="0"/>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Arial" panose="020B0604020202020204" pitchFamily="34" charset="0"/>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0.24212138579734491"/>
                      <c:h val="0.10976116362005181"/>
                    </c:manualLayout>
                  </c15:layout>
                  <c15:dlblFieldTable/>
                  <c15:showDataLabelsRange val="1"/>
                </c:ext>
                <c:ext xmlns:c16="http://schemas.microsoft.com/office/drawing/2014/chart" uri="{C3380CC4-5D6E-409C-BE32-E72D297353CC}">
                  <c16:uniqueId val="{00000007-1C58-41AA-AB4D-1033E094CA2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Arial" panose="020B0604020202020204" pitchFamily="34" charset="0"/>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6350" cap="flat" cmpd="sng" algn="ctr">
                      <a:noFill/>
                      <a:prstDash val="solid"/>
                      <a:round/>
                    </a:ln>
                    <a:effectLst/>
                  </c:spPr>
                </c15:leaderLines>
              </c:ext>
            </c:extLst>
          </c:dLbls>
          <c:xVal>
            <c:numRef>
              <c:f>Sheet1!$B$1:$G$1</c:f>
              <c:numCache>
                <c:formatCode>0%</c:formatCode>
                <c:ptCount val="6"/>
                <c:pt idx="0">
                  <c:v>0.1424</c:v>
                </c:pt>
                <c:pt idx="1">
                  <c:v>0.09</c:v>
                </c:pt>
                <c:pt idx="2">
                  <c:v>5.5033333333333344E-2</c:v>
                </c:pt>
                <c:pt idx="3">
                  <c:v>0.12670000000000001</c:v>
                </c:pt>
                <c:pt idx="4">
                  <c:v>2.6733333333333331E-2</c:v>
                </c:pt>
                <c:pt idx="5">
                  <c:v>-0.1</c:v>
                </c:pt>
              </c:numCache>
            </c:numRef>
          </c:xVal>
          <c:yVal>
            <c:numRef>
              <c:f>Sheet1!$B$2:$G$2</c:f>
              <c:numCache>
                <c:formatCode>0%</c:formatCode>
                <c:ptCount val="6"/>
                <c:pt idx="0">
                  <c:v>0.82000000000000006</c:v>
                </c:pt>
                <c:pt idx="1">
                  <c:v>0.55833333333333335</c:v>
                </c:pt>
                <c:pt idx="2">
                  <c:v>0.70833333333333326</c:v>
                </c:pt>
                <c:pt idx="3">
                  <c:v>0.78333333333333321</c:v>
                </c:pt>
                <c:pt idx="4">
                  <c:v>0.43833333333333335</c:v>
                </c:pt>
                <c:pt idx="5">
                  <c:v>0.52</c:v>
                </c:pt>
              </c:numCache>
            </c:numRef>
          </c:yVal>
          <c:bubbleSize>
            <c:numLit>
              <c:formatCode>General</c:formatCode>
              <c:ptCount val="6"/>
              <c:pt idx="0">
                <c:v>1</c:v>
              </c:pt>
              <c:pt idx="1">
                <c:v>1</c:v>
              </c:pt>
              <c:pt idx="2">
                <c:v>1</c:v>
              </c:pt>
              <c:pt idx="3">
                <c:v>1</c:v>
              </c:pt>
              <c:pt idx="4">
                <c:v>1</c:v>
              </c:pt>
              <c:pt idx="5">
                <c:v>1</c:v>
              </c:pt>
            </c:numLit>
          </c:bubbleSize>
          <c:bubble3D val="0"/>
          <c:extLst>
            <c:ext xmlns:c15="http://schemas.microsoft.com/office/drawing/2012/chart" uri="{02D57815-91ED-43cb-92C2-25804820EDAC}">
              <c15:datalabelsRange>
                <c15:f>Sheet1!$B$3:$G$3</c15:f>
                <c15:dlblRangeCache>
                  <c:ptCount val="6"/>
                  <c:pt idx="0">
                    <c:v>TV</c:v>
                  </c:pt>
                  <c:pt idx="1">
                    <c:v>Newsbrands</c:v>
                  </c:pt>
                  <c:pt idx="2">
                    <c:v>Magazines</c:v>
                  </c:pt>
                  <c:pt idx="3">
                    <c:v>Radio</c:v>
                  </c:pt>
                  <c:pt idx="4">
                    <c:v>Social media</c:v>
                  </c:pt>
                  <c:pt idx="5">
                    <c:v>Video sharing sites</c:v>
                  </c:pt>
                </c15:dlblRangeCache>
              </c15:datalabelsRange>
            </c:ext>
            <c:ext xmlns:c16="http://schemas.microsoft.com/office/drawing/2014/chart" uri="{C3380CC4-5D6E-409C-BE32-E72D297353CC}">
              <c16:uniqueId val="{00000008-1C58-41AA-AB4D-1033E094CA2E}"/>
            </c:ext>
          </c:extLst>
        </c:ser>
        <c:dLbls>
          <c:showLegendKey val="0"/>
          <c:showVal val="0"/>
          <c:showCatName val="0"/>
          <c:showSerName val="0"/>
          <c:showPercent val="0"/>
          <c:showBubbleSize val="0"/>
        </c:dLbls>
        <c:bubbleScale val="18"/>
        <c:showNegBubbles val="0"/>
        <c:axId val="305412352"/>
        <c:axId val="306089632"/>
      </c:bubbleChart>
      <c:valAx>
        <c:axId val="305412352"/>
        <c:scaling>
          <c:orientation val="minMax"/>
          <c:max val="0.24000000000000002"/>
          <c:min val="-0.12000000000000001"/>
        </c:scaling>
        <c:delete val="1"/>
        <c:axPos val="b"/>
        <c:numFmt formatCode="0%" sourceLinked="0"/>
        <c:majorTickMark val="out"/>
        <c:minorTickMark val="none"/>
        <c:tickLblPos val="nextTo"/>
        <c:crossAx val="306089632"/>
        <c:crossesAt val="0"/>
        <c:crossBetween val="midCat"/>
        <c:majorUnit val="2.0000000000000004E-2"/>
      </c:valAx>
      <c:valAx>
        <c:axId val="306089632"/>
        <c:scaling>
          <c:orientation val="minMax"/>
          <c:max val="1"/>
          <c:min val="0"/>
        </c:scaling>
        <c:delete val="1"/>
        <c:axPos val="l"/>
        <c:majorGridlines>
          <c:spPr>
            <a:ln w="6350" cap="flat" cmpd="sng" algn="ctr">
              <a:noFill/>
              <a:prstDash val="solid"/>
              <a:round/>
            </a:ln>
            <a:effectLst/>
          </c:spPr>
        </c:majorGridlines>
        <c:numFmt formatCode="0%" sourceLinked="0"/>
        <c:majorTickMark val="out"/>
        <c:minorTickMark val="none"/>
        <c:tickLblPos val="nextTo"/>
        <c:crossAx val="305412352"/>
        <c:crossesAt val="5.000000000000001E-2"/>
        <c:crossBetween val="midCat"/>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600">
          <a:latin typeface="+mj-lt"/>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20352832076042"/>
          <c:y val="5.987538514207464E-2"/>
          <c:w val="0.82618716260498026"/>
          <c:h val="0.75671400205409112"/>
        </c:manualLayout>
      </c:layout>
      <c:lineChart>
        <c:grouping val="standard"/>
        <c:varyColors val="0"/>
        <c:ser>
          <c:idx val="0"/>
          <c:order val="0"/>
          <c:tx>
            <c:strRef>
              <c:f>Sheet1!$B$1</c:f>
              <c:strCache>
                <c:ptCount val="1"/>
                <c:pt idx="0">
                  <c:v>Column1</c:v>
                </c:pt>
              </c:strCache>
            </c:strRef>
          </c:tx>
          <c:spPr>
            <a:ln w="28575" cap="rnd">
              <a:noFill/>
              <a:round/>
            </a:ln>
            <a:effectLst/>
          </c:spPr>
          <c:marker>
            <c:symbol val="circle"/>
            <c:size val="9"/>
            <c:spPr>
              <a:solidFill>
                <a:schemeClr val="accent3"/>
              </a:solidFill>
              <a:ln w="9525">
                <a:noFill/>
              </a:ln>
              <a:effectLst/>
            </c:spPr>
          </c:marker>
          <c:trendline>
            <c:spPr>
              <a:ln w="19050" cap="rnd">
                <a:solidFill>
                  <a:schemeClr val="accent3"/>
                </a:solidFill>
                <a:prstDash val="sysDot"/>
              </a:ln>
              <a:effectLst/>
            </c:spPr>
            <c:trendlineType val="linear"/>
            <c:dispRSqr val="0"/>
            <c:dispEq val="0"/>
          </c:trendline>
          <c:cat>
            <c:strRef>
              <c:f>Sheet1!$A$2:$A$8</c:f>
              <c:strCache>
                <c:ptCount val="7"/>
                <c:pt idx="0">
                  <c:v>Less than £25k</c:v>
                </c:pt>
                <c:pt idx="1">
                  <c:v>£25k</c:v>
                </c:pt>
                <c:pt idx="2">
                  <c:v>£50k</c:v>
                </c:pt>
                <c:pt idx="3">
                  <c:v>£75k</c:v>
                </c:pt>
                <c:pt idx="4">
                  <c:v>£100k</c:v>
                </c:pt>
                <c:pt idx="5">
                  <c:v>£250k</c:v>
                </c:pt>
                <c:pt idx="6">
                  <c:v>£500k+</c:v>
                </c:pt>
              </c:strCache>
            </c:strRef>
          </c:cat>
          <c:val>
            <c:numRef>
              <c:f>Sheet1!$B$2:$B$8</c:f>
              <c:numCache>
                <c:formatCode>General</c:formatCode>
                <c:ptCount val="7"/>
              </c:numCache>
            </c:numRef>
          </c:val>
          <c:smooth val="0"/>
          <c:extLst>
            <c:ext xmlns:c16="http://schemas.microsoft.com/office/drawing/2014/chart" uri="{C3380CC4-5D6E-409C-BE32-E72D297353CC}">
              <c16:uniqueId val="{00000001-7D43-4FAE-AC57-57F01D5E40FA}"/>
            </c:ext>
          </c:extLst>
        </c:ser>
        <c:ser>
          <c:idx val="1"/>
          <c:order val="1"/>
          <c:tx>
            <c:strRef>
              <c:f>Sheet1!$C$1</c:f>
              <c:strCache>
                <c:ptCount val="1"/>
                <c:pt idx="0">
                  <c:v>Trust</c:v>
                </c:pt>
              </c:strCache>
            </c:strRef>
          </c:tx>
          <c:spPr>
            <a:ln w="28575" cap="rnd">
              <a:noFill/>
              <a:round/>
            </a:ln>
            <a:effectLst/>
          </c:spPr>
          <c:marker>
            <c:symbol val="circle"/>
            <c:size val="9"/>
            <c:spPr>
              <a:solidFill>
                <a:schemeClr val="accent2"/>
              </a:solidFill>
              <a:ln w="9525">
                <a:noFill/>
              </a:ln>
              <a:effectLst/>
            </c:spPr>
          </c:marker>
          <c:trendline>
            <c:spPr>
              <a:ln w="19050" cap="rnd">
                <a:solidFill>
                  <a:schemeClr val="accent2"/>
                </a:solidFill>
                <a:prstDash val="sysDot"/>
              </a:ln>
              <a:effectLst/>
            </c:spPr>
            <c:trendlineType val="linear"/>
            <c:dispRSqr val="0"/>
            <c:dispEq val="0"/>
          </c:trendline>
          <c:cat>
            <c:strRef>
              <c:f>Sheet1!$A$2:$A$8</c:f>
              <c:strCache>
                <c:ptCount val="7"/>
                <c:pt idx="0">
                  <c:v>Less than £25k</c:v>
                </c:pt>
                <c:pt idx="1">
                  <c:v>£25k</c:v>
                </c:pt>
                <c:pt idx="2">
                  <c:v>£50k</c:v>
                </c:pt>
                <c:pt idx="3">
                  <c:v>£75k</c:v>
                </c:pt>
                <c:pt idx="4">
                  <c:v>£100k</c:v>
                </c:pt>
                <c:pt idx="5">
                  <c:v>£250k</c:v>
                </c:pt>
                <c:pt idx="6">
                  <c:v>£500k+</c:v>
                </c:pt>
              </c:strCache>
            </c:strRef>
          </c:cat>
          <c:val>
            <c:numRef>
              <c:f>Sheet1!$C$2:$C$8</c:f>
              <c:numCache>
                <c:formatCode>0%</c:formatCode>
                <c:ptCount val="7"/>
                <c:pt idx="0">
                  <c:v>0.33</c:v>
                </c:pt>
                <c:pt idx="1">
                  <c:v>0.42</c:v>
                </c:pt>
                <c:pt idx="2">
                  <c:v>0.45</c:v>
                </c:pt>
                <c:pt idx="3">
                  <c:v>0.48</c:v>
                </c:pt>
                <c:pt idx="4">
                  <c:v>0.49</c:v>
                </c:pt>
                <c:pt idx="5">
                  <c:v>0.53</c:v>
                </c:pt>
                <c:pt idx="6">
                  <c:v>0.56000000000000005</c:v>
                </c:pt>
              </c:numCache>
            </c:numRef>
          </c:val>
          <c:smooth val="0"/>
          <c:extLst>
            <c:ext xmlns:c16="http://schemas.microsoft.com/office/drawing/2014/chart" uri="{C3380CC4-5D6E-409C-BE32-E72D297353CC}">
              <c16:uniqueId val="{00000003-7D43-4FAE-AC57-57F01D5E40FA}"/>
            </c:ext>
          </c:extLst>
        </c:ser>
        <c:dLbls>
          <c:showLegendKey val="0"/>
          <c:showVal val="0"/>
          <c:showCatName val="0"/>
          <c:showSerName val="0"/>
          <c:showPercent val="0"/>
          <c:showBubbleSize val="0"/>
        </c:dLbls>
        <c:marker val="1"/>
        <c:smooth val="0"/>
        <c:axId val="870351120"/>
        <c:axId val="879103872"/>
      </c:lineChart>
      <c:catAx>
        <c:axId val="87035112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200" b="1" dirty="0">
                    <a:solidFill>
                      <a:schemeClr val="tx1"/>
                    </a:solidFill>
                  </a:rPr>
                  <a:t>COST PERCEPTION</a:t>
                </a:r>
              </a:p>
            </c:rich>
          </c:tx>
          <c:layout>
            <c:manualLayout>
              <c:xMode val="edge"/>
              <c:yMode val="edge"/>
              <c:x val="0.43050986312336759"/>
              <c:y val="0.90691526141877321"/>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879103872"/>
        <c:crosses val="autoZero"/>
        <c:auto val="1"/>
        <c:lblAlgn val="ctr"/>
        <c:lblOffset val="100"/>
        <c:noMultiLvlLbl val="0"/>
      </c:catAx>
      <c:valAx>
        <c:axId val="879103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870351120"/>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104261764994346E-2"/>
          <c:y val="8.4223211229031147E-2"/>
          <c:w val="0.84334370020495086"/>
          <c:h val="0.69620842177336528"/>
        </c:manualLayout>
      </c:layout>
      <c:lineChart>
        <c:grouping val="standard"/>
        <c:varyColors val="0"/>
        <c:ser>
          <c:idx val="0"/>
          <c:order val="0"/>
          <c:tx>
            <c:strRef>
              <c:f>Sheet1!$B$1</c:f>
              <c:strCache>
                <c:ptCount val="1"/>
                <c:pt idx="0">
                  <c:v>Trust</c:v>
                </c:pt>
              </c:strCache>
            </c:strRef>
          </c:tx>
          <c:spPr>
            <a:ln w="28575" cap="rnd">
              <a:noFill/>
              <a:round/>
            </a:ln>
            <a:effectLst/>
          </c:spPr>
          <c:marker>
            <c:symbol val="circle"/>
            <c:size val="9"/>
            <c:spPr>
              <a:solidFill>
                <a:schemeClr val="accent3"/>
              </a:solidFill>
              <a:ln w="9525">
                <a:noFill/>
              </a:ln>
              <a:effectLst/>
            </c:spPr>
          </c:marker>
          <c:trendline>
            <c:spPr>
              <a:ln w="19050" cap="rnd">
                <a:solidFill>
                  <a:schemeClr val="accent3"/>
                </a:solidFill>
                <a:prstDash val="sysDot"/>
              </a:ln>
              <a:effectLst/>
            </c:spPr>
            <c:trendlineType val="linear"/>
            <c:dispRSqr val="0"/>
            <c:dispEq val="0"/>
          </c:trendline>
          <c:cat>
            <c:strRef>
              <c:f>Sheet1!$A$2:$A$11</c:f>
              <c:strCache>
                <c:ptCount val="10"/>
                <c:pt idx="0">
                  <c:v>0-9%</c:v>
                </c:pt>
                <c:pt idx="1">
                  <c:v>10-19%</c:v>
                </c:pt>
                <c:pt idx="2">
                  <c:v>20-29%</c:v>
                </c:pt>
                <c:pt idx="3">
                  <c:v>30-39%</c:v>
                </c:pt>
                <c:pt idx="4">
                  <c:v>40-49%</c:v>
                </c:pt>
                <c:pt idx="5">
                  <c:v>50-59%</c:v>
                </c:pt>
                <c:pt idx="6">
                  <c:v>60-69%</c:v>
                </c:pt>
                <c:pt idx="7">
                  <c:v>70-79%</c:v>
                </c:pt>
                <c:pt idx="8">
                  <c:v>80-89%</c:v>
                </c:pt>
                <c:pt idx="9">
                  <c:v>90-100%</c:v>
                </c:pt>
              </c:strCache>
            </c:strRef>
          </c:cat>
          <c:val>
            <c:numRef>
              <c:f>Sheet1!$B$2:$B$11</c:f>
              <c:numCache>
                <c:formatCode>0%</c:formatCode>
                <c:ptCount val="10"/>
                <c:pt idx="0">
                  <c:v>0.22</c:v>
                </c:pt>
                <c:pt idx="1">
                  <c:v>0.28999999999999998</c:v>
                </c:pt>
                <c:pt idx="2">
                  <c:v>0.35</c:v>
                </c:pt>
                <c:pt idx="3">
                  <c:v>0.37</c:v>
                </c:pt>
                <c:pt idx="4">
                  <c:v>0.41</c:v>
                </c:pt>
                <c:pt idx="5">
                  <c:v>0.44</c:v>
                </c:pt>
                <c:pt idx="6">
                  <c:v>0.51</c:v>
                </c:pt>
                <c:pt idx="7">
                  <c:v>0.56999999999999995</c:v>
                </c:pt>
                <c:pt idx="8">
                  <c:v>0.63</c:v>
                </c:pt>
                <c:pt idx="9">
                  <c:v>0.7</c:v>
                </c:pt>
              </c:numCache>
            </c:numRef>
          </c:val>
          <c:smooth val="0"/>
          <c:extLst>
            <c:ext xmlns:c16="http://schemas.microsoft.com/office/drawing/2014/chart" uri="{C3380CC4-5D6E-409C-BE32-E72D297353CC}">
              <c16:uniqueId val="{00000001-662B-4A8B-A955-91E45E9A3E7F}"/>
            </c:ext>
          </c:extLst>
        </c:ser>
        <c:dLbls>
          <c:showLegendKey val="0"/>
          <c:showVal val="0"/>
          <c:showCatName val="0"/>
          <c:showSerName val="0"/>
          <c:showPercent val="0"/>
          <c:showBubbleSize val="0"/>
        </c:dLbls>
        <c:marker val="1"/>
        <c:smooth val="0"/>
        <c:axId val="870351120"/>
        <c:axId val="879103872"/>
      </c:lineChart>
      <c:catAx>
        <c:axId val="87035112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200" b="1" dirty="0">
                    <a:solidFill>
                      <a:schemeClr val="tx1"/>
                    </a:solidFill>
                  </a:rPr>
                  <a:t>REACH PERCEPTION</a:t>
                </a:r>
              </a:p>
            </c:rich>
          </c:tx>
          <c:layout>
            <c:manualLayout>
              <c:xMode val="edge"/>
              <c:yMode val="edge"/>
              <c:x val="0.41260761449467154"/>
              <c:y val="0.8584386883756316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879103872"/>
        <c:crosses val="autoZero"/>
        <c:auto val="1"/>
        <c:lblAlgn val="ctr"/>
        <c:lblOffset val="100"/>
        <c:noMultiLvlLbl val="0"/>
      </c:catAx>
      <c:valAx>
        <c:axId val="87910387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870351120"/>
        <c:crosses val="autoZero"/>
        <c:crossBetween val="between"/>
        <c:majorUnit val="0.2"/>
      </c:valAx>
      <c:spPr>
        <a:noFill/>
        <a:ln>
          <a:noFill/>
        </a:ln>
        <a:effectLst/>
      </c:spPr>
    </c:plotArea>
    <c:legend>
      <c:legendPos val="b"/>
      <c:legendEntry>
        <c:idx val="0"/>
        <c:delete val="1"/>
      </c:legendEntry>
      <c:legendEntry>
        <c:idx val="1"/>
        <c:delete val="1"/>
      </c:legendEntry>
      <c:layout>
        <c:manualLayout>
          <c:xMode val="edge"/>
          <c:yMode val="edge"/>
          <c:x val="0.80307428942889802"/>
          <c:y val="0.50148433047811514"/>
          <c:w val="9.97164082874092E-2"/>
          <c:h val="0.1244858826585971"/>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Trusted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Newspapers/magazines</c:v>
                </c:pt>
                <c:pt idx="2">
                  <c:v>Radio/podcasts</c:v>
                </c:pt>
                <c:pt idx="3">
                  <c:v>YouTube</c:v>
                </c:pt>
                <c:pt idx="4">
                  <c:v>Social media</c:v>
                </c:pt>
              </c:strCache>
            </c:strRef>
          </c:cat>
          <c:val>
            <c:numRef>
              <c:f>Sheet1!$B$2:$B$6</c:f>
              <c:numCache>
                <c:formatCode>0%</c:formatCode>
                <c:ptCount val="5"/>
                <c:pt idx="0">
                  <c:v>0.23514627368839999</c:v>
                </c:pt>
                <c:pt idx="1">
                  <c:v>0.195200402488</c:v>
                </c:pt>
                <c:pt idx="2">
                  <c:v>0.16591713899339999</c:v>
                </c:pt>
                <c:pt idx="3">
                  <c:v>0.12413428767369999</c:v>
                </c:pt>
                <c:pt idx="4">
                  <c:v>8.5573039942539994E-2</c:v>
                </c:pt>
              </c:numCache>
            </c:numRef>
          </c:val>
          <c:extLst>
            <c:ext xmlns:c16="http://schemas.microsoft.com/office/drawing/2014/chart" uri="{C3380CC4-5D6E-409C-BE32-E72D297353CC}">
              <c16:uniqueId val="{00000000-CE97-437E-958C-51B4A7E283F8}"/>
            </c:ext>
          </c:extLst>
        </c:ser>
        <c:dLbls>
          <c:showLegendKey val="0"/>
          <c:showVal val="0"/>
          <c:showCatName val="0"/>
          <c:showSerName val="0"/>
          <c:showPercent val="0"/>
          <c:showBubbleSize val="0"/>
        </c:dLbls>
        <c:gapWidth val="100"/>
        <c:overlap val="-27"/>
        <c:axId val="702220880"/>
        <c:axId val="702217520"/>
      </c:barChart>
      <c:catAx>
        <c:axId val="70222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17520"/>
        <c:crosses val="autoZero"/>
        <c:auto val="1"/>
        <c:lblAlgn val="ctr"/>
        <c:lblOffset val="100"/>
        <c:noMultiLvlLbl val="0"/>
      </c:catAx>
      <c:valAx>
        <c:axId val="702217520"/>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a:t>Trusted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20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18-34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Magazines/newspapers</c:v>
                </c:pt>
              </c:strCache>
            </c:strRef>
          </c:cat>
          <c:val>
            <c:numRef>
              <c:f>Sheet1!$B$2:$B$6</c:f>
              <c:numCache>
                <c:formatCode>0%</c:formatCode>
                <c:ptCount val="5"/>
                <c:pt idx="0">
                  <c:v>0.34809669092360002</c:v>
                </c:pt>
                <c:pt idx="1">
                  <c:v>0.26215696785019998</c:v>
                </c:pt>
                <c:pt idx="2">
                  <c:v>0.14105916452299999</c:v>
                </c:pt>
                <c:pt idx="3">
                  <c:v>0.25864639960570002</c:v>
                </c:pt>
                <c:pt idx="4">
                  <c:v>0.26418506776419998</c:v>
                </c:pt>
              </c:numCache>
            </c:numRef>
          </c:val>
          <c:extLst>
            <c:ext xmlns:c16="http://schemas.microsoft.com/office/drawing/2014/chart" uri="{C3380CC4-5D6E-409C-BE32-E72D297353CC}">
              <c16:uniqueId val="{00000000-3315-415F-A594-B65353A27D2D}"/>
            </c:ext>
          </c:extLst>
        </c:ser>
        <c:ser>
          <c:idx val="1"/>
          <c:order val="1"/>
          <c:tx>
            <c:strRef>
              <c:f>Sheet1!$C$1</c:f>
              <c:strCache>
                <c:ptCount val="1"/>
                <c:pt idx="0">
                  <c:v>35-54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Magazines/newspapers</c:v>
                </c:pt>
              </c:strCache>
            </c:strRef>
          </c:cat>
          <c:val>
            <c:numRef>
              <c:f>Sheet1!$C$2:$C$6</c:f>
              <c:numCache>
                <c:formatCode>0%</c:formatCode>
                <c:ptCount val="5"/>
                <c:pt idx="0">
                  <c:v>0.24815401898110001</c:v>
                </c:pt>
                <c:pt idx="1">
                  <c:v>0.13184030478129999</c:v>
                </c:pt>
                <c:pt idx="2">
                  <c:v>0.1137209732396</c:v>
                </c:pt>
                <c:pt idx="3">
                  <c:v>0.1791641321669</c:v>
                </c:pt>
                <c:pt idx="4">
                  <c:v>0.21460744513509999</c:v>
                </c:pt>
              </c:numCache>
            </c:numRef>
          </c:val>
          <c:extLst>
            <c:ext xmlns:c16="http://schemas.microsoft.com/office/drawing/2014/chart" uri="{C3380CC4-5D6E-409C-BE32-E72D297353CC}">
              <c16:uniqueId val="{00000001-3315-415F-A594-B65353A27D2D}"/>
            </c:ext>
          </c:extLst>
        </c:ser>
        <c:ser>
          <c:idx val="2"/>
          <c:order val="2"/>
          <c:tx>
            <c:strRef>
              <c:f>Sheet1!$D$1</c:f>
              <c:strCache>
                <c:ptCount val="1"/>
                <c:pt idx="0">
                  <c:v>55+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Magazines/newspapers</c:v>
                </c:pt>
              </c:strCache>
            </c:strRef>
          </c:cat>
          <c:val>
            <c:numRef>
              <c:f>Sheet1!$D$2:$D$6</c:f>
              <c:numCache>
                <c:formatCode>0%</c:formatCode>
                <c:ptCount val="5"/>
                <c:pt idx="0">
                  <c:v>0.1823145118649</c:v>
                </c:pt>
                <c:pt idx="1">
                  <c:v>6.2453549692920003E-2</c:v>
                </c:pt>
                <c:pt idx="2">
                  <c:v>3.6674458649E-2</c:v>
                </c:pt>
                <c:pt idx="3">
                  <c:v>0.1110909938982</c:v>
                </c:pt>
                <c:pt idx="4">
                  <c:v>0.1486620217962</c:v>
                </c:pt>
              </c:numCache>
            </c:numRef>
          </c:val>
          <c:extLst>
            <c:ext xmlns:c16="http://schemas.microsoft.com/office/drawing/2014/chart" uri="{C3380CC4-5D6E-409C-BE32-E72D297353CC}">
              <c16:uniqueId val="{00000002-3315-415F-A594-B65353A27D2D}"/>
            </c:ext>
          </c:extLst>
        </c:ser>
        <c:dLbls>
          <c:dLblPos val="outEnd"/>
          <c:showLegendKey val="0"/>
          <c:showVal val="1"/>
          <c:showCatName val="0"/>
          <c:showSerName val="0"/>
          <c:showPercent val="0"/>
          <c:showBubbleSize val="0"/>
        </c:dLbls>
        <c:gapWidth val="219"/>
        <c:overlap val="-27"/>
        <c:axId val="1587477695"/>
        <c:axId val="1587472895"/>
      </c:barChart>
      <c:catAx>
        <c:axId val="1587477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7472895"/>
        <c:crosses val="autoZero"/>
        <c:auto val="1"/>
        <c:lblAlgn val="ctr"/>
        <c:lblOffset val="100"/>
        <c:noMultiLvlLbl val="0"/>
      </c:catAx>
      <c:valAx>
        <c:axId val="1587472895"/>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a:t>Trusted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7477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Sheet1!$A$5</c:f>
              <c:strCache>
                <c:ptCount val="1"/>
                <c:pt idx="0">
                  <c:v>Magazines</c:v>
                </c:pt>
              </c:strCache>
            </c:strRef>
          </c:tx>
          <c:dPt>
            <c:idx val="0"/>
            <c:bubble3D val="0"/>
            <c:spPr>
              <a:solidFill>
                <a:sysClr val="window" lastClr="FFFFFF">
                  <a:lumMod val="50000"/>
                </a:sysClr>
              </a:solidFill>
            </c:spPr>
            <c:extLst>
              <c:ext xmlns:c16="http://schemas.microsoft.com/office/drawing/2014/chart" uri="{C3380CC4-5D6E-409C-BE32-E72D297353CC}">
                <c16:uniqueId val="{00000001-4D6A-4EEC-94C1-E472FDD36E52}"/>
              </c:ext>
            </c:extLst>
          </c:dPt>
          <c:dPt>
            <c:idx val="1"/>
            <c:bubble3D val="0"/>
            <c:spPr>
              <a:solidFill>
                <a:srgbClr val="DBDBDB"/>
              </a:solidFill>
            </c:spPr>
            <c:extLst>
              <c:ext xmlns:c16="http://schemas.microsoft.com/office/drawing/2014/chart" uri="{C3380CC4-5D6E-409C-BE32-E72D297353CC}">
                <c16:uniqueId val="{00000003-4D6A-4EEC-94C1-E472FDD36E52}"/>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4D6A-4EEC-94C1-E472FDD36E52}"/>
                </c:ext>
              </c:extLst>
            </c:dLbl>
            <c:dLbl>
              <c:idx val="1"/>
              <c:delete val="1"/>
              <c:extLst>
                <c:ext xmlns:c15="http://schemas.microsoft.com/office/drawing/2012/chart" uri="{CE6537A1-D6FC-4f65-9D91-7224C49458BB}"/>
                <c:ext xmlns:c16="http://schemas.microsoft.com/office/drawing/2014/chart" uri="{C3380CC4-5D6E-409C-BE32-E72D297353CC}">
                  <c16:uniqueId val="{00000003-4D6A-4EEC-94C1-E472FDD36E52}"/>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Sheet1!$B$5:$C$5</c:f>
              <c:numCache>
                <c:formatCode>0%</c:formatCode>
                <c:ptCount val="2"/>
                <c:pt idx="0">
                  <c:v>0.12</c:v>
                </c:pt>
                <c:pt idx="1">
                  <c:v>0.88</c:v>
                </c:pt>
              </c:numCache>
            </c:numRef>
          </c:val>
          <c:extLst>
            <c:ext xmlns:c16="http://schemas.microsoft.com/office/drawing/2014/chart" uri="{C3380CC4-5D6E-409C-BE32-E72D297353CC}">
              <c16:uniqueId val="{00000004-4D6A-4EEC-94C1-E472FDD36E52}"/>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Sheet1!$A$4</c:f>
              <c:strCache>
                <c:ptCount val="1"/>
                <c:pt idx="0">
                  <c:v>Newspapers</c:v>
                </c:pt>
              </c:strCache>
            </c:strRef>
          </c:tx>
          <c:dPt>
            <c:idx val="0"/>
            <c:bubble3D val="0"/>
            <c:spPr>
              <a:solidFill>
                <a:sysClr val="window" lastClr="FFFFFF">
                  <a:lumMod val="50000"/>
                </a:sysClr>
              </a:solidFill>
            </c:spPr>
            <c:extLst>
              <c:ext xmlns:c16="http://schemas.microsoft.com/office/drawing/2014/chart" uri="{C3380CC4-5D6E-409C-BE32-E72D297353CC}">
                <c16:uniqueId val="{00000001-4514-4956-9FFD-92BCBDA28AAD}"/>
              </c:ext>
            </c:extLst>
          </c:dPt>
          <c:dPt>
            <c:idx val="1"/>
            <c:bubble3D val="0"/>
            <c:spPr>
              <a:solidFill>
                <a:srgbClr val="DBDBDB"/>
              </a:solidFill>
            </c:spPr>
            <c:extLst>
              <c:ext xmlns:c16="http://schemas.microsoft.com/office/drawing/2014/chart" uri="{C3380CC4-5D6E-409C-BE32-E72D297353CC}">
                <c16:uniqueId val="{00000003-4514-4956-9FFD-92BCBDA28AAD}"/>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514-4956-9FFD-92BCBDA28AA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Sheet1!$B$1:$C$1</c:f>
              <c:strCache>
                <c:ptCount val="2"/>
                <c:pt idx="0">
                  <c:v>that you trust</c:v>
                </c:pt>
                <c:pt idx="1">
                  <c:v>not trust</c:v>
                </c:pt>
              </c:strCache>
            </c:strRef>
          </c:cat>
          <c:val>
            <c:numRef>
              <c:f>Sheet1!$B$4:$C$4</c:f>
              <c:numCache>
                <c:formatCode>0%</c:formatCode>
                <c:ptCount val="2"/>
                <c:pt idx="0">
                  <c:v>0.19</c:v>
                </c:pt>
                <c:pt idx="1">
                  <c:v>0.81</c:v>
                </c:pt>
              </c:numCache>
            </c:numRef>
          </c:val>
          <c:extLst>
            <c:ext xmlns:c16="http://schemas.microsoft.com/office/drawing/2014/chart" uri="{C3380CC4-5D6E-409C-BE32-E72D297353CC}">
              <c16:uniqueId val="{00000004-4514-4956-9FFD-92BCBDA28AAD}"/>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Sheet1!$A$3</c:f>
              <c:strCache>
                <c:ptCount val="1"/>
                <c:pt idx="0">
                  <c:v>Radio</c:v>
                </c:pt>
              </c:strCache>
            </c:strRef>
          </c:tx>
          <c:dPt>
            <c:idx val="0"/>
            <c:bubble3D val="0"/>
            <c:spPr>
              <a:solidFill>
                <a:sysClr val="window" lastClr="FFFFFF">
                  <a:lumMod val="50000"/>
                </a:sysClr>
              </a:solidFill>
            </c:spPr>
            <c:extLst>
              <c:ext xmlns:c16="http://schemas.microsoft.com/office/drawing/2014/chart" uri="{C3380CC4-5D6E-409C-BE32-E72D297353CC}">
                <c16:uniqueId val="{00000001-6C9C-4BC1-97DC-9812F36967C2}"/>
              </c:ext>
            </c:extLst>
          </c:dPt>
          <c:dPt>
            <c:idx val="1"/>
            <c:bubble3D val="0"/>
            <c:spPr>
              <a:solidFill>
                <a:srgbClr val="DBDBDB"/>
              </a:solidFill>
            </c:spPr>
            <c:extLst>
              <c:ext xmlns:c16="http://schemas.microsoft.com/office/drawing/2014/chart" uri="{C3380CC4-5D6E-409C-BE32-E72D297353CC}">
                <c16:uniqueId val="{00000003-6C9C-4BC1-97DC-9812F36967C2}"/>
              </c:ext>
            </c:extLst>
          </c:dPt>
          <c:dLbls>
            <c:dLbl>
              <c:idx val="0"/>
              <c:spPr>
                <a:noFill/>
                <a:ln>
                  <a:noFill/>
                </a:ln>
                <a:effectLst/>
              </c:spPr>
              <c:txPr>
                <a:bodyPr wrap="square" lIns="38100" tIns="19050" rIns="38100" bIns="19050" anchor="ctr">
                  <a:spAutoFit/>
                </a:bodyPr>
                <a:lstStyle/>
                <a:p>
                  <a:pPr>
                    <a:defRPr sz="1000" b="1">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C9C-4BC1-97DC-9812F36967C2}"/>
                </c:ext>
              </c:extLst>
            </c:dLbl>
            <c:dLbl>
              <c:idx val="1"/>
              <c:delete val="1"/>
              <c:extLst>
                <c:ext xmlns:c15="http://schemas.microsoft.com/office/drawing/2012/chart" uri="{CE6537A1-D6FC-4f65-9D91-7224C49458BB}"/>
                <c:ext xmlns:c16="http://schemas.microsoft.com/office/drawing/2014/chart" uri="{C3380CC4-5D6E-409C-BE32-E72D297353CC}">
                  <c16:uniqueId val="{00000003-6C9C-4BC1-97DC-9812F36967C2}"/>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Sheet1!$B$1:$C$1</c:f>
              <c:strCache>
                <c:ptCount val="2"/>
                <c:pt idx="0">
                  <c:v>that you trust</c:v>
                </c:pt>
                <c:pt idx="1">
                  <c:v>not trust</c:v>
                </c:pt>
              </c:strCache>
            </c:strRef>
          </c:cat>
          <c:val>
            <c:numRef>
              <c:f>Sheet1!$B$3:$C$3</c:f>
              <c:numCache>
                <c:formatCode>0%</c:formatCode>
                <c:ptCount val="2"/>
                <c:pt idx="0">
                  <c:v>0.16</c:v>
                </c:pt>
                <c:pt idx="1">
                  <c:v>0.84</c:v>
                </c:pt>
              </c:numCache>
            </c:numRef>
          </c:val>
          <c:extLst>
            <c:ext xmlns:c16="http://schemas.microsoft.com/office/drawing/2014/chart" uri="{C3380CC4-5D6E-409C-BE32-E72D297353CC}">
              <c16:uniqueId val="{00000004-6C9C-4BC1-97DC-9812F36967C2}"/>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4552251395935427"/>
          <c:h val="1"/>
        </c:manualLayout>
      </c:layout>
      <c:doughnutChart>
        <c:varyColors val="1"/>
        <c:ser>
          <c:idx val="0"/>
          <c:order val="0"/>
          <c:tx>
            <c:strRef>
              <c:f>Sheet1!$A$2</c:f>
              <c:strCache>
                <c:ptCount val="1"/>
                <c:pt idx="0">
                  <c:v>TV</c:v>
                </c:pt>
              </c:strCache>
            </c:strRef>
          </c:tx>
          <c:dPt>
            <c:idx val="0"/>
            <c:bubble3D val="0"/>
            <c:spPr>
              <a:solidFill>
                <a:schemeClr val="accent1"/>
              </a:solidFill>
            </c:spPr>
            <c:extLst>
              <c:ext xmlns:c16="http://schemas.microsoft.com/office/drawing/2014/chart" uri="{C3380CC4-5D6E-409C-BE32-E72D297353CC}">
                <c16:uniqueId val="{00000001-4C3A-4E55-8188-C4C22B9DF0B7}"/>
              </c:ext>
            </c:extLst>
          </c:dPt>
          <c:dPt>
            <c:idx val="1"/>
            <c:bubble3D val="0"/>
            <c:spPr>
              <a:solidFill>
                <a:srgbClr val="4D4D4D">
                  <a:lumMod val="20000"/>
                  <a:lumOff val="80000"/>
                </a:srgbClr>
              </a:solidFill>
            </c:spPr>
            <c:extLst>
              <c:ext xmlns:c16="http://schemas.microsoft.com/office/drawing/2014/chart" uri="{C3380CC4-5D6E-409C-BE32-E72D297353CC}">
                <c16:uniqueId val="{00000003-4C3A-4E55-8188-C4C22B9DF0B7}"/>
              </c:ext>
            </c:extLst>
          </c:dPt>
          <c:dLbls>
            <c:dLbl>
              <c:idx val="0"/>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3A-4E55-8188-C4C22B9DF0B7}"/>
                </c:ext>
              </c:extLst>
            </c:dLbl>
            <c:spPr>
              <a:noFill/>
              <a:ln>
                <a:noFill/>
              </a:ln>
              <a:effectLst/>
            </c:spPr>
            <c:txPr>
              <a:bodyPr/>
              <a:lstStyle/>
              <a:p>
                <a:pPr>
                  <a:defRPr sz="1200">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Sheet1!$B$1:$C$1</c:f>
              <c:strCache>
                <c:ptCount val="2"/>
                <c:pt idx="0">
                  <c:v>that you trust</c:v>
                </c:pt>
                <c:pt idx="1">
                  <c:v>that you don't trust</c:v>
                </c:pt>
              </c:strCache>
            </c:strRef>
          </c:cat>
          <c:val>
            <c:numRef>
              <c:f>Sheet1!$B$2:$C$2</c:f>
              <c:numCache>
                <c:formatCode>0%</c:formatCode>
                <c:ptCount val="2"/>
                <c:pt idx="0">
                  <c:v>0.35</c:v>
                </c:pt>
                <c:pt idx="1">
                  <c:v>0.65</c:v>
                </c:pt>
              </c:numCache>
            </c:numRef>
          </c:val>
          <c:extLst>
            <c:ext xmlns:c16="http://schemas.microsoft.com/office/drawing/2014/chart" uri="{C3380CC4-5D6E-409C-BE32-E72D297353CC}">
              <c16:uniqueId val="{00000004-4C3A-4E55-8188-C4C22B9DF0B7}"/>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720122"/>
          </a:xfrm>
          <a:prstGeom prst="rect">
            <a:avLst/>
          </a:prstGeom>
        </p:spPr>
        <p:txBody>
          <a:bodyPr vert="horz" lIns="138733" tIns="69366" rIns="138733" bIns="69366" rtlCol="0"/>
          <a:lstStyle>
            <a:lvl1pPr algn="l">
              <a:defRPr sz="1800"/>
            </a:lvl1pPr>
          </a:lstStyle>
          <a:p>
            <a:endParaRPr lang="en-GB" dirty="0"/>
          </a:p>
        </p:txBody>
      </p:sp>
      <p:sp>
        <p:nvSpPr>
          <p:cNvPr id="3" name="Date Placeholder 2"/>
          <p:cNvSpPr>
            <a:spLocks noGrp="1"/>
          </p:cNvSpPr>
          <p:nvPr>
            <p:ph type="dt" idx="1"/>
          </p:nvPr>
        </p:nvSpPr>
        <p:spPr>
          <a:xfrm>
            <a:off x="5622798" y="0"/>
            <a:ext cx="4301543" cy="720122"/>
          </a:xfrm>
          <a:prstGeom prst="rect">
            <a:avLst/>
          </a:prstGeom>
        </p:spPr>
        <p:txBody>
          <a:bodyPr vert="horz" lIns="138733" tIns="69366" rIns="138733" bIns="69366" rtlCol="0"/>
          <a:lstStyle>
            <a:lvl1pPr algn="r">
              <a:defRPr sz="1800"/>
            </a:lvl1pPr>
          </a:lstStyle>
          <a:p>
            <a:fld id="{F709477D-E746-4DCD-9C95-24AF88C262B8}" type="datetimeFigureOut">
              <a:rPr lang="en-GB" smtClean="0"/>
              <a:t>01/09/2026</a:t>
            </a:fld>
            <a:endParaRPr lang="en-GB" dirty="0"/>
          </a:p>
        </p:txBody>
      </p:sp>
      <p:sp>
        <p:nvSpPr>
          <p:cNvPr id="4" name="Slide Image Placeholder 3"/>
          <p:cNvSpPr>
            <a:spLocks noGrp="1" noRot="1" noChangeAspect="1"/>
          </p:cNvSpPr>
          <p:nvPr>
            <p:ph type="sldImg" idx="2"/>
          </p:nvPr>
        </p:nvSpPr>
        <p:spPr>
          <a:xfrm>
            <a:off x="658813" y="1793875"/>
            <a:ext cx="8609012" cy="4843463"/>
          </a:xfrm>
          <a:prstGeom prst="rect">
            <a:avLst/>
          </a:prstGeom>
          <a:noFill/>
          <a:ln w="12700">
            <a:solidFill>
              <a:prstClr val="black"/>
            </a:solidFill>
          </a:ln>
        </p:spPr>
        <p:txBody>
          <a:bodyPr vert="horz" lIns="138733" tIns="69366" rIns="138733" bIns="69366" rtlCol="0" anchor="ctr"/>
          <a:lstStyle/>
          <a:p>
            <a:endParaRPr lang="en-GB" dirty="0"/>
          </a:p>
        </p:txBody>
      </p:sp>
      <p:sp>
        <p:nvSpPr>
          <p:cNvPr id="5" name="Notes Placeholder 4"/>
          <p:cNvSpPr>
            <a:spLocks noGrp="1"/>
          </p:cNvSpPr>
          <p:nvPr>
            <p:ph type="body" sz="quarter" idx="3"/>
          </p:nvPr>
        </p:nvSpPr>
        <p:spPr>
          <a:xfrm>
            <a:off x="992664" y="6907183"/>
            <a:ext cx="7941310" cy="5651332"/>
          </a:xfrm>
          <a:prstGeom prst="rect">
            <a:avLst/>
          </a:prstGeom>
        </p:spPr>
        <p:txBody>
          <a:bodyPr vert="horz" lIns="138733" tIns="69366" rIns="138733" bIns="69366"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3632469"/>
            <a:ext cx="4301543" cy="720120"/>
          </a:xfrm>
          <a:prstGeom prst="rect">
            <a:avLst/>
          </a:prstGeom>
        </p:spPr>
        <p:txBody>
          <a:bodyPr vert="horz" lIns="138733" tIns="69366" rIns="138733" bIns="69366" rtlCol="0" anchor="b"/>
          <a:lstStyle>
            <a:lvl1pPr algn="l">
              <a:defRPr sz="1800"/>
            </a:lvl1pPr>
          </a:lstStyle>
          <a:p>
            <a:endParaRPr lang="en-GB" dirty="0"/>
          </a:p>
        </p:txBody>
      </p:sp>
      <p:sp>
        <p:nvSpPr>
          <p:cNvPr id="7" name="Slide Number Placeholder 6"/>
          <p:cNvSpPr>
            <a:spLocks noGrp="1"/>
          </p:cNvSpPr>
          <p:nvPr>
            <p:ph type="sldNum" sz="quarter" idx="5"/>
          </p:nvPr>
        </p:nvSpPr>
        <p:spPr>
          <a:xfrm>
            <a:off x="5622798" y="13632469"/>
            <a:ext cx="4301543" cy="720120"/>
          </a:xfrm>
          <a:prstGeom prst="rect">
            <a:avLst/>
          </a:prstGeom>
        </p:spPr>
        <p:txBody>
          <a:bodyPr vert="horz" lIns="138733" tIns="69366" rIns="138733" bIns="69366" rtlCol="0" anchor="b"/>
          <a:lstStyle>
            <a:lvl1pPr algn="r">
              <a:defRPr sz="1800"/>
            </a:lvl1pPr>
          </a:lstStyle>
          <a:p>
            <a:fld id="{C4A2C312-9106-4197-94EF-1C5B6552B694}" type="slidenum">
              <a:rPr lang="en-GB" smtClean="0"/>
              <a:t>‹#›</a:t>
            </a:fld>
            <a:endParaRPr lang="en-GB" dirty="0"/>
          </a:p>
        </p:txBody>
      </p:sp>
    </p:spTree>
    <p:extLst>
      <p:ext uri="{BB962C8B-B14F-4D97-AF65-F5344CB8AC3E}">
        <p14:creationId xmlns:p14="http://schemas.microsoft.com/office/powerpoint/2010/main" val="2605121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4A2C312-9106-4197-94EF-1C5B6552B694}" type="slidenum">
              <a:rPr lang="en-GB" smtClean="0"/>
              <a:t>1</a:t>
            </a:fld>
            <a:endParaRPr lang="en-GB" dirty="0"/>
          </a:p>
        </p:txBody>
      </p:sp>
    </p:spTree>
    <p:extLst>
      <p:ext uri="{BB962C8B-B14F-4D97-AF65-F5344CB8AC3E}">
        <p14:creationId xmlns:p14="http://schemas.microsoft.com/office/powerpoint/2010/main" val="46872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mbol" panose="05050102010706020507" pitchFamily="18" charset="2"/>
              <a:buNone/>
            </a:pPr>
            <a:r>
              <a:rPr lang="en-GB" sz="1900" b="0" dirty="0">
                <a:latin typeface="Arial" panose="020B0604020202020204" pitchFamily="34" charset="0"/>
                <a:ea typeface="Calibri" panose="020F0502020204030204" pitchFamily="34" charset="0"/>
              </a:rPr>
              <a:t>In Signalling Success (2020), there was a very obvious linear relationship between perceived reach of an advertising channel, and key brand metrics such as brand trust.</a:t>
            </a:r>
          </a:p>
          <a:p>
            <a:pPr marL="0" indent="0">
              <a:buFont typeface="Symbol" panose="05050102010706020507" pitchFamily="18" charset="2"/>
              <a:buNone/>
            </a:pPr>
            <a:endParaRPr lang="en-GB" sz="1900" b="0" dirty="0">
              <a:latin typeface="Arial" panose="020B0604020202020204" pitchFamily="34" charset="0"/>
              <a:ea typeface="Calibri" panose="020F0502020204030204" pitchFamily="34" charset="0"/>
            </a:endParaRPr>
          </a:p>
          <a:p>
            <a:pPr marL="0" indent="0">
              <a:buFont typeface="Symbol" panose="05050102010706020507" pitchFamily="18" charset="2"/>
              <a:buNone/>
            </a:pPr>
            <a:r>
              <a:rPr lang="en-GB" sz="1900" b="0" dirty="0">
                <a:latin typeface="Arial" panose="020B0604020202020204" pitchFamily="34" charset="0"/>
                <a:ea typeface="Calibri" panose="020F0502020204030204" pitchFamily="34" charset="0"/>
              </a:rPr>
              <a:t>As perception of advertising reach increases, so do trust &amp; quality scores of brands advertising on those channels. </a:t>
            </a:r>
          </a:p>
          <a:p>
            <a:pPr marL="0" indent="0">
              <a:buFont typeface="Symbol" panose="05050102010706020507" pitchFamily="18" charset="2"/>
              <a:buNone/>
            </a:pPr>
            <a:endParaRPr lang="en-GB" sz="1900" b="0" dirty="0">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GB" sz="1900" dirty="0">
                <a:latin typeface="Arial" panose="020B0604020202020204" pitchFamily="34" charset="0"/>
                <a:ea typeface="Calibri" panose="020F0502020204030204" pitchFamily="34" charset="0"/>
              </a:rPr>
              <a:t>Read more here: https://www.thinkbox.tv/research/thinkbox-research/signalling-success</a:t>
            </a:r>
          </a:p>
          <a:p>
            <a:pPr marL="0" indent="0">
              <a:buFont typeface="Symbol" panose="05050102010706020507" pitchFamily="18" charset="2"/>
              <a:buNone/>
            </a:pPr>
            <a:endParaRPr lang="en-GB" sz="1900" b="0" dirty="0">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66032" rtl="0" eaLnBrk="1" fontAlgn="auto" latinLnBrk="0" hangingPunct="1">
              <a:lnSpc>
                <a:spcPct val="100000"/>
              </a:lnSpc>
              <a:spcBef>
                <a:spcPts val="0"/>
              </a:spcBef>
              <a:spcAft>
                <a:spcPts val="0"/>
              </a:spcAft>
              <a:buClrTx/>
              <a:buSzTx/>
              <a:buFontTx/>
              <a:buNone/>
              <a:tabLst/>
              <a:defRPr/>
            </a:pPr>
            <a:fld id="{6A3FBC9E-7B29-44B3-80BF-F4A5181F1934}"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032"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661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factor is becoming a clear differentiator in advertising: trust. As uncertainty grows and consumer confidence declines, it’s playing an increasingly critical role in shaping brand preference and driving profitability.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chart highlights data presented at LEAD 2026 from the 2025 Credos Trust Tracker revealing a key trend: trust in advertising has increased across every media channel since 2021.</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One channel stands out. TV is the most trusted advertising environment. Between 2021–2025, trust in TV grew faster than any other medium, reaching 46%, outperforming online ads (31%), social media (27%) and Influencer content (25%).</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dive deeper into why trust matters for brands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98AE3-61CE-4295-BC32-959C8A11CE3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4664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a:t>
            </a:r>
            <a:r>
              <a:rPr lang="en-US" sz="1200" b="0" i="0" kern="1200" dirty="0">
                <a:solidFill>
                  <a:schemeClr val="tx1"/>
                </a:solidFill>
                <a:effectLst/>
                <a:latin typeface="+mn-lt"/>
                <a:ea typeface="+mn-ea"/>
                <a:cs typeface="+mn-cs"/>
              </a:rPr>
              <a:t>presented at LEAD 2026 from the 2025 Credos Trust Tracker revealed a generational trend in perception of trust, with younger audiences more trusting than older audiences.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12</a:t>
            </a:fld>
            <a:endParaRPr lang="en-GB" dirty="0"/>
          </a:p>
        </p:txBody>
      </p:sp>
    </p:spTree>
    <p:extLst>
      <p:ext uri="{BB962C8B-B14F-4D97-AF65-F5344CB8AC3E}">
        <p14:creationId xmlns:p14="http://schemas.microsoft.com/office/powerpoint/2010/main" val="1888479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effectLst/>
                <a:latin typeface="Calibri" panose="020F0502020204030204" pitchFamily="34" charset="0"/>
                <a:ea typeface="Calibri" panose="020F0502020204030204" pitchFamily="34" charset="0"/>
              </a:rPr>
              <a:t>Recent years have seen a strengthening relationship between advertising trust and advertising</a:t>
            </a:r>
            <a:r>
              <a:rPr lang="en-GB" sz="1200" dirty="0">
                <a:solidFill>
                  <a:srgbClr val="FF0000"/>
                </a:solidFill>
                <a:effectLst/>
                <a:latin typeface="Calibri" panose="020F0502020204030204" pitchFamily="34" charset="0"/>
                <a:ea typeface="Calibri" panose="020F0502020204030204" pitchFamily="34" charset="0"/>
              </a:rPr>
              <a:t> </a:t>
            </a:r>
            <a:r>
              <a:rPr lang="en-GB" sz="1200" dirty="0">
                <a:solidFill>
                  <a:srgbClr val="000000"/>
                </a:solidFill>
                <a:effectLst/>
                <a:latin typeface="Calibri" panose="020F0502020204030204" pitchFamily="34" charset="0"/>
                <a:ea typeface="Calibri" panose="020F0502020204030204" pitchFamily="34" charset="0"/>
              </a:rPr>
              <a:t>driven profit.  Comparing IPA survey data from 2014-2022 with data from 2000-2012, trust jumped from the seventh-highest brand metric linked to profit to the second-highest, just below quality. </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Trust is often correlated with quality and has become increasingly important. Consumers are continuously forming assessments of the quality of the brands they may buy, based on whether they trust the brand (and its advertising). </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Data showcased by effectiveness expert Peter Field at </a:t>
            </a:r>
            <a:r>
              <a:rPr lang="en-GB" sz="1200" i="1" dirty="0">
                <a:solidFill>
                  <a:srgbClr val="000000"/>
                </a:solidFill>
                <a:effectLst/>
                <a:latin typeface="Calibri" panose="020F0502020204030204" pitchFamily="34" charset="0"/>
                <a:ea typeface="Calibri" panose="020F0502020204030204" pitchFamily="34" charset="0"/>
              </a:rPr>
              <a:t>The Future of TV Advertising Global 2023</a:t>
            </a:r>
            <a:r>
              <a:rPr lang="en-GB" sz="1200" dirty="0">
                <a:solidFill>
                  <a:srgbClr val="000000"/>
                </a:solidFill>
                <a:effectLst/>
                <a:latin typeface="Calibri" panose="020F0502020204030204" pitchFamily="34" charset="0"/>
                <a:ea typeface="Calibri" panose="020F0502020204030204" pitchFamily="34" charset="0"/>
              </a:rPr>
              <a:t> suggests that there seems to be a relationship between campaigns that created trust effects and their budget allocation to different media. Field’s work shows that campaigns using TV, search, online display, press, and radio achieved enhanced trust effects; whilst social media, social video, and online video were much less likely to deliver positive trust effects.</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Additionally, many previous research studies have emphasised the importance of trust – not least </a:t>
            </a:r>
            <a:r>
              <a:rPr lang="en-GB" sz="1200" dirty="0" err="1">
                <a:solidFill>
                  <a:srgbClr val="000000"/>
                </a:solidFill>
                <a:effectLst/>
                <a:latin typeface="Calibri" panose="020F0502020204030204" pitchFamily="34" charset="0"/>
                <a:ea typeface="Calibri" panose="020F0502020204030204" pitchFamily="34" charset="0"/>
              </a:rPr>
              <a:t>Thinkbox’s</a:t>
            </a:r>
            <a:r>
              <a:rPr lang="en-GB" sz="1200" dirty="0">
                <a:solidFill>
                  <a:srgbClr val="000000"/>
                </a:solidFill>
                <a:effectLst/>
                <a:latin typeface="Calibri" panose="020F0502020204030204" pitchFamily="34" charset="0"/>
                <a:ea typeface="Calibri" panose="020F0502020204030204" pitchFamily="34" charset="0"/>
              </a:rPr>
              <a:t> ‘Adnormal Behaviour’ (conducted by Ipsos), which revealed how TV outperformed all other media as the leading source of advertising that people trust. </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13</a:t>
            </a:fld>
            <a:endParaRPr lang="en-GB" dirty="0"/>
          </a:p>
        </p:txBody>
      </p:sp>
    </p:spTree>
    <p:extLst>
      <p:ext uri="{BB962C8B-B14F-4D97-AF65-F5344CB8AC3E}">
        <p14:creationId xmlns:p14="http://schemas.microsoft.com/office/powerpoint/2010/main" val="2163346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Trust in advertising is more important than ever. Amid growing uncertainty and declining consumer confidence, trust has become a key driver of business outcomes like brand preference and profitability.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from Tapestry Research highlights where consumers place their trust when it comes to advertising platforms. We asked people about the different places they see advertising and how they felt about brands that advertised on those channels.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reveals that people are most likely to describe brands advertising on TV as trusted (24%), with newspapers and magazines coming in second at 20%. People are least likely to describe brands advertising on YouTube (12%) and social media (9%) as trusted.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dive deeper into why trust matters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2C312-9106-4197-94EF-1C5B6552B694}"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782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Tapestry Research </a:t>
            </a:r>
            <a:r>
              <a:rPr lang="en-US" dirty="0" err="1"/>
              <a:t>analysed</a:t>
            </a:r>
            <a:r>
              <a:rPr lang="en-US" dirty="0"/>
              <a:t> the percentage of people who trust brands that advertise across different media channels, segmented by age group, the results showed that brand trust generally increases as age decreases. Younger audiences consistently reported higher levels of trust in brands across all media channels than older age cohorts.</a:t>
            </a:r>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15</a:t>
            </a:fld>
            <a:endParaRPr lang="en-GB" dirty="0"/>
          </a:p>
        </p:txBody>
      </p:sp>
    </p:spTree>
    <p:extLst>
      <p:ext uri="{BB962C8B-B14F-4D97-AF65-F5344CB8AC3E}">
        <p14:creationId xmlns:p14="http://schemas.microsoft.com/office/powerpoint/2010/main" val="4226697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1320" rtl="0" eaLnBrk="1" fontAlgn="auto" latinLnBrk="0" hangingPunct="1">
              <a:lnSpc>
                <a:spcPct val="100000"/>
              </a:lnSpc>
              <a:spcBef>
                <a:spcPct val="0"/>
              </a:spcBef>
              <a:spcAft>
                <a:spcPts val="0"/>
              </a:spcAft>
              <a:buClrTx/>
              <a:buSzTx/>
              <a:buFontTx/>
              <a:buNone/>
              <a:tabLst/>
              <a:defRPr/>
            </a:pPr>
            <a:r>
              <a:rPr lang="en-GB" sz="1200" dirty="0" err="1">
                <a:latin typeface="Calibri" pitchFamily="34" charset="0"/>
                <a:cs typeface="Calibri" pitchFamily="34" charset="0"/>
              </a:rPr>
              <a:t>Thinkbox’s</a:t>
            </a:r>
            <a:r>
              <a:rPr lang="en-GB" sz="1200" dirty="0">
                <a:latin typeface="Calibri" pitchFamily="34" charset="0"/>
                <a:cs typeface="Calibri" pitchFamily="34" charset="0"/>
              </a:rPr>
              <a:t> ‘Adnormal Behaviour’ work showed that TV ads were see as the most trusted form of advertising</a:t>
            </a:r>
            <a:r>
              <a:rPr lang="en-GB" sz="1200" baseline="0" dirty="0">
                <a:latin typeface="Calibri" pitchFamily="34" charset="0"/>
                <a:cs typeface="Calibri" pitchFamily="34" charset="0"/>
              </a:rPr>
              <a:t>.</a:t>
            </a:r>
          </a:p>
          <a:p>
            <a:pPr marL="0" marR="0" lvl="0" indent="0" algn="l" defTabSz="911320" rtl="0" eaLnBrk="1" fontAlgn="auto" latinLnBrk="0" hangingPunct="1">
              <a:lnSpc>
                <a:spcPct val="100000"/>
              </a:lnSpc>
              <a:spcBef>
                <a:spcPct val="0"/>
              </a:spcBef>
              <a:spcAft>
                <a:spcPts val="0"/>
              </a:spcAft>
              <a:buClrTx/>
              <a:buSzTx/>
              <a:buFontTx/>
              <a:buNone/>
              <a:tabLst/>
              <a:defRPr/>
            </a:pPr>
            <a:endParaRPr lang="en-GB" sz="1200" baseline="0" dirty="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For more information on this study,</a:t>
            </a:r>
            <a:r>
              <a:rPr lang="en-GB" sz="1200" kern="1200" baseline="0" dirty="0">
                <a:solidFill>
                  <a:schemeClr val="tx1"/>
                </a:solidFill>
                <a:effectLst/>
                <a:latin typeface="+mn-lt"/>
                <a:ea typeface="+mn-ea"/>
                <a:cs typeface="+mn-cs"/>
              </a:rPr>
              <a:t> see the full write up on the Thinkbox website:</a:t>
            </a:r>
            <a:endParaRPr lang="en-GB" dirty="0"/>
          </a:p>
          <a:p>
            <a:r>
              <a:rPr lang="en-GB" dirty="0"/>
              <a:t>https://www.thinkbox.tv/research/thinkbox-research/adnormal-behaviour/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DFD36-33EA-4DB4-B32D-6EBE0B1D44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9945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87FFA-D72D-1F4E-9C30-6C9C3722F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8556D-286C-F8E0-09AB-8D8632C667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BECFF-E905-0EFE-1143-95EEC5971A28}"/>
              </a:ext>
            </a:extLst>
          </p:cNvPr>
          <p:cNvSpPr>
            <a:spLocks noGrp="1"/>
          </p:cNvSpPr>
          <p:nvPr>
            <p:ph type="body" idx="1"/>
          </p:nvPr>
        </p:nvSpPr>
        <p:spPr/>
        <p:txBody>
          <a:bodyPr/>
          <a:lstStyle/>
          <a:p>
            <a:pPr algn="just"/>
            <a:r>
              <a:rPr lang="en-GB" sz="1800" b="0" dirty="0">
                <a:effectLst/>
                <a:latin typeface="Calibri" panose="020F0502020204030204" pitchFamily="34" charset="0"/>
                <a:ea typeface="Calibri" panose="020F0502020204030204" pitchFamily="34" charset="0"/>
              </a:rPr>
              <a:t> ‘Signalling Success’ </a:t>
            </a:r>
            <a:r>
              <a:rPr lang="en-GB" sz="1800" dirty="0">
                <a:effectLst/>
                <a:latin typeface="Calibri" panose="020F0502020204030204" pitchFamily="34" charset="0"/>
                <a:ea typeface="Calibri" panose="020F0502020204030204" pitchFamily="34" charset="0"/>
              </a:rPr>
              <a:t>is the first-known UK research dedicated to the behavioural science principle of ‘signalling’, which has been widely discussed by academics and behavioural scientists. The theory suggests that the perceived cost and scale of an advertising campaign translates to improved brand attributes.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 addition to capturing an explicit measure of brand trust, ‘Signalling Success’ also used implicit research techniques to uncover the ‘emotional trust’ signals delivered by different types of advertising.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r>
              <a:rPr lang="en-GB" sz="1800" dirty="0"/>
              <a:t>The ‘Signalling Success’ study found that TV advertising drives the strongest ‘fitness’, ‘social’ and ‘trust’ signals.</a:t>
            </a:r>
          </a:p>
          <a:p>
            <a:endParaRPr lang="en-GB" sz="1800" dirty="0"/>
          </a:p>
          <a:p>
            <a:r>
              <a:rPr lang="en-GB" sz="1800" dirty="0"/>
              <a:t>Statements asked within the study were split into three groups </a:t>
            </a:r>
            <a:r>
              <a:rPr lang="en-GB" sz="1800" dirty="0">
                <a:effectLst/>
                <a:latin typeface="Calibri" panose="020F0502020204030204" pitchFamily="34" charset="0"/>
                <a:ea typeface="Calibri" panose="020F0502020204030204" pitchFamily="34" charset="0"/>
              </a:rPr>
              <a:t>based on the type of signal communicated:</a:t>
            </a:r>
          </a:p>
          <a:p>
            <a:endParaRPr lang="en-GB" sz="1800" dirty="0">
              <a:effectLst/>
              <a:latin typeface="Calibri" panose="020F0502020204030204" pitchFamily="34" charset="0"/>
            </a:endParaRPr>
          </a:p>
          <a:p>
            <a:pPr marL="342900" lvl="0" indent="-342900" algn="just">
              <a:buFont typeface="Arial" panose="020B0604020202020204" pitchFamily="34" charset="0"/>
              <a:buChar char="-"/>
            </a:pPr>
            <a:r>
              <a:rPr lang="en-GB" sz="1800" i="1" dirty="0">
                <a:effectLst/>
                <a:latin typeface="Calibri" panose="020F0502020204030204" pitchFamily="34" charset="0"/>
                <a:ea typeface="Calibri" panose="020F0502020204030204" pitchFamily="34" charset="0"/>
              </a:rPr>
              <a:t>‘Fitness’ signals</a:t>
            </a:r>
            <a:r>
              <a:rPr lang="en-GB" sz="1800" dirty="0">
                <a:effectLst/>
                <a:latin typeface="Calibri" panose="020F0502020204030204" pitchFamily="34" charset="0"/>
                <a:ea typeface="Calibri" panose="020F0502020204030204" pitchFamily="34" charset="0"/>
              </a:rPr>
              <a:t> cover the perceived brand quality, financial strength of the company and the company’s confidence in their brand.  </a:t>
            </a:r>
            <a:endParaRPr lang="en-GB" sz="1800" dirty="0">
              <a:effectLst/>
              <a:latin typeface="Arial" panose="020B0604020202020204" pitchFamily="34" charset="0"/>
              <a:ea typeface="Calibri" panose="020F0502020204030204" pitchFamily="34" charset="0"/>
            </a:endParaRPr>
          </a:p>
          <a:p>
            <a:pPr marL="342900" lvl="0" indent="-342900" algn="just">
              <a:buFont typeface="Arial" panose="020B0604020202020204" pitchFamily="34" charset="0"/>
              <a:buChar char="-"/>
            </a:pPr>
            <a:r>
              <a:rPr lang="en-GB" sz="1800" i="1" dirty="0">
                <a:effectLst/>
                <a:latin typeface="Calibri" panose="020F0502020204030204" pitchFamily="34" charset="0"/>
                <a:ea typeface="Calibri" panose="020F0502020204030204" pitchFamily="34" charset="0"/>
              </a:rPr>
              <a:t>‘Social’ signals</a:t>
            </a:r>
            <a:r>
              <a:rPr lang="en-GB" sz="1800" dirty="0">
                <a:effectLst/>
                <a:latin typeface="Calibri" panose="020F0502020204030204" pitchFamily="34" charset="0"/>
                <a:ea typeface="Calibri" panose="020F0502020204030204" pitchFamily="34" charset="0"/>
              </a:rPr>
              <a:t> cover the brand’s perceived fame, popularity and success. </a:t>
            </a:r>
            <a:endParaRPr lang="en-GB" sz="1800" dirty="0">
              <a:effectLst/>
              <a:latin typeface="Arial" panose="020B0604020202020204" pitchFamily="34" charset="0"/>
              <a:ea typeface="Calibri" panose="020F0502020204030204" pitchFamily="34" charset="0"/>
            </a:endParaRPr>
          </a:p>
          <a:p>
            <a:pPr marL="342900" lvl="0" indent="-342900" algn="just">
              <a:buFont typeface="Arial" panose="020B0604020202020204" pitchFamily="34" charset="0"/>
              <a:buChar char="-"/>
            </a:pPr>
            <a:r>
              <a:rPr lang="en-GB" sz="1800" i="1" dirty="0">
                <a:effectLst/>
                <a:latin typeface="Calibri" panose="020F0502020204030204" pitchFamily="34" charset="0"/>
                <a:ea typeface="Calibri" panose="020F0502020204030204" pitchFamily="34" charset="0"/>
              </a:rPr>
              <a:t>‘Trust’ </a:t>
            </a:r>
            <a:r>
              <a:rPr lang="en-GB" sz="1800" dirty="0">
                <a:effectLst/>
                <a:latin typeface="Calibri" panose="020F0502020204030204" pitchFamily="34" charset="0"/>
                <a:ea typeface="Calibri" panose="020F0502020204030204" pitchFamily="34" charset="0"/>
              </a:rPr>
              <a:t>covers the perceived degree to which the brand will deliver against the promises it makes within its advertising.</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r>
              <a:rPr lang="en-GB" sz="1800" dirty="0"/>
              <a:t>The above chart demonstrates: </a:t>
            </a:r>
          </a:p>
          <a:p>
            <a:endParaRPr lang="en-GB" sz="1800" dirty="0"/>
          </a:p>
          <a:p>
            <a:pPr algn="just"/>
            <a:r>
              <a:rPr lang="en-GB" sz="1800" b="1" dirty="0">
                <a:effectLst/>
                <a:latin typeface="Calibri" panose="020F0502020204030204" pitchFamily="34" charset="0"/>
                <a:ea typeface="Calibri" panose="020F0502020204030204" pitchFamily="34" charset="0"/>
              </a:rPr>
              <a:t>Brands advertising on TV, magazines and radio are perceived as most trusted to deliver on promises made.</a:t>
            </a:r>
            <a:endParaRPr lang="en-GB" sz="1800" dirty="0">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30% rated brands advertising on TV as trusted to deliver on promises made, making TV the most trustworthy medium, just ahead of magazines (29%) and radio (28%).</a:t>
            </a:r>
            <a:endParaRPr lang="en-GB" sz="1800" dirty="0">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Advertising on video sharing sites was least likely to deliver brand trust at 19%.</a:t>
            </a:r>
            <a:endParaRPr lang="en-GB" sz="1800" dirty="0">
              <a:effectLst/>
              <a:latin typeface="Arial" panose="020B0604020202020204" pitchFamily="34" charset="0"/>
              <a:ea typeface="Calibri" panose="020F0502020204030204" pitchFamily="34" charset="0"/>
            </a:endParaRPr>
          </a:p>
          <a:p>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effectLst/>
                <a:latin typeface="Calibri" panose="020F0502020204030204" pitchFamily="34" charset="0"/>
                <a:ea typeface="Calibri" panose="020F0502020204030204" pitchFamily="34" charset="0"/>
              </a:rPr>
              <a:t>The full study can be found here: https://www.thinkbox.tv/research/thinkbox-research/signalling-success/</a:t>
            </a:r>
          </a:p>
          <a:p>
            <a:r>
              <a:rPr lang="en-GB" sz="1800" dirty="0"/>
              <a:t> </a:t>
            </a:r>
          </a:p>
          <a:p>
            <a:endParaRPr lang="en-GB" dirty="0"/>
          </a:p>
        </p:txBody>
      </p:sp>
      <p:sp>
        <p:nvSpPr>
          <p:cNvPr id="4" name="Slide Number Placeholder 3">
            <a:extLst>
              <a:ext uri="{FF2B5EF4-FFF2-40B4-BE49-F238E27FC236}">
                <a16:creationId xmlns:a16="http://schemas.microsoft.com/office/drawing/2014/main" id="{BDF61089-3DAC-2943-625F-51888A1902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FBC9E-7B29-44B3-80BF-F4A5181F19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370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0" dirty="0">
                <a:effectLst/>
                <a:latin typeface="Calibri" panose="020F0502020204030204" pitchFamily="34" charset="0"/>
                <a:ea typeface="Calibri" panose="020F0502020204030204" pitchFamily="34" charset="0"/>
              </a:rPr>
              <a:t>‘Signalling Success’</a:t>
            </a:r>
            <a:r>
              <a:rPr lang="en-GB" sz="1200" dirty="0">
                <a:effectLst/>
                <a:latin typeface="Calibri" panose="020F0502020204030204" pitchFamily="34" charset="0"/>
                <a:ea typeface="Calibri" panose="020F0502020204030204" pitchFamily="34" charset="0"/>
              </a:rPr>
              <a:t> is the first-known UK research dedicated to the behavioural science principle of ‘signalling’, which has been widely discussed by academics and behavioural scientists. The theory suggests that the perceived cost and scale of an advertising campaign translates to improved brand attributes.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addition to capturing an explicit measure of brand trust, Signalling Success also used implicit research techniques to uncover the ‘emotional trust’ signals delivered by different types of advertising.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Research respondents were shown a series of words in relation to the fictional brand being tested. The explicit agreement/disagreement with the words shown was timed, and the speed of response was used as a measure of implicit brand association. This research technique is commonly used to give a ‘true’ reflection of deeper brand perception.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house51 used a score of four brand associations (see below for detail) to establish the ‘emotional trust’ signals delivered by media channel. This chart demonstrates that the trust in TV </a:t>
            </a:r>
            <a:r>
              <a:rPr lang="en-GB" sz="1800" dirty="0">
                <a:effectLst/>
                <a:latin typeface="Calibri" panose="020F0502020204030204" pitchFamily="34" charset="0"/>
                <a:ea typeface="Calibri" panose="020F0502020204030204" pitchFamily="34" charset="0"/>
              </a:rPr>
              <a:t>and radio was significantly stronger and more automatic than the trust in social media and video sharing sites.  This is important for brands as emotional trust is deeper, and therefore more resilient, than trust based on rational thoughts.  Whilst rational trust can disappear after just one bad brand experience, emotional trust generally weathers the storm. It’s based on an understanding that even though the experience fell short of expectation, brands with high levels of emotional trust will effectively be given a ‘second-chance’ - the negative experience is seen as more of a blip than a dip.</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NB. Trust is a composite of implicit reaction to popular, competent, honest, not cheap, not risky, not unreliable.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rPr>
              <a:t>The full study can be found here: https://www.thinkbox.tv/research/thinkbox-research/signalling-success/</a:t>
            </a:r>
          </a:p>
          <a:p>
            <a:r>
              <a:rPr lang="en-GB" dirty="0"/>
              <a:t> </a:t>
            </a:r>
          </a:p>
          <a:p>
            <a:endParaRPr lang="en-GB" dirty="0"/>
          </a:p>
        </p:txBody>
      </p:sp>
      <p:sp>
        <p:nvSpPr>
          <p:cNvPr id="4" name="Slide Number Placeholder 3"/>
          <p:cNvSpPr>
            <a:spLocks noGrp="1"/>
          </p:cNvSpPr>
          <p:nvPr>
            <p:ph type="sldNum" sz="quarter" idx="5"/>
          </p:nvPr>
        </p:nvSpPr>
        <p:spPr/>
        <p:txBody>
          <a:bodyPr/>
          <a:lstStyle/>
          <a:p>
            <a:fld id="{6A3FBC9E-7B29-44B3-80BF-F4A5181F1934}" type="slidenum">
              <a:rPr lang="en-GB" smtClean="0"/>
              <a:t>18</a:t>
            </a:fld>
            <a:endParaRPr lang="en-GB"/>
          </a:p>
        </p:txBody>
      </p:sp>
    </p:spTree>
    <p:extLst>
      <p:ext uri="{BB962C8B-B14F-4D97-AF65-F5344CB8AC3E}">
        <p14:creationId xmlns:p14="http://schemas.microsoft.com/office/powerpoint/2010/main" val="279369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b="0" dirty="0">
                <a:effectLst/>
                <a:latin typeface="Calibri" panose="020F0502020204030204" pitchFamily="34" charset="0"/>
                <a:ea typeface="Calibri" panose="020F0502020204030204" pitchFamily="34" charset="0"/>
              </a:rPr>
              <a:t> ‘Signalling Success’ </a:t>
            </a:r>
            <a:r>
              <a:rPr lang="en-GB" sz="1800" dirty="0">
                <a:effectLst/>
                <a:latin typeface="Calibri" panose="020F0502020204030204" pitchFamily="34" charset="0"/>
                <a:ea typeface="Calibri" panose="020F0502020204030204" pitchFamily="34" charset="0"/>
              </a:rPr>
              <a:t>is the first-known UK research dedicated to the behavioural science principle of ‘signalling’, which has been widely discussed by academics and behavioural scientists. The theory suggests that the perceived cost and scale of an advertising campaign translates to improved brand attributes.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 addition to capturing an explicit measure of brand trust, ‘Signalling Success’ also used implicit research techniques to uncover the ‘emotional trust’ signals delivered by different types of advertising.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r>
              <a:rPr lang="en-GB" sz="1800" dirty="0"/>
              <a:t>The ‘Signalling Success’ study found that TV advertising drives the strongest ‘fitness’, ‘social’ and ‘trust’ signals.</a:t>
            </a:r>
          </a:p>
          <a:p>
            <a:endParaRPr lang="en-GB" sz="1800" dirty="0"/>
          </a:p>
          <a:p>
            <a:r>
              <a:rPr lang="en-GB" sz="1800" dirty="0"/>
              <a:t>Statements asked within the study were split into three groups </a:t>
            </a:r>
            <a:r>
              <a:rPr lang="en-GB" sz="1800" dirty="0">
                <a:effectLst/>
                <a:latin typeface="Calibri" panose="020F0502020204030204" pitchFamily="34" charset="0"/>
                <a:ea typeface="Calibri" panose="020F0502020204030204" pitchFamily="34" charset="0"/>
              </a:rPr>
              <a:t>based on the type of signal communicated:</a:t>
            </a:r>
          </a:p>
          <a:p>
            <a:endParaRPr lang="en-GB" sz="1800" dirty="0">
              <a:effectLst/>
              <a:latin typeface="Calibri" panose="020F0502020204030204" pitchFamily="34" charset="0"/>
            </a:endParaRPr>
          </a:p>
          <a:p>
            <a:pPr marL="342900" lvl="0" indent="-342900" algn="just">
              <a:buFont typeface="Arial" panose="020B0604020202020204" pitchFamily="34" charset="0"/>
              <a:buChar char="-"/>
            </a:pPr>
            <a:r>
              <a:rPr lang="en-GB" sz="1800" i="1" dirty="0">
                <a:effectLst/>
                <a:latin typeface="Calibri" panose="020F0502020204030204" pitchFamily="34" charset="0"/>
                <a:ea typeface="Calibri" panose="020F0502020204030204" pitchFamily="34" charset="0"/>
              </a:rPr>
              <a:t>‘Fitness’ signals</a:t>
            </a:r>
            <a:r>
              <a:rPr lang="en-GB" sz="1800" dirty="0">
                <a:effectLst/>
                <a:latin typeface="Calibri" panose="020F0502020204030204" pitchFamily="34" charset="0"/>
                <a:ea typeface="Calibri" panose="020F0502020204030204" pitchFamily="34" charset="0"/>
              </a:rPr>
              <a:t> cover the perceived brand quality, financial strength of the company and the company’s confidence in their brand.  </a:t>
            </a:r>
            <a:endParaRPr lang="en-GB" sz="1800" dirty="0">
              <a:effectLst/>
              <a:latin typeface="Arial" panose="020B0604020202020204" pitchFamily="34" charset="0"/>
              <a:ea typeface="Calibri" panose="020F0502020204030204" pitchFamily="34" charset="0"/>
            </a:endParaRPr>
          </a:p>
          <a:p>
            <a:pPr marL="342900" lvl="0" indent="-342900" algn="just">
              <a:buFont typeface="Arial" panose="020B0604020202020204" pitchFamily="34" charset="0"/>
              <a:buChar char="-"/>
            </a:pPr>
            <a:r>
              <a:rPr lang="en-GB" sz="1800" i="1" dirty="0">
                <a:effectLst/>
                <a:latin typeface="Calibri" panose="020F0502020204030204" pitchFamily="34" charset="0"/>
                <a:ea typeface="Calibri" panose="020F0502020204030204" pitchFamily="34" charset="0"/>
              </a:rPr>
              <a:t>‘Social’ signals</a:t>
            </a:r>
            <a:r>
              <a:rPr lang="en-GB" sz="1800" dirty="0">
                <a:effectLst/>
                <a:latin typeface="Calibri" panose="020F0502020204030204" pitchFamily="34" charset="0"/>
                <a:ea typeface="Calibri" panose="020F0502020204030204" pitchFamily="34" charset="0"/>
              </a:rPr>
              <a:t> cover the brand’s perceived fame, popularity and success. </a:t>
            </a:r>
            <a:endParaRPr lang="en-GB" sz="1800" dirty="0">
              <a:effectLst/>
              <a:latin typeface="Arial" panose="020B0604020202020204" pitchFamily="34" charset="0"/>
              <a:ea typeface="Calibri" panose="020F0502020204030204" pitchFamily="34" charset="0"/>
            </a:endParaRPr>
          </a:p>
          <a:p>
            <a:pPr marL="342900" lvl="0" indent="-342900" algn="just">
              <a:buFont typeface="Arial" panose="020B0604020202020204" pitchFamily="34" charset="0"/>
              <a:buChar char="-"/>
            </a:pPr>
            <a:r>
              <a:rPr lang="en-GB" sz="1800" i="1" dirty="0">
                <a:effectLst/>
                <a:latin typeface="Calibri" panose="020F0502020204030204" pitchFamily="34" charset="0"/>
                <a:ea typeface="Calibri" panose="020F0502020204030204" pitchFamily="34" charset="0"/>
              </a:rPr>
              <a:t>‘Trust’ </a:t>
            </a:r>
            <a:r>
              <a:rPr lang="en-GB" sz="1800" dirty="0">
                <a:effectLst/>
                <a:latin typeface="Calibri" panose="020F0502020204030204" pitchFamily="34" charset="0"/>
                <a:ea typeface="Calibri" panose="020F0502020204030204" pitchFamily="34" charset="0"/>
              </a:rPr>
              <a:t>covers the perceived degree to which the brand will deliver against the promises it makes within its advertising.</a:t>
            </a:r>
            <a:endParaRPr lang="en-GB" sz="1800" dirty="0"/>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rPr>
              <a:t>The full study can be found here: https://www.thinkbox.tv/research/thinkbox-research/signalling-success/</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FBC9E-7B29-44B3-80BF-F4A5181F19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0892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B2862-3461-4D31-A44A-44EAA2B9E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BFB12-4DFC-3A3E-CE62-38E54DD07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5038D-CB4C-6006-3867-9714740604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Trust has become one of advertising’s most written-about ideas. The trade press is full of it – articles, reports and opinions pieces exploring it’s role in building brands and shaping behaviour.</a:t>
            </a:r>
          </a:p>
          <a:p>
            <a:endParaRPr lang="en-GB" dirty="0"/>
          </a:p>
        </p:txBody>
      </p:sp>
      <p:sp>
        <p:nvSpPr>
          <p:cNvPr id="4" name="Slide Number Placeholder 3">
            <a:extLst>
              <a:ext uri="{FF2B5EF4-FFF2-40B4-BE49-F238E27FC236}">
                <a16:creationId xmlns:a16="http://schemas.microsoft.com/office/drawing/2014/main" id="{382569AD-6CB1-AC49-1DB3-CFC3CF03CD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2C312-9106-4197-94EF-1C5B6552B69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655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Arial" panose="020B0604020202020204" pitchFamily="34" charset="0"/>
              </a:rPr>
              <a:t>Research conducted by RTL shows that Linear TV remains a trusted environment for many viewers in Europe, with 61% expressing confidence in the brands they encounter.</a:t>
            </a:r>
          </a:p>
          <a:p>
            <a:endParaRPr lang="en-GB" dirty="0"/>
          </a:p>
          <a:p>
            <a:r>
              <a:rPr lang="en-GB" dirty="0"/>
              <a:t>Radio follows closely (60%) and magazines and newspapers are at 58%. BVOD performs strongly too, with 56% of viewers expressing trust in the brands they see there. </a:t>
            </a:r>
          </a:p>
          <a:p>
            <a:endParaRPr lang="en-GB" dirty="0"/>
          </a:p>
          <a:p>
            <a:r>
              <a:rPr lang="en-GB" dirty="0"/>
              <a:t>By contrast, trust drops when people move to more open ecosystems such as YouTube (40%) and social media (33%).</a:t>
            </a:r>
          </a:p>
        </p:txBody>
      </p:sp>
      <p:sp>
        <p:nvSpPr>
          <p:cNvPr id="4" name="Slide Number Placeholder 3"/>
          <p:cNvSpPr>
            <a:spLocks noGrp="1"/>
          </p:cNvSpPr>
          <p:nvPr>
            <p:ph type="sldNum" sz="quarter" idx="5"/>
          </p:nvPr>
        </p:nvSpPr>
        <p:spPr/>
        <p:txBody>
          <a:bodyPr/>
          <a:lstStyle/>
          <a:p>
            <a:fld id="{C4A2C312-9106-4197-94EF-1C5B6552B694}" type="slidenum">
              <a:rPr lang="en-GB" smtClean="0"/>
              <a:t>20</a:t>
            </a:fld>
            <a:endParaRPr lang="en-GB" dirty="0"/>
          </a:p>
        </p:txBody>
      </p:sp>
    </p:spTree>
    <p:extLst>
      <p:ext uri="{BB962C8B-B14F-4D97-AF65-F5344CB8AC3E}">
        <p14:creationId xmlns:p14="http://schemas.microsoft.com/office/powerpoint/2010/main" val="1044341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Journal of Advertising Research also states that ‘ad effectiveness and purchase intent were significantly higher when the ad was displayed on a platform that the audience trusted.’</a:t>
            </a:r>
          </a:p>
        </p:txBody>
      </p:sp>
      <p:sp>
        <p:nvSpPr>
          <p:cNvPr id="4" name="Slide Number Placeholder 3"/>
          <p:cNvSpPr>
            <a:spLocks noGrp="1"/>
          </p:cNvSpPr>
          <p:nvPr>
            <p:ph type="sldNum" sz="quarter" idx="5"/>
          </p:nvPr>
        </p:nvSpPr>
        <p:spPr/>
        <p:txBody>
          <a:bodyPr/>
          <a:lstStyle/>
          <a:p>
            <a:fld id="{C4A2C312-9106-4197-94EF-1C5B6552B694}" type="slidenum">
              <a:rPr lang="en-GB" smtClean="0"/>
              <a:t>3</a:t>
            </a:fld>
            <a:endParaRPr lang="en-GB" dirty="0"/>
          </a:p>
        </p:txBody>
      </p:sp>
    </p:spTree>
    <p:extLst>
      <p:ext uri="{BB962C8B-B14F-4D97-AF65-F5344CB8AC3E}">
        <p14:creationId xmlns:p14="http://schemas.microsoft.com/office/powerpoint/2010/main" val="3776349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Analysis from the IPA shows that over the last 20 years the relationship between building trust in a brand and achieving greater profit has strengthened considerably. Twenty years ago, trust was the least important of the seven brand mental availability metrics that the IPA monitors, today it is the second most important, bested only by the perceived quality of the brand.</a:t>
            </a:r>
          </a:p>
          <a:p>
            <a:endParaRPr lang="en-GB" dirty="0"/>
          </a:p>
          <a:p>
            <a:r>
              <a:rPr lang="en-GB" dirty="0"/>
              <a:t>Read more here: https://www.thinkbox.tv/research/reports/tv-is-at-the-heart-of-effectiveness-whitepaper-by-peter-field</a:t>
            </a:r>
          </a:p>
          <a:p>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4</a:t>
            </a:fld>
            <a:endParaRPr lang="en-GB" dirty="0"/>
          </a:p>
        </p:txBody>
      </p:sp>
    </p:spTree>
    <p:extLst>
      <p:ext uri="{BB962C8B-B14F-4D97-AF65-F5344CB8AC3E}">
        <p14:creationId xmlns:p14="http://schemas.microsoft.com/office/powerpoint/2010/main" val="2349944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Analysis from the IPA shows that over the last 20 years the relationship between building trust in a brand and achieving greater profit has strengthened considerably. Twenty years ago, trust was the least important of the seven brand mental availability metrics that the IPA monitors, today it is the second most important, bested only by the perceived quality of the brand.</a:t>
            </a:r>
          </a:p>
          <a:p>
            <a:endParaRPr lang="en-GB" dirty="0"/>
          </a:p>
          <a:p>
            <a:r>
              <a:rPr lang="en-GB" dirty="0"/>
              <a:t>Read more here: https://www.thinkbox.tv/research/reports/tv-is-at-the-heart-of-effectiveness-whitepaper-by-peter-field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2C312-9106-4197-94EF-1C5B6552B694}"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680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Data from the IPA shows that the most effective for-profit trust-building campaigns are more likely to record very large business effects.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Raleway"/>
              </a:rPr>
              <a:t>93% </a:t>
            </a:r>
            <a:r>
              <a:rPr lang="en-GB" dirty="0">
                <a:latin typeface="Raleway"/>
              </a:rPr>
              <a:t>of for-profit campaigns reporting very large trust effects also record very large business effects (e.g. a very large rise in market share, profit, or other commercial metrics). They are </a:t>
            </a:r>
            <a:r>
              <a:rPr lang="en-GB" b="1" dirty="0">
                <a:latin typeface="Raleway"/>
              </a:rPr>
              <a:t>+27pp (+41%) </a:t>
            </a:r>
            <a:r>
              <a:rPr lang="en-GB" dirty="0">
                <a:latin typeface="Raleway"/>
              </a:rPr>
              <a:t>more likely to report very large business effects than the IPA Effectiveness Databank for-profit average.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Ralewa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Raleway"/>
              </a:rPr>
              <a:t>Read more here: https://ipa.co.uk/knowledge/documents/trust-building-advertising-works</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2C312-9106-4197-94EF-1C5B6552B694}"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6457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terms of trust in ads and the advertising industry, research from the Advertising Association and Credos shows how public trust is rising (however it’s starting from a low base). </a:t>
            </a:r>
          </a:p>
          <a:p>
            <a:endParaRPr lang="en-GB" dirty="0"/>
          </a:p>
          <a:p>
            <a:r>
              <a:rPr lang="en-US" sz="1200" b="0" i="0" kern="1200" dirty="0">
                <a:solidFill>
                  <a:schemeClr val="tx1"/>
                </a:solidFill>
                <a:effectLst/>
                <a:latin typeface="+mn-lt"/>
                <a:ea typeface="+mn-ea"/>
                <a:cs typeface="+mn-cs"/>
              </a:rPr>
              <a:t>It’s reached the highest level recorded over the past 5 years in 2025. 40% of people now trust ads they come across.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2C312-9106-4197-94EF-1C5B6552B694}"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6326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Context Effects (Thinkbox, 2024) used ethnography and SEM to </a:t>
            </a:r>
            <a:r>
              <a:rPr lang="en-US" dirty="0" err="1"/>
              <a:t>analyse</a:t>
            </a:r>
            <a:r>
              <a:rPr lang="en-US" dirty="0"/>
              <a:t> in-home video viewing. It found that ads shown within professionally produced content were seen as 44% more trustworthy than those in user-generated or unregulated environments.</a:t>
            </a:r>
          </a:p>
          <a:p>
            <a:endParaRPr lang="en-US" dirty="0"/>
          </a:p>
          <a:p>
            <a:r>
              <a:rPr lang="en-US" dirty="0"/>
              <a:t>TV’s in-home, shared, high-attention setting creates the ideal conditions for trust to flourish.</a:t>
            </a:r>
          </a:p>
          <a:p>
            <a:endParaRPr lang="en-US" dirty="0"/>
          </a:p>
          <a:p>
            <a:r>
              <a:rPr lang="en-US" dirty="0"/>
              <a:t>Similarly, in Staying Power (Thinkbox, 2025), analysis shows that TV’s strength is amplified in shared viewing contexts, when people watch TV with others, brand trust grows 15%.</a:t>
            </a:r>
          </a:p>
          <a:p>
            <a:endParaRPr lang="en-US" dirty="0"/>
          </a:p>
          <a:p>
            <a:r>
              <a:rPr lang="en-US" dirty="0"/>
              <a:t>Read more about Context Effects here: https://www.thinkbox.tv/research/thinkbox-research/context-effects</a:t>
            </a:r>
          </a:p>
          <a:p>
            <a:r>
              <a:rPr lang="en-US" dirty="0"/>
              <a:t>Read more about Staying Power here: https://www.thinkbox.tv/research/thinkbox-research/staying-power-the-longevity-of-advertising</a:t>
            </a:r>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8</a:t>
            </a:fld>
            <a:endParaRPr lang="en-GB"/>
          </a:p>
        </p:txBody>
      </p:sp>
    </p:spTree>
    <p:extLst>
      <p:ext uri="{BB962C8B-B14F-4D97-AF65-F5344CB8AC3E}">
        <p14:creationId xmlns:p14="http://schemas.microsoft.com/office/powerpoint/2010/main" val="1613389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mbol" panose="05050102010706020507" pitchFamily="18" charset="2"/>
              <a:buNone/>
            </a:pPr>
            <a:r>
              <a:rPr lang="en-GB" sz="1900" b="0" dirty="0">
                <a:latin typeface="Arial" panose="020B0604020202020204" pitchFamily="34" charset="0"/>
                <a:ea typeface="Calibri" panose="020F0502020204030204" pitchFamily="34" charset="0"/>
              </a:rPr>
              <a:t>In Signalling Success (2020), analysis found a very obvious linear relationship between perceived cost of an advertising channel, and key brand metrics, such as brand quality &amp; brand trust.</a:t>
            </a:r>
          </a:p>
          <a:p>
            <a:pPr marL="362261" indent="-362261">
              <a:buFont typeface="Symbol" panose="05050102010706020507" pitchFamily="18" charset="2"/>
              <a:buChar char=""/>
            </a:pPr>
            <a:endParaRPr lang="en-GB" sz="1900" b="0" dirty="0">
              <a:latin typeface="Arial" panose="020B0604020202020204" pitchFamily="34" charset="0"/>
              <a:ea typeface="Calibri" panose="020F0502020204030204" pitchFamily="34" charset="0"/>
            </a:endParaRPr>
          </a:p>
          <a:p>
            <a:pPr marL="0" indent="0">
              <a:buFont typeface="Symbol" panose="05050102010706020507" pitchFamily="18" charset="2"/>
              <a:buNone/>
            </a:pPr>
            <a:r>
              <a:rPr lang="en-GB" sz="1900" b="0" dirty="0">
                <a:latin typeface="Arial" panose="020B0604020202020204" pitchFamily="34" charset="0"/>
                <a:ea typeface="Calibri" panose="020F0502020204030204" pitchFamily="34" charset="0"/>
              </a:rPr>
              <a:t>As perception of advertising cost increases, so do trust &amp; quality scores of brands advertising on those channels. There’s </a:t>
            </a:r>
            <a:r>
              <a:rPr lang="en-GB" sz="1200" b="0" i="0" kern="1200" dirty="0">
                <a:solidFill>
                  <a:schemeClr val="tx1"/>
                </a:solidFill>
                <a:effectLst/>
                <a:latin typeface="+mn-lt"/>
                <a:ea typeface="+mn-ea"/>
                <a:cs typeface="+mn-cs"/>
              </a:rPr>
              <a:t>a direct relationship between the perceived cost of an advertising channel and how trusted and high-quality its brands are seen to be. The more people believe a medium costs, the more credibility its advertisers gain. TV’s perceived expense, even though it’s fantastic value, boosts brand stature.</a:t>
            </a:r>
            <a:endParaRPr lang="en-GB" sz="1900" b="0" dirty="0">
              <a:latin typeface="Arial" panose="020B0604020202020204" pitchFamily="34" charset="0"/>
              <a:ea typeface="Calibri" panose="020F0502020204030204" pitchFamily="34" charset="0"/>
            </a:endParaRPr>
          </a:p>
          <a:p>
            <a:pPr marL="0" indent="0">
              <a:buFont typeface="Symbol" panose="05050102010706020507" pitchFamily="18" charset="2"/>
              <a:buNone/>
            </a:pPr>
            <a:endParaRPr lang="en-GB" sz="1900" dirty="0">
              <a:latin typeface="Arial" panose="020B0604020202020204" pitchFamily="34" charset="0"/>
              <a:ea typeface="Calibri" panose="020F0502020204030204" pitchFamily="34" charset="0"/>
            </a:endParaRPr>
          </a:p>
          <a:p>
            <a:pPr marL="0" indent="0">
              <a:buFont typeface="Symbol" panose="05050102010706020507" pitchFamily="18" charset="2"/>
              <a:buNone/>
            </a:pPr>
            <a:r>
              <a:rPr lang="en-GB" sz="1900" dirty="0">
                <a:latin typeface="Arial" panose="020B0604020202020204" pitchFamily="34" charset="0"/>
                <a:ea typeface="Calibri" panose="020F0502020204030204" pitchFamily="34" charset="0"/>
              </a:rPr>
              <a:t>Read more here: https://www.thinkbox.tv/research/thinkbox-research/signalling-success</a:t>
            </a:r>
          </a:p>
        </p:txBody>
      </p:sp>
      <p:sp>
        <p:nvSpPr>
          <p:cNvPr id="4" name="Slide Number Placeholder 3"/>
          <p:cNvSpPr>
            <a:spLocks noGrp="1"/>
          </p:cNvSpPr>
          <p:nvPr>
            <p:ph type="sldNum" sz="quarter" idx="5"/>
          </p:nvPr>
        </p:nvSpPr>
        <p:spPr/>
        <p:txBody>
          <a:bodyPr/>
          <a:lstStyle/>
          <a:p>
            <a:pPr marL="0" marR="0" lvl="0" indent="0" algn="r" defTabSz="966032" rtl="0" eaLnBrk="1" fontAlgn="auto" latinLnBrk="0" hangingPunct="1">
              <a:lnSpc>
                <a:spcPct val="100000"/>
              </a:lnSpc>
              <a:spcBef>
                <a:spcPts val="0"/>
              </a:spcBef>
              <a:spcAft>
                <a:spcPts val="0"/>
              </a:spcAft>
              <a:buClrTx/>
              <a:buSzTx/>
              <a:buFontTx/>
              <a:buNone/>
              <a:tabLst/>
              <a:defRPr/>
            </a:pPr>
            <a:fld id="{6A3FBC9E-7B29-44B3-80BF-F4A5181F1934}"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032"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984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1.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2.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3.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4.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5.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6.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7.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8.xml"/></Relationships>
</file>

<file path=ppt/slideLayouts/_rels/slideLayout10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9.xml"/></Relationships>
</file>

<file path=ppt/slideLayouts/_rels/slideLayout10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1.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2.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3.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4.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5.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6.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7.xml"/></Relationships>
</file>

<file path=ppt/slideLayouts/_rels/slideLayout11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8.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9.xml"/></Relationships>
</file>

<file path=ppt/slideLayouts/_rels/slideLayout11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20.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2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2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3.xml"/></Relationships>
</file>

<file path=ppt/slideLayouts/_rels/slideLayout12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4.xml"/></Relationships>
</file>

<file path=ppt/slideLayouts/_rels/slideLayout12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5.xml"/></Relationships>
</file>

<file path=ppt/slideLayouts/_rels/slideLayout12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6.xml"/></Relationships>
</file>

<file path=ppt/slideLayouts/_rels/slideLayout12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7.xml"/></Relationships>
</file>

<file path=ppt/slideLayouts/_rels/slideLayout12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8.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9.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0.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1.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2.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3.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4.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5.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6.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7.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8.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9.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0.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1.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2.xml"/></Relationships>
</file>

<file path=ppt/slideLayouts/_rels/slideLayout1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3.xml"/></Relationships>
</file>

<file path=ppt/slideLayouts/_rels/slideLayout14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4.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5.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6.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7.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8.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9.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50.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5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3.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4.xml"/></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5.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6.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7.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8.xml"/></Relationships>
</file>

<file path=ppt/slideLayouts/_rels/slideLayout1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9.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0.xml"/></Relationships>
</file>

<file path=ppt/slideLayouts/_rels/slideLayout16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1.xml"/></Relationships>
</file>

<file path=ppt/slideLayouts/_rels/slideLayout1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2.xml"/></Relationships>
</file>

<file path=ppt/slideLayouts/_rels/slideLayout1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3.xml"/></Relationships>
</file>

<file path=ppt/slideLayouts/_rels/slideLayout16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4.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5.xml"/></Relationships>
</file>

<file path=ppt/slideLayouts/_rels/slideLayout1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6.xml"/></Relationships>
</file>

<file path=ppt/slideLayouts/_rels/slideLayout1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7.xml"/></Relationships>
</file>

<file path=ppt/slideLayouts/_rels/slideLayout1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8.xml"/></Relationships>
</file>

<file path=ppt/slideLayouts/_rels/slideLayout16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7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0.xml"/></Relationships>
</file>

<file path=ppt/slideLayouts/_rels/slideLayout17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1.xml"/></Relationships>
</file>

<file path=ppt/slideLayouts/_rels/slideLayout17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2.xml"/></Relationships>
</file>

<file path=ppt/slideLayouts/_rels/slideLayout17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3.xml"/></Relationships>
</file>

<file path=ppt/slideLayouts/_rels/slideLayout17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4.xml"/></Relationships>
</file>

<file path=ppt/slideLayouts/_rels/slideLayout17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5.xml"/></Relationships>
</file>

<file path=ppt/slideLayouts/_rels/slideLayout17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6.xml"/></Relationships>
</file>

<file path=ppt/slideLayouts/_rels/slideLayout17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7.xml"/></Relationships>
</file>

<file path=ppt/slideLayouts/_rels/slideLayout17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8.xml"/></Relationships>
</file>

<file path=ppt/slideLayouts/_rels/slideLayout17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8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80.xml"/></Relationships>
</file>

<file path=ppt/slideLayouts/_rels/slideLayout18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8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3.xml"/></Relationships>
</file>

<file path=ppt/slideLayouts/_rels/slideLayout18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4.xml"/></Relationships>
</file>

<file path=ppt/slideLayouts/_rels/slideLayout18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5.xml"/></Relationships>
</file>

<file path=ppt/slideLayouts/_rels/slideLayout18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6.xml"/></Relationships>
</file>

<file path=ppt/slideLayouts/_rels/slideLayout18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7.xml"/></Relationships>
</file>

<file path=ppt/slideLayouts/_rels/slideLayout18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8.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9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9.xml"/></Relationships>
</file>

<file path=ppt/slideLayouts/_rels/slideLayout19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0.xml"/></Relationships>
</file>

<file path=ppt/slideLayouts/_rels/slideLayout19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1.xml"/></Relationships>
</file>

<file path=ppt/slideLayouts/_rels/slideLayout19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2.xml"/></Relationships>
</file>

<file path=ppt/slideLayouts/_rels/slideLayout19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3.xml"/></Relationships>
</file>

<file path=ppt/slideLayouts/_rels/slideLayout19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4.xml"/></Relationships>
</file>

<file path=ppt/slideLayouts/_rels/slideLayout19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5.xml"/></Relationships>
</file>

<file path=ppt/slideLayouts/_rels/slideLayout19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6.xml"/></Relationships>
</file>

<file path=ppt/slideLayouts/_rels/slideLayout19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7.xml"/></Relationships>
</file>

<file path=ppt/slideLayouts/_rels/slideLayout19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8.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0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9.xml"/></Relationships>
</file>

<file path=ppt/slideLayouts/_rels/slideLayout20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0.xml"/></Relationships>
</file>

<file path=ppt/slideLayouts/_rels/slideLayout20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1.xml"/></Relationships>
</file>

<file path=ppt/slideLayouts/_rels/slideLayout20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2.xml"/></Relationships>
</file>

<file path=ppt/slideLayouts/_rels/slideLayout20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3.xml"/></Relationships>
</file>

<file path=ppt/slideLayouts/_rels/slideLayout20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4.xml"/></Relationships>
</file>

<file path=ppt/slideLayouts/_rels/slideLayout20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5.xml"/></Relationships>
</file>

<file path=ppt/slideLayouts/_rels/slideLayout20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6.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7.xml"/></Relationships>
</file>

<file path=ppt/slideLayouts/_rels/slideLayout20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8.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1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9.xml"/></Relationships>
</file>

<file path=ppt/slideLayouts/_rels/slideLayout21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10.xml"/></Relationships>
</file>

<file path=ppt/slideLayouts/_rels/slideLayout21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11.xml"/></Relationships>
</file>

<file path=ppt/slideLayouts/_rels/slideLayout21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13.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215.xml"/></Relationships>
</file>

<file path=ppt/slideLayouts/_rels/slideLayout23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21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6.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7.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8.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9.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0.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1.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2.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3.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4.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5.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6.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7.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8.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9.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0.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1.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2.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3.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4.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5.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6.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7.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8.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0.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3.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4.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5.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6.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7.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8.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0.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1.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2.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3.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4.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5.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6.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7.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8.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0.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1.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2.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3.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4.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5.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6.xml"/></Relationships>
</file>

<file path=ppt/slideLayouts/_rels/slideLayout8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7.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8.xml"/></Relationships>
</file>

<file path=ppt/slideLayouts/_rels/slideLayout8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1.xml"/></Relationships>
</file>

<file path=ppt/slideLayouts/_rels/slideLayout9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3.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4.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5.xml"/></Relationships>
</file>

<file path=ppt/slideLayouts/_rels/slideLayout9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6.xml"/></Relationships>
</file>

<file path=ppt/slideLayouts/_rels/slideLayout9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7.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8.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9.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390423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dirty="0"/>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71053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57403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dirty="0"/>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18977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93664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403196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49641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1423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51031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97169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131366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3677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24538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3207682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42937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dirty="0"/>
          </a:p>
        </p:txBody>
      </p:sp>
    </p:spTree>
    <p:custDataLst>
      <p:tags r:id="rId1"/>
    </p:custDataLst>
    <p:extLst>
      <p:ext uri="{BB962C8B-B14F-4D97-AF65-F5344CB8AC3E}">
        <p14:creationId xmlns:p14="http://schemas.microsoft.com/office/powerpoint/2010/main" val="3942228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26839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197420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4955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241187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47420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2149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39608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20654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93172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AC5BB-39CE-1A4C-8812-F3A17EA4417C}" type="datetimeFigureOut">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537034-C073-224B-8A1D-BD7C891A4C35}" type="slidenum">
              <a:rPr lang="en-US" smtClean="0"/>
              <a:t>‹#›</a:t>
            </a:fld>
            <a:endParaRPr lang="en-US" dirty="0"/>
          </a:p>
        </p:txBody>
      </p:sp>
    </p:spTree>
    <p:extLst>
      <p:ext uri="{BB962C8B-B14F-4D97-AF65-F5344CB8AC3E}">
        <p14:creationId xmlns:p14="http://schemas.microsoft.com/office/powerpoint/2010/main" val="32819192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FAC5BB-39CE-1A4C-8812-F3A17EA4417C}" type="datetimeFigureOut">
              <a:rPr lang="en-US" smtClean="0"/>
              <a:t>9/1/2026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537034-C073-224B-8A1D-BD7C891A4C35}" type="slidenum">
              <a:rPr lang="en-US" smtClean="0"/>
              <a:t>‹#›</a:t>
            </a:fld>
            <a:endParaRPr lang="en-US" dirty="0"/>
          </a:p>
        </p:txBody>
      </p:sp>
    </p:spTree>
    <p:extLst>
      <p:ext uri="{BB962C8B-B14F-4D97-AF65-F5344CB8AC3E}">
        <p14:creationId xmlns:p14="http://schemas.microsoft.com/office/powerpoint/2010/main" val="12544026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dirty="0"/>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131806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dirty="0"/>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60096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199409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4933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8269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10791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45994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69604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236980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dirty="0"/>
              <a:t>Click icon to add picture</a:t>
            </a:r>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dirty="0"/>
              <a:t>Click icon to add picture</a:t>
            </a:r>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dirty="0"/>
              <a:t>Click icon to add picture</a:t>
            </a:r>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dirty="0"/>
              <a:t>Click icon to add picture</a:t>
            </a:r>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8715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dirty="0"/>
              <a:t>Click icon to add picture</a:t>
            </a:r>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dirty="0"/>
              <a:t>Click icon to add picture</a:t>
            </a:r>
            <a:endParaRPr lang="en-GB" dirty="0"/>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dirty="0"/>
              <a:t>Click icon to add picture</a:t>
            </a:r>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216601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26763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dirty="0"/>
              <a:t>Click icon to add picture</a:t>
            </a:r>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3020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dirty="0"/>
              <a:t>Click icon to add picture</a:t>
            </a:r>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dirty="0"/>
              <a:t>Click icon to add picture</a:t>
            </a:r>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dirty="0"/>
              <a:t>Click icon to add picture</a:t>
            </a:r>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428989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803799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376203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406338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224325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394757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5830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dirty="0"/>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130522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dirty="0"/>
              <a:t>Click icon to add picture</a:t>
            </a:r>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dirty="0"/>
              <a:t>Click icon to add picture</a:t>
            </a:r>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dirty="0"/>
              <a:t>Click icon to add picture</a:t>
            </a:r>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dirty="0"/>
              <a:t>Click icon to add picture</a:t>
            </a:r>
            <a:endParaRPr lang="en-GB" dirty="0"/>
          </a:p>
        </p:txBody>
      </p:sp>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343031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9FBDBA1E-F2E9-4EAB-A2DA-23DB5AEB00CA}" type="slidenum">
              <a:rPr lang="en-GB" smtClean="0"/>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dirty="0"/>
              <a:t>Click icon to add media</a:t>
            </a:r>
            <a:endParaRPr lang="en-GB" dirty="0"/>
          </a:p>
        </p:txBody>
      </p:sp>
    </p:spTree>
    <p:custDataLst>
      <p:tags r:id="rId1"/>
    </p:custDataLst>
    <p:extLst>
      <p:ext uri="{BB962C8B-B14F-4D97-AF65-F5344CB8AC3E}">
        <p14:creationId xmlns:p14="http://schemas.microsoft.com/office/powerpoint/2010/main" val="1363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8"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229395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dirty="0"/>
              <a:t>Click icon to add picture</a:t>
            </a:r>
            <a:endParaRPr lang="en-GB" dirty="0"/>
          </a:p>
        </p:txBody>
      </p:sp>
      <p:sp>
        <p:nvSpPr>
          <p:cNvPr id="9"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4096436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4346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21644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64651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08182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151464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dirty="0"/>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46546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dirty="0"/>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14367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9164"/>
            <a:ext cx="10094912" cy="957509"/>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4F67E03-C16F-4D47-BA0F-C964DEC7C6A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F3B5EE3-1294-4C67-BFA9-F819AB347851}" type="slidenum">
              <a:rPr lang="en-GB" smtClean="0"/>
              <a:t>‹#›</a:t>
            </a:fld>
            <a:endParaRPr lang="en-GB" dirty="0"/>
          </a:p>
        </p:txBody>
      </p:sp>
    </p:spTree>
    <p:extLst>
      <p:ext uri="{BB962C8B-B14F-4D97-AF65-F5344CB8AC3E}">
        <p14:creationId xmlns:p14="http://schemas.microsoft.com/office/powerpoint/2010/main" val="131461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429113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109837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95407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1031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559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35039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42984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77648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66914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21596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dirty="0"/>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21288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910370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85081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7859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40816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72849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18280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429220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dirty="0"/>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125911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5458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64198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370728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dirty="0"/>
          </a:p>
        </p:txBody>
      </p:sp>
    </p:spTree>
    <p:custDataLst>
      <p:tags r:id="rId1"/>
    </p:custDataLst>
    <p:extLst>
      <p:ext uri="{BB962C8B-B14F-4D97-AF65-F5344CB8AC3E}">
        <p14:creationId xmlns:p14="http://schemas.microsoft.com/office/powerpoint/2010/main" val="76947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5587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327680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99160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27684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283043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0156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0514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72624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75722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AC5BB-39CE-1A4C-8812-F3A17EA4417C}" type="datetimeFigureOut">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537034-C073-224B-8A1D-BD7C891A4C35}" type="slidenum">
              <a:rPr lang="en-US" smtClean="0"/>
              <a:t>‹#›</a:t>
            </a:fld>
            <a:endParaRPr lang="en-US" dirty="0"/>
          </a:p>
        </p:txBody>
      </p:sp>
    </p:spTree>
    <p:extLst>
      <p:ext uri="{BB962C8B-B14F-4D97-AF65-F5344CB8AC3E}">
        <p14:creationId xmlns:p14="http://schemas.microsoft.com/office/powerpoint/2010/main" val="410982935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FAC5BB-39CE-1A4C-8812-F3A17EA4417C}" type="datetimeFigureOut">
              <a:rPr lang="en-US" smtClean="0"/>
              <a:t>9/1/2026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537034-C073-224B-8A1D-BD7C891A4C35}" type="slidenum">
              <a:rPr lang="en-US" smtClean="0"/>
              <a:t>‹#›</a:t>
            </a:fld>
            <a:endParaRPr lang="en-US" dirty="0"/>
          </a:p>
        </p:txBody>
      </p:sp>
    </p:spTree>
    <p:extLst>
      <p:ext uri="{BB962C8B-B14F-4D97-AF65-F5344CB8AC3E}">
        <p14:creationId xmlns:p14="http://schemas.microsoft.com/office/powerpoint/2010/main" val="27512220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58588" y="1292695"/>
            <a:ext cx="5298141" cy="2411176"/>
          </a:xfrm>
        </p:spPr>
        <p:txBody>
          <a:bodyPr anchor="t">
            <a:normAutofit/>
          </a:bodyPr>
          <a:lstStyle>
            <a:lvl1pPr algn="l">
              <a:defRPr sz="40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1" name="Text Placeholder 14"/>
          <p:cNvSpPr>
            <a:spLocks noGrp="1"/>
          </p:cNvSpPr>
          <p:nvPr>
            <p:ph type="body" sz="quarter" idx="15" hasCustomPrompt="1"/>
          </p:nvPr>
        </p:nvSpPr>
        <p:spPr>
          <a:xfrm>
            <a:off x="565621" y="571616"/>
            <a:ext cx="5530379" cy="352613"/>
          </a:xfrm>
        </p:spPr>
        <p:txBody>
          <a:bodyPr>
            <a:normAutofit/>
          </a:bodyPr>
          <a:lstStyle>
            <a:lvl1pPr marL="0" algn="l" defTabSz="914377"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5"/>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127394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6" name="Text Placeholder 14"/>
          <p:cNvSpPr>
            <a:spLocks noGrp="1"/>
          </p:cNvSpPr>
          <p:nvPr>
            <p:ph type="body" sz="quarter" idx="14" hasCustomPrompt="1"/>
          </p:nvPr>
        </p:nvSpPr>
        <p:spPr>
          <a:xfrm>
            <a:off x="371289" y="651156"/>
            <a:ext cx="6450012" cy="352613"/>
          </a:xfrm>
        </p:spPr>
        <p:txBody>
          <a:bodyPr>
            <a:normAutofit/>
          </a:bodyPr>
          <a:lstStyle>
            <a:lvl1pPr marL="0" algn="l" defTabSz="914377" rtl="0" eaLnBrk="1" latinLnBrk="0" hangingPunct="1">
              <a:lnSpc>
                <a:spcPct val="90000"/>
              </a:lnSpc>
              <a:spcBef>
                <a:spcPct val="0"/>
              </a:spcBef>
              <a:buNone/>
              <a:defRPr lang="en-US" sz="1800" b="1" kern="1200" spc="31"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344753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69980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6"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1"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6" y="1428751"/>
            <a:ext cx="112331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553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3"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5"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a:off x="6196284"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5820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3" y="359945"/>
            <a:ext cx="5594827" cy="5197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9" y="1614208"/>
            <a:ext cx="4368867" cy="3651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97304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77374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9" y="1614208"/>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6007893" y="-9729"/>
            <a:ext cx="6184107" cy="5948364"/>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49949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3"/>
            <a:ext cx="3713547"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5" y="3822701"/>
            <a:ext cx="3713547"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3" y="3822701"/>
            <a:ext cx="3713547"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7" y="1428750"/>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6" y="1428750"/>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6" y="1428750"/>
            <a:ext cx="3645289" cy="2106775"/>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99965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3"/>
            <a:ext cx="2792239"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9" y="3822701"/>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701"/>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6" y="1428750"/>
            <a:ext cx="2680405" cy="2106775"/>
          </a:xfrm>
          <a:solidFill>
            <a:schemeClr val="bg1">
              <a:lumMod val="85000"/>
            </a:schemeClr>
          </a:solidFill>
        </p:spPr>
        <p:txBody>
          <a:bodyPr/>
          <a:lstStyle/>
          <a:p>
            <a:r>
              <a:rPr lang="en-US" dirty="0"/>
              <a:t>Click icon to add picture</a:t>
            </a:r>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5"/>
          </a:xfrm>
          <a:solidFill>
            <a:schemeClr val="bg1">
              <a:lumMod val="85000"/>
            </a:schemeClr>
          </a:solidFill>
        </p:spPr>
        <p:txBody>
          <a:bodyPr/>
          <a:lstStyle/>
          <a:p>
            <a:r>
              <a:rPr lang="en-US" dirty="0"/>
              <a:t>Click icon to add picture</a:t>
            </a:r>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6" y="1428750"/>
            <a:ext cx="2680405" cy="2106775"/>
          </a:xfrm>
          <a:solidFill>
            <a:schemeClr val="bg1">
              <a:lumMod val="85000"/>
            </a:schemeClr>
          </a:solidFill>
        </p:spPr>
        <p:txBody>
          <a:bodyPr/>
          <a:lstStyle/>
          <a:p>
            <a:r>
              <a:rPr lang="en-US" dirty="0"/>
              <a:t>Click icon to add picture</a:t>
            </a:r>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70" y="1428750"/>
            <a:ext cx="2680405" cy="2106775"/>
          </a:xfrm>
          <a:solidFill>
            <a:schemeClr val="bg1">
              <a:lumMod val="85000"/>
            </a:schemeClr>
          </a:solidFill>
        </p:spPr>
        <p:txBody>
          <a:bodyPr/>
          <a:lstStyle/>
          <a:p>
            <a:r>
              <a:rPr lang="en-US" dirty="0"/>
              <a:t>Click icon to add picture</a:t>
            </a:r>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1" y="3822701"/>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169256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17" name="Picture Placeholder 16"/>
          <p:cNvSpPr>
            <a:spLocks noGrp="1"/>
          </p:cNvSpPr>
          <p:nvPr>
            <p:ph type="pic" sz="quarter" idx="19"/>
          </p:nvPr>
        </p:nvSpPr>
        <p:spPr>
          <a:xfrm>
            <a:off x="479426" y="1428751"/>
            <a:ext cx="2680405" cy="3836988"/>
          </a:xfrm>
          <a:solidFill>
            <a:schemeClr val="bg1">
              <a:lumMod val="85000"/>
            </a:schemeClr>
          </a:solidFill>
        </p:spPr>
        <p:txBody>
          <a:bodyPr/>
          <a:lstStyle/>
          <a:p>
            <a:r>
              <a:rPr lang="en-US" dirty="0"/>
              <a:t>Click icon to add picture</a:t>
            </a:r>
            <a:endParaRPr lang="en-GB" dirty="0"/>
          </a:p>
        </p:txBody>
      </p:sp>
      <p:sp>
        <p:nvSpPr>
          <p:cNvPr id="20" name="Picture Placeholder 16"/>
          <p:cNvSpPr>
            <a:spLocks noGrp="1"/>
          </p:cNvSpPr>
          <p:nvPr>
            <p:ph type="pic" sz="quarter" idx="20"/>
          </p:nvPr>
        </p:nvSpPr>
        <p:spPr>
          <a:xfrm>
            <a:off x="3330340" y="1428751"/>
            <a:ext cx="2680405" cy="3836988"/>
          </a:xfrm>
          <a:solidFill>
            <a:schemeClr val="bg1">
              <a:lumMod val="85000"/>
            </a:schemeClr>
          </a:solidFill>
        </p:spPr>
        <p:txBody>
          <a:bodyPr/>
          <a:lstStyle/>
          <a:p>
            <a:r>
              <a:rPr lang="en-US" dirty="0"/>
              <a:t>Click icon to add picture</a:t>
            </a:r>
            <a:endParaRPr lang="en-GB" dirty="0"/>
          </a:p>
        </p:txBody>
      </p:sp>
      <p:sp>
        <p:nvSpPr>
          <p:cNvPr id="21" name="Picture Placeholder 16"/>
          <p:cNvSpPr>
            <a:spLocks noGrp="1"/>
          </p:cNvSpPr>
          <p:nvPr>
            <p:ph type="pic" sz="quarter" idx="21"/>
          </p:nvPr>
        </p:nvSpPr>
        <p:spPr>
          <a:xfrm>
            <a:off x="6181256" y="1428751"/>
            <a:ext cx="2680405" cy="3836988"/>
          </a:xfrm>
          <a:solidFill>
            <a:schemeClr val="bg1">
              <a:lumMod val="85000"/>
            </a:schemeClr>
          </a:solidFill>
        </p:spPr>
        <p:txBody>
          <a:bodyPr/>
          <a:lstStyle/>
          <a:p>
            <a:r>
              <a:rPr lang="en-US" dirty="0"/>
              <a:t>Click icon to add picture</a:t>
            </a:r>
            <a:endParaRPr lang="en-GB" dirty="0"/>
          </a:p>
        </p:txBody>
      </p:sp>
      <p:sp>
        <p:nvSpPr>
          <p:cNvPr id="18" name="Picture Placeholder 16"/>
          <p:cNvSpPr>
            <a:spLocks noGrp="1"/>
          </p:cNvSpPr>
          <p:nvPr>
            <p:ph type="pic" sz="quarter" idx="22"/>
          </p:nvPr>
        </p:nvSpPr>
        <p:spPr>
          <a:xfrm>
            <a:off x="9032170" y="1428751"/>
            <a:ext cx="2680405" cy="3836988"/>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79116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9" y="1614207"/>
            <a:ext cx="4368867" cy="371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5369669" y="1428751"/>
            <a:ext cx="6342907" cy="3836988"/>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99121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7" y="1614207"/>
            <a:ext cx="5442019" cy="371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7373568" y="447474"/>
            <a:ext cx="4339009" cy="2322372"/>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userDrawn="1"/>
        </p:nvCxnSpPr>
        <p:spPr>
          <a:xfrm>
            <a:off x="479426" y="1428751"/>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8" y="2943367"/>
            <a:ext cx="4339009" cy="2322372"/>
          </a:xfrm>
          <a:prstGeom prst="rect">
            <a:avLst/>
          </a:prstGeom>
          <a:solidFill>
            <a:schemeClr val="bg1">
              <a:lumMod val="85000"/>
            </a:schemeClr>
          </a:solidFill>
        </p:spPr>
        <p:txBody>
          <a:bodyPr/>
          <a:lstStyle/>
          <a:p>
            <a:r>
              <a:rPr lang="en-US" dirty="0"/>
              <a:t>Click icon to add picture</a:t>
            </a:r>
            <a:endParaRPr lang="en-GB" dirty="0"/>
          </a:p>
        </p:txBody>
      </p:sp>
      <p:sp>
        <p:nvSpPr>
          <p:cNvPr id="12"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78054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9" y="1614207"/>
            <a:ext cx="4368867" cy="371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49"/>
            <a:ext cx="3318069" cy="1853971"/>
          </a:xfrm>
          <a:prstGeom prst="rect">
            <a:avLst/>
          </a:prstGeom>
          <a:solidFill>
            <a:schemeClr val="bg1">
              <a:lumMod val="85000"/>
            </a:schemeClr>
          </a:solidFill>
        </p:spPr>
        <p:txBody>
          <a:bodyPr/>
          <a:lstStyle/>
          <a:p>
            <a:r>
              <a:rPr lang="en-US" dirty="0"/>
              <a:t>Click icon to add picture</a:t>
            </a:r>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6" y="1428749"/>
            <a:ext cx="3318069" cy="1853971"/>
          </a:xfrm>
          <a:prstGeom prst="rect">
            <a:avLst/>
          </a:prstGeom>
          <a:solidFill>
            <a:schemeClr val="bg1">
              <a:lumMod val="85000"/>
            </a:schemeClr>
          </a:solidFill>
        </p:spPr>
        <p:txBody>
          <a:bodyPr/>
          <a:lstStyle/>
          <a:p>
            <a:r>
              <a:rPr lang="en-US" dirty="0"/>
              <a:t>Click icon to add picture</a:t>
            </a:r>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6" y="3411769"/>
            <a:ext cx="3318069" cy="1853971"/>
          </a:xfrm>
          <a:prstGeom prst="rect">
            <a:avLst/>
          </a:prstGeom>
          <a:solidFill>
            <a:schemeClr val="bg1">
              <a:lumMod val="85000"/>
            </a:schemeClr>
          </a:solidFill>
        </p:spPr>
        <p:txBody>
          <a:bodyPr/>
          <a:lstStyle/>
          <a:p>
            <a:r>
              <a:rPr lang="en-US" dirty="0"/>
              <a:t>Click icon to add picture</a:t>
            </a:r>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1"/>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92292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7" y="142874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2" name="Picture Placeholder 8"/>
          <p:cNvSpPr>
            <a:spLocks noGrp="1"/>
          </p:cNvSpPr>
          <p:nvPr>
            <p:ph type="pic" sz="quarter" idx="15"/>
          </p:nvPr>
        </p:nvSpPr>
        <p:spPr>
          <a:xfrm>
            <a:off x="8067286" y="142874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7" name="Picture Placeholder 8"/>
          <p:cNvSpPr>
            <a:spLocks noGrp="1"/>
          </p:cNvSpPr>
          <p:nvPr>
            <p:ph type="pic" sz="quarter" idx="19"/>
          </p:nvPr>
        </p:nvSpPr>
        <p:spPr>
          <a:xfrm>
            <a:off x="479426" y="142874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13" name="Picture Placeholder 8"/>
          <p:cNvSpPr>
            <a:spLocks noGrp="1"/>
          </p:cNvSpPr>
          <p:nvPr>
            <p:ph type="pic" sz="quarter" idx="16"/>
          </p:nvPr>
        </p:nvSpPr>
        <p:spPr>
          <a:xfrm>
            <a:off x="8067286" y="341176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4" name="Picture Placeholder 8"/>
          <p:cNvSpPr>
            <a:spLocks noGrp="1"/>
          </p:cNvSpPr>
          <p:nvPr>
            <p:ph type="pic" sz="quarter" idx="17"/>
          </p:nvPr>
        </p:nvSpPr>
        <p:spPr>
          <a:xfrm>
            <a:off x="4273357" y="341176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p:cNvSpPr>
            <a:spLocks noGrp="1"/>
          </p:cNvSpPr>
          <p:nvPr>
            <p:ph type="pic" sz="quarter" idx="20"/>
          </p:nvPr>
        </p:nvSpPr>
        <p:spPr>
          <a:xfrm>
            <a:off x="479426" y="3411769"/>
            <a:ext cx="3645289" cy="1853971"/>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08690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7" y="359944"/>
            <a:ext cx="544830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614208"/>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2797177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7" y="359944"/>
            <a:ext cx="5448300" cy="146822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930400"/>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65749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406024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143420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621222" y="651775"/>
            <a:ext cx="371414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21222" y="1614209"/>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59856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9" y="2033530"/>
            <a:ext cx="4368867" cy="3059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371477" y="182084"/>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7461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6" name="Picture Placeholder 5"/>
          <p:cNvSpPr>
            <a:spLocks noGrp="1"/>
          </p:cNvSpPr>
          <p:nvPr>
            <p:ph type="pic" sz="quarter" idx="13"/>
          </p:nvPr>
        </p:nvSpPr>
        <p:spPr>
          <a:xfrm>
            <a:off x="0" y="1"/>
            <a:ext cx="12192000" cy="5939791"/>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155208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4"/>
            <a:ext cx="5535613" cy="2435428"/>
          </a:xfrm>
          <a:solidFill>
            <a:schemeClr val="bg1">
              <a:lumMod val="85000"/>
            </a:schemeClr>
          </a:solidFill>
        </p:spPr>
        <p:txBody>
          <a:bodyPr/>
          <a:lstStyle/>
          <a:p>
            <a:r>
              <a:rPr lang="en-US" dirty="0"/>
              <a:t>Click icon to add picture</a:t>
            </a:r>
            <a:endParaRPr lang="en-GB" dirty="0"/>
          </a:p>
        </p:txBody>
      </p:sp>
      <p:sp>
        <p:nvSpPr>
          <p:cNvPr id="17" name="Picture Placeholder 5"/>
          <p:cNvSpPr>
            <a:spLocks noGrp="1"/>
          </p:cNvSpPr>
          <p:nvPr>
            <p:ph type="pic" sz="quarter" idx="14"/>
          </p:nvPr>
        </p:nvSpPr>
        <p:spPr>
          <a:xfrm>
            <a:off x="6176963" y="447473"/>
            <a:ext cx="5535613" cy="2435428"/>
          </a:xfrm>
          <a:solidFill>
            <a:schemeClr val="bg1">
              <a:lumMod val="85000"/>
            </a:schemeClr>
          </a:solidFill>
        </p:spPr>
        <p:txBody>
          <a:bodyPr/>
          <a:lstStyle/>
          <a:p>
            <a:r>
              <a:rPr lang="en-US" dirty="0"/>
              <a:t>Click icon to add picture</a:t>
            </a:r>
            <a:endParaRPr lang="en-GB" dirty="0"/>
          </a:p>
        </p:txBody>
      </p:sp>
      <p:sp>
        <p:nvSpPr>
          <p:cNvPr id="18" name="Picture Placeholder 5"/>
          <p:cNvSpPr>
            <a:spLocks noGrp="1"/>
          </p:cNvSpPr>
          <p:nvPr>
            <p:ph type="pic" sz="quarter" idx="15"/>
          </p:nvPr>
        </p:nvSpPr>
        <p:spPr>
          <a:xfrm>
            <a:off x="6177279" y="3063315"/>
            <a:ext cx="5535613" cy="2435428"/>
          </a:xfrm>
          <a:solidFill>
            <a:schemeClr val="bg1">
              <a:lumMod val="85000"/>
            </a:schemeClr>
          </a:solidFill>
        </p:spPr>
        <p:txBody>
          <a:bodyPr/>
          <a:lstStyle/>
          <a:p>
            <a:r>
              <a:rPr lang="en-US" dirty="0"/>
              <a:t>Click icon to add picture</a:t>
            </a:r>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dirty="0"/>
              <a:t>Click icon to add picture</a:t>
            </a:r>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Tree>
    <p:custDataLst>
      <p:tags r:id="rId1"/>
    </p:custDataLst>
    <p:extLst>
      <p:ext uri="{BB962C8B-B14F-4D97-AF65-F5344CB8AC3E}">
        <p14:creationId xmlns:p14="http://schemas.microsoft.com/office/powerpoint/2010/main" val="260902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dirty="0"/>
              <a:t>Click icon to add media</a:t>
            </a:r>
            <a:endParaRPr lang="en-GB" dirty="0"/>
          </a:p>
        </p:txBody>
      </p:sp>
    </p:spTree>
    <p:custDataLst>
      <p:tags r:id="rId1"/>
    </p:custDataLst>
    <p:extLst>
      <p:ext uri="{BB962C8B-B14F-4D97-AF65-F5344CB8AC3E}">
        <p14:creationId xmlns:p14="http://schemas.microsoft.com/office/powerpoint/2010/main" val="329947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8" name="Freeform 8"/>
          <p:cNvSpPr>
            <a:spLocks/>
          </p:cNvSpPr>
          <p:nvPr userDrawn="1"/>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dirty="0"/>
          </a:p>
        </p:txBody>
      </p:sp>
    </p:spTree>
    <p:custDataLst>
      <p:tags r:id="rId1"/>
    </p:custDataLst>
    <p:extLst>
      <p:ext uri="{BB962C8B-B14F-4D97-AF65-F5344CB8AC3E}">
        <p14:creationId xmlns:p14="http://schemas.microsoft.com/office/powerpoint/2010/main" val="85650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12" name="Picture Placeholder 8"/>
          <p:cNvSpPr>
            <a:spLocks noGrp="1"/>
          </p:cNvSpPr>
          <p:nvPr>
            <p:ph type="pic" sz="quarter" idx="16"/>
          </p:nvPr>
        </p:nvSpPr>
        <p:spPr>
          <a:xfrm>
            <a:off x="8313421" y="-9729"/>
            <a:ext cx="3878580" cy="5948364"/>
          </a:xfrm>
          <a:prstGeom prst="rect">
            <a:avLst/>
          </a:prstGeom>
          <a:solidFill>
            <a:schemeClr val="bg1">
              <a:lumMod val="85000"/>
            </a:schemeClr>
          </a:solidFill>
        </p:spPr>
        <p:txBody>
          <a:bodyPr/>
          <a:lstStyle>
            <a:lvl1pPr>
              <a:defRPr>
                <a:solidFill>
                  <a:schemeClr val="bg2"/>
                </a:solidFill>
              </a:defRPr>
            </a:lvl1pPr>
          </a:lstStyle>
          <a:p>
            <a:r>
              <a:rPr lang="en-US" dirty="0"/>
              <a:t>Click icon to add picture</a:t>
            </a:r>
            <a:endParaRPr lang="en-GB" dirty="0"/>
          </a:p>
        </p:txBody>
      </p:sp>
      <p:sp>
        <p:nvSpPr>
          <p:cNvPr id="9" name="Freeform 8"/>
          <p:cNvSpPr>
            <a:spLocks/>
          </p:cNvSpPr>
          <p:nvPr userDrawn="1"/>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dirty="0"/>
          </a:p>
        </p:txBody>
      </p:sp>
    </p:spTree>
    <p:custDataLst>
      <p:tags r:id="rId1"/>
    </p:custDataLst>
    <p:extLst>
      <p:ext uri="{BB962C8B-B14F-4D97-AF65-F5344CB8AC3E}">
        <p14:creationId xmlns:p14="http://schemas.microsoft.com/office/powerpoint/2010/main" val="76027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2"/>
            <a:ext cx="1746971"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690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28342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2"/>
            <a:ext cx="5659748"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237518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dirty="0"/>
          </a:p>
        </p:txBody>
      </p:sp>
    </p:spTree>
    <p:custDataLst>
      <p:tags r:id="rId1"/>
    </p:custDataLst>
    <p:extLst>
      <p:ext uri="{BB962C8B-B14F-4D97-AF65-F5344CB8AC3E}">
        <p14:creationId xmlns:p14="http://schemas.microsoft.com/office/powerpoint/2010/main" val="249100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1"/>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30129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5"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41910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403767"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0" name="Text Placeholder 9"/>
          <p:cNvSpPr>
            <a:spLocks noGrp="1"/>
          </p:cNvSpPr>
          <p:nvPr>
            <p:ph type="body" sz="quarter" idx="14"/>
          </p:nvPr>
        </p:nvSpPr>
        <p:spPr>
          <a:xfrm>
            <a:off x="552578" y="2627693"/>
            <a:ext cx="3757295" cy="365443"/>
          </a:xfrm>
        </p:spPr>
        <p:txBody>
          <a:bodyPr/>
          <a:lstStyle>
            <a:lvl1pPr>
              <a:defRPr b="1">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29460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305133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1424" y="1574934"/>
            <a:ext cx="10363200" cy="1470025"/>
          </a:xfrm>
        </p:spPr>
        <p:txBody>
          <a:bodyPr>
            <a:normAutofit/>
          </a:bodyPr>
          <a:lstStyle>
            <a:lvl1pPr>
              <a:defRPr sz="5067"/>
            </a:lvl1pPr>
          </a:lstStyle>
          <a:p>
            <a:r>
              <a:rPr lang="en-GB"/>
              <a:t>Click to edit Master title style</a:t>
            </a:r>
            <a:endParaRPr lang="en-GB" dirty="0"/>
          </a:p>
        </p:txBody>
      </p:sp>
      <p:sp>
        <p:nvSpPr>
          <p:cNvPr id="3" name="Subtitle 2"/>
          <p:cNvSpPr>
            <a:spLocks noGrp="1"/>
          </p:cNvSpPr>
          <p:nvPr>
            <p:ph type="subTitle" idx="1"/>
          </p:nvPr>
        </p:nvSpPr>
        <p:spPr>
          <a:xfrm>
            <a:off x="1828800" y="3236979"/>
            <a:ext cx="8534400" cy="1752600"/>
          </a:xfrm>
        </p:spPr>
        <p:txBody>
          <a:bodyPr>
            <a:normAutofit/>
          </a:bodyPr>
          <a:lstStyle>
            <a:lvl1pPr marL="0" indent="0" algn="ctr">
              <a:buNone/>
              <a:defRPr sz="3733">
                <a:solidFill>
                  <a:schemeClr val="tx1">
                    <a:tint val="75000"/>
                  </a:schemeClr>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E98E136C-1EA1-946D-59F0-883DAF10A710}"/>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0B66E25A-177F-8A03-68FE-134FD0A67FEB}"/>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97065443-C56D-EACB-29CA-5A73E5001FFA}"/>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59758402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9AE8C484-1A5B-FBBC-F791-BC3546F7AAE9}"/>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DF50B12F-F556-E652-19A1-86B0B9FAD927}"/>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7E94F1AB-B364-B74A-C5E8-E601CEA75ACE}"/>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321506657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GB"/>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70" indent="0">
              <a:buNone/>
              <a:defRPr sz="2400">
                <a:solidFill>
                  <a:schemeClr val="tx1">
                    <a:tint val="75000"/>
                  </a:schemeClr>
                </a:solidFill>
              </a:defRPr>
            </a:lvl2pPr>
            <a:lvl3pPr marL="1219140" indent="0">
              <a:buNone/>
              <a:defRPr sz="2133">
                <a:solidFill>
                  <a:schemeClr val="tx1">
                    <a:tint val="75000"/>
                  </a:schemeClr>
                </a:solidFill>
              </a:defRPr>
            </a:lvl3pPr>
            <a:lvl4pPr marL="1828709" indent="0">
              <a:buNone/>
              <a:defRPr sz="1867">
                <a:solidFill>
                  <a:schemeClr val="tx1">
                    <a:tint val="75000"/>
                  </a:schemeClr>
                </a:solidFill>
              </a:defRPr>
            </a:lvl4pPr>
            <a:lvl5pPr marL="2438278" indent="0">
              <a:buNone/>
              <a:defRPr sz="1867">
                <a:solidFill>
                  <a:schemeClr val="tx1">
                    <a:tint val="75000"/>
                  </a:schemeClr>
                </a:solidFill>
              </a:defRPr>
            </a:lvl5pPr>
            <a:lvl6pPr marL="3047848" indent="0">
              <a:buNone/>
              <a:defRPr sz="1867">
                <a:solidFill>
                  <a:schemeClr val="tx1">
                    <a:tint val="75000"/>
                  </a:schemeClr>
                </a:solidFill>
              </a:defRPr>
            </a:lvl6pPr>
            <a:lvl7pPr marL="3657418" indent="0">
              <a:buNone/>
              <a:defRPr sz="1867">
                <a:solidFill>
                  <a:schemeClr val="tx1">
                    <a:tint val="75000"/>
                  </a:schemeClr>
                </a:solidFill>
              </a:defRPr>
            </a:lvl7pPr>
            <a:lvl8pPr marL="4266987" indent="0">
              <a:buNone/>
              <a:defRPr sz="1867">
                <a:solidFill>
                  <a:schemeClr val="tx1">
                    <a:tint val="75000"/>
                  </a:schemeClr>
                </a:solidFill>
              </a:defRPr>
            </a:lvl8pPr>
            <a:lvl9pPr marL="4876557" indent="0">
              <a:buNone/>
              <a:defRPr sz="1867">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83AA9403-8857-302A-0BCF-AB6F67E29C14}"/>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C75CC2F6-8E0E-81F5-A6AA-17D8E11DE019}"/>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DC884D9A-A22C-5030-F1DE-E2A1DBA64CAE}"/>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178767243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D7FC91C-1C86-5F48-A8D9-E73E52B7F15F}"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CAE2C2-2198-3740-A526-0BC0F9E11284}" type="slidenum">
              <a:rPr lang="en-GB" smtClean="0"/>
              <a:t>‹#›</a:t>
            </a:fld>
            <a:endParaRPr lang="en-GB"/>
          </a:p>
        </p:txBody>
      </p:sp>
      <p:grpSp>
        <p:nvGrpSpPr>
          <p:cNvPr id="8" name="Group 7">
            <a:extLst>
              <a:ext uri="{FF2B5EF4-FFF2-40B4-BE49-F238E27FC236}">
                <a16:creationId xmlns:a16="http://schemas.microsoft.com/office/drawing/2014/main" id="{A6A1E144-F015-1BBE-29F4-DE92D0584DF9}"/>
              </a:ext>
            </a:extLst>
          </p:cNvPr>
          <p:cNvGrpSpPr>
            <a:grpSpLocks noChangeAspect="1"/>
          </p:cNvGrpSpPr>
          <p:nvPr userDrawn="1"/>
        </p:nvGrpSpPr>
        <p:grpSpPr bwMode="auto">
          <a:xfrm>
            <a:off x="10524661" y="6321592"/>
            <a:ext cx="1524000" cy="467785"/>
            <a:chOff x="1728" y="1889"/>
            <a:chExt cx="2272" cy="694"/>
          </a:xfrm>
        </p:grpSpPr>
        <p:pic>
          <p:nvPicPr>
            <p:cNvPr id="9" name="Picture 8" descr="PF Logo">
              <a:extLst>
                <a:ext uri="{FF2B5EF4-FFF2-40B4-BE49-F238E27FC236}">
                  <a16:creationId xmlns:a16="http://schemas.microsoft.com/office/drawing/2014/main" id="{FEFA09D8-1A4E-18D8-DDE8-0A7E8BFB346B}"/>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10" name="Picture 9" descr="PF Logo 2">
              <a:extLst>
                <a:ext uri="{FF2B5EF4-FFF2-40B4-BE49-F238E27FC236}">
                  <a16:creationId xmlns:a16="http://schemas.microsoft.com/office/drawing/2014/main" id="{8DFB621E-A909-18B9-EE99-F4C32E813C10}"/>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228783871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93380" y="1535113"/>
            <a:ext cx="5389033"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D7FC91C-1C86-5F48-A8D9-E73E52B7F15F}"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CAE2C2-2198-3740-A526-0BC0F9E11284}" type="slidenum">
              <a:rPr lang="en-GB" smtClean="0"/>
              <a:t>‹#›</a:t>
            </a:fld>
            <a:endParaRPr lang="en-GB"/>
          </a:p>
        </p:txBody>
      </p:sp>
      <p:grpSp>
        <p:nvGrpSpPr>
          <p:cNvPr id="10" name="Group 9">
            <a:extLst>
              <a:ext uri="{FF2B5EF4-FFF2-40B4-BE49-F238E27FC236}">
                <a16:creationId xmlns:a16="http://schemas.microsoft.com/office/drawing/2014/main" id="{80C4EF25-7FA0-BDA4-C1C7-F759D07A5F93}"/>
              </a:ext>
            </a:extLst>
          </p:cNvPr>
          <p:cNvGrpSpPr>
            <a:grpSpLocks noChangeAspect="1"/>
          </p:cNvGrpSpPr>
          <p:nvPr userDrawn="1"/>
        </p:nvGrpSpPr>
        <p:grpSpPr bwMode="auto">
          <a:xfrm>
            <a:off x="10524661" y="6321592"/>
            <a:ext cx="1524000" cy="467785"/>
            <a:chOff x="1728" y="1889"/>
            <a:chExt cx="2272" cy="694"/>
          </a:xfrm>
        </p:grpSpPr>
        <p:pic>
          <p:nvPicPr>
            <p:cNvPr id="11" name="Picture 10" descr="PF Logo">
              <a:extLst>
                <a:ext uri="{FF2B5EF4-FFF2-40B4-BE49-F238E27FC236}">
                  <a16:creationId xmlns:a16="http://schemas.microsoft.com/office/drawing/2014/main" id="{950581B3-721D-2E9B-8BAB-5917B8A82A74}"/>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12" name="Picture 11" descr="PF Logo 2">
              <a:extLst>
                <a:ext uri="{FF2B5EF4-FFF2-40B4-BE49-F238E27FC236}">
                  <a16:creationId xmlns:a16="http://schemas.microsoft.com/office/drawing/2014/main" id="{D6F5F39B-0E1C-0DA1-E508-8452F0A81CD3}"/>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101075204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D7FC91C-1C86-5F48-A8D9-E73E52B7F15F}"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CAE2C2-2198-3740-A526-0BC0F9E11284}" type="slidenum">
              <a:rPr lang="en-GB" smtClean="0"/>
              <a:t>‹#›</a:t>
            </a:fld>
            <a:endParaRPr lang="en-GB"/>
          </a:p>
        </p:txBody>
      </p:sp>
      <p:grpSp>
        <p:nvGrpSpPr>
          <p:cNvPr id="6" name="Group 5">
            <a:extLst>
              <a:ext uri="{FF2B5EF4-FFF2-40B4-BE49-F238E27FC236}">
                <a16:creationId xmlns:a16="http://schemas.microsoft.com/office/drawing/2014/main" id="{379B8D47-A41A-A6C8-FE41-CEB7B49F4861}"/>
              </a:ext>
            </a:extLst>
          </p:cNvPr>
          <p:cNvGrpSpPr>
            <a:grpSpLocks noChangeAspect="1"/>
          </p:cNvGrpSpPr>
          <p:nvPr userDrawn="1"/>
        </p:nvGrpSpPr>
        <p:grpSpPr bwMode="auto">
          <a:xfrm>
            <a:off x="10524661" y="6321592"/>
            <a:ext cx="1524000" cy="467785"/>
            <a:chOff x="1728" y="1889"/>
            <a:chExt cx="2272" cy="694"/>
          </a:xfrm>
        </p:grpSpPr>
        <p:pic>
          <p:nvPicPr>
            <p:cNvPr id="7" name="Picture 6" descr="PF Logo">
              <a:extLst>
                <a:ext uri="{FF2B5EF4-FFF2-40B4-BE49-F238E27FC236}">
                  <a16:creationId xmlns:a16="http://schemas.microsoft.com/office/drawing/2014/main" id="{9A45D066-16F1-A824-FDB6-D4047F958BFF}"/>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8" name="Picture 7" descr="PF Logo 2">
              <a:extLst>
                <a:ext uri="{FF2B5EF4-FFF2-40B4-BE49-F238E27FC236}">
                  <a16:creationId xmlns:a16="http://schemas.microsoft.com/office/drawing/2014/main" id="{3977D23F-2FEA-E94F-97B3-AC69A1657639}"/>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2679262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91931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7FC91C-1C86-5F48-A8D9-E73E52B7F15F}"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220860384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3" y="273049"/>
            <a:ext cx="4011084" cy="1162051"/>
          </a:xfrm>
        </p:spPr>
        <p:txBody>
          <a:bodyPr anchor="b"/>
          <a:lstStyle>
            <a:lvl1pPr algn="l">
              <a:defRPr sz="2667" b="1"/>
            </a:lvl1pPr>
          </a:lstStyle>
          <a:p>
            <a:r>
              <a:rPr lang="en-GB"/>
              <a:t>Click to edit Master title style</a:t>
            </a:r>
          </a:p>
        </p:txBody>
      </p:sp>
      <p:sp>
        <p:nvSpPr>
          <p:cNvPr id="3" name="Content Placeholder 2"/>
          <p:cNvSpPr>
            <a:spLocks noGrp="1"/>
          </p:cNvSpPr>
          <p:nvPr>
            <p:ph idx="1"/>
          </p:nvPr>
        </p:nvSpPr>
        <p:spPr>
          <a:xfrm>
            <a:off x="4766733" y="273070"/>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609623" y="1435104"/>
            <a:ext cx="4011084" cy="46910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8D7FC91C-1C86-5F48-A8D9-E73E52B7F15F}"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254914697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GB"/>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GB"/>
              <a:t>Click icon to add picture</a:t>
            </a:r>
          </a:p>
        </p:txBody>
      </p:sp>
      <p:sp>
        <p:nvSpPr>
          <p:cNvPr id="4" name="Text Placeholder 3"/>
          <p:cNvSpPr>
            <a:spLocks noGrp="1"/>
          </p:cNvSpPr>
          <p:nvPr>
            <p:ph type="body" sz="half" idx="2"/>
          </p:nvPr>
        </p:nvSpPr>
        <p:spPr>
          <a:xfrm>
            <a:off x="2389717" y="5367367"/>
            <a:ext cx="7315200" cy="8048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8D7FC91C-1C86-5F48-A8D9-E73E52B7F15F}"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134330603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175182219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371204535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3"/>
            <a:ext cx="12192000" cy="1417639"/>
          </a:xfrm>
        </p:spPr>
        <p:txBody>
          <a:bodyPr/>
          <a:lstStyle/>
          <a:p>
            <a:r>
              <a:rPr lang="en-GB"/>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a:lstStyle/>
          <a:p>
            <a:r>
              <a:rPr lang="en-GB"/>
              <a:t>Click icon to add chart</a:t>
            </a:r>
            <a:endParaRPr lang="en-US"/>
          </a:p>
        </p:txBody>
      </p:sp>
      <p:sp>
        <p:nvSpPr>
          <p:cNvPr id="4" name="Date Placeholder 3"/>
          <p:cNvSpPr>
            <a:spLocks noGrp="1"/>
          </p:cNvSpPr>
          <p:nvPr>
            <p:ph type="dt" sz="half" idx="10"/>
          </p:nvPr>
        </p:nvSpPr>
        <p:spPr>
          <a:xfrm>
            <a:off x="609600" y="6245225"/>
            <a:ext cx="2844800" cy="476251"/>
          </a:xfrm>
        </p:spPr>
        <p:txBody>
          <a:bodyPr/>
          <a:lstStyle>
            <a:lvl1pPr>
              <a:defRPr/>
            </a:lvl1p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a:xfrm>
            <a:off x="4165600" y="6245225"/>
            <a:ext cx="3860800" cy="476251"/>
          </a:xfr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1"/>
          </a:xfrm>
        </p:spPr>
        <p:txBody>
          <a:bodyPr/>
          <a:lstStyle>
            <a:lvl1pPr>
              <a:defRPr/>
            </a:lvl1p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A7CEBF7A-1E51-39D3-BC1E-F9E511F2200D}"/>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12DB6929-B1BA-58B9-B062-35DFC9FC8C9B}"/>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A6B98C44-B604-D154-776F-278452E70660}"/>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96254699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3"/>
            <a:ext cx="12192000" cy="1417639"/>
          </a:xfrm>
        </p:spPr>
        <p:txBody>
          <a:bodyPr/>
          <a:lstStyle/>
          <a:p>
            <a:r>
              <a:rPr lang="en-GB"/>
              <a:t>Click to edit Master title style</a:t>
            </a:r>
            <a:endParaRPr lang="en-US"/>
          </a:p>
        </p:txBody>
      </p:sp>
      <p:sp>
        <p:nvSpPr>
          <p:cNvPr id="3" name="Content Placeholder 2"/>
          <p:cNvSpPr>
            <a:spLocks noGrp="1"/>
          </p:cNvSpPr>
          <p:nvPr>
            <p:ph sz="quarter" idx="1"/>
          </p:nvPr>
        </p:nvSpPr>
        <p:spPr>
          <a:xfrm>
            <a:off x="609600" y="1600203"/>
            <a:ext cx="53848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609600" y="3938593"/>
            <a:ext cx="53848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197600" y="1600201"/>
            <a:ext cx="53848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09600" y="6245225"/>
            <a:ext cx="2844800" cy="476251"/>
          </a:xfrm>
        </p:spPr>
        <p:txBody>
          <a:bodyPr/>
          <a:lstStyle>
            <a:lvl1pPr>
              <a:defRPr/>
            </a:lvl1pPr>
          </a:lstStyle>
          <a:p>
            <a:fld id="{8D7FC91C-1C86-5F48-A8D9-E73E52B7F15F}" type="datetimeFigureOut">
              <a:rPr lang="en-GB" smtClean="0"/>
              <a:t>01/09/2026</a:t>
            </a:fld>
            <a:endParaRPr lang="en-GB"/>
          </a:p>
        </p:txBody>
      </p:sp>
      <p:sp>
        <p:nvSpPr>
          <p:cNvPr id="7" name="Footer Placeholder 6"/>
          <p:cNvSpPr>
            <a:spLocks noGrp="1"/>
          </p:cNvSpPr>
          <p:nvPr>
            <p:ph type="ftr" sz="quarter" idx="11"/>
          </p:nvPr>
        </p:nvSpPr>
        <p:spPr>
          <a:xfrm>
            <a:off x="4165600" y="6245225"/>
            <a:ext cx="3860800" cy="476251"/>
          </a:xfrm>
        </p:spPr>
        <p:txBody>
          <a:bodyPr/>
          <a:lstStyle>
            <a:lvl1pPr>
              <a:defRPr/>
            </a:lvl1pPr>
          </a:lstStyle>
          <a:p>
            <a:endParaRPr lang="en-GB"/>
          </a:p>
        </p:txBody>
      </p:sp>
      <p:sp>
        <p:nvSpPr>
          <p:cNvPr id="8" name="Slide Number Placeholder 7"/>
          <p:cNvSpPr>
            <a:spLocks noGrp="1"/>
          </p:cNvSpPr>
          <p:nvPr>
            <p:ph type="sldNum" sz="quarter" idx="12"/>
          </p:nvPr>
        </p:nvSpPr>
        <p:spPr>
          <a:xfrm>
            <a:off x="8737600" y="6245225"/>
            <a:ext cx="2844800" cy="476251"/>
          </a:xfrm>
        </p:spPr>
        <p:txBody>
          <a:bodyPr/>
          <a:lstStyle>
            <a:lvl1pPr>
              <a:defRPr/>
            </a:lvl1pPr>
          </a:lstStyle>
          <a:p>
            <a:fld id="{8ECAE2C2-2198-3740-A526-0BC0F9E11284}" type="slidenum">
              <a:rPr lang="en-GB" smtClean="0"/>
              <a:t>‹#›</a:t>
            </a:fld>
            <a:endParaRPr lang="en-GB"/>
          </a:p>
        </p:txBody>
      </p:sp>
      <p:grpSp>
        <p:nvGrpSpPr>
          <p:cNvPr id="9" name="Group 8">
            <a:extLst>
              <a:ext uri="{FF2B5EF4-FFF2-40B4-BE49-F238E27FC236}">
                <a16:creationId xmlns:a16="http://schemas.microsoft.com/office/drawing/2014/main" id="{8CC969EB-8303-521C-D3C0-9A3539B7B469}"/>
              </a:ext>
            </a:extLst>
          </p:cNvPr>
          <p:cNvGrpSpPr>
            <a:grpSpLocks noChangeAspect="1"/>
          </p:cNvGrpSpPr>
          <p:nvPr userDrawn="1"/>
        </p:nvGrpSpPr>
        <p:grpSpPr bwMode="auto">
          <a:xfrm>
            <a:off x="10524661" y="6321592"/>
            <a:ext cx="1524000" cy="467785"/>
            <a:chOff x="1728" y="1889"/>
            <a:chExt cx="2272" cy="694"/>
          </a:xfrm>
        </p:grpSpPr>
        <p:pic>
          <p:nvPicPr>
            <p:cNvPr id="10" name="Picture 9" descr="PF Logo">
              <a:extLst>
                <a:ext uri="{FF2B5EF4-FFF2-40B4-BE49-F238E27FC236}">
                  <a16:creationId xmlns:a16="http://schemas.microsoft.com/office/drawing/2014/main" id="{3A5DB369-ED35-1CF3-B124-EBC57CAA9013}"/>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11" name="Picture 10" descr="PF Logo 2">
              <a:extLst>
                <a:ext uri="{FF2B5EF4-FFF2-40B4-BE49-F238E27FC236}">
                  <a16:creationId xmlns:a16="http://schemas.microsoft.com/office/drawing/2014/main" id="{36A17B66-1F17-506C-0DC6-768312EB062E}"/>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208520909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9144000" cy="1143000"/>
          </a:xfrm>
        </p:spPr>
        <p:txBody>
          <a:bodyPr/>
          <a:lstStyle/>
          <a:p>
            <a:r>
              <a:rPr lang="en-GB"/>
              <a:t>Click to edit Master title style</a:t>
            </a:r>
          </a:p>
        </p:txBody>
      </p:sp>
      <p:sp>
        <p:nvSpPr>
          <p:cNvPr id="3" name="Table Placeholder 2"/>
          <p:cNvSpPr>
            <a:spLocks noGrp="1"/>
          </p:cNvSpPr>
          <p:nvPr>
            <p:ph type="tbl" idx="1"/>
          </p:nvPr>
        </p:nvSpPr>
        <p:spPr>
          <a:xfrm>
            <a:off x="609600" y="1600201"/>
            <a:ext cx="10972800" cy="4525963"/>
          </a:xfrm>
        </p:spPr>
        <p:txBody>
          <a:bodyPr/>
          <a:lstStyle/>
          <a:p>
            <a:r>
              <a:rPr lang="en-GB"/>
              <a:t>Click icon to add table</a:t>
            </a:r>
          </a:p>
        </p:txBody>
      </p:sp>
      <p:sp>
        <p:nvSpPr>
          <p:cNvPr id="4" name="Date Placeholder 3"/>
          <p:cNvSpPr>
            <a:spLocks noGrp="1"/>
          </p:cNvSpPr>
          <p:nvPr>
            <p:ph type="dt" sz="half" idx="10"/>
          </p:nvPr>
        </p:nvSpPr>
        <p:spPr>
          <a:xfrm>
            <a:off x="609600" y="6245225"/>
            <a:ext cx="2844800" cy="476251"/>
          </a:xfrm>
        </p:spPr>
        <p:txBody>
          <a:bodyPr/>
          <a:lstStyle>
            <a:lvl1pPr>
              <a:defRPr/>
            </a:lvl1p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a:xfrm>
            <a:off x="4165600" y="6245225"/>
            <a:ext cx="3860800" cy="476251"/>
          </a:xfr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1"/>
          </a:xfrm>
        </p:spPr>
        <p:txBody>
          <a:bodyPr/>
          <a:lstStyle>
            <a:lvl1pPr>
              <a:defRPr/>
            </a:lvl1p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B367F133-A6E7-F078-6A24-0983DD91B539}"/>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1B127CC6-E010-3592-AB00-6916EA383094}"/>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19352671-D383-9723-61B3-1787866A142D}"/>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1684155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Custom Layout 5 1 3 1 1 2 2">
  <p:cSld name="Custom Layout 5 1 3 1 1 2 2">
    <p:bg>
      <p:bgPr>
        <a:solidFill>
          <a:srgbClr val="403B38"/>
        </a:solidFill>
        <a:effectLst/>
      </p:bgPr>
    </p:bg>
    <p:spTree>
      <p:nvGrpSpPr>
        <p:cNvPr id="1" name="Shape 216"/>
        <p:cNvGrpSpPr/>
        <p:nvPr/>
      </p:nvGrpSpPr>
      <p:grpSpPr>
        <a:xfrm>
          <a:off x="0" y="0"/>
          <a:ext cx="0" cy="0"/>
          <a:chOff x="0" y="0"/>
          <a:chExt cx="0" cy="0"/>
        </a:xfrm>
      </p:grpSpPr>
      <p:sp>
        <p:nvSpPr>
          <p:cNvPr id="217" name="Google Shape;217;p53"/>
          <p:cNvSpPr/>
          <p:nvPr/>
        </p:nvSpPr>
        <p:spPr>
          <a:xfrm>
            <a:off x="4305301" y="0"/>
            <a:ext cx="7886700" cy="6858000"/>
          </a:xfrm>
          <a:prstGeom prst="rect">
            <a:avLst/>
          </a:prstGeom>
          <a:solidFill>
            <a:srgbClr val="EBE8E6"/>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sz="1800"/>
          </a:p>
        </p:txBody>
      </p:sp>
      <p:sp>
        <p:nvSpPr>
          <p:cNvPr id="218" name="Google Shape;218;p53"/>
          <p:cNvSpPr txBox="1"/>
          <p:nvPr/>
        </p:nvSpPr>
        <p:spPr>
          <a:xfrm>
            <a:off x="7490167" y="6195833"/>
            <a:ext cx="4215600" cy="387708"/>
          </a:xfrm>
          <a:prstGeom prst="rect">
            <a:avLst/>
          </a:prstGeom>
          <a:noFill/>
          <a:ln>
            <a:noFill/>
          </a:ln>
        </p:spPr>
        <p:txBody>
          <a:bodyPr spcFirstLastPara="1" wrap="square" lIns="121875" tIns="121875" rIns="121875" bIns="121875" anchor="t" anchorCtr="0">
            <a:spAutoFit/>
          </a:bodyPr>
          <a:lstStyle/>
          <a:p>
            <a:pPr marL="0" lvl="0" indent="0" algn="r" rtl="0">
              <a:lnSpc>
                <a:spcPct val="115000"/>
              </a:lnSpc>
              <a:spcBef>
                <a:spcPts val="0"/>
              </a:spcBef>
              <a:spcAft>
                <a:spcPts val="0"/>
              </a:spcAft>
              <a:buNone/>
            </a:pPr>
            <a:r>
              <a:rPr lang="en-AU" sz="800">
                <a:solidFill>
                  <a:srgbClr val="404040"/>
                </a:solidFill>
                <a:latin typeface="Inter"/>
                <a:ea typeface="Inter"/>
                <a:cs typeface="Inter"/>
                <a:sym typeface="Inter"/>
              </a:rPr>
              <a:t>© Amplified Intelligence</a:t>
            </a:r>
            <a:endParaRPr sz="800" b="1">
              <a:solidFill>
                <a:srgbClr val="404040"/>
              </a:solidFill>
              <a:latin typeface="Inter"/>
              <a:ea typeface="Inter"/>
              <a:cs typeface="Inter"/>
              <a:sym typeface="Inter"/>
            </a:endParaRPr>
          </a:p>
        </p:txBody>
      </p:sp>
      <p:cxnSp>
        <p:nvCxnSpPr>
          <p:cNvPr id="219" name="Google Shape;219;p53"/>
          <p:cNvCxnSpPr/>
          <p:nvPr/>
        </p:nvCxnSpPr>
        <p:spPr>
          <a:xfrm>
            <a:off x="618434" y="441600"/>
            <a:ext cx="10955100" cy="0"/>
          </a:xfrm>
          <a:prstGeom prst="straightConnector1">
            <a:avLst/>
          </a:prstGeom>
          <a:noFill/>
          <a:ln w="9525" cap="flat" cmpd="sng">
            <a:solidFill>
              <a:schemeClr val="lt1"/>
            </a:solidFill>
            <a:prstDash val="solid"/>
            <a:round/>
            <a:headEnd type="none" w="med" len="med"/>
            <a:tailEnd type="none" w="med" len="med"/>
          </a:ln>
        </p:spPr>
      </p:cxnSp>
      <p:sp>
        <p:nvSpPr>
          <p:cNvPr id="220" name="Google Shape;220;p53"/>
          <p:cNvSpPr txBox="1">
            <a:spLocks noGrp="1"/>
          </p:cNvSpPr>
          <p:nvPr>
            <p:ph type="sldNum" idx="12"/>
          </p:nvPr>
        </p:nvSpPr>
        <p:spPr>
          <a:xfrm>
            <a:off x="11409046" y="6333135"/>
            <a:ext cx="731700" cy="524700"/>
          </a:xfrm>
          <a:prstGeom prst="rect">
            <a:avLst/>
          </a:prstGeom>
          <a:noFill/>
          <a:ln>
            <a:noFill/>
          </a:ln>
        </p:spPr>
        <p:txBody>
          <a:bodyPr spcFirstLastPara="1" wrap="square" lIns="91425" tIns="91425" rIns="91425" bIns="91425" anchor="t" anchorCtr="0">
            <a:noAutofit/>
          </a:bodyPr>
          <a:lstStyle>
            <a:lvl1pPr lvl="0" rtl="0">
              <a:buNone/>
              <a:defRPr sz="1500"/>
            </a:lvl1pPr>
            <a:lvl2pPr lvl="1" rtl="0">
              <a:buNone/>
              <a:defRPr sz="1500"/>
            </a:lvl2pPr>
            <a:lvl3pPr lvl="2" rtl="0">
              <a:buNone/>
              <a:defRPr sz="1500"/>
            </a:lvl3pPr>
            <a:lvl4pPr lvl="3" rtl="0">
              <a:buNone/>
              <a:defRPr sz="1500"/>
            </a:lvl4pPr>
            <a:lvl5pPr lvl="4" rtl="0">
              <a:buNone/>
              <a:defRPr sz="1500"/>
            </a:lvl5pPr>
            <a:lvl6pPr lvl="5" rtl="0">
              <a:buNone/>
              <a:defRPr sz="1500"/>
            </a:lvl6pPr>
            <a:lvl7pPr lvl="6" rtl="0">
              <a:buNone/>
              <a:defRPr sz="1500"/>
            </a:lvl7pPr>
            <a:lvl8pPr lvl="7" rtl="0">
              <a:buNone/>
              <a:defRPr sz="1500"/>
            </a:lvl8pPr>
            <a:lvl9pPr lvl="8" rtl="0">
              <a:buNone/>
              <a:defRPr sz="1500"/>
            </a:lvl9pPr>
          </a:lstStyle>
          <a:p>
            <a:pPr algn="l"/>
            <a:fld id="{00000000-1234-1234-1234-123412341234}" type="slidenum">
              <a:rPr lang="en-AU" smtClean="0"/>
              <a:pPr algn="l"/>
              <a:t>‹#›</a:t>
            </a:fld>
            <a:endParaRPr lang="en-AU"/>
          </a:p>
        </p:txBody>
      </p:sp>
    </p:spTree>
    <p:extLst>
      <p:ext uri="{BB962C8B-B14F-4D97-AF65-F5344CB8AC3E}">
        <p14:creationId xmlns:p14="http://schemas.microsoft.com/office/powerpoint/2010/main" val="4221397734"/>
      </p:ext>
    </p:extLst>
  </p:cSld>
  <p:clrMapOvr>
    <a:masterClrMapping/>
  </p:clrMapOvr>
  <p:extLst>
    <p:ext uri="{DCECCB84-F9BA-43D5-87BE-67443E8EF086}">
      <p15:sldGuideLst xmlns:p15="http://schemas.microsoft.com/office/powerpoint/2012/main">
        <p15:guide id="1" pos="3792">
          <p15:clr>
            <a:srgbClr val="FA7B17"/>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Custom Layout 5 1 1 1">
  <p:cSld name="Custom Layout 5 1 1 1">
    <p:bg>
      <p:bgPr>
        <a:solidFill>
          <a:srgbClr val="EBE8E6"/>
        </a:solidFill>
        <a:effectLst/>
      </p:bgPr>
    </p:bg>
    <p:spTree>
      <p:nvGrpSpPr>
        <p:cNvPr id="1" name="Shape 980"/>
        <p:cNvGrpSpPr/>
        <p:nvPr/>
      </p:nvGrpSpPr>
      <p:grpSpPr>
        <a:xfrm>
          <a:off x="0" y="0"/>
          <a:ext cx="0" cy="0"/>
          <a:chOff x="0" y="0"/>
          <a:chExt cx="0" cy="0"/>
        </a:xfrm>
      </p:grpSpPr>
      <p:sp>
        <p:nvSpPr>
          <p:cNvPr id="981" name="Google Shape;981;p247"/>
          <p:cNvSpPr txBox="1"/>
          <p:nvPr/>
        </p:nvSpPr>
        <p:spPr>
          <a:xfrm>
            <a:off x="7490167" y="6195833"/>
            <a:ext cx="4215600" cy="387708"/>
          </a:xfrm>
          <a:prstGeom prst="rect">
            <a:avLst/>
          </a:prstGeom>
          <a:noFill/>
          <a:ln>
            <a:noFill/>
          </a:ln>
        </p:spPr>
        <p:txBody>
          <a:bodyPr spcFirstLastPara="1" wrap="square" lIns="121875" tIns="121875" rIns="121875" bIns="121875" anchor="t" anchorCtr="0">
            <a:spAutoFit/>
          </a:bodyPr>
          <a:lstStyle/>
          <a:p>
            <a:pPr marL="0" lvl="0" indent="0" algn="r" rtl="0">
              <a:lnSpc>
                <a:spcPct val="115000"/>
              </a:lnSpc>
              <a:spcBef>
                <a:spcPts val="0"/>
              </a:spcBef>
              <a:spcAft>
                <a:spcPts val="0"/>
              </a:spcAft>
              <a:buNone/>
            </a:pPr>
            <a:r>
              <a:rPr lang="en-AU" sz="800">
                <a:solidFill>
                  <a:srgbClr val="403B38"/>
                </a:solidFill>
                <a:latin typeface="Inter"/>
                <a:ea typeface="Inter"/>
                <a:cs typeface="Inter"/>
                <a:sym typeface="Inter"/>
              </a:rPr>
              <a:t>© Amplified Intelligence</a:t>
            </a:r>
            <a:endParaRPr sz="800" b="1">
              <a:solidFill>
                <a:srgbClr val="403B38"/>
              </a:solidFill>
              <a:latin typeface="Inter"/>
              <a:ea typeface="Inter"/>
              <a:cs typeface="Inter"/>
              <a:sym typeface="Inter"/>
            </a:endParaRPr>
          </a:p>
        </p:txBody>
      </p:sp>
      <p:cxnSp>
        <p:nvCxnSpPr>
          <p:cNvPr id="982" name="Google Shape;982;p247"/>
          <p:cNvCxnSpPr/>
          <p:nvPr/>
        </p:nvCxnSpPr>
        <p:spPr>
          <a:xfrm>
            <a:off x="618401" y="457200"/>
            <a:ext cx="10955100" cy="0"/>
          </a:xfrm>
          <a:prstGeom prst="straightConnector1">
            <a:avLst/>
          </a:prstGeom>
          <a:noFill/>
          <a:ln w="9525" cap="flat" cmpd="sng">
            <a:solidFill>
              <a:srgbClr val="403B38"/>
            </a:solidFill>
            <a:prstDash val="solid"/>
            <a:round/>
            <a:headEnd type="none" w="med" len="med"/>
            <a:tailEnd type="none" w="med" len="med"/>
          </a:ln>
        </p:spPr>
      </p:cxnSp>
      <p:sp>
        <p:nvSpPr>
          <p:cNvPr id="983" name="Google Shape;983;p247"/>
          <p:cNvSpPr txBox="1">
            <a:spLocks noGrp="1"/>
          </p:cNvSpPr>
          <p:nvPr>
            <p:ph type="sldNum" idx="12"/>
          </p:nvPr>
        </p:nvSpPr>
        <p:spPr>
          <a:xfrm>
            <a:off x="11409046" y="6333135"/>
            <a:ext cx="731700" cy="524700"/>
          </a:xfrm>
          <a:prstGeom prst="rect">
            <a:avLst/>
          </a:prstGeom>
          <a:noFill/>
          <a:ln>
            <a:noFill/>
          </a:ln>
        </p:spPr>
        <p:txBody>
          <a:bodyPr spcFirstLastPara="1" wrap="square" lIns="91425" tIns="91425" rIns="91425" bIns="91425" anchor="t" anchorCtr="0">
            <a:noAutofit/>
          </a:bodyPr>
          <a:lstStyle>
            <a:lvl1pPr lvl="0" rtl="0">
              <a:buNone/>
              <a:defRPr sz="1500"/>
            </a:lvl1pPr>
            <a:lvl2pPr lvl="1" rtl="0">
              <a:buNone/>
              <a:defRPr sz="1500"/>
            </a:lvl2pPr>
            <a:lvl3pPr lvl="2" rtl="0">
              <a:buNone/>
              <a:defRPr sz="1500"/>
            </a:lvl3pPr>
            <a:lvl4pPr lvl="3" rtl="0">
              <a:buNone/>
              <a:defRPr sz="1500"/>
            </a:lvl4pPr>
            <a:lvl5pPr lvl="4" rtl="0">
              <a:buNone/>
              <a:defRPr sz="1500"/>
            </a:lvl5pPr>
            <a:lvl6pPr lvl="5" rtl="0">
              <a:buNone/>
              <a:defRPr sz="1500"/>
            </a:lvl6pPr>
            <a:lvl7pPr lvl="6" rtl="0">
              <a:buNone/>
              <a:defRPr sz="1500"/>
            </a:lvl7pPr>
            <a:lvl8pPr lvl="7" rtl="0">
              <a:buNone/>
              <a:defRPr sz="1500"/>
            </a:lvl8pPr>
            <a:lvl9pPr lvl="8" rtl="0">
              <a:buNone/>
              <a:defRPr sz="1500"/>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385752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367298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Content_body copy_3">
    <p:bg>
      <p:bgPr>
        <a:solidFill>
          <a:srgbClr val="000118"/>
        </a:solidFill>
        <a:effectLst/>
      </p:bgPr>
    </p:bg>
    <p:spTree>
      <p:nvGrpSpPr>
        <p:cNvPr id="1" name=""/>
        <p:cNvGrpSpPr/>
        <p:nvPr/>
      </p:nvGrpSpPr>
      <p:grpSpPr>
        <a:xfrm>
          <a:off x="0" y="0"/>
          <a:ext cx="0" cy="0"/>
          <a:chOff x="0" y="0"/>
          <a:chExt cx="0" cy="0"/>
        </a:xfrm>
      </p:grpSpPr>
      <p:pic>
        <p:nvPicPr>
          <p:cNvPr id="3" name="Picture 2" descr="A picture containing computer, food&#10;&#10;Description automatically generated">
            <a:extLst>
              <a:ext uri="{FF2B5EF4-FFF2-40B4-BE49-F238E27FC236}">
                <a16:creationId xmlns:a16="http://schemas.microsoft.com/office/drawing/2014/main" id="{78996D8F-6027-1048-BD7C-781A86CAA94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960" y="-34290"/>
            <a:ext cx="12313920" cy="6926580"/>
          </a:xfrm>
          <a:prstGeom prst="rect">
            <a:avLst/>
          </a:prstGeom>
        </p:spPr>
      </p:pic>
      <p:sp>
        <p:nvSpPr>
          <p:cNvPr id="17" name="Slide Number Placeholder 3">
            <a:extLst>
              <a:ext uri="{FF2B5EF4-FFF2-40B4-BE49-F238E27FC236}">
                <a16:creationId xmlns:a16="http://schemas.microsoft.com/office/drawing/2014/main" id="{D797CEB7-02E8-9248-8A9E-629A65474EE5}"/>
              </a:ext>
            </a:extLst>
          </p:cNvPr>
          <p:cNvSpPr>
            <a:spLocks noGrp="1"/>
          </p:cNvSpPr>
          <p:nvPr>
            <p:ph type="sldNum" sz="quarter" idx="11"/>
          </p:nvPr>
        </p:nvSpPr>
        <p:spPr>
          <a:xfrm>
            <a:off x="11353050" y="6493979"/>
            <a:ext cx="374321" cy="216000"/>
          </a:xfrm>
          <a:prstGeom prst="rect">
            <a:avLst/>
          </a:prstGeom>
        </p:spPr>
        <p:txBody>
          <a:bodyPr/>
          <a:lstStyle>
            <a:lvl1pPr>
              <a:defRPr>
                <a:solidFill>
                  <a:schemeClr val="tx1">
                    <a:alpha val="65000"/>
                  </a:schemeClr>
                </a:solidFill>
              </a:defRPr>
            </a:lvl1pPr>
          </a:lstStyle>
          <a:p>
            <a:fld id="{0B1F44A7-4017-4C40-8471-CBB8E1A65F48}" type="slidenum">
              <a:rPr lang="en-US" smtClean="0"/>
              <a:pPr/>
              <a:t>‹#›</a:t>
            </a:fld>
            <a:endParaRPr lang="en-US"/>
          </a:p>
        </p:txBody>
      </p:sp>
      <p:sp>
        <p:nvSpPr>
          <p:cNvPr id="11" name="Text Placeholder 10">
            <a:extLst>
              <a:ext uri="{FF2B5EF4-FFF2-40B4-BE49-F238E27FC236}">
                <a16:creationId xmlns:a16="http://schemas.microsoft.com/office/drawing/2014/main" id="{5681F30F-33C6-B341-A600-72429E4D9640}"/>
              </a:ext>
            </a:extLst>
          </p:cNvPr>
          <p:cNvSpPr>
            <a:spLocks noGrp="1"/>
          </p:cNvSpPr>
          <p:nvPr>
            <p:ph type="body" sz="quarter" idx="12" hasCustomPrompt="1"/>
          </p:nvPr>
        </p:nvSpPr>
        <p:spPr>
          <a:xfrm>
            <a:off x="550863" y="1455050"/>
            <a:ext cx="11053762" cy="4678032"/>
          </a:xfrm>
          <a:prstGeom prst="rect">
            <a:avLst/>
          </a:prstGeom>
        </p:spPr>
        <p:txBody>
          <a:bodyPr>
            <a:noAutofit/>
          </a:bodyPr>
          <a:lstStyle>
            <a:lvl1pPr marL="0" indent="0">
              <a:lnSpc>
                <a:spcPct val="150000"/>
              </a:lnSpc>
              <a:buNone/>
              <a:defRPr/>
            </a:lvl1pPr>
          </a:lstStyle>
          <a:p>
            <a:pPr lvl="0"/>
            <a:r>
              <a:rPr lang="en-US"/>
              <a:t>Click to add text</a:t>
            </a:r>
          </a:p>
        </p:txBody>
      </p:sp>
      <p:sp>
        <p:nvSpPr>
          <p:cNvPr id="13" name="Title 7">
            <a:extLst>
              <a:ext uri="{FF2B5EF4-FFF2-40B4-BE49-F238E27FC236}">
                <a16:creationId xmlns:a16="http://schemas.microsoft.com/office/drawing/2014/main" id="{296FF16A-A6DF-8040-9797-89D0338A1024}"/>
              </a:ext>
            </a:extLst>
          </p:cNvPr>
          <p:cNvSpPr>
            <a:spLocks noGrp="1"/>
          </p:cNvSpPr>
          <p:nvPr>
            <p:ph type="title" hasCustomPrompt="1"/>
          </p:nvPr>
        </p:nvSpPr>
        <p:spPr>
          <a:xfrm>
            <a:off x="550863" y="627241"/>
            <a:ext cx="11053762" cy="466911"/>
          </a:xfrm>
        </p:spPr>
        <p:txBody>
          <a:bodyPr>
            <a:noAutofit/>
          </a:bodyPr>
          <a:lstStyle>
            <a:lvl1pPr>
              <a:defRPr sz="2400"/>
            </a:lvl1pPr>
          </a:lstStyle>
          <a:p>
            <a:r>
              <a:rPr lang="en-US"/>
              <a:t>Click to edit slide title</a:t>
            </a:r>
          </a:p>
        </p:txBody>
      </p:sp>
    </p:spTree>
    <p:extLst>
      <p:ext uri="{BB962C8B-B14F-4D97-AF65-F5344CB8AC3E}">
        <p14:creationId xmlns:p14="http://schemas.microsoft.com/office/powerpoint/2010/main" val="45813834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272625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79421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417032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50011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334209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12874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dirty="0"/>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820983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58414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3838529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3915">
          <p15:clr>
            <a:srgbClr val="FBAE40"/>
          </p15:clr>
        </p15:guide>
        <p15:guide id="3" orient="horz" pos="4025">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Line Title">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dirty="0"/>
          </a:p>
        </p:txBody>
      </p:sp>
      <p:sp>
        <p:nvSpPr>
          <p:cNvPr id="2" name="Title 1"/>
          <p:cNvSpPr>
            <a:spLocks noGrp="1"/>
          </p:cNvSpPr>
          <p:nvPr>
            <p:ph type="ctrTitle"/>
          </p:nvPr>
        </p:nvSpPr>
        <p:spPr>
          <a:xfrm>
            <a:off x="576648" y="804344"/>
            <a:ext cx="3887171" cy="2112000"/>
          </a:xfrm>
        </p:spPr>
        <p:txBody>
          <a:bodyPr anchor="t">
            <a:normAutofit/>
          </a:bodyPr>
          <a:lstStyle>
            <a:lvl1pPr algn="l">
              <a:defRPr sz="37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76648" y="2938157"/>
            <a:ext cx="3887171" cy="2123024"/>
          </a:xfrm>
        </p:spPr>
        <p:txBody>
          <a:bodyPr>
            <a:normAutofit/>
          </a:bodyPr>
          <a:lstStyle>
            <a:lvl1pPr marL="0" indent="0" algn="l">
              <a:buNone/>
              <a:defRPr sz="19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76648" y="548680"/>
            <a:ext cx="2844800" cy="240000"/>
          </a:xfrm>
        </p:spPr>
        <p:txBody>
          <a:bodyPr/>
          <a:lstStyle>
            <a:lvl1pPr>
              <a:defRPr sz="1400" b="1">
                <a:solidFill>
                  <a:schemeClr val="bg1"/>
                </a:solidFill>
              </a:defRPr>
            </a:lvl1pPr>
          </a:lstStyle>
          <a:p>
            <a:fld id="{59585B9F-EF5C-4314-BCBC-A6F82ED753B2}" type="datetimeFigureOut">
              <a:rPr lang="en-GB" smtClean="0"/>
              <a:pPr/>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73F885-FE6B-4251-84D2-F6CEF084999B}" type="slidenum">
              <a:rPr lang="en-GB" smtClean="0"/>
              <a:t>‹#›</a:t>
            </a:fld>
            <a:endParaRPr lang="en-GB" dirty="0"/>
          </a:p>
        </p:txBody>
      </p:sp>
      <p:cxnSp>
        <p:nvCxnSpPr>
          <p:cNvPr id="7" name="Straight Connector 6"/>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dirty="0"/>
          </a:p>
        </p:txBody>
      </p:sp>
      <p:cxnSp>
        <p:nvCxnSpPr>
          <p:cNvPr id="12" name="Straight Connector 11"/>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dirty="0"/>
          </a:p>
        </p:txBody>
      </p:sp>
      <p:cxnSp>
        <p:nvCxnSpPr>
          <p:cNvPr id="14" name="Straight Connector 13"/>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dirty="0"/>
          </a:p>
        </p:txBody>
      </p:sp>
      <p:cxnSp>
        <p:nvCxnSpPr>
          <p:cNvPr id="16" name="Straight Connector 15"/>
          <p:cNvCxnSpPr/>
          <p:nvPr userDrawn="1"/>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162788"/>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Whole Slide Tex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875" y="-75629"/>
            <a:ext cx="12192000" cy="408285"/>
          </a:xfrm>
          <a:prstGeom prst="rect">
            <a:avLst/>
          </a:prstGeom>
        </p:spPr>
      </p:pic>
      <p:sp>
        <p:nvSpPr>
          <p:cNvPr id="2" name="Title 1"/>
          <p:cNvSpPr>
            <a:spLocks noGrp="1"/>
          </p:cNvSpPr>
          <p:nvPr>
            <p:ph type="title" hasCustomPrompt="1"/>
          </p:nvPr>
        </p:nvSpPr>
        <p:spPr>
          <a:xfrm>
            <a:off x="480001" y="514975"/>
            <a:ext cx="11233633" cy="936000"/>
          </a:xfrm>
          <a:prstGeom prst="rect">
            <a:avLst/>
          </a:prstGeom>
        </p:spPr>
        <p:txBody>
          <a:bodyPr lIns="0" tIns="36000" rIns="0" bIns="36000" anchor="t"/>
          <a:lstStyle>
            <a:lvl1pPr>
              <a:defRPr sz="2800"/>
            </a:lvl1pPr>
          </a:lstStyle>
          <a:p>
            <a:r>
              <a:rPr lang="en-US"/>
              <a:t>Click to add title</a:t>
            </a:r>
            <a:endParaRPr lang="en-GB"/>
          </a:p>
        </p:txBody>
      </p:sp>
      <p:sp>
        <p:nvSpPr>
          <p:cNvPr id="9" name="TextBox 8"/>
          <p:cNvSpPr txBox="1"/>
          <p:nvPr userDrawn="1"/>
        </p:nvSpPr>
        <p:spPr>
          <a:xfrm>
            <a:off x="11448000" y="44625"/>
            <a:ext cx="341760" cy="246221"/>
          </a:xfrm>
          <a:prstGeom prst="rect">
            <a:avLst/>
          </a:prstGeom>
          <a:noFill/>
        </p:spPr>
        <p:txBody>
          <a:bodyPr wrap="none">
            <a:spAutoFit/>
          </a:bodyPr>
          <a:lstStyle/>
          <a:p>
            <a:pPr fontAlgn="auto">
              <a:spcBef>
                <a:spcPts val="0"/>
              </a:spcBef>
              <a:spcAft>
                <a:spcPts val="0"/>
              </a:spcAft>
              <a:defRPr/>
            </a:pPr>
            <a:fld id="{CC1F650A-73F3-45B0-B89C-37B7A7A179DA}" type="slidenum">
              <a:rPr lang="en-GB" sz="1000">
                <a:solidFill>
                  <a:prstClr val="black"/>
                </a:solidFill>
                <a:latin typeface="Century Gothic" panose="020B0502020202020204" pitchFamily="34" charset="0"/>
                <a:cs typeface="+mn-cs"/>
              </a:rPr>
              <a:pPr fontAlgn="auto">
                <a:spcBef>
                  <a:spcPts val="0"/>
                </a:spcBef>
                <a:spcAft>
                  <a:spcPts val="0"/>
                </a:spcAft>
                <a:defRPr/>
              </a:pPr>
              <a:t>‹#›</a:t>
            </a:fld>
            <a:endParaRPr lang="en-GB" sz="1000" dirty="0">
              <a:solidFill>
                <a:prstClr val="black"/>
              </a:solidFill>
              <a:latin typeface="Century Gothic" panose="020B0502020202020204" pitchFamily="34" charset="0"/>
              <a:cs typeface="+mn-cs"/>
            </a:endParaRPr>
          </a:p>
        </p:txBody>
      </p:sp>
      <p:sp>
        <p:nvSpPr>
          <p:cNvPr id="10" name="Text Placeholder 15"/>
          <p:cNvSpPr>
            <a:spLocks noGrp="1"/>
          </p:cNvSpPr>
          <p:nvPr>
            <p:ph type="body" sz="quarter" idx="12" hasCustomPrompt="1"/>
          </p:nvPr>
        </p:nvSpPr>
        <p:spPr>
          <a:xfrm>
            <a:off x="479998" y="0"/>
            <a:ext cx="3550135" cy="289424"/>
          </a:xfrm>
          <a:prstGeom prst="rect">
            <a:avLst/>
          </a:prstGeom>
        </p:spPr>
        <p:txBody>
          <a:bodyPr anchor="b"/>
          <a:lstStyle>
            <a:lvl1pPr marL="0" indent="0">
              <a:buNone/>
              <a:defRPr sz="1000"/>
            </a:lvl1pPr>
          </a:lstStyle>
          <a:p>
            <a:pPr lvl="0"/>
            <a:r>
              <a:rPr lang="en-US"/>
              <a:t>Click to add doc section/title</a:t>
            </a:r>
          </a:p>
        </p:txBody>
      </p:sp>
      <p:sp>
        <p:nvSpPr>
          <p:cNvPr id="11" name="Text Placeholder 5"/>
          <p:cNvSpPr>
            <a:spLocks noGrp="1"/>
          </p:cNvSpPr>
          <p:nvPr>
            <p:ph type="body" sz="quarter" idx="11"/>
          </p:nvPr>
        </p:nvSpPr>
        <p:spPr>
          <a:xfrm>
            <a:off x="480000" y="1952626"/>
            <a:ext cx="11233633" cy="4321175"/>
          </a:xfrm>
          <a:prstGeom prst="rect">
            <a:avLst/>
          </a:prstGeom>
        </p:spPr>
        <p:txBody>
          <a:bodyPr lIns="0" tIns="0" rIns="0"/>
          <a:lstStyle>
            <a:lvl1pPr>
              <a:defRPr sz="1600"/>
            </a:lvl1pPr>
            <a:lvl2pPr>
              <a:defRPr sz="1600"/>
            </a:lvl2pPr>
            <a:lvl3pPr>
              <a:defRPr sz="1600"/>
            </a:lvl3pPr>
          </a:lstStyle>
          <a:p>
            <a:pPr lvl="0"/>
            <a:r>
              <a:rPr lang="en-US"/>
              <a:t>Click to edit Master text styles</a:t>
            </a:r>
          </a:p>
          <a:p>
            <a:pPr lvl="1"/>
            <a:r>
              <a:rPr lang="en-US"/>
              <a:t>Second level</a:t>
            </a:r>
          </a:p>
          <a:p>
            <a:pPr lvl="2"/>
            <a:r>
              <a:rPr lang="en-US"/>
              <a:t>Third level</a:t>
            </a:r>
          </a:p>
        </p:txBody>
      </p:sp>
      <p:sp>
        <p:nvSpPr>
          <p:cNvPr id="13" name="Text Placeholder 3"/>
          <p:cNvSpPr>
            <a:spLocks noGrp="1"/>
          </p:cNvSpPr>
          <p:nvPr>
            <p:ph type="body" sz="quarter" idx="13" hasCustomPrompt="1"/>
          </p:nvPr>
        </p:nvSpPr>
        <p:spPr>
          <a:xfrm>
            <a:off x="479999" y="6489700"/>
            <a:ext cx="11233635" cy="368300"/>
          </a:xfrm>
          <a:prstGeom prst="rect">
            <a:avLst/>
          </a:prstGeom>
        </p:spPr>
        <p:txBody>
          <a:bodyPr/>
          <a:lstStyle>
            <a:lvl1pPr marL="0" indent="0">
              <a:spcBef>
                <a:spcPts val="0"/>
              </a:spcBef>
              <a:spcAft>
                <a:spcPts val="0"/>
              </a:spcAft>
              <a:buNone/>
              <a:defRPr sz="900" baseline="0"/>
            </a:lvl1pPr>
          </a:lstStyle>
          <a:p>
            <a:pPr lvl="0"/>
            <a:r>
              <a:rPr lang="en-US"/>
              <a:t>Click to add sources/notes</a:t>
            </a:r>
          </a:p>
        </p:txBody>
      </p:sp>
      <p:pic>
        <p:nvPicPr>
          <p:cNvPr id="14" name="Picture 9" descr="mtm_95black-03.jp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712619" y="0"/>
            <a:ext cx="766763" cy="260350"/>
          </a:xfrm>
          <a:prstGeom prst="rect">
            <a:avLst/>
          </a:prstGeom>
          <a:noFill/>
          <a:ln w="9525">
            <a:noFill/>
            <a:miter lim="800000"/>
            <a:headEnd/>
            <a:tailEnd/>
          </a:ln>
        </p:spPr>
      </p:pic>
    </p:spTree>
    <p:extLst>
      <p:ext uri="{BB962C8B-B14F-4D97-AF65-F5344CB8AC3E}">
        <p14:creationId xmlns:p14="http://schemas.microsoft.com/office/powerpoint/2010/main" val="308376512"/>
      </p:ext>
    </p:extLst>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2" name="Text Placeholder 6">
            <a:extLst>
              <a:ext uri="{FF2B5EF4-FFF2-40B4-BE49-F238E27FC236}">
                <a16:creationId xmlns:a16="http://schemas.microsoft.com/office/drawing/2014/main" id="{9C8B26C0-A80C-691B-592F-DF64977168B2}"/>
              </a:ext>
            </a:extLst>
          </p:cNvPr>
          <p:cNvSpPr>
            <a:spLocks noGrp="1"/>
          </p:cNvSpPr>
          <p:nvPr>
            <p:ph type="body" sz="quarter" idx="34" hasCustomPrompt="1"/>
          </p:nvPr>
        </p:nvSpPr>
        <p:spPr>
          <a:xfrm>
            <a:off x="279263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6" name="Picture Placeholder 5">
            <a:extLst>
              <a:ext uri="{FF2B5EF4-FFF2-40B4-BE49-F238E27FC236}">
                <a16:creationId xmlns:a16="http://schemas.microsoft.com/office/drawing/2014/main" id="{CAD97536-789A-7744-C13B-53E10C02D1D3}"/>
              </a:ext>
            </a:extLst>
          </p:cNvPr>
          <p:cNvSpPr>
            <a:spLocks noGrp="1"/>
          </p:cNvSpPr>
          <p:nvPr>
            <p:ph type="pic" sz="quarter" idx="13"/>
          </p:nvPr>
        </p:nvSpPr>
        <p:spPr>
          <a:xfrm>
            <a:off x="614885" y="1149559"/>
            <a:ext cx="1184400" cy="1184400"/>
          </a:xfrm>
          <a:solidFill>
            <a:schemeClr val="bg1">
              <a:lumMod val="85000"/>
            </a:schemeClr>
          </a:solidFill>
        </p:spPr>
        <p:txBody>
          <a:bodyPr/>
          <a:lstStyle/>
          <a:p>
            <a:endParaRPr lang="en-GB" dirty="0"/>
          </a:p>
        </p:txBody>
      </p:sp>
      <p:sp>
        <p:nvSpPr>
          <p:cNvPr id="39" name="Picture Placeholder 5">
            <a:extLst>
              <a:ext uri="{FF2B5EF4-FFF2-40B4-BE49-F238E27FC236}">
                <a16:creationId xmlns:a16="http://schemas.microsoft.com/office/drawing/2014/main" id="{9B94EB92-59A2-CAE0-A920-38D56FEEE97A}"/>
              </a:ext>
            </a:extLst>
          </p:cNvPr>
          <p:cNvSpPr>
            <a:spLocks noGrp="1"/>
          </p:cNvSpPr>
          <p:nvPr>
            <p:ph type="pic" sz="quarter" idx="14"/>
          </p:nvPr>
        </p:nvSpPr>
        <p:spPr>
          <a:xfrm>
            <a:off x="3077087" y="1149559"/>
            <a:ext cx="1184400" cy="1184400"/>
          </a:xfrm>
          <a:solidFill>
            <a:schemeClr val="bg1">
              <a:lumMod val="85000"/>
            </a:schemeClr>
          </a:solidFill>
        </p:spPr>
        <p:txBody>
          <a:bodyPr/>
          <a:lstStyle/>
          <a:p>
            <a:endParaRPr lang="en-GB" dirty="0"/>
          </a:p>
        </p:txBody>
      </p:sp>
      <p:sp>
        <p:nvSpPr>
          <p:cNvPr id="40" name="Picture Placeholder 5">
            <a:extLst>
              <a:ext uri="{FF2B5EF4-FFF2-40B4-BE49-F238E27FC236}">
                <a16:creationId xmlns:a16="http://schemas.microsoft.com/office/drawing/2014/main" id="{A2037EF0-46C5-5ECD-6D7D-8B423B135415}"/>
              </a:ext>
            </a:extLst>
          </p:cNvPr>
          <p:cNvSpPr>
            <a:spLocks noGrp="1"/>
          </p:cNvSpPr>
          <p:nvPr>
            <p:ph type="pic" sz="quarter" idx="15"/>
          </p:nvPr>
        </p:nvSpPr>
        <p:spPr>
          <a:xfrm>
            <a:off x="5539289" y="1149559"/>
            <a:ext cx="1184400" cy="1184400"/>
          </a:xfrm>
          <a:solidFill>
            <a:schemeClr val="bg1">
              <a:lumMod val="85000"/>
            </a:schemeClr>
          </a:solidFill>
        </p:spPr>
        <p:txBody>
          <a:bodyPr/>
          <a:lstStyle/>
          <a:p>
            <a:endParaRPr lang="en-GB" dirty="0"/>
          </a:p>
        </p:txBody>
      </p:sp>
      <p:sp>
        <p:nvSpPr>
          <p:cNvPr id="41" name="Picture Placeholder 5">
            <a:extLst>
              <a:ext uri="{FF2B5EF4-FFF2-40B4-BE49-F238E27FC236}">
                <a16:creationId xmlns:a16="http://schemas.microsoft.com/office/drawing/2014/main" id="{691DB60B-EBF1-0394-56AB-9271D3584436}"/>
              </a:ext>
            </a:extLst>
          </p:cNvPr>
          <p:cNvSpPr>
            <a:spLocks noGrp="1"/>
          </p:cNvSpPr>
          <p:nvPr>
            <p:ph type="pic" sz="quarter" idx="16"/>
          </p:nvPr>
        </p:nvSpPr>
        <p:spPr>
          <a:xfrm>
            <a:off x="8001491" y="1149559"/>
            <a:ext cx="1184400" cy="1184400"/>
          </a:xfrm>
          <a:solidFill>
            <a:schemeClr val="bg1">
              <a:lumMod val="85000"/>
            </a:schemeClr>
          </a:solidFill>
        </p:spPr>
        <p:txBody>
          <a:bodyPr/>
          <a:lstStyle/>
          <a:p>
            <a:endParaRPr lang="en-GB" dirty="0"/>
          </a:p>
        </p:txBody>
      </p:sp>
      <p:sp>
        <p:nvSpPr>
          <p:cNvPr id="42" name="Picture Placeholder 5">
            <a:extLst>
              <a:ext uri="{FF2B5EF4-FFF2-40B4-BE49-F238E27FC236}">
                <a16:creationId xmlns:a16="http://schemas.microsoft.com/office/drawing/2014/main" id="{0743C6B7-447D-329E-04CC-831A65AA2BDF}"/>
              </a:ext>
            </a:extLst>
          </p:cNvPr>
          <p:cNvSpPr>
            <a:spLocks noGrp="1"/>
          </p:cNvSpPr>
          <p:nvPr>
            <p:ph type="pic" sz="quarter" idx="17"/>
          </p:nvPr>
        </p:nvSpPr>
        <p:spPr>
          <a:xfrm>
            <a:off x="10463691" y="1149559"/>
            <a:ext cx="1184400" cy="1184400"/>
          </a:xfrm>
          <a:solidFill>
            <a:schemeClr val="bg1">
              <a:lumMod val="85000"/>
            </a:schemeClr>
          </a:solidFill>
        </p:spPr>
        <p:txBody>
          <a:bodyPr/>
          <a:lstStyle/>
          <a:p>
            <a:endParaRPr lang="en-GB" dirty="0"/>
          </a:p>
        </p:txBody>
      </p:sp>
      <p:sp>
        <p:nvSpPr>
          <p:cNvPr id="43" name="Picture Placeholder 5">
            <a:extLst>
              <a:ext uri="{FF2B5EF4-FFF2-40B4-BE49-F238E27FC236}">
                <a16:creationId xmlns:a16="http://schemas.microsoft.com/office/drawing/2014/main" id="{97885C51-DAF8-CFE4-E07E-4A77D20A2D0B}"/>
              </a:ext>
            </a:extLst>
          </p:cNvPr>
          <p:cNvSpPr>
            <a:spLocks noGrp="1"/>
          </p:cNvSpPr>
          <p:nvPr>
            <p:ph type="pic" sz="quarter" idx="18"/>
          </p:nvPr>
        </p:nvSpPr>
        <p:spPr>
          <a:xfrm>
            <a:off x="614259" y="3346575"/>
            <a:ext cx="1184400" cy="1184400"/>
          </a:xfrm>
          <a:solidFill>
            <a:schemeClr val="bg1">
              <a:lumMod val="85000"/>
            </a:schemeClr>
          </a:solidFill>
        </p:spPr>
        <p:txBody>
          <a:bodyPr/>
          <a:lstStyle/>
          <a:p>
            <a:endParaRPr lang="en-GB" dirty="0"/>
          </a:p>
        </p:txBody>
      </p:sp>
      <p:sp>
        <p:nvSpPr>
          <p:cNvPr id="44" name="Picture Placeholder 5">
            <a:extLst>
              <a:ext uri="{FF2B5EF4-FFF2-40B4-BE49-F238E27FC236}">
                <a16:creationId xmlns:a16="http://schemas.microsoft.com/office/drawing/2014/main" id="{85B93E8A-559B-3B56-D8B2-697FFE006976}"/>
              </a:ext>
            </a:extLst>
          </p:cNvPr>
          <p:cNvSpPr>
            <a:spLocks noGrp="1"/>
          </p:cNvSpPr>
          <p:nvPr>
            <p:ph type="pic" sz="quarter" idx="19"/>
          </p:nvPr>
        </p:nvSpPr>
        <p:spPr>
          <a:xfrm>
            <a:off x="3076461" y="3346575"/>
            <a:ext cx="1184400" cy="1184400"/>
          </a:xfrm>
          <a:solidFill>
            <a:schemeClr val="bg1">
              <a:lumMod val="85000"/>
            </a:schemeClr>
          </a:solidFill>
        </p:spPr>
        <p:txBody>
          <a:bodyPr/>
          <a:lstStyle/>
          <a:p>
            <a:endParaRPr lang="en-GB" dirty="0"/>
          </a:p>
        </p:txBody>
      </p:sp>
      <p:sp>
        <p:nvSpPr>
          <p:cNvPr id="45" name="Picture Placeholder 5">
            <a:extLst>
              <a:ext uri="{FF2B5EF4-FFF2-40B4-BE49-F238E27FC236}">
                <a16:creationId xmlns:a16="http://schemas.microsoft.com/office/drawing/2014/main" id="{CABD96A4-7320-AAC4-F94F-6763511A79E3}"/>
              </a:ext>
            </a:extLst>
          </p:cNvPr>
          <p:cNvSpPr>
            <a:spLocks noGrp="1"/>
          </p:cNvSpPr>
          <p:nvPr>
            <p:ph type="pic" sz="quarter" idx="20"/>
          </p:nvPr>
        </p:nvSpPr>
        <p:spPr>
          <a:xfrm>
            <a:off x="5538663" y="3346575"/>
            <a:ext cx="1184400" cy="1184400"/>
          </a:xfrm>
          <a:solidFill>
            <a:schemeClr val="bg1">
              <a:lumMod val="85000"/>
            </a:schemeClr>
          </a:solidFill>
        </p:spPr>
        <p:txBody>
          <a:bodyPr/>
          <a:lstStyle/>
          <a:p>
            <a:endParaRPr lang="en-GB" dirty="0"/>
          </a:p>
        </p:txBody>
      </p:sp>
      <p:sp>
        <p:nvSpPr>
          <p:cNvPr id="46" name="Picture Placeholder 5">
            <a:extLst>
              <a:ext uri="{FF2B5EF4-FFF2-40B4-BE49-F238E27FC236}">
                <a16:creationId xmlns:a16="http://schemas.microsoft.com/office/drawing/2014/main" id="{4877BC27-3D51-9663-2237-14A93A7CC097}"/>
              </a:ext>
            </a:extLst>
          </p:cNvPr>
          <p:cNvSpPr>
            <a:spLocks noGrp="1"/>
          </p:cNvSpPr>
          <p:nvPr>
            <p:ph type="pic" sz="quarter" idx="21"/>
          </p:nvPr>
        </p:nvSpPr>
        <p:spPr>
          <a:xfrm>
            <a:off x="8000865" y="3346575"/>
            <a:ext cx="1184400" cy="1184400"/>
          </a:xfrm>
          <a:solidFill>
            <a:schemeClr val="bg1">
              <a:lumMod val="85000"/>
            </a:schemeClr>
          </a:solidFill>
        </p:spPr>
        <p:txBody>
          <a:bodyPr/>
          <a:lstStyle/>
          <a:p>
            <a:endParaRPr lang="en-GB" dirty="0"/>
          </a:p>
        </p:txBody>
      </p:sp>
      <p:sp>
        <p:nvSpPr>
          <p:cNvPr id="47" name="Picture Placeholder 5">
            <a:extLst>
              <a:ext uri="{FF2B5EF4-FFF2-40B4-BE49-F238E27FC236}">
                <a16:creationId xmlns:a16="http://schemas.microsoft.com/office/drawing/2014/main" id="{14626682-DD25-49BD-144A-69E8DC53596B}"/>
              </a:ext>
            </a:extLst>
          </p:cNvPr>
          <p:cNvSpPr>
            <a:spLocks noGrp="1"/>
          </p:cNvSpPr>
          <p:nvPr>
            <p:ph type="pic" sz="quarter" idx="22"/>
          </p:nvPr>
        </p:nvSpPr>
        <p:spPr>
          <a:xfrm>
            <a:off x="10463065" y="3346575"/>
            <a:ext cx="1184400" cy="1184400"/>
          </a:xfrm>
          <a:solidFill>
            <a:schemeClr val="bg1">
              <a:lumMod val="85000"/>
            </a:schemeClr>
          </a:solidFill>
        </p:spPr>
        <p:txBody>
          <a:bodyPr/>
          <a:lstStyle/>
          <a:p>
            <a:endParaRPr lang="en-GB" dirty="0"/>
          </a:p>
        </p:txBody>
      </p:sp>
      <p:sp>
        <p:nvSpPr>
          <p:cNvPr id="2" name="Title 1">
            <a:extLst>
              <a:ext uri="{FF2B5EF4-FFF2-40B4-BE49-F238E27FC236}">
                <a16:creationId xmlns:a16="http://schemas.microsoft.com/office/drawing/2014/main" id="{21E1C2C8-4790-21AB-D95A-92CA8FA8C069}"/>
              </a:ext>
            </a:extLst>
          </p:cNvPr>
          <p:cNvSpPr>
            <a:spLocks noGrp="1"/>
          </p:cNvSpPr>
          <p:nvPr>
            <p:ph type="title"/>
          </p:nvPr>
        </p:nvSpPr>
        <p:spPr>
          <a:xfrm>
            <a:off x="371475" y="359944"/>
            <a:ext cx="11518423" cy="701501"/>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761C70-B041-4A23-4BCB-F5CB4E9443EB}"/>
              </a:ext>
            </a:extLst>
          </p:cNvPr>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a:extLst>
              <a:ext uri="{FF2B5EF4-FFF2-40B4-BE49-F238E27FC236}">
                <a16:creationId xmlns:a16="http://schemas.microsoft.com/office/drawing/2014/main" id="{4D52B300-B434-691D-3D76-E4AF774AA4F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DEC6692B-927B-4B22-9C5F-35CB3A5ACA82}"/>
              </a:ext>
            </a:extLst>
          </p:cNvPr>
          <p:cNvSpPr>
            <a:spLocks noGrp="1"/>
          </p:cNvSpPr>
          <p:nvPr>
            <p:ph type="sldNum" sz="quarter" idx="12"/>
          </p:nvPr>
        </p:nvSpPr>
        <p:spPr/>
        <p:txBody>
          <a:bodyPr/>
          <a:lstStyle/>
          <a:p>
            <a:fld id="{6623F64F-6692-49A2-80FF-3D660AAAEE7A}" type="slidenum">
              <a:rPr lang="en-GB" smtClean="0"/>
              <a:pPr/>
              <a:t>‹#›</a:t>
            </a:fld>
            <a:endParaRPr lang="en-GB" dirty="0"/>
          </a:p>
        </p:txBody>
      </p:sp>
      <p:cxnSp>
        <p:nvCxnSpPr>
          <p:cNvPr id="21" name="Straight Connector 20">
            <a:extLst>
              <a:ext uri="{FF2B5EF4-FFF2-40B4-BE49-F238E27FC236}">
                <a16:creationId xmlns:a16="http://schemas.microsoft.com/office/drawing/2014/main" id="{9C8CFFC5-56C6-267B-E772-EFDE38E880EE}"/>
              </a:ext>
            </a:extLst>
          </p:cNvPr>
          <p:cNvCxnSpPr>
            <a:cxnSpLocks/>
          </p:cNvCxnSpPr>
          <p:nvPr userDrawn="1"/>
        </p:nvCxnSpPr>
        <p:spPr>
          <a:xfrm>
            <a:off x="382866"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2C87480-7EC0-E06B-80CE-A5E61F866A2B}"/>
              </a:ext>
            </a:extLst>
          </p:cNvPr>
          <p:cNvCxnSpPr>
            <a:cxnSpLocks/>
          </p:cNvCxnSpPr>
          <p:nvPr userDrawn="1"/>
        </p:nvCxnSpPr>
        <p:spPr>
          <a:xfrm>
            <a:off x="2893461"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E5449B5-F0DD-5201-E55C-9CC82C0210E2}"/>
              </a:ext>
            </a:extLst>
          </p:cNvPr>
          <p:cNvCxnSpPr>
            <a:cxnSpLocks/>
          </p:cNvCxnSpPr>
          <p:nvPr userDrawn="1"/>
        </p:nvCxnSpPr>
        <p:spPr>
          <a:xfrm>
            <a:off x="5302129"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C37246-3AD9-B2AC-76D9-17FDAD4B05C9}"/>
              </a:ext>
            </a:extLst>
          </p:cNvPr>
          <p:cNvCxnSpPr>
            <a:cxnSpLocks/>
          </p:cNvCxnSpPr>
          <p:nvPr userDrawn="1"/>
        </p:nvCxnSpPr>
        <p:spPr>
          <a:xfrm>
            <a:off x="7766244"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71A764D-3E43-45CC-0191-A353558094A7}"/>
              </a:ext>
            </a:extLst>
          </p:cNvPr>
          <p:cNvCxnSpPr>
            <a:cxnSpLocks/>
          </p:cNvCxnSpPr>
          <p:nvPr userDrawn="1"/>
        </p:nvCxnSpPr>
        <p:spPr>
          <a:xfrm>
            <a:off x="10220687"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39FA8FC-3DAD-0365-DCC6-0F32E87173AA}"/>
              </a:ext>
            </a:extLst>
          </p:cNvPr>
          <p:cNvCxnSpPr>
            <a:cxnSpLocks/>
          </p:cNvCxnSpPr>
          <p:nvPr userDrawn="1"/>
        </p:nvCxnSpPr>
        <p:spPr>
          <a:xfrm>
            <a:off x="2898438"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4215D00-4EC5-ED6C-6901-9C80C4842851}"/>
              </a:ext>
            </a:extLst>
          </p:cNvPr>
          <p:cNvCxnSpPr>
            <a:cxnSpLocks/>
          </p:cNvCxnSpPr>
          <p:nvPr userDrawn="1"/>
        </p:nvCxnSpPr>
        <p:spPr>
          <a:xfrm>
            <a:off x="5327145"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4CDA88-7F72-6884-E098-8EF2A6E29414}"/>
              </a:ext>
            </a:extLst>
          </p:cNvPr>
          <p:cNvCxnSpPr>
            <a:cxnSpLocks/>
          </p:cNvCxnSpPr>
          <p:nvPr userDrawn="1"/>
        </p:nvCxnSpPr>
        <p:spPr>
          <a:xfrm>
            <a:off x="10263495"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279A4DB-0427-0A66-AF0B-093378DC095E}"/>
              </a:ext>
            </a:extLst>
          </p:cNvPr>
          <p:cNvCxnSpPr>
            <a:cxnSpLocks/>
          </p:cNvCxnSpPr>
          <p:nvPr userDrawn="1"/>
        </p:nvCxnSpPr>
        <p:spPr>
          <a:xfrm>
            <a:off x="7803150" y="4624675"/>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9D02220-F018-1969-3164-6BFF4EA1B235}"/>
              </a:ext>
            </a:extLst>
          </p:cNvPr>
          <p:cNvCxnSpPr>
            <a:cxnSpLocks/>
          </p:cNvCxnSpPr>
          <p:nvPr userDrawn="1"/>
        </p:nvCxnSpPr>
        <p:spPr>
          <a:xfrm>
            <a:off x="484036" y="464773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71" name="Text Placeholder 6">
            <a:extLst>
              <a:ext uri="{FF2B5EF4-FFF2-40B4-BE49-F238E27FC236}">
                <a16:creationId xmlns:a16="http://schemas.microsoft.com/office/drawing/2014/main" id="{19EADE65-C122-EB2C-19EB-19D10330B91B}"/>
              </a:ext>
            </a:extLst>
          </p:cNvPr>
          <p:cNvSpPr>
            <a:spLocks noGrp="1"/>
          </p:cNvSpPr>
          <p:nvPr>
            <p:ph type="body" sz="quarter" idx="33" hasCustomPrompt="1"/>
          </p:nvPr>
        </p:nvSpPr>
        <p:spPr>
          <a:xfrm>
            <a:off x="34284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3" name="Text Placeholder 6">
            <a:extLst>
              <a:ext uri="{FF2B5EF4-FFF2-40B4-BE49-F238E27FC236}">
                <a16:creationId xmlns:a16="http://schemas.microsoft.com/office/drawing/2014/main" id="{CB9D182C-F076-5175-7385-DE48C8E9FF5A}"/>
              </a:ext>
            </a:extLst>
          </p:cNvPr>
          <p:cNvSpPr>
            <a:spLocks noGrp="1"/>
          </p:cNvSpPr>
          <p:nvPr>
            <p:ph type="body" sz="quarter" idx="35" hasCustomPrompt="1"/>
          </p:nvPr>
        </p:nvSpPr>
        <p:spPr>
          <a:xfrm>
            <a:off x="5226317"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4" name="Text Placeholder 6">
            <a:extLst>
              <a:ext uri="{FF2B5EF4-FFF2-40B4-BE49-F238E27FC236}">
                <a16:creationId xmlns:a16="http://schemas.microsoft.com/office/drawing/2014/main" id="{88730061-9A2D-BBD8-79B7-3F41D535AE99}"/>
              </a:ext>
            </a:extLst>
          </p:cNvPr>
          <p:cNvSpPr>
            <a:spLocks noGrp="1"/>
          </p:cNvSpPr>
          <p:nvPr>
            <p:ph type="body" sz="quarter" idx="36" hasCustomPrompt="1"/>
          </p:nvPr>
        </p:nvSpPr>
        <p:spPr>
          <a:xfrm>
            <a:off x="7729449"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5" name="Text Placeholder 6">
            <a:extLst>
              <a:ext uri="{FF2B5EF4-FFF2-40B4-BE49-F238E27FC236}">
                <a16:creationId xmlns:a16="http://schemas.microsoft.com/office/drawing/2014/main" id="{97C1F9A3-D059-7259-C0FB-DF8D338811A8}"/>
              </a:ext>
            </a:extLst>
          </p:cNvPr>
          <p:cNvSpPr>
            <a:spLocks noGrp="1"/>
          </p:cNvSpPr>
          <p:nvPr>
            <p:ph type="body" sz="quarter" idx="37" hasCustomPrompt="1"/>
          </p:nvPr>
        </p:nvSpPr>
        <p:spPr>
          <a:xfrm>
            <a:off x="1017027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6" name="Text Placeholder 6">
            <a:extLst>
              <a:ext uri="{FF2B5EF4-FFF2-40B4-BE49-F238E27FC236}">
                <a16:creationId xmlns:a16="http://schemas.microsoft.com/office/drawing/2014/main" id="{B6A037C9-0C42-CE2B-896B-AF6B848B534A}"/>
              </a:ext>
            </a:extLst>
          </p:cNvPr>
          <p:cNvSpPr>
            <a:spLocks noGrp="1"/>
          </p:cNvSpPr>
          <p:nvPr>
            <p:ph type="body" sz="quarter" idx="38" hasCustomPrompt="1"/>
          </p:nvPr>
        </p:nvSpPr>
        <p:spPr>
          <a:xfrm>
            <a:off x="279263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7" name="Text Placeholder 6">
            <a:extLst>
              <a:ext uri="{FF2B5EF4-FFF2-40B4-BE49-F238E27FC236}">
                <a16:creationId xmlns:a16="http://schemas.microsoft.com/office/drawing/2014/main" id="{D83EABD8-8716-2269-4367-B8B667FDE791}"/>
              </a:ext>
            </a:extLst>
          </p:cNvPr>
          <p:cNvSpPr>
            <a:spLocks noGrp="1"/>
          </p:cNvSpPr>
          <p:nvPr>
            <p:ph type="body" sz="quarter" idx="39" hasCustomPrompt="1"/>
          </p:nvPr>
        </p:nvSpPr>
        <p:spPr>
          <a:xfrm>
            <a:off x="34284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8" name="Text Placeholder 6">
            <a:extLst>
              <a:ext uri="{FF2B5EF4-FFF2-40B4-BE49-F238E27FC236}">
                <a16:creationId xmlns:a16="http://schemas.microsoft.com/office/drawing/2014/main" id="{EA92B77D-AE99-9AE0-42D8-2D2A16ED3C1D}"/>
              </a:ext>
            </a:extLst>
          </p:cNvPr>
          <p:cNvSpPr>
            <a:spLocks noGrp="1"/>
          </p:cNvSpPr>
          <p:nvPr>
            <p:ph type="body" sz="quarter" idx="40" hasCustomPrompt="1"/>
          </p:nvPr>
        </p:nvSpPr>
        <p:spPr>
          <a:xfrm>
            <a:off x="5226317"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9" name="Text Placeholder 6">
            <a:extLst>
              <a:ext uri="{FF2B5EF4-FFF2-40B4-BE49-F238E27FC236}">
                <a16:creationId xmlns:a16="http://schemas.microsoft.com/office/drawing/2014/main" id="{ADC7C694-3541-85F1-A4EC-DA4E64C5A090}"/>
              </a:ext>
            </a:extLst>
          </p:cNvPr>
          <p:cNvSpPr>
            <a:spLocks noGrp="1"/>
          </p:cNvSpPr>
          <p:nvPr>
            <p:ph type="body" sz="quarter" idx="41" hasCustomPrompt="1"/>
          </p:nvPr>
        </p:nvSpPr>
        <p:spPr>
          <a:xfrm>
            <a:off x="7729449"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80" name="Text Placeholder 6">
            <a:extLst>
              <a:ext uri="{FF2B5EF4-FFF2-40B4-BE49-F238E27FC236}">
                <a16:creationId xmlns:a16="http://schemas.microsoft.com/office/drawing/2014/main" id="{B724C0B8-9B99-F1BB-62EB-0C571FF3E752}"/>
              </a:ext>
            </a:extLst>
          </p:cNvPr>
          <p:cNvSpPr>
            <a:spLocks noGrp="1"/>
          </p:cNvSpPr>
          <p:nvPr>
            <p:ph type="body" sz="quarter" idx="42" hasCustomPrompt="1"/>
          </p:nvPr>
        </p:nvSpPr>
        <p:spPr>
          <a:xfrm>
            <a:off x="1017027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Tree>
    <p:extLst>
      <p:ext uri="{BB962C8B-B14F-4D97-AF65-F5344CB8AC3E}">
        <p14:creationId xmlns:p14="http://schemas.microsoft.com/office/powerpoint/2010/main" val="419840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58588" y="1292695"/>
            <a:ext cx="5298141" cy="2411176"/>
          </a:xfrm>
        </p:spPr>
        <p:txBody>
          <a:bodyPr anchor="t">
            <a:normAutofit/>
          </a:bodyPr>
          <a:lstStyle>
            <a:lvl1pPr algn="l">
              <a:defRPr sz="40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dirty="0"/>
          </a:p>
        </p:txBody>
      </p:sp>
      <p:sp>
        <p:nvSpPr>
          <p:cNvPr id="11" name="Text Placeholder 14"/>
          <p:cNvSpPr>
            <a:spLocks noGrp="1"/>
          </p:cNvSpPr>
          <p:nvPr>
            <p:ph type="body" sz="quarter" idx="15" hasCustomPrompt="1"/>
          </p:nvPr>
        </p:nvSpPr>
        <p:spPr>
          <a:xfrm>
            <a:off x="565621" y="571616"/>
            <a:ext cx="5530379" cy="352613"/>
          </a:xfrm>
        </p:spPr>
        <p:txBody>
          <a:bodyPr>
            <a:normAutofit/>
          </a:bodyPr>
          <a:lstStyle>
            <a:lvl1pPr marL="0" algn="l" defTabSz="914377"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5"/>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264061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dirty="0"/>
          </a:p>
        </p:txBody>
      </p:sp>
      <p:sp>
        <p:nvSpPr>
          <p:cNvPr id="16" name="Text Placeholder 14"/>
          <p:cNvSpPr>
            <a:spLocks noGrp="1"/>
          </p:cNvSpPr>
          <p:nvPr>
            <p:ph type="body" sz="quarter" idx="14" hasCustomPrompt="1"/>
          </p:nvPr>
        </p:nvSpPr>
        <p:spPr>
          <a:xfrm>
            <a:off x="371289" y="651156"/>
            <a:ext cx="6450012" cy="352613"/>
          </a:xfrm>
        </p:spPr>
        <p:txBody>
          <a:bodyPr>
            <a:normAutofit/>
          </a:bodyPr>
          <a:lstStyle>
            <a:lvl1pPr marL="0" algn="l" defTabSz="914377" rtl="0" eaLnBrk="1" latinLnBrk="0" hangingPunct="1">
              <a:lnSpc>
                <a:spcPct val="90000"/>
              </a:lnSpc>
              <a:spcBef>
                <a:spcPct val="0"/>
              </a:spcBef>
              <a:buNone/>
              <a:defRPr lang="en-US" sz="1800" b="1" kern="1200" spc="31"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375142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0" name="Text Placeholder 7"/>
          <p:cNvSpPr>
            <a:spLocks noGrp="1"/>
          </p:cNvSpPr>
          <p:nvPr>
            <p:ph type="body" sz="quarter" idx="15"/>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3099693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6"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9" name="Content Placeholder 7"/>
          <p:cNvSpPr>
            <a:spLocks noGrp="1"/>
          </p:cNvSpPr>
          <p:nvPr>
            <p:ph sz="quarter" idx="14"/>
          </p:nvPr>
        </p:nvSpPr>
        <p:spPr>
          <a:xfrm>
            <a:off x="379142" y="1614207"/>
            <a:ext cx="11296031"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6" y="1428751"/>
            <a:ext cx="112331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5351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9" name="Content Placeholder 7"/>
          <p:cNvSpPr>
            <a:spLocks noGrp="1"/>
          </p:cNvSpPr>
          <p:nvPr>
            <p:ph sz="quarter" idx="14"/>
          </p:nvPr>
        </p:nvSpPr>
        <p:spPr>
          <a:xfrm>
            <a:off x="379143"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p:nvCxnSpPr>
        <p:spPr>
          <a:xfrm>
            <a:off x="6196284"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9148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3" y="359945"/>
            <a:ext cx="5594827"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9" y="1614208"/>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44914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9" y="1614208"/>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6007893" y="-9729"/>
            <a:ext cx="6184107" cy="5948364"/>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20336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73409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3"/>
            <a:ext cx="3713547"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5" y="3822701"/>
            <a:ext cx="3713547"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3" y="3822701"/>
            <a:ext cx="3713547"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7" y="1428750"/>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6" y="1428750"/>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6" y="1428750"/>
            <a:ext cx="3645289" cy="2106775"/>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91341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3"/>
            <a:ext cx="2792239"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9" y="3822701"/>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701"/>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6" y="1428750"/>
            <a:ext cx="2680405" cy="2106775"/>
          </a:xfrm>
          <a:solidFill>
            <a:schemeClr val="bg1">
              <a:lumMod val="85000"/>
            </a:schemeClr>
          </a:solidFill>
        </p:spPr>
        <p:txBody>
          <a:bodyPr/>
          <a:lstStyle/>
          <a:p>
            <a:r>
              <a:rPr lang="en-US" dirty="0"/>
              <a:t>Click icon to add picture</a:t>
            </a:r>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5"/>
          </a:xfrm>
          <a:solidFill>
            <a:schemeClr val="bg1">
              <a:lumMod val="85000"/>
            </a:schemeClr>
          </a:solidFill>
        </p:spPr>
        <p:txBody>
          <a:bodyPr/>
          <a:lstStyle/>
          <a:p>
            <a:r>
              <a:rPr lang="en-US" dirty="0"/>
              <a:t>Click icon to add picture</a:t>
            </a:r>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6" y="1428750"/>
            <a:ext cx="2680405" cy="2106775"/>
          </a:xfrm>
          <a:solidFill>
            <a:schemeClr val="bg1">
              <a:lumMod val="85000"/>
            </a:schemeClr>
          </a:solidFill>
        </p:spPr>
        <p:txBody>
          <a:bodyPr/>
          <a:lstStyle/>
          <a:p>
            <a:r>
              <a:rPr lang="en-US" dirty="0"/>
              <a:t>Click icon to add picture</a:t>
            </a:r>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70" y="1428750"/>
            <a:ext cx="2680405" cy="2106775"/>
          </a:xfrm>
          <a:solidFill>
            <a:schemeClr val="bg1">
              <a:lumMod val="85000"/>
            </a:schemeClr>
          </a:solidFill>
        </p:spPr>
        <p:txBody>
          <a:bodyPr/>
          <a:lstStyle/>
          <a:p>
            <a:r>
              <a:rPr lang="en-US" dirty="0"/>
              <a:t>Click icon to add picture</a:t>
            </a:r>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1" y="3822701"/>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321835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6" y="1428751"/>
            <a:ext cx="2680405" cy="3836988"/>
          </a:xfrm>
          <a:solidFill>
            <a:schemeClr val="bg1">
              <a:lumMod val="85000"/>
            </a:schemeClr>
          </a:solidFill>
        </p:spPr>
        <p:txBody>
          <a:bodyPr/>
          <a:lstStyle/>
          <a:p>
            <a:r>
              <a:rPr lang="en-US" dirty="0"/>
              <a:t>Click icon to add picture</a:t>
            </a:r>
            <a:endParaRPr lang="en-GB" dirty="0"/>
          </a:p>
        </p:txBody>
      </p:sp>
      <p:sp>
        <p:nvSpPr>
          <p:cNvPr id="20" name="Picture Placeholder 16"/>
          <p:cNvSpPr>
            <a:spLocks noGrp="1"/>
          </p:cNvSpPr>
          <p:nvPr>
            <p:ph type="pic" sz="quarter" idx="20"/>
          </p:nvPr>
        </p:nvSpPr>
        <p:spPr>
          <a:xfrm>
            <a:off x="3330340" y="1428751"/>
            <a:ext cx="2680405" cy="3836988"/>
          </a:xfrm>
          <a:solidFill>
            <a:schemeClr val="bg1">
              <a:lumMod val="85000"/>
            </a:schemeClr>
          </a:solidFill>
        </p:spPr>
        <p:txBody>
          <a:bodyPr/>
          <a:lstStyle/>
          <a:p>
            <a:r>
              <a:rPr lang="en-US" dirty="0"/>
              <a:t>Click icon to add picture</a:t>
            </a:r>
            <a:endParaRPr lang="en-GB" dirty="0"/>
          </a:p>
        </p:txBody>
      </p:sp>
      <p:sp>
        <p:nvSpPr>
          <p:cNvPr id="21" name="Picture Placeholder 16"/>
          <p:cNvSpPr>
            <a:spLocks noGrp="1"/>
          </p:cNvSpPr>
          <p:nvPr>
            <p:ph type="pic" sz="quarter" idx="21"/>
          </p:nvPr>
        </p:nvSpPr>
        <p:spPr>
          <a:xfrm>
            <a:off x="6181256" y="1428751"/>
            <a:ext cx="2680405" cy="3836988"/>
          </a:xfrm>
          <a:solidFill>
            <a:schemeClr val="bg1">
              <a:lumMod val="85000"/>
            </a:schemeClr>
          </a:solidFill>
        </p:spPr>
        <p:txBody>
          <a:bodyPr/>
          <a:lstStyle/>
          <a:p>
            <a:r>
              <a:rPr lang="en-US" dirty="0"/>
              <a:t>Click icon to add picture</a:t>
            </a:r>
            <a:endParaRPr lang="en-GB" dirty="0"/>
          </a:p>
        </p:txBody>
      </p:sp>
      <p:sp>
        <p:nvSpPr>
          <p:cNvPr id="18" name="Picture Placeholder 16"/>
          <p:cNvSpPr>
            <a:spLocks noGrp="1"/>
          </p:cNvSpPr>
          <p:nvPr>
            <p:ph type="pic" sz="quarter" idx="22"/>
          </p:nvPr>
        </p:nvSpPr>
        <p:spPr>
          <a:xfrm>
            <a:off x="9032170" y="1428751"/>
            <a:ext cx="2680405" cy="3836988"/>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15798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9" y="1614207"/>
            <a:ext cx="4368867" cy="37117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5369669" y="1428751"/>
            <a:ext cx="6342907" cy="3836988"/>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06211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7" y="1614207"/>
            <a:ext cx="5442019" cy="37117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7373568" y="447474"/>
            <a:ext cx="4339009" cy="2322372"/>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6" y="1428751"/>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8" y="2943367"/>
            <a:ext cx="4339009" cy="2322372"/>
          </a:xfrm>
          <a:prstGeom prst="rect">
            <a:avLst/>
          </a:prstGeom>
          <a:solidFill>
            <a:schemeClr val="bg1">
              <a:lumMod val="85000"/>
            </a:schemeClr>
          </a:solidFill>
        </p:spPr>
        <p:txBody>
          <a:bodyPr/>
          <a:lstStyle/>
          <a:p>
            <a:r>
              <a:rPr lang="en-US" dirty="0"/>
              <a:t>Click icon to add picture</a:t>
            </a:r>
            <a:endParaRPr lang="en-GB" dirty="0"/>
          </a:p>
        </p:txBody>
      </p:sp>
      <p:sp>
        <p:nvSpPr>
          <p:cNvPr id="12"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10774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7" name="Text Placeholder 6"/>
          <p:cNvSpPr>
            <a:spLocks noGrp="1"/>
          </p:cNvSpPr>
          <p:nvPr>
            <p:ph type="body" sz="quarter" idx="13"/>
          </p:nvPr>
        </p:nvSpPr>
        <p:spPr>
          <a:xfrm>
            <a:off x="377759" y="1614207"/>
            <a:ext cx="4368867" cy="37117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49"/>
            <a:ext cx="3318069" cy="1853971"/>
          </a:xfrm>
          <a:prstGeom prst="rect">
            <a:avLst/>
          </a:prstGeom>
          <a:solidFill>
            <a:schemeClr val="bg1">
              <a:lumMod val="85000"/>
            </a:schemeClr>
          </a:solidFill>
        </p:spPr>
        <p:txBody>
          <a:bodyPr/>
          <a:lstStyle/>
          <a:p>
            <a:r>
              <a:rPr lang="en-US" dirty="0"/>
              <a:t>Click icon to add picture</a:t>
            </a:r>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6" y="1428749"/>
            <a:ext cx="3318069" cy="1853971"/>
          </a:xfrm>
          <a:prstGeom prst="rect">
            <a:avLst/>
          </a:prstGeom>
          <a:solidFill>
            <a:schemeClr val="bg1">
              <a:lumMod val="85000"/>
            </a:schemeClr>
          </a:solidFill>
        </p:spPr>
        <p:txBody>
          <a:bodyPr/>
          <a:lstStyle/>
          <a:p>
            <a:r>
              <a:rPr lang="en-US" dirty="0"/>
              <a:t>Click icon to add picture</a:t>
            </a:r>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6" y="3411769"/>
            <a:ext cx="3318069" cy="1853971"/>
          </a:xfrm>
          <a:prstGeom prst="rect">
            <a:avLst/>
          </a:prstGeom>
          <a:solidFill>
            <a:schemeClr val="bg1">
              <a:lumMod val="85000"/>
            </a:schemeClr>
          </a:solidFill>
        </p:spPr>
        <p:txBody>
          <a:bodyPr/>
          <a:lstStyle/>
          <a:p>
            <a:r>
              <a:rPr lang="en-US" dirty="0"/>
              <a:t>Click icon to add picture</a:t>
            </a:r>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1"/>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78683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7" y="142874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2" name="Picture Placeholder 8"/>
          <p:cNvSpPr>
            <a:spLocks noGrp="1"/>
          </p:cNvSpPr>
          <p:nvPr>
            <p:ph type="pic" sz="quarter" idx="15"/>
          </p:nvPr>
        </p:nvSpPr>
        <p:spPr>
          <a:xfrm>
            <a:off x="8067286" y="142874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7" name="Picture Placeholder 8"/>
          <p:cNvSpPr>
            <a:spLocks noGrp="1"/>
          </p:cNvSpPr>
          <p:nvPr>
            <p:ph type="pic" sz="quarter" idx="19"/>
          </p:nvPr>
        </p:nvSpPr>
        <p:spPr>
          <a:xfrm>
            <a:off x="479426" y="142874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3" name="Picture Placeholder 8"/>
          <p:cNvSpPr>
            <a:spLocks noGrp="1"/>
          </p:cNvSpPr>
          <p:nvPr>
            <p:ph type="pic" sz="quarter" idx="16"/>
          </p:nvPr>
        </p:nvSpPr>
        <p:spPr>
          <a:xfrm>
            <a:off x="8067286" y="341176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4" name="Picture Placeholder 8"/>
          <p:cNvSpPr>
            <a:spLocks noGrp="1"/>
          </p:cNvSpPr>
          <p:nvPr>
            <p:ph type="pic" sz="quarter" idx="17"/>
          </p:nvPr>
        </p:nvSpPr>
        <p:spPr>
          <a:xfrm>
            <a:off x="4273357" y="3411769"/>
            <a:ext cx="3645289" cy="1853971"/>
          </a:xfrm>
          <a:prstGeom prst="rect">
            <a:avLst/>
          </a:prstGeom>
          <a:solidFill>
            <a:schemeClr val="bg1">
              <a:lumMod val="85000"/>
            </a:schemeClr>
          </a:solidFill>
        </p:spPr>
        <p:txBody>
          <a:bodyPr/>
          <a:lstStyle/>
          <a:p>
            <a:r>
              <a:rPr lang="en-US" dirty="0"/>
              <a:t>Click icon to add picture</a:t>
            </a:r>
            <a:endParaRPr lang="en-GB" dirty="0"/>
          </a:p>
        </p:txBody>
      </p: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6" y="3411769"/>
            <a:ext cx="3645289" cy="1853971"/>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23123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7" y="359944"/>
            <a:ext cx="544830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614208"/>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2755388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7" y="359944"/>
            <a:ext cx="5448300" cy="146822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930400"/>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361497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621222" y="651775"/>
            <a:ext cx="371414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21222" y="1614209"/>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427386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639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9" y="2033530"/>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371477" y="182084"/>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7311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dirty="0"/>
          </a:p>
        </p:txBody>
      </p:sp>
      <p:sp>
        <p:nvSpPr>
          <p:cNvPr id="6" name="Picture Placeholder 5"/>
          <p:cNvSpPr>
            <a:spLocks noGrp="1"/>
          </p:cNvSpPr>
          <p:nvPr>
            <p:ph type="pic" sz="quarter" idx="13"/>
          </p:nvPr>
        </p:nvSpPr>
        <p:spPr>
          <a:xfrm>
            <a:off x="0" y="1"/>
            <a:ext cx="12192000" cy="5939791"/>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75405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4"/>
            <a:ext cx="5535613" cy="2435428"/>
          </a:xfrm>
          <a:solidFill>
            <a:schemeClr val="bg1">
              <a:lumMod val="85000"/>
            </a:schemeClr>
          </a:solidFill>
        </p:spPr>
        <p:txBody>
          <a:bodyPr/>
          <a:lstStyle/>
          <a:p>
            <a:r>
              <a:rPr lang="en-US" dirty="0"/>
              <a:t>Click icon to add picture</a:t>
            </a:r>
            <a:endParaRPr lang="en-GB" dirty="0"/>
          </a:p>
        </p:txBody>
      </p:sp>
      <p:sp>
        <p:nvSpPr>
          <p:cNvPr id="17" name="Picture Placeholder 5"/>
          <p:cNvSpPr>
            <a:spLocks noGrp="1"/>
          </p:cNvSpPr>
          <p:nvPr>
            <p:ph type="pic" sz="quarter" idx="14"/>
          </p:nvPr>
        </p:nvSpPr>
        <p:spPr>
          <a:xfrm>
            <a:off x="6176963" y="447473"/>
            <a:ext cx="5535613" cy="2435428"/>
          </a:xfrm>
          <a:solidFill>
            <a:schemeClr val="bg1">
              <a:lumMod val="85000"/>
            </a:schemeClr>
          </a:solidFill>
        </p:spPr>
        <p:txBody>
          <a:bodyPr/>
          <a:lstStyle/>
          <a:p>
            <a:r>
              <a:rPr lang="en-US" dirty="0"/>
              <a:t>Click icon to add picture</a:t>
            </a:r>
            <a:endParaRPr lang="en-GB" dirty="0"/>
          </a:p>
        </p:txBody>
      </p:sp>
      <p:sp>
        <p:nvSpPr>
          <p:cNvPr id="18" name="Picture Placeholder 5"/>
          <p:cNvSpPr>
            <a:spLocks noGrp="1"/>
          </p:cNvSpPr>
          <p:nvPr>
            <p:ph type="pic" sz="quarter" idx="15"/>
          </p:nvPr>
        </p:nvSpPr>
        <p:spPr>
          <a:xfrm>
            <a:off x="6177279" y="3063315"/>
            <a:ext cx="5535613" cy="2435428"/>
          </a:xfrm>
          <a:solidFill>
            <a:schemeClr val="bg1">
              <a:lumMod val="85000"/>
            </a:schemeClr>
          </a:solidFill>
        </p:spPr>
        <p:txBody>
          <a:bodyPr/>
          <a:lstStyle/>
          <a:p>
            <a:r>
              <a:rPr lang="en-US" dirty="0"/>
              <a:t>Click icon to add picture</a:t>
            </a:r>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dirty="0"/>
              <a:t>Click icon to add picture</a:t>
            </a:r>
            <a:endParaRPr lang="en-GB" dirty="0"/>
          </a:p>
        </p:txBody>
      </p:sp>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dirty="0"/>
          </a:p>
        </p:txBody>
      </p:sp>
    </p:spTree>
    <p:custDataLst>
      <p:tags r:id="rId1"/>
    </p:custDataLst>
    <p:extLst>
      <p:ext uri="{BB962C8B-B14F-4D97-AF65-F5344CB8AC3E}">
        <p14:creationId xmlns:p14="http://schemas.microsoft.com/office/powerpoint/2010/main" val="289492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9FBDBA1E-F2E9-4EAB-A2DA-23DB5AEB00CA}" type="slidenum">
              <a:rPr lang="en-GB" smtClean="0"/>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dirty="0"/>
              <a:t>Click icon to add media</a:t>
            </a:r>
            <a:endParaRPr lang="en-GB" dirty="0"/>
          </a:p>
        </p:txBody>
      </p:sp>
    </p:spTree>
    <p:custDataLst>
      <p:tags r:id="rId1"/>
    </p:custDataLst>
    <p:extLst>
      <p:ext uri="{BB962C8B-B14F-4D97-AF65-F5344CB8AC3E}">
        <p14:creationId xmlns:p14="http://schemas.microsoft.com/office/powerpoint/2010/main" val="282194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8" name="Freeform 8"/>
          <p:cNvSpPr>
            <a:spLocks/>
          </p:cNvSpPr>
          <p:nvPr/>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dirty="0"/>
          </a:p>
        </p:txBody>
      </p:sp>
    </p:spTree>
    <p:custDataLst>
      <p:tags r:id="rId1"/>
    </p:custDataLst>
    <p:extLst>
      <p:ext uri="{BB962C8B-B14F-4D97-AF65-F5344CB8AC3E}">
        <p14:creationId xmlns:p14="http://schemas.microsoft.com/office/powerpoint/2010/main" val="252981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12" name="Picture Placeholder 8"/>
          <p:cNvSpPr>
            <a:spLocks noGrp="1"/>
          </p:cNvSpPr>
          <p:nvPr>
            <p:ph type="pic" sz="quarter" idx="16"/>
          </p:nvPr>
        </p:nvSpPr>
        <p:spPr>
          <a:xfrm>
            <a:off x="8313421" y="-9729"/>
            <a:ext cx="3878580" cy="5948364"/>
          </a:xfrm>
          <a:prstGeom prst="rect">
            <a:avLst/>
          </a:prstGeom>
          <a:solidFill>
            <a:schemeClr val="bg1">
              <a:lumMod val="85000"/>
            </a:schemeClr>
          </a:solidFill>
        </p:spPr>
        <p:txBody>
          <a:bodyPr/>
          <a:lstStyle>
            <a:lvl1pPr>
              <a:defRPr>
                <a:solidFill>
                  <a:schemeClr val="bg2"/>
                </a:solidFill>
              </a:defRPr>
            </a:lvl1pPr>
          </a:lstStyle>
          <a:p>
            <a:r>
              <a:rPr lang="en-US" dirty="0"/>
              <a:t>Click icon to add picture</a:t>
            </a:r>
            <a:endParaRPr lang="en-GB" dirty="0"/>
          </a:p>
        </p:txBody>
      </p:sp>
      <p:sp>
        <p:nvSpPr>
          <p:cNvPr id="9" name="Freeform 8"/>
          <p:cNvSpPr>
            <a:spLocks/>
          </p:cNvSpPr>
          <p:nvPr/>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dirty="0"/>
          </a:p>
        </p:txBody>
      </p:sp>
    </p:spTree>
    <p:custDataLst>
      <p:tags r:id="rId1"/>
    </p:custDataLst>
    <p:extLst>
      <p:ext uri="{BB962C8B-B14F-4D97-AF65-F5344CB8AC3E}">
        <p14:creationId xmlns:p14="http://schemas.microsoft.com/office/powerpoint/2010/main" val="86294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3" y="3773512"/>
            <a:ext cx="1746971"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31345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08997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4" name="Text Placeholder 13"/>
          <p:cNvSpPr>
            <a:spLocks noGrp="1"/>
          </p:cNvSpPr>
          <p:nvPr>
            <p:ph type="body" sz="quarter" idx="13"/>
          </p:nvPr>
        </p:nvSpPr>
        <p:spPr>
          <a:xfrm>
            <a:off x="535313" y="3773512"/>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09915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1"/>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dirty="0"/>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13824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0531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dirty="0"/>
          </a:p>
        </p:txBody>
      </p:sp>
      <p:sp>
        <p:nvSpPr>
          <p:cNvPr id="5"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39290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403767"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dirty="0"/>
          </a:p>
        </p:txBody>
      </p:sp>
      <p:sp>
        <p:nvSpPr>
          <p:cNvPr id="10" name="Text Placeholder 9"/>
          <p:cNvSpPr>
            <a:spLocks noGrp="1"/>
          </p:cNvSpPr>
          <p:nvPr>
            <p:ph type="body" sz="quarter" idx="14"/>
          </p:nvPr>
        </p:nvSpPr>
        <p:spPr>
          <a:xfrm>
            <a:off x="552578" y="2627693"/>
            <a:ext cx="3757295" cy="365443"/>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69452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9164"/>
            <a:ext cx="10094912" cy="957509"/>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4F67E03-C16F-4D47-BA0F-C964DEC7C6A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F3B5EE3-1294-4C67-BFA9-F819AB347851}" type="slidenum">
              <a:rPr lang="en-GB" smtClean="0"/>
              <a:t>‹#›</a:t>
            </a:fld>
            <a:endParaRPr lang="en-GB" dirty="0"/>
          </a:p>
        </p:txBody>
      </p:sp>
    </p:spTree>
    <p:extLst>
      <p:ext uri="{BB962C8B-B14F-4D97-AF65-F5344CB8AC3E}">
        <p14:creationId xmlns:p14="http://schemas.microsoft.com/office/powerpoint/2010/main" val="306099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9E5F90B-4EFD-4F87-8571-C292E52EB0A8}" type="slidenum">
              <a:rPr lang="en-GB" smtClean="0"/>
              <a:t>‹#›</a:t>
            </a:fld>
            <a:endParaRPr lang="en-GB" dirty="0"/>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355082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9E5F90B-4EFD-4F87-8571-C292E52EB0A8}" type="slidenum">
              <a:rPr lang="en-GB" smtClean="0"/>
              <a:t>‹#›</a:t>
            </a:fld>
            <a:endParaRPr lang="en-GB" dirty="0"/>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422238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76465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1295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3524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34897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53428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77999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dirty="0"/>
              <a:t>Click icon to add picture</a:t>
            </a:r>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39962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dirty="0"/>
              <a:t>Click icon to add picture</a:t>
            </a:r>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dirty="0"/>
              <a:t>Click icon to add picture</a:t>
            </a:r>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dirty="0"/>
              <a:t>Click icon to add picture</a:t>
            </a:r>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dirty="0"/>
              <a:t>Click icon to add picture</a:t>
            </a:r>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25263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dirty="0"/>
              <a:t>Click icon to add picture</a:t>
            </a:r>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dirty="0"/>
              <a:t>Click icon to add picture</a:t>
            </a:r>
            <a:endParaRPr lang="en-GB" dirty="0"/>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dirty="0"/>
              <a:t>Click icon to add picture</a:t>
            </a:r>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184783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17986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dirty="0"/>
              <a:t>Click icon to add picture</a:t>
            </a:r>
            <a:endParaRPr lang="en-GB" dirty="0"/>
          </a:p>
        </p:txBody>
      </p:sp>
      <p:cxnSp>
        <p:nvCxnSpPr>
          <p:cNvPr id="10" name="Straight Connector 9"/>
          <p:cNvCxnSpPr/>
          <p:nvPr/>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dirty="0"/>
              <a:t>Click icon to add picture</a:t>
            </a:r>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5635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dirty="0"/>
              <a:t>Click icon to add picture</a:t>
            </a:r>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dirty="0"/>
              <a:t>Click icon to add picture</a:t>
            </a:r>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dirty="0"/>
              <a:t>Click icon to add picture</a:t>
            </a:r>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256702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dirty="0"/>
              <a:t>Click icon to add picture</a:t>
            </a:r>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268814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9E5F90B-4EFD-4F87-8571-C292E52EB0A8}" type="slidenum">
              <a:rPr lang="en-GB" smtClean="0"/>
              <a:t>‹#›</a:t>
            </a:fld>
            <a:endParaRPr lang="en-GB" dirty="0"/>
          </a:p>
        </p:txBody>
      </p:sp>
    </p:spTree>
    <p:custDataLst>
      <p:tags r:id="rId1"/>
    </p:custDataLst>
    <p:extLst>
      <p:ext uri="{BB962C8B-B14F-4D97-AF65-F5344CB8AC3E}">
        <p14:creationId xmlns:p14="http://schemas.microsoft.com/office/powerpoint/2010/main" val="282281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9E5F90B-4EFD-4F87-8571-C292E52EB0A8}" type="slidenum">
              <a:rPr lang="en-GB" smtClean="0"/>
              <a:t>‹#›</a:t>
            </a:fld>
            <a:endParaRPr lang="en-GB" dirty="0"/>
          </a:p>
        </p:txBody>
      </p:sp>
    </p:spTree>
    <p:custDataLst>
      <p:tags r:id="rId1"/>
    </p:custDataLst>
    <p:extLst>
      <p:ext uri="{BB962C8B-B14F-4D97-AF65-F5344CB8AC3E}">
        <p14:creationId xmlns:p14="http://schemas.microsoft.com/office/powerpoint/2010/main" val="222772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9E5F90B-4EFD-4F87-8571-C292E52EB0A8}" type="slidenum">
              <a:rPr lang="en-GB" smtClean="0"/>
              <a:t>‹#›</a:t>
            </a:fld>
            <a:endParaRPr lang="en-GB" dirty="0"/>
          </a:p>
        </p:txBody>
      </p:sp>
    </p:spTree>
    <p:custDataLst>
      <p:tags r:id="rId1"/>
    </p:custDataLst>
    <p:extLst>
      <p:ext uri="{BB962C8B-B14F-4D97-AF65-F5344CB8AC3E}">
        <p14:creationId xmlns:p14="http://schemas.microsoft.com/office/powerpoint/2010/main" val="11709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17468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129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9E5F90B-4EFD-4F87-8571-C292E52EB0A8}" type="slidenum">
              <a:rPr lang="en-GB" smtClean="0"/>
              <a:t>‹#›</a:t>
            </a:fld>
            <a:endParaRPr lang="en-GB" dirty="0"/>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dirty="0"/>
              <a:t>Click icon to add picture</a:t>
            </a:r>
            <a:endParaRPr lang="en-GB" dirty="0"/>
          </a:p>
        </p:txBody>
      </p:sp>
    </p:spTree>
    <p:custDataLst>
      <p:tags r:id="rId1"/>
    </p:custDataLst>
    <p:extLst>
      <p:ext uri="{BB962C8B-B14F-4D97-AF65-F5344CB8AC3E}">
        <p14:creationId xmlns:p14="http://schemas.microsoft.com/office/powerpoint/2010/main" val="168843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dirty="0"/>
              <a:t>Click icon to add picture</a:t>
            </a:r>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dirty="0"/>
              <a:t>Click icon to add picture</a:t>
            </a:r>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dirty="0"/>
              <a:t>Click icon to add picture</a:t>
            </a:r>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dirty="0"/>
              <a:t>Click icon to add picture</a:t>
            </a:r>
            <a:endParaRPr lang="en-GB" dirty="0"/>
          </a:p>
        </p:txBody>
      </p:sp>
      <p:sp>
        <p:nvSpPr>
          <p:cNvPr id="2" name="Date Placeholder 1"/>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9E5F90B-4EFD-4F87-8571-C292E52EB0A8}" type="slidenum">
              <a:rPr lang="en-GB" smtClean="0"/>
              <a:t>‹#›</a:t>
            </a:fld>
            <a:endParaRPr lang="en-GB" dirty="0"/>
          </a:p>
        </p:txBody>
      </p:sp>
    </p:spTree>
    <p:custDataLst>
      <p:tags r:id="rId1"/>
    </p:custDataLst>
    <p:extLst>
      <p:ext uri="{BB962C8B-B14F-4D97-AF65-F5344CB8AC3E}">
        <p14:creationId xmlns:p14="http://schemas.microsoft.com/office/powerpoint/2010/main" val="306647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79E5F90B-4EFD-4F87-8571-C292E52EB0A8}" type="slidenum">
              <a:rPr lang="en-GB" smtClean="0"/>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dirty="0"/>
              <a:t>Click icon to add media</a:t>
            </a:r>
            <a:endParaRPr lang="en-GB" dirty="0"/>
          </a:p>
        </p:txBody>
      </p:sp>
    </p:spTree>
    <p:custDataLst>
      <p:tags r:id="rId1"/>
    </p:custDataLst>
    <p:extLst>
      <p:ext uri="{BB962C8B-B14F-4D97-AF65-F5344CB8AC3E}">
        <p14:creationId xmlns:p14="http://schemas.microsoft.com/office/powerpoint/2010/main" val="78112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dirty="0"/>
              <a:t>Click icon to add picture</a:t>
            </a:r>
            <a:endParaRPr lang="en-GB" dirty="0"/>
          </a:p>
        </p:txBody>
      </p:sp>
      <p:sp>
        <p:nvSpPr>
          <p:cNvPr id="8"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303466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4" name="Text Placeholder 13"/>
          <p:cNvSpPr>
            <a:spLocks noGrp="1"/>
          </p:cNvSpPr>
          <p:nvPr>
            <p:ph type="body" sz="quarter" idx="13"/>
          </p:nvPr>
        </p:nvSpPr>
        <p:spPr>
          <a:xfrm>
            <a:off x="535312" y="5168188"/>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dirty="0"/>
              <a:t>Click icon to add picture</a:t>
            </a:r>
            <a:endParaRPr lang="en-GB" dirty="0"/>
          </a:p>
        </p:txBody>
      </p:sp>
      <p:sp>
        <p:nvSpPr>
          <p:cNvPr id="9" name="Freeform 8"/>
          <p:cNvSpPr>
            <a:spLocks/>
          </p:cNvSpPr>
          <p:nvPr/>
        </p:nvSpPr>
        <p:spPr bwMode="auto">
          <a:xfrm>
            <a:off x="463293" y="5047097"/>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dirty="0"/>
          </a:p>
        </p:txBody>
      </p:sp>
    </p:spTree>
    <p:custDataLst>
      <p:tags r:id="rId1"/>
    </p:custDataLst>
    <p:extLst>
      <p:ext uri="{BB962C8B-B14F-4D97-AF65-F5344CB8AC3E}">
        <p14:creationId xmlns:p14="http://schemas.microsoft.com/office/powerpoint/2010/main" val="84130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15270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2729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dirty="0"/>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06078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658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dirty="0"/>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80703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9E5F90B-4EFD-4F87-8571-C292E52EB0A8}" type="slidenum">
              <a:rPr lang="en-GB" smtClean="0"/>
              <a:t>‹#›</a:t>
            </a:fld>
            <a:endParaRPr lang="en-GB" dirty="0"/>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92631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dirty="0"/>
              <a:t>Click icon to add picture</a:t>
            </a:r>
            <a:endParaRPr lang="en-GB" dirty="0"/>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85BD38DE-0542-4FAE-989F-105676356085}"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9E5F90B-4EFD-4F87-8571-C292E52EB0A8}" type="slidenum">
              <a:rPr lang="en-GB" smtClean="0"/>
              <a:t>‹#›</a:t>
            </a:fld>
            <a:endParaRPr lang="en-GB" dirty="0"/>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413186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1037198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dirty="0"/>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dirty="0"/>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178466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222487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631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4935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92542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37128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dirty="0"/>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81417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jpeg"/><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32.xml"/><Relationship Id="rId1" Type="http://schemas.openxmlformats.org/officeDocument/2006/relationships/slideLayout" Target="../slideLayouts/slideLayout231.xml"/><Relationship Id="rId5" Type="http://schemas.openxmlformats.org/officeDocument/2006/relationships/image" Target="../media/image5.jpeg"/><Relationship Id="rId4" Type="http://schemas.openxmlformats.org/officeDocument/2006/relationships/tags" Target="../tags/tag2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image" Target="../media/image4.jpeg"/><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tags" Target="../tags/tag32.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theme" Target="../theme/theme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8"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slideLayout" Target="../slideLayouts/slideLayout91.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image" Target="../media/image5.jpeg"/><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tags" Target="../tags/tag6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34" Type="http://schemas.openxmlformats.org/officeDocument/2006/relationships/image" Target="../media/image5.jpeg"/><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33" Type="http://schemas.openxmlformats.org/officeDocument/2006/relationships/tags" Target="../tags/tag92.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29" Type="http://schemas.openxmlformats.org/officeDocument/2006/relationships/slideLayout" Target="../slideLayouts/slideLayout120.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32" Type="http://schemas.openxmlformats.org/officeDocument/2006/relationships/theme" Target="../theme/theme4.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slideLayout" Target="../slideLayouts/slideLayout119.xml"/><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31" Type="http://schemas.openxmlformats.org/officeDocument/2006/relationships/slideLayout" Target="../slideLayouts/slideLayout122.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slideLayout" Target="../slideLayouts/slideLayout118.xml"/><Relationship Id="rId30" Type="http://schemas.openxmlformats.org/officeDocument/2006/relationships/slideLayout" Target="../slideLayouts/slideLayout121.xml"/><Relationship Id="rId8" Type="http://schemas.openxmlformats.org/officeDocument/2006/relationships/slideLayout" Target="../slideLayouts/slideLayout9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image" Target="../media/image1.jpeg"/><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tags" Target="../tags/tag122.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theme" Target="../theme/theme5.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 Id="rId8" Type="http://schemas.openxmlformats.org/officeDocument/2006/relationships/slideLayout" Target="../slideLayouts/slideLayout13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26" Type="http://schemas.openxmlformats.org/officeDocument/2006/relationships/slideLayout" Target="../slideLayouts/slideLayout178.xml"/><Relationship Id="rId3" Type="http://schemas.openxmlformats.org/officeDocument/2006/relationships/slideLayout" Target="../slideLayouts/slideLayout155.xml"/><Relationship Id="rId21" Type="http://schemas.openxmlformats.org/officeDocument/2006/relationships/slideLayout" Target="../slideLayouts/slideLayout173.xml"/><Relationship Id="rId34" Type="http://schemas.openxmlformats.org/officeDocument/2006/relationships/image" Target="../media/image5.jpeg"/><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5" Type="http://schemas.openxmlformats.org/officeDocument/2006/relationships/slideLayout" Target="../slideLayouts/slideLayout177.xml"/><Relationship Id="rId33" Type="http://schemas.openxmlformats.org/officeDocument/2006/relationships/tags" Target="../tags/tag152.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20" Type="http://schemas.openxmlformats.org/officeDocument/2006/relationships/slideLayout" Target="../slideLayouts/slideLayout172.xml"/><Relationship Id="rId29" Type="http://schemas.openxmlformats.org/officeDocument/2006/relationships/slideLayout" Target="../slideLayouts/slideLayout181.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24" Type="http://schemas.openxmlformats.org/officeDocument/2006/relationships/slideLayout" Target="../slideLayouts/slideLayout176.xml"/><Relationship Id="rId32" Type="http://schemas.openxmlformats.org/officeDocument/2006/relationships/theme" Target="../theme/theme6.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23" Type="http://schemas.openxmlformats.org/officeDocument/2006/relationships/slideLayout" Target="../slideLayouts/slideLayout175.xml"/><Relationship Id="rId28" Type="http://schemas.openxmlformats.org/officeDocument/2006/relationships/slideLayout" Target="../slideLayouts/slideLayout180.xml"/><Relationship Id="rId10" Type="http://schemas.openxmlformats.org/officeDocument/2006/relationships/slideLayout" Target="../slideLayouts/slideLayout162.xml"/><Relationship Id="rId19" Type="http://schemas.openxmlformats.org/officeDocument/2006/relationships/slideLayout" Target="../slideLayouts/slideLayout171.xml"/><Relationship Id="rId31" Type="http://schemas.openxmlformats.org/officeDocument/2006/relationships/slideLayout" Target="../slideLayouts/slideLayout183.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 Id="rId22" Type="http://schemas.openxmlformats.org/officeDocument/2006/relationships/slideLayout" Target="../slideLayouts/slideLayout174.xml"/><Relationship Id="rId27" Type="http://schemas.openxmlformats.org/officeDocument/2006/relationships/slideLayout" Target="../slideLayouts/slideLayout179.xml"/><Relationship Id="rId30" Type="http://schemas.openxmlformats.org/officeDocument/2006/relationships/slideLayout" Target="../slideLayouts/slideLayout182.xml"/><Relationship Id="rId8" Type="http://schemas.openxmlformats.org/officeDocument/2006/relationships/slideLayout" Target="../slideLayouts/slideLayout1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91.xml"/><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 Type="http://schemas.openxmlformats.org/officeDocument/2006/relationships/slideLayout" Target="../slideLayouts/slideLayout186.xml"/><Relationship Id="rId21" Type="http://schemas.openxmlformats.org/officeDocument/2006/relationships/slideLayout" Target="../slideLayouts/slideLayout204.xml"/><Relationship Id="rId7" Type="http://schemas.openxmlformats.org/officeDocument/2006/relationships/slideLayout" Target="../slideLayouts/slideLayout190.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image" Target="../media/image6.jpeg"/><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tags" Target="../tags/tag182.xm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heme" Target="../theme/theme8.xml"/><Relationship Id="rId1" Type="http://schemas.openxmlformats.org/officeDocument/2006/relationships/slideLayout" Target="../slideLayouts/slideLayout213.xml"/><Relationship Id="rId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theme" Target="../theme/theme9.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4"/>
    </p:custDataLst>
    <p:extLst>
      <p:ext uri="{BB962C8B-B14F-4D97-AF65-F5344CB8AC3E}">
        <p14:creationId xmlns:p14="http://schemas.microsoft.com/office/powerpoint/2010/main" val="2465197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5BD38DE-0542-4FAE-989F-105676356085}" type="datetimeFigureOut">
              <a:rPr lang="en-GB" smtClean="0"/>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79E5F90B-4EFD-4F87-8571-C292E52EB0A8}" type="slidenum">
              <a:rPr lang="en-GB" smtClean="0"/>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4"/>
    </p:custDataLst>
    <p:extLst>
      <p:ext uri="{BB962C8B-B14F-4D97-AF65-F5344CB8AC3E}">
        <p14:creationId xmlns:p14="http://schemas.microsoft.com/office/powerpoint/2010/main" val="835798785"/>
      </p:ext>
    </p:extLst>
  </p:cSld>
  <p:clrMap bg1="lt1" tx1="dk1" bg2="lt2" tx2="dk2" accent1="accent1" accent2="accent2" accent3="accent3" accent4="accent4" accent5="accent5" accent6="accent6" hlink="hlink" folHlink="folHlink"/>
  <p:sldLayoutIdLst>
    <p:sldLayoutId id="2147483954" r:id="rId1"/>
    <p:sldLayoutId id="2147483956"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5"/>
          </a:xfrm>
          <a:prstGeom prst="rect">
            <a:avLst/>
          </a:prstGeom>
        </p:spPr>
      </p:pic>
      <p:sp>
        <p:nvSpPr>
          <p:cNvPr id="2" name="Title Placeholder 1"/>
          <p:cNvSpPr>
            <a:spLocks noGrp="1"/>
          </p:cNvSpPr>
          <p:nvPr>
            <p:ph type="title"/>
          </p:nvPr>
        </p:nvSpPr>
        <p:spPr>
          <a:xfrm>
            <a:off x="371477"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3"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7D4F53B-E777-4D22-BF14-5A6FF8D3BEAE}" type="datetimeFigureOut">
              <a:rPr lang="en-GB" smtClean="0"/>
              <a:t>01/09/2026</a:t>
            </a:fld>
            <a:endParaRPr lang="en-GB" dirty="0"/>
          </a:p>
        </p:txBody>
      </p:sp>
      <p:sp>
        <p:nvSpPr>
          <p:cNvPr id="5" name="Footer Placeholder 4"/>
          <p:cNvSpPr>
            <a:spLocks noGrp="1"/>
          </p:cNvSpPr>
          <p:nvPr>
            <p:ph type="ftr" sz="quarter" idx="3"/>
          </p:nvPr>
        </p:nvSpPr>
        <p:spPr>
          <a:xfrm>
            <a:off x="792481"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6"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9FBDBA1E-F2E9-4EAB-A2DA-23DB5AEB00CA}" type="slidenum">
              <a:rPr lang="en-GB" smtClean="0"/>
              <a:t>‹#›</a:t>
            </a:fld>
            <a:endParaRPr lang="en-GB" dirty="0"/>
          </a:p>
        </p:txBody>
      </p:sp>
      <p:sp>
        <p:nvSpPr>
          <p:cNvPr id="11" name="Text Placeholder 10"/>
          <p:cNvSpPr>
            <a:spLocks noGrp="1"/>
          </p:cNvSpPr>
          <p:nvPr>
            <p:ph type="body" idx="1"/>
          </p:nvPr>
        </p:nvSpPr>
        <p:spPr>
          <a:xfrm>
            <a:off x="377758" y="1614208"/>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2"/>
    </p:custDataLst>
    <p:extLst>
      <p:ext uri="{BB962C8B-B14F-4D97-AF65-F5344CB8AC3E}">
        <p14:creationId xmlns:p14="http://schemas.microsoft.com/office/powerpoint/2010/main" val="4059424668"/>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 id="2147483803" r:id="rId18"/>
    <p:sldLayoutId id="2147483804" r:id="rId19"/>
    <p:sldLayoutId id="2147483805" r:id="rId20"/>
    <p:sldLayoutId id="2147483806" r:id="rId21"/>
    <p:sldLayoutId id="2147483807" r:id="rId22"/>
    <p:sldLayoutId id="2147483808" r:id="rId23"/>
    <p:sldLayoutId id="2147483809" r:id="rId24"/>
    <p:sldLayoutId id="2147483810" r:id="rId25"/>
    <p:sldLayoutId id="2147483811" r:id="rId26"/>
    <p:sldLayoutId id="2147483812" r:id="rId27"/>
    <p:sldLayoutId id="2147483813" r:id="rId28"/>
    <p:sldLayoutId id="2147483814" r:id="rId29"/>
    <p:sldLayoutId id="2147483815"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0" indent="-225420"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tabLst>
          <a:tab pos="447663" algn="l"/>
        </a:tabLst>
        <a:defRPr sz="1400" kern="1200">
          <a:solidFill>
            <a:schemeClr val="bg2"/>
          </a:solidFill>
          <a:latin typeface="+mn-lt"/>
          <a:ea typeface="+mn-ea"/>
          <a:cs typeface="+mn-cs"/>
        </a:defRPr>
      </a:lvl3pPr>
      <a:lvl4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2"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5BD38DE-0542-4FAE-989F-105676356085}" type="datetimeFigureOut">
              <a:rPr lang="en-GB" smtClean="0"/>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79E5F90B-4EFD-4F87-8571-C292E52EB0A8}" type="slidenum">
              <a:rPr lang="en-GB" smtClean="0"/>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1"/>
    </p:custDataLst>
    <p:extLst>
      <p:ext uri="{BB962C8B-B14F-4D97-AF65-F5344CB8AC3E}">
        <p14:creationId xmlns:p14="http://schemas.microsoft.com/office/powerpoint/2010/main" val="1246994028"/>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 id="2147483913" r:id="rId22"/>
    <p:sldLayoutId id="2147483914" r:id="rId23"/>
    <p:sldLayoutId id="2147483915" r:id="rId24"/>
    <p:sldLayoutId id="2147483916" r:id="rId25"/>
    <p:sldLayoutId id="2147483917" r:id="rId26"/>
    <p:sldLayoutId id="2147483918" r:id="rId27"/>
    <p:sldLayoutId id="2147483919" r:id="rId28"/>
    <p:sldLayoutId id="2147483920"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3"/>
    </p:custDataLst>
    <p:extLst>
      <p:ext uri="{BB962C8B-B14F-4D97-AF65-F5344CB8AC3E}">
        <p14:creationId xmlns:p14="http://schemas.microsoft.com/office/powerpoint/2010/main" val="190913466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7D4F53B-E777-4D22-BF14-5A6FF8D3BEAE}" type="datetimeFigureOut">
              <a:rPr lang="en-GB" smtClean="0"/>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9FBDBA1E-F2E9-4EAB-A2DA-23DB5AEB00CA}" type="slidenum">
              <a:rPr lang="en-GB" smtClean="0"/>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2"/>
    </p:custDataLst>
    <p:extLst>
      <p:ext uri="{BB962C8B-B14F-4D97-AF65-F5344CB8AC3E}">
        <p14:creationId xmlns:p14="http://schemas.microsoft.com/office/powerpoint/2010/main" val="31508792"/>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 id="2147483879" r:id="rId19"/>
    <p:sldLayoutId id="2147483880" r:id="rId20"/>
    <p:sldLayoutId id="2147483881" r:id="rId21"/>
    <p:sldLayoutId id="2147483882" r:id="rId22"/>
    <p:sldLayoutId id="2147483883" r:id="rId23"/>
    <p:sldLayoutId id="2147483884" r:id="rId24"/>
    <p:sldLayoutId id="2147483885" r:id="rId25"/>
    <p:sldLayoutId id="2147483886" r:id="rId26"/>
    <p:sldLayoutId id="2147483887" r:id="rId27"/>
    <p:sldLayoutId id="2147483888" r:id="rId28"/>
    <p:sldLayoutId id="2147483889" r:id="rId29"/>
    <p:sldLayoutId id="21474838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3"/>
    </p:custDataLst>
    <p:extLst>
      <p:ext uri="{BB962C8B-B14F-4D97-AF65-F5344CB8AC3E}">
        <p14:creationId xmlns:p14="http://schemas.microsoft.com/office/powerpoint/2010/main" val="253245974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0" y="5934826"/>
            <a:ext cx="12192000" cy="923175"/>
          </a:xfrm>
          <a:prstGeom prst="rect">
            <a:avLst/>
          </a:prstGeom>
        </p:spPr>
      </p:pic>
      <p:sp>
        <p:nvSpPr>
          <p:cNvPr id="2" name="Title Placeholder 1"/>
          <p:cNvSpPr>
            <a:spLocks noGrp="1"/>
          </p:cNvSpPr>
          <p:nvPr>
            <p:ph type="title"/>
          </p:nvPr>
        </p:nvSpPr>
        <p:spPr>
          <a:xfrm>
            <a:off x="371477"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3"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dirty="0"/>
          </a:p>
        </p:txBody>
      </p:sp>
      <p:sp>
        <p:nvSpPr>
          <p:cNvPr id="5" name="Footer Placeholder 4"/>
          <p:cNvSpPr>
            <a:spLocks noGrp="1"/>
          </p:cNvSpPr>
          <p:nvPr>
            <p:ph type="ftr" sz="quarter" idx="3"/>
          </p:nvPr>
        </p:nvSpPr>
        <p:spPr>
          <a:xfrm>
            <a:off x="792481"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6"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8" y="1614208"/>
            <a:ext cx="11334817" cy="36515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31"/>
    </p:custDataLst>
    <p:extLst>
      <p:ext uri="{BB962C8B-B14F-4D97-AF65-F5344CB8AC3E}">
        <p14:creationId xmlns:p14="http://schemas.microsoft.com/office/powerpoint/2010/main" val="1430392805"/>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0" indent="-225420"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tabLst>
          <a:tab pos="447663" algn="l"/>
        </a:tabLst>
        <a:defRPr sz="1400" kern="1200">
          <a:solidFill>
            <a:schemeClr val="bg2"/>
          </a:solidFill>
          <a:latin typeface="+mn-lt"/>
          <a:ea typeface="+mn-ea"/>
          <a:cs typeface="+mn-cs"/>
        </a:defRPr>
      </a:lvl3pPr>
      <a:lvl4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3"/>
    </p:custDataLst>
    <p:extLst>
      <p:ext uri="{BB962C8B-B14F-4D97-AF65-F5344CB8AC3E}">
        <p14:creationId xmlns:p14="http://schemas.microsoft.com/office/powerpoint/2010/main" val="1215015862"/>
      </p:ext>
    </p:extLst>
  </p:cSld>
  <p:clrMap bg1="lt1" tx1="dk1" bg2="lt2" tx2="dk2" accent1="accent1" accent2="accent2" accent3="accent3" accent4="accent4" accent5="accent5" accent6="accent6" hlink="hlink" folHlink="folHlink"/>
  <p:sldLayoutIdLst>
    <p:sldLayoutId id="214748393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39295"/>
            <a:ext cx="10972800" cy="1143000"/>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8D7FC91C-1C86-5F48-A8D9-E73E52B7F15F}" type="datetimeFigureOut">
              <a:rPr lang="en-GB" smtClean="0"/>
              <a:t>01/09/2026</a:t>
            </a:fld>
            <a:endParaRPr lang="en-GB"/>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ECAE2C2-2198-3740-A526-0BC0F9E11284}" type="slidenum">
              <a:rPr lang="en-GB" smtClean="0"/>
              <a:t>‹#›</a:t>
            </a:fld>
            <a:endParaRPr lang="en-GB"/>
          </a:p>
        </p:txBody>
      </p:sp>
    </p:spTree>
    <p:extLst>
      <p:ext uri="{BB962C8B-B14F-4D97-AF65-F5344CB8AC3E}">
        <p14:creationId xmlns:p14="http://schemas.microsoft.com/office/powerpoint/2010/main" val="269106384"/>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950" r:id="rId16"/>
    <p:sldLayoutId id="2147483951" r:id="rId17"/>
  </p:sldLayoutIdLst>
  <p:txStyles>
    <p:titleStyle>
      <a:lvl1pPr algn="ctr" defTabSz="1219140" rtl="0" eaLnBrk="1" latinLnBrk="0" hangingPunct="1">
        <a:spcBef>
          <a:spcPct val="0"/>
        </a:spcBef>
        <a:buNone/>
        <a:defRPr sz="4800" b="1" kern="1200">
          <a:solidFill>
            <a:schemeClr val="tx1"/>
          </a:solidFill>
          <a:latin typeface="+mj-lt"/>
          <a:ea typeface="+mj-ea"/>
          <a:cs typeface="+mj-cs"/>
        </a:defRPr>
      </a:lvl1pPr>
    </p:titleStyle>
    <p:bodyStyle>
      <a:lvl1pPr marL="457178" indent="-457178" algn="l" defTabSz="1219140"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990550" indent="-380981"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523925"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493"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2743062"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chart" Target="../charts/chart10.xml"/><Relationship Id="rId13" Type="http://schemas.openxmlformats.org/officeDocument/2006/relationships/chart" Target="../charts/chart15.xml"/><Relationship Id="rId3" Type="http://schemas.openxmlformats.org/officeDocument/2006/relationships/notesSlide" Target="../notesSlides/notesSlide16.xml"/><Relationship Id="rId7" Type="http://schemas.openxmlformats.org/officeDocument/2006/relationships/chart" Target="../charts/chart9.xml"/><Relationship Id="rId12" Type="http://schemas.openxmlformats.org/officeDocument/2006/relationships/chart" Target="../charts/chart14.xml"/><Relationship Id="rId17" Type="http://schemas.openxmlformats.org/officeDocument/2006/relationships/image" Target="../media/image45.png"/><Relationship Id="rId2" Type="http://schemas.openxmlformats.org/officeDocument/2006/relationships/slideLayout" Target="../slideLayouts/slideLayout65.xml"/><Relationship Id="rId16" Type="http://schemas.openxmlformats.org/officeDocument/2006/relationships/image" Target="../media/image44.png"/><Relationship Id="rId1" Type="http://schemas.openxmlformats.org/officeDocument/2006/relationships/tags" Target="../tags/tag217.xml"/><Relationship Id="rId6" Type="http://schemas.openxmlformats.org/officeDocument/2006/relationships/chart" Target="../charts/chart8.xml"/><Relationship Id="rId11" Type="http://schemas.openxmlformats.org/officeDocument/2006/relationships/chart" Target="../charts/chart13.xml"/><Relationship Id="rId5" Type="http://schemas.openxmlformats.org/officeDocument/2006/relationships/chart" Target="../charts/chart7.xml"/><Relationship Id="rId15" Type="http://schemas.openxmlformats.org/officeDocument/2006/relationships/image" Target="../media/image43.png"/><Relationship Id="rId10" Type="http://schemas.openxmlformats.org/officeDocument/2006/relationships/chart" Target="../charts/chart12.xml"/><Relationship Id="rId4" Type="http://schemas.openxmlformats.org/officeDocument/2006/relationships/chart" Target="../charts/chart6.xml"/><Relationship Id="rId9" Type="http://schemas.openxmlformats.org/officeDocument/2006/relationships/chart" Target="../charts/chart11.xml"/><Relationship Id="rId14" Type="http://schemas.openxmlformats.org/officeDocument/2006/relationships/chart" Target="../charts/chart16.xml"/></Relationships>
</file>

<file path=ppt/slides/_rels/slide1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3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AEC74-BD9A-E33D-2957-BDFD0B62B14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prstGeom prst="rect">
            <a:avLst/>
          </a:prstGeom>
          <a:solidFill>
            <a:prstClr val="white">
              <a:lumMod val="85000"/>
            </a:prstClr>
          </a:solidFill>
          <a:ln>
            <a:noFill/>
          </a:ln>
        </p:spPr>
      </p:pic>
      <p:sp>
        <p:nvSpPr>
          <p:cNvPr id="21" name="Rectangle 20">
            <a:extLst>
              <a:ext uri="{FF2B5EF4-FFF2-40B4-BE49-F238E27FC236}">
                <a16:creationId xmlns:a16="http://schemas.microsoft.com/office/drawing/2014/main" id="{B3761A59-BFA7-7A4B-E4DF-FD5D3D4394B8}"/>
              </a:ext>
            </a:extLst>
          </p:cNvPr>
          <p:cNvSpPr/>
          <p:nvPr/>
        </p:nvSpPr>
        <p:spPr>
          <a:xfrm flipV="1">
            <a:off x="-20" y="-1282"/>
            <a:ext cx="12192000" cy="6858000"/>
          </a:xfrm>
          <a:prstGeom prst="rect">
            <a:avLst/>
          </a:prstGeom>
          <a:gradFill flip="none" rotWithShape="1">
            <a:gsLst>
              <a:gs pos="25000">
                <a:srgbClr val="9FAFC8">
                  <a:alpha val="0"/>
                  <a:lumMod val="0"/>
                </a:srgbClr>
              </a:gs>
              <a:gs pos="100000">
                <a:schemeClr val="tx1">
                  <a:alpha val="59000"/>
                </a:schemeClr>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TextBox 22">
            <a:extLst>
              <a:ext uri="{FF2B5EF4-FFF2-40B4-BE49-F238E27FC236}">
                <a16:creationId xmlns:a16="http://schemas.microsoft.com/office/drawing/2014/main" id="{F7005BDD-7607-65E0-D07C-19B0F6913A2A}"/>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white"/>
                </a:solidFill>
                <a:effectLst/>
                <a:uLnTx/>
                <a:uFillTx/>
                <a:latin typeface="Arial"/>
                <a:ea typeface="+mn-ea"/>
                <a:cs typeface="+mn-cs"/>
              </a:rPr>
              <a:t>Open AI – Chat Football</a:t>
            </a:r>
          </a:p>
        </p:txBody>
      </p:sp>
      <p:pic>
        <p:nvPicPr>
          <p:cNvPr id="25" name="Picture 24">
            <a:extLst>
              <a:ext uri="{FF2B5EF4-FFF2-40B4-BE49-F238E27FC236}">
                <a16:creationId xmlns:a16="http://schemas.microsoft.com/office/drawing/2014/main" id="{D3F0346E-E43F-4F74-E1FA-9623E61B23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4" name="Title 3">
            <a:extLst>
              <a:ext uri="{FF2B5EF4-FFF2-40B4-BE49-F238E27FC236}">
                <a16:creationId xmlns:a16="http://schemas.microsoft.com/office/drawing/2014/main" id="{87263B70-E4E2-74E9-2100-8E25FCC53FED}"/>
              </a:ext>
            </a:extLst>
          </p:cNvPr>
          <p:cNvSpPr>
            <a:spLocks noGrp="1"/>
          </p:cNvSpPr>
          <p:nvPr>
            <p:ph type="ctrTitle"/>
          </p:nvPr>
        </p:nvSpPr>
        <p:spPr/>
        <p:txBody>
          <a:bodyPr/>
          <a:lstStyle/>
          <a:p>
            <a:r>
              <a:rPr lang="en-GB" dirty="0"/>
              <a:t>The power of trust</a:t>
            </a:r>
          </a:p>
        </p:txBody>
      </p:sp>
      <p:sp>
        <p:nvSpPr>
          <p:cNvPr id="6" name="Text Placeholder 5">
            <a:extLst>
              <a:ext uri="{FF2B5EF4-FFF2-40B4-BE49-F238E27FC236}">
                <a16:creationId xmlns:a16="http://schemas.microsoft.com/office/drawing/2014/main" id="{BCCC671B-4C7B-F061-F64D-ED26DCDAF370}"/>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645586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2688EE8-22B1-09B8-D60D-8193183896F4}"/>
              </a:ext>
            </a:extLst>
          </p:cNvPr>
          <p:cNvGraphicFramePr>
            <a:graphicFrameLocks noGrp="1"/>
          </p:cNvGraphicFramePr>
          <p:nvPr>
            <p:ph sz="quarter" idx="14"/>
            <p:extLst>
              <p:ext uri="{D42A27DB-BD31-4B8C-83A1-F6EECF244321}">
                <p14:modId xmlns:p14="http://schemas.microsoft.com/office/powerpoint/2010/main" val="3258667661"/>
              </p:ext>
            </p:extLst>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228F7E96-3863-43E4-8840-1C2FB4DBBE44}"/>
              </a:ext>
            </a:extLst>
          </p:cNvPr>
          <p:cNvSpPr>
            <a:spLocks noGrp="1"/>
          </p:cNvSpPr>
          <p:nvPr>
            <p:ph type="title"/>
          </p:nvPr>
        </p:nvSpPr>
        <p:spPr/>
        <p:txBody>
          <a:bodyPr/>
          <a:lstStyle/>
          <a:p>
            <a:r>
              <a:rPr lang="en-GB" dirty="0"/>
              <a:t>There’s a clear relationship between perceived reach and trust signals </a:t>
            </a:r>
          </a:p>
        </p:txBody>
      </p:sp>
      <p:sp>
        <p:nvSpPr>
          <p:cNvPr id="3" name="Text Placeholder 2">
            <a:extLst>
              <a:ext uri="{FF2B5EF4-FFF2-40B4-BE49-F238E27FC236}">
                <a16:creationId xmlns:a16="http://schemas.microsoft.com/office/drawing/2014/main" id="{44C1C658-38C1-410B-9EE4-F5FF6557458F}"/>
              </a:ext>
            </a:extLst>
          </p:cNvPr>
          <p:cNvSpPr>
            <a:spLocks noGrp="1"/>
          </p:cNvSpPr>
          <p:nvPr>
            <p:ph type="body" sz="quarter" idx="15"/>
          </p:nvPr>
        </p:nvSpPr>
        <p:spPr/>
        <p:txBody>
          <a:bodyPr/>
          <a:lstStyle/>
          <a:p>
            <a:r>
              <a:rPr lang="en-GB" dirty="0"/>
              <a:t>Source: Signalling Success, 2020, house51/Thinkbox. Base: all adults (3,654)</a:t>
            </a:r>
            <a:endParaRPr lang="en-US" kern="0" dirty="0">
              <a:latin typeface="Calibri" panose="020F0502020204030204"/>
            </a:endParaRPr>
          </a:p>
          <a:p>
            <a:endParaRPr lang="en-GB" dirty="0"/>
          </a:p>
        </p:txBody>
      </p:sp>
      <p:sp>
        <p:nvSpPr>
          <p:cNvPr id="8" name="TextBox 7">
            <a:extLst>
              <a:ext uri="{FF2B5EF4-FFF2-40B4-BE49-F238E27FC236}">
                <a16:creationId xmlns:a16="http://schemas.microsoft.com/office/drawing/2014/main" id="{C45875B1-B675-47CB-B1A1-06395279A6B4}"/>
              </a:ext>
            </a:extLst>
          </p:cNvPr>
          <p:cNvSpPr txBox="1"/>
          <p:nvPr/>
        </p:nvSpPr>
        <p:spPr>
          <a:xfrm rot="16200000">
            <a:off x="-1007502" y="2906152"/>
            <a:ext cx="351171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mn-cs"/>
              </a:rPr>
              <a:t>TRUST SIGNAL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4004747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F64C5B-B9EB-C046-24F8-9FBD3BBB9941}"/>
              </a:ext>
            </a:extLst>
          </p:cNvPr>
          <p:cNvSpPr>
            <a:spLocks noGrp="1"/>
          </p:cNvSpPr>
          <p:nvPr>
            <p:ph type="title"/>
          </p:nvPr>
        </p:nvSpPr>
        <p:spPr/>
        <p:txBody>
          <a:bodyPr/>
          <a:lstStyle/>
          <a:p>
            <a:r>
              <a:rPr lang="en-US" dirty="0"/>
              <a:t>TV advertising is the most trusted medium</a:t>
            </a:r>
            <a:endParaRPr lang="en-GB" dirty="0"/>
          </a:p>
        </p:txBody>
      </p:sp>
      <p:sp>
        <p:nvSpPr>
          <p:cNvPr id="6" name="Text Placeholder 5">
            <a:extLst>
              <a:ext uri="{FF2B5EF4-FFF2-40B4-BE49-F238E27FC236}">
                <a16:creationId xmlns:a16="http://schemas.microsoft.com/office/drawing/2014/main" id="{1CF6CDFF-0951-81BF-A60B-566DDCA41BF7}"/>
              </a:ext>
            </a:extLst>
          </p:cNvPr>
          <p:cNvSpPr>
            <a:spLocks noGrp="1"/>
          </p:cNvSpPr>
          <p:nvPr>
            <p:ph type="body" sz="quarter" idx="15"/>
          </p:nvPr>
        </p:nvSpPr>
        <p:spPr>
          <a:xfrm>
            <a:off x="377757" y="5365115"/>
            <a:ext cx="11972429" cy="304800"/>
          </a:xfrm>
        </p:spPr>
        <p:txBody>
          <a:bodyPr/>
          <a:lstStyle/>
          <a:p>
            <a:pPr>
              <a:spcBef>
                <a:spcPts val="0"/>
              </a:spcBef>
            </a:pPr>
            <a:r>
              <a:rPr lang="en-US" dirty="0"/>
              <a:t>Source: Credos Trust Tracker (Advertising Association). </a:t>
            </a:r>
          </a:p>
          <a:p>
            <a:pPr>
              <a:spcBef>
                <a:spcPts val="0"/>
              </a:spcBef>
            </a:pPr>
            <a:r>
              <a:rPr lang="en-US" dirty="0"/>
              <a:t>Q. To what extent, if at all, do you trust each of the following types of advertising in relation to products and services? (very trusting / fairly trusting), Kantar, 2025, n= 2,534</a:t>
            </a:r>
          </a:p>
          <a:p>
            <a:pPr>
              <a:spcBef>
                <a:spcPts val="0"/>
              </a:spcBef>
            </a:pPr>
            <a:endParaRPr lang="en-GB" dirty="0"/>
          </a:p>
        </p:txBody>
      </p:sp>
      <p:pic>
        <p:nvPicPr>
          <p:cNvPr id="7" name="Content Placeholder 6">
            <a:extLst>
              <a:ext uri="{FF2B5EF4-FFF2-40B4-BE49-F238E27FC236}">
                <a16:creationId xmlns:a16="http://schemas.microsoft.com/office/drawing/2014/main" id="{CC86F64A-A259-D624-B7F6-9A39CA24C2A3}"/>
              </a:ext>
            </a:extLst>
          </p:cNvPr>
          <p:cNvPicPr>
            <a:picLocks noGrp="1" noChangeAspect="1"/>
          </p:cNvPicPr>
          <p:nvPr>
            <p:ph sz="quarter" idx="14"/>
          </p:nvPr>
        </p:nvPicPr>
        <p:blipFill>
          <a:blip r:embed="rId3"/>
          <a:stretch>
            <a:fillRect/>
          </a:stretch>
        </p:blipFill>
        <p:spPr>
          <a:xfrm>
            <a:off x="1656274" y="1614488"/>
            <a:ext cx="8741340" cy="3651250"/>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2385864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ED10-8273-F95A-7FDC-0A1ADEA3C635}"/>
              </a:ext>
            </a:extLst>
          </p:cNvPr>
          <p:cNvSpPr>
            <a:spLocks noGrp="1"/>
          </p:cNvSpPr>
          <p:nvPr>
            <p:ph type="title"/>
          </p:nvPr>
        </p:nvSpPr>
        <p:spPr/>
        <p:txBody>
          <a:bodyPr/>
          <a:lstStyle/>
          <a:p>
            <a:r>
              <a:rPr lang="en-US" dirty="0"/>
              <a:t>A generational trust difference</a:t>
            </a:r>
            <a:br>
              <a:rPr lang="en-US" dirty="0"/>
            </a:br>
            <a:endParaRPr lang="en-GB" dirty="0"/>
          </a:p>
        </p:txBody>
      </p:sp>
      <p:sp>
        <p:nvSpPr>
          <p:cNvPr id="3" name="Text Placeholder 2">
            <a:extLst>
              <a:ext uri="{FF2B5EF4-FFF2-40B4-BE49-F238E27FC236}">
                <a16:creationId xmlns:a16="http://schemas.microsoft.com/office/drawing/2014/main" id="{DE6893D4-F203-64A3-F59A-730ACA3F001E}"/>
              </a:ext>
            </a:extLst>
          </p:cNvPr>
          <p:cNvSpPr>
            <a:spLocks noGrp="1"/>
          </p:cNvSpPr>
          <p:nvPr>
            <p:ph type="body" sz="quarter" idx="15"/>
          </p:nvPr>
        </p:nvSpPr>
        <p:spPr/>
        <p:txBody>
          <a:bodyPr/>
          <a:lstStyle/>
          <a:p>
            <a:pPr>
              <a:spcBef>
                <a:spcPts val="0"/>
              </a:spcBef>
            </a:pPr>
            <a:r>
              <a:rPr lang="en-US" dirty="0"/>
              <a:t>Source: Credos Trust Tracker (Advertising Association). </a:t>
            </a:r>
          </a:p>
          <a:p>
            <a:pPr>
              <a:spcBef>
                <a:spcPts val="0"/>
              </a:spcBef>
            </a:pPr>
            <a:r>
              <a:rPr lang="en-US" dirty="0"/>
              <a:t>Q. To what extent, if at all, do you trust each of the following types of advertising in relation to products and services? (very trusting / fairly trusting), Kantar, 2025, n= 2,534</a:t>
            </a:r>
          </a:p>
          <a:p>
            <a:pPr>
              <a:spcBef>
                <a:spcPts val="0"/>
              </a:spcBef>
            </a:pPr>
            <a:endParaRPr lang="en-GB" dirty="0"/>
          </a:p>
        </p:txBody>
      </p:sp>
      <p:pic>
        <p:nvPicPr>
          <p:cNvPr id="7" name="Content Placeholder 6">
            <a:extLst>
              <a:ext uri="{FF2B5EF4-FFF2-40B4-BE49-F238E27FC236}">
                <a16:creationId xmlns:a16="http://schemas.microsoft.com/office/drawing/2014/main" id="{EE4C76B5-7096-CC6B-4820-44D5376BEBA1}"/>
              </a:ext>
            </a:extLst>
          </p:cNvPr>
          <p:cNvPicPr>
            <a:picLocks noGrp="1" noChangeAspect="1"/>
          </p:cNvPicPr>
          <p:nvPr>
            <p:ph sz="quarter" idx="14"/>
          </p:nvPr>
        </p:nvPicPr>
        <p:blipFill>
          <a:blip r:embed="rId3"/>
          <a:stretch>
            <a:fillRect/>
          </a:stretch>
        </p:blipFill>
        <p:spPr>
          <a:xfrm>
            <a:off x="2237389" y="1614488"/>
            <a:ext cx="7579109" cy="3651250"/>
          </a:xfrm>
          <a:prstGeom prst="rect">
            <a:avLst/>
          </a:prstGeom>
          <a:effectLst>
            <a:outerShdw blurRad="228600" dist="76200" dir="2700000" algn="ctr" rotWithShape="0">
              <a:srgbClr val="000000">
                <a:alpha val="40000"/>
              </a:srgbClr>
            </a:outerShdw>
          </a:effectLst>
        </p:spPr>
      </p:pic>
    </p:spTree>
    <p:extLst>
      <p:ext uri="{BB962C8B-B14F-4D97-AF65-F5344CB8AC3E}">
        <p14:creationId xmlns:p14="http://schemas.microsoft.com/office/powerpoint/2010/main" val="1619143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65D70-CB14-6902-9CAE-94AFBF64710C}"/>
              </a:ext>
            </a:extLst>
          </p:cNvPr>
          <p:cNvSpPr>
            <a:spLocks noGrp="1"/>
          </p:cNvSpPr>
          <p:nvPr>
            <p:ph type="title"/>
          </p:nvPr>
        </p:nvSpPr>
        <p:spPr/>
        <p:txBody>
          <a:bodyPr/>
          <a:lstStyle/>
          <a:p>
            <a:r>
              <a:rPr lang="en-US" dirty="0"/>
              <a:t>TV is a trusted medium </a:t>
            </a:r>
            <a:endParaRPr lang="en-GB" dirty="0"/>
          </a:p>
        </p:txBody>
      </p:sp>
      <p:sp>
        <p:nvSpPr>
          <p:cNvPr id="3" name="Text Placeholder 2">
            <a:extLst>
              <a:ext uri="{FF2B5EF4-FFF2-40B4-BE49-F238E27FC236}">
                <a16:creationId xmlns:a16="http://schemas.microsoft.com/office/drawing/2014/main" id="{31C9BCCC-0BBD-B314-B535-126377216CAF}"/>
              </a:ext>
            </a:extLst>
          </p:cNvPr>
          <p:cNvSpPr>
            <a:spLocks noGrp="1"/>
          </p:cNvSpPr>
          <p:nvPr>
            <p:ph type="body" sz="quarter" idx="15"/>
          </p:nvPr>
        </p:nvSpPr>
        <p:spPr/>
        <p:txBody>
          <a:bodyPr/>
          <a:lstStyle/>
          <a:p>
            <a:r>
              <a:rPr lang="en-US" dirty="0"/>
              <a:t>Source: IPA Databank 2014-2022 for profit cases *data available from 2016</a:t>
            </a:r>
          </a:p>
          <a:p>
            <a:endParaRPr lang="en-GB" dirty="0"/>
          </a:p>
        </p:txBody>
      </p:sp>
      <p:pic>
        <p:nvPicPr>
          <p:cNvPr id="4" name="Picture 3" descr="IPA-logo.jpg">
            <a:extLst>
              <a:ext uri="{FF2B5EF4-FFF2-40B4-BE49-F238E27FC236}">
                <a16:creationId xmlns:a16="http://schemas.microsoft.com/office/drawing/2014/main" id="{FC5B8CB6-9615-3959-0000-21828C5325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8839" y="5365115"/>
            <a:ext cx="648072" cy="366032"/>
          </a:xfrm>
          <a:prstGeom prst="rect">
            <a:avLst/>
          </a:prstGeom>
        </p:spPr>
      </p:pic>
      <p:pic>
        <p:nvPicPr>
          <p:cNvPr id="6" name="Picture 5">
            <a:extLst>
              <a:ext uri="{FF2B5EF4-FFF2-40B4-BE49-F238E27FC236}">
                <a16:creationId xmlns:a16="http://schemas.microsoft.com/office/drawing/2014/main" id="{6F028E87-9793-9A38-A8AF-340478A0FCDB}"/>
              </a:ext>
            </a:extLst>
          </p:cNvPr>
          <p:cNvPicPr>
            <a:picLocks noChangeAspect="1"/>
          </p:cNvPicPr>
          <p:nvPr/>
        </p:nvPicPr>
        <p:blipFill>
          <a:blip r:embed="rId4"/>
          <a:stretch>
            <a:fillRect/>
          </a:stretch>
        </p:blipFill>
        <p:spPr>
          <a:xfrm>
            <a:off x="10747388" y="5267314"/>
            <a:ext cx="1066855" cy="419122"/>
          </a:xfrm>
          <a:prstGeom prst="rect">
            <a:avLst/>
          </a:prstGeom>
        </p:spPr>
      </p:pic>
      <p:pic>
        <p:nvPicPr>
          <p:cNvPr id="11" name="Content Placeholder 10">
            <a:extLst>
              <a:ext uri="{FF2B5EF4-FFF2-40B4-BE49-F238E27FC236}">
                <a16:creationId xmlns:a16="http://schemas.microsoft.com/office/drawing/2014/main" id="{C91606C2-9D8A-D2FB-8D45-19C9C9269BB1}"/>
              </a:ext>
            </a:extLst>
          </p:cNvPr>
          <p:cNvPicPr>
            <a:picLocks noGrp="1" noChangeAspect="1"/>
          </p:cNvPicPr>
          <p:nvPr>
            <p:ph sz="quarter" idx="14"/>
          </p:nvPr>
        </p:nvPicPr>
        <p:blipFill>
          <a:blip r:embed="rId5"/>
          <a:stretch>
            <a:fillRect/>
          </a:stretch>
        </p:blipFill>
        <p:spPr>
          <a:xfrm>
            <a:off x="1487747" y="1684209"/>
            <a:ext cx="9216505" cy="3489582"/>
          </a:xfrm>
          <a:prstGeom prst="rect">
            <a:avLst/>
          </a:prstGeom>
          <a:effectLst>
            <a:outerShdw blurRad="228600" dist="38100" dir="2700000" algn="tl" rotWithShape="0">
              <a:prstClr val="black">
                <a:alpha val="40000"/>
              </a:prstClr>
            </a:outerShdw>
          </a:effectLst>
        </p:spPr>
      </p:pic>
    </p:spTree>
    <p:extLst>
      <p:ext uri="{BB962C8B-B14F-4D97-AF65-F5344CB8AC3E}">
        <p14:creationId xmlns:p14="http://schemas.microsoft.com/office/powerpoint/2010/main" val="564013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F6349-EC88-8447-F3A9-F97C4252D224}"/>
              </a:ext>
            </a:extLst>
          </p:cNvPr>
          <p:cNvSpPr>
            <a:spLocks noGrp="1"/>
          </p:cNvSpPr>
          <p:nvPr>
            <p:ph type="title"/>
          </p:nvPr>
        </p:nvSpPr>
        <p:spPr/>
        <p:txBody>
          <a:bodyPr>
            <a:normAutofit/>
          </a:bodyPr>
          <a:lstStyle/>
          <a:p>
            <a:r>
              <a:rPr lang="en-US" dirty="0"/>
              <a:t>People trust brands on TV more than any other channel</a:t>
            </a:r>
            <a:endParaRPr lang="en-GB" dirty="0"/>
          </a:p>
        </p:txBody>
      </p:sp>
      <p:graphicFrame>
        <p:nvGraphicFramePr>
          <p:cNvPr id="7" name="Content Placeholder 6">
            <a:extLst>
              <a:ext uri="{FF2B5EF4-FFF2-40B4-BE49-F238E27FC236}">
                <a16:creationId xmlns:a16="http://schemas.microsoft.com/office/drawing/2014/main" id="{6FA02F1A-9CDB-83C1-2DDD-2B855B429884}"/>
              </a:ext>
            </a:extLst>
          </p:cNvPr>
          <p:cNvGraphicFramePr>
            <a:graphicFrameLocks noGrp="1"/>
          </p:cNvGraphicFramePr>
          <p:nvPr>
            <p:ph sz="quarter" idx="14"/>
          </p:nvPr>
        </p:nvGraphicFramePr>
        <p:xfrm>
          <a:off x="379413" y="1900040"/>
          <a:ext cx="11295062" cy="33656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FB520386-1E56-03B6-3F6F-574ECC4F6E1A}"/>
              </a:ext>
            </a:extLst>
          </p:cNvPr>
          <p:cNvSpPr>
            <a:spLocks noGrp="1"/>
          </p:cNvSpPr>
          <p:nvPr>
            <p:ph type="body" sz="quarter" idx="15"/>
          </p:nvPr>
        </p:nvSpPr>
        <p:spPr>
          <a:xfrm>
            <a:off x="377758" y="5365115"/>
            <a:ext cx="11628712" cy="836902"/>
          </a:xfrm>
        </p:spPr>
        <p:txBody>
          <a:bodyPr/>
          <a:lstStyle/>
          <a:p>
            <a:r>
              <a:rPr lang="en-US"/>
              <a:t>Source: Tapestry Research, 2025, ADS1a. Thinking about different places in which you see advertising, please tell us how you feel [TRUSTED] about brands that advertise [INSERT TYPE OF AD]. Social media e.g.  Facebook, Instagram and TikTok. </a:t>
            </a:r>
          </a:p>
        </p:txBody>
      </p:sp>
      <p:sp>
        <p:nvSpPr>
          <p:cNvPr id="9" name="TextBox 8">
            <a:extLst>
              <a:ext uri="{FF2B5EF4-FFF2-40B4-BE49-F238E27FC236}">
                <a16:creationId xmlns:a16="http://schemas.microsoft.com/office/drawing/2014/main" id="{DD3E18F7-ADCE-A997-1527-3197A0DDBEC1}"/>
              </a:ext>
            </a:extLst>
          </p:cNvPr>
          <p:cNvSpPr txBox="1"/>
          <p:nvPr/>
        </p:nvSpPr>
        <p:spPr>
          <a:xfrm>
            <a:off x="517525" y="1592263"/>
            <a:ext cx="1119504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D4D4D"/>
                </a:solidFill>
                <a:effectLst/>
                <a:uLnTx/>
                <a:uFillTx/>
                <a:latin typeface="Arial"/>
                <a:ea typeface="+mn-ea"/>
                <a:cs typeface="+mn-cs"/>
              </a:rPr>
              <a:t>% of people that trust brands that advertise on…</a:t>
            </a:r>
          </a:p>
        </p:txBody>
      </p:sp>
    </p:spTree>
    <p:extLst>
      <p:ext uri="{BB962C8B-B14F-4D97-AF65-F5344CB8AC3E}">
        <p14:creationId xmlns:p14="http://schemas.microsoft.com/office/powerpoint/2010/main" val="3390222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91A19-402E-675B-B6B6-588A8F85AB93}"/>
              </a:ext>
            </a:extLst>
          </p:cNvPr>
          <p:cNvSpPr>
            <a:spLocks noGrp="1"/>
          </p:cNvSpPr>
          <p:nvPr>
            <p:ph type="title"/>
          </p:nvPr>
        </p:nvSpPr>
        <p:spPr/>
        <p:txBody>
          <a:bodyPr/>
          <a:lstStyle/>
          <a:p>
            <a:r>
              <a:rPr lang="en-US" dirty="0"/>
              <a:t>Brand trust rises across channels as age drops</a:t>
            </a:r>
            <a:endParaRPr lang="en-GB" dirty="0"/>
          </a:p>
        </p:txBody>
      </p:sp>
      <p:graphicFrame>
        <p:nvGraphicFramePr>
          <p:cNvPr id="7" name="Content Placeholder 6">
            <a:extLst>
              <a:ext uri="{FF2B5EF4-FFF2-40B4-BE49-F238E27FC236}">
                <a16:creationId xmlns:a16="http://schemas.microsoft.com/office/drawing/2014/main" id="{396B156B-2AEE-CF3C-0660-0A8B529F2C35}"/>
              </a:ext>
            </a:extLst>
          </p:cNvPr>
          <p:cNvGraphicFramePr>
            <a:graphicFrameLocks noGrp="1"/>
          </p:cNvGraphicFramePr>
          <p:nvPr>
            <p:ph sz="quarter" idx="14"/>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0CB77C30-CAEE-2332-48C6-A8A711D5ACF4}"/>
              </a:ext>
            </a:extLst>
          </p:cNvPr>
          <p:cNvSpPr>
            <a:spLocks noGrp="1"/>
          </p:cNvSpPr>
          <p:nvPr>
            <p:ph type="body" sz="quarter" idx="15"/>
          </p:nvPr>
        </p:nvSpPr>
        <p:spPr>
          <a:xfrm>
            <a:off x="377757" y="5365115"/>
            <a:ext cx="10992607" cy="320068"/>
          </a:xfrm>
        </p:spPr>
        <p:txBody>
          <a:bodyPr/>
          <a:lstStyle/>
          <a:p>
            <a:r>
              <a:rPr lang="en-US" dirty="0"/>
              <a:t>Source: Tapestry Research, 2025, ADS1a. Thinking about different places in which you see advertising, please tell us how you feel about brands that advertise [INSERT TYPE OF AD]. Social media e.g. Facebook, Instagram, TikTok. </a:t>
            </a:r>
            <a:endParaRPr lang="en-GB" dirty="0"/>
          </a:p>
        </p:txBody>
      </p:sp>
    </p:spTree>
    <p:extLst>
      <p:ext uri="{BB962C8B-B14F-4D97-AF65-F5344CB8AC3E}">
        <p14:creationId xmlns:p14="http://schemas.microsoft.com/office/powerpoint/2010/main" val="27631256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3B8ABCAA-5258-2A73-A905-F3473829127A}"/>
              </a:ext>
            </a:extLst>
          </p:cNvPr>
          <p:cNvGraphicFramePr/>
          <p:nvPr/>
        </p:nvGraphicFramePr>
        <p:xfrm>
          <a:off x="6168208" y="899816"/>
          <a:ext cx="1752128" cy="1762396"/>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a:extLst>
              <a:ext uri="{FF2B5EF4-FFF2-40B4-BE49-F238E27FC236}">
                <a16:creationId xmlns:a16="http://schemas.microsoft.com/office/drawing/2014/main" id="{15062DF0-FE2C-06DA-3AFF-8134F9F651CA}"/>
              </a:ext>
            </a:extLst>
          </p:cNvPr>
          <p:cNvSpPr txBox="1"/>
          <p:nvPr/>
        </p:nvSpPr>
        <p:spPr>
          <a:xfrm>
            <a:off x="6409272" y="2713629"/>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Magazines</a:t>
            </a:r>
          </a:p>
        </p:txBody>
      </p:sp>
      <p:grpSp>
        <p:nvGrpSpPr>
          <p:cNvPr id="54" name="Group 53">
            <a:extLst>
              <a:ext uri="{FF2B5EF4-FFF2-40B4-BE49-F238E27FC236}">
                <a16:creationId xmlns:a16="http://schemas.microsoft.com/office/drawing/2014/main" id="{9121C7D3-8F65-4F3B-010B-100D98540F15}"/>
              </a:ext>
            </a:extLst>
          </p:cNvPr>
          <p:cNvGrpSpPr/>
          <p:nvPr/>
        </p:nvGrpSpPr>
        <p:grpSpPr>
          <a:xfrm>
            <a:off x="6808151" y="1641106"/>
            <a:ext cx="361099" cy="279816"/>
            <a:chOff x="6943168" y="2354968"/>
            <a:chExt cx="361099" cy="279816"/>
          </a:xfrm>
        </p:grpSpPr>
        <p:sp>
          <p:nvSpPr>
            <p:cNvPr id="55" name="Freeform 54">
              <a:extLst>
                <a:ext uri="{FF2B5EF4-FFF2-40B4-BE49-F238E27FC236}">
                  <a16:creationId xmlns:a16="http://schemas.microsoft.com/office/drawing/2014/main" id="{5611D60E-2016-0272-6634-53186C58EFEC}"/>
                </a:ext>
              </a:extLst>
            </p:cNvPr>
            <p:cNvSpPr>
              <a:spLocks/>
            </p:cNvSpPr>
            <p:nvPr/>
          </p:nvSpPr>
          <p:spPr bwMode="auto">
            <a:xfrm>
              <a:off x="7117826" y="2415607"/>
              <a:ext cx="11784" cy="175655"/>
            </a:xfrm>
            <a:custGeom>
              <a:avLst/>
              <a:gdLst>
                <a:gd name="T0" fmla="*/ 105 w 212"/>
                <a:gd name="T1" fmla="*/ 0 h 3366"/>
                <a:gd name="T2" fmla="*/ 139 w 212"/>
                <a:gd name="T3" fmla="*/ 4 h 3366"/>
                <a:gd name="T4" fmla="*/ 169 w 212"/>
                <a:gd name="T5" fmla="*/ 20 h 3366"/>
                <a:gd name="T6" fmla="*/ 191 w 212"/>
                <a:gd name="T7" fmla="*/ 42 h 3366"/>
                <a:gd name="T8" fmla="*/ 206 w 212"/>
                <a:gd name="T9" fmla="*/ 72 h 3366"/>
                <a:gd name="T10" fmla="*/ 212 w 212"/>
                <a:gd name="T11" fmla="*/ 105 h 3366"/>
                <a:gd name="T12" fmla="*/ 212 w 212"/>
                <a:gd name="T13" fmla="*/ 3260 h 3366"/>
                <a:gd name="T14" fmla="*/ 206 w 212"/>
                <a:gd name="T15" fmla="*/ 3292 h 3366"/>
                <a:gd name="T16" fmla="*/ 191 w 212"/>
                <a:gd name="T17" fmla="*/ 3322 h 3366"/>
                <a:gd name="T18" fmla="*/ 169 w 212"/>
                <a:gd name="T19" fmla="*/ 3344 h 3366"/>
                <a:gd name="T20" fmla="*/ 139 w 212"/>
                <a:gd name="T21" fmla="*/ 3360 h 3366"/>
                <a:gd name="T22" fmla="*/ 105 w 212"/>
                <a:gd name="T23" fmla="*/ 3366 h 3366"/>
                <a:gd name="T24" fmla="*/ 73 w 212"/>
                <a:gd name="T25" fmla="*/ 3360 h 3366"/>
                <a:gd name="T26" fmla="*/ 43 w 212"/>
                <a:gd name="T27" fmla="*/ 3344 h 3366"/>
                <a:gd name="T28" fmla="*/ 19 w 212"/>
                <a:gd name="T29" fmla="*/ 3322 h 3366"/>
                <a:gd name="T30" fmla="*/ 6 w 212"/>
                <a:gd name="T31" fmla="*/ 3292 h 3366"/>
                <a:gd name="T32" fmla="*/ 0 w 212"/>
                <a:gd name="T33" fmla="*/ 3260 h 3366"/>
                <a:gd name="T34" fmla="*/ 0 w 212"/>
                <a:gd name="T35" fmla="*/ 105 h 3366"/>
                <a:gd name="T36" fmla="*/ 6 w 212"/>
                <a:gd name="T37" fmla="*/ 72 h 3366"/>
                <a:gd name="T38" fmla="*/ 19 w 212"/>
                <a:gd name="T39" fmla="*/ 42 h 3366"/>
                <a:gd name="T40" fmla="*/ 43 w 212"/>
                <a:gd name="T41" fmla="*/ 20 h 3366"/>
                <a:gd name="T42" fmla="*/ 73 w 212"/>
                <a:gd name="T43" fmla="*/ 4 h 3366"/>
                <a:gd name="T44" fmla="*/ 105 w 212"/>
                <a:gd name="T45" fmla="*/ 0 h 3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3366">
                  <a:moveTo>
                    <a:pt x="105" y="0"/>
                  </a:moveTo>
                  <a:lnTo>
                    <a:pt x="139" y="4"/>
                  </a:lnTo>
                  <a:lnTo>
                    <a:pt x="169" y="20"/>
                  </a:lnTo>
                  <a:lnTo>
                    <a:pt x="191" y="42"/>
                  </a:lnTo>
                  <a:lnTo>
                    <a:pt x="206" y="72"/>
                  </a:lnTo>
                  <a:lnTo>
                    <a:pt x="212" y="105"/>
                  </a:lnTo>
                  <a:lnTo>
                    <a:pt x="212" y="3260"/>
                  </a:lnTo>
                  <a:lnTo>
                    <a:pt x="206" y="3292"/>
                  </a:lnTo>
                  <a:lnTo>
                    <a:pt x="191" y="3322"/>
                  </a:lnTo>
                  <a:lnTo>
                    <a:pt x="169" y="3344"/>
                  </a:lnTo>
                  <a:lnTo>
                    <a:pt x="139" y="3360"/>
                  </a:lnTo>
                  <a:lnTo>
                    <a:pt x="105" y="3366"/>
                  </a:lnTo>
                  <a:lnTo>
                    <a:pt x="73" y="3360"/>
                  </a:lnTo>
                  <a:lnTo>
                    <a:pt x="43" y="3344"/>
                  </a:lnTo>
                  <a:lnTo>
                    <a:pt x="19" y="3322"/>
                  </a:lnTo>
                  <a:lnTo>
                    <a:pt x="6" y="3292"/>
                  </a:lnTo>
                  <a:lnTo>
                    <a:pt x="0" y="3260"/>
                  </a:lnTo>
                  <a:lnTo>
                    <a:pt x="0" y="105"/>
                  </a:lnTo>
                  <a:lnTo>
                    <a:pt x="6" y="72"/>
                  </a:lnTo>
                  <a:lnTo>
                    <a:pt x="19" y="42"/>
                  </a:lnTo>
                  <a:lnTo>
                    <a:pt x="43" y="20"/>
                  </a:lnTo>
                  <a:lnTo>
                    <a:pt x="73" y="4"/>
                  </a:lnTo>
                  <a:lnTo>
                    <a:pt x="105"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56" name="Freeform 55">
              <a:extLst>
                <a:ext uri="{FF2B5EF4-FFF2-40B4-BE49-F238E27FC236}">
                  <a16:creationId xmlns:a16="http://schemas.microsoft.com/office/drawing/2014/main" id="{5B0B6D9C-DBFF-BA35-6B7A-BED599DC8DE8}"/>
                </a:ext>
              </a:extLst>
            </p:cNvPr>
            <p:cNvSpPr>
              <a:spLocks/>
            </p:cNvSpPr>
            <p:nvPr/>
          </p:nvSpPr>
          <p:spPr bwMode="auto">
            <a:xfrm>
              <a:off x="6943168" y="2354968"/>
              <a:ext cx="361099" cy="257690"/>
            </a:xfrm>
            <a:custGeom>
              <a:avLst/>
              <a:gdLst>
                <a:gd name="T0" fmla="*/ 2554 w 6558"/>
                <a:gd name="T1" fmla="*/ 56 h 4939"/>
                <a:gd name="T2" fmla="*/ 2930 w 6558"/>
                <a:gd name="T3" fmla="*/ 234 h 4939"/>
                <a:gd name="T4" fmla="*/ 3187 w 6558"/>
                <a:gd name="T5" fmla="*/ 479 h 4939"/>
                <a:gd name="T6" fmla="*/ 3429 w 6558"/>
                <a:gd name="T7" fmla="*/ 409 h 4939"/>
                <a:gd name="T8" fmla="*/ 3692 w 6558"/>
                <a:gd name="T9" fmla="*/ 193 h 4939"/>
                <a:gd name="T10" fmla="*/ 4098 w 6558"/>
                <a:gd name="T11" fmla="*/ 32 h 4939"/>
                <a:gd name="T12" fmla="*/ 4744 w 6558"/>
                <a:gd name="T13" fmla="*/ 24 h 4939"/>
                <a:gd name="T14" fmla="*/ 5512 w 6558"/>
                <a:gd name="T15" fmla="*/ 226 h 4939"/>
                <a:gd name="T16" fmla="*/ 6081 w 6558"/>
                <a:gd name="T17" fmla="*/ 413 h 4939"/>
                <a:gd name="T18" fmla="*/ 6484 w 6558"/>
                <a:gd name="T19" fmla="*/ 479 h 4939"/>
                <a:gd name="T20" fmla="*/ 6558 w 6558"/>
                <a:gd name="T21" fmla="*/ 4834 h 4939"/>
                <a:gd name="T22" fmla="*/ 6453 w 6558"/>
                <a:gd name="T23" fmla="*/ 4939 h 4939"/>
                <a:gd name="T24" fmla="*/ 5927 w 6558"/>
                <a:gd name="T25" fmla="*/ 4844 h 4939"/>
                <a:gd name="T26" fmla="*/ 5309 w 6558"/>
                <a:gd name="T27" fmla="*/ 4637 h 4939"/>
                <a:gd name="T28" fmla="*/ 4569 w 6558"/>
                <a:gd name="T29" fmla="*/ 4472 h 4939"/>
                <a:gd name="T30" fmla="*/ 3996 w 6558"/>
                <a:gd name="T31" fmla="*/ 4534 h 4939"/>
                <a:gd name="T32" fmla="*/ 3586 w 6558"/>
                <a:gd name="T33" fmla="*/ 4806 h 4939"/>
                <a:gd name="T34" fmla="*/ 3459 w 6558"/>
                <a:gd name="T35" fmla="*/ 4830 h 4939"/>
                <a:gd name="T36" fmla="*/ 3403 w 6558"/>
                <a:gd name="T37" fmla="*/ 4712 h 4939"/>
                <a:gd name="T38" fmla="*/ 3570 w 6558"/>
                <a:gd name="T39" fmla="*/ 4532 h 4939"/>
                <a:gd name="T40" fmla="*/ 3917 w 6558"/>
                <a:gd name="T41" fmla="*/ 4339 h 4939"/>
                <a:gd name="T42" fmla="*/ 4418 w 6558"/>
                <a:gd name="T43" fmla="*/ 4256 h 4939"/>
                <a:gd name="T44" fmla="*/ 5215 w 6558"/>
                <a:gd name="T45" fmla="*/ 4387 h 4939"/>
                <a:gd name="T46" fmla="*/ 5900 w 6558"/>
                <a:gd name="T47" fmla="*/ 4613 h 4939"/>
                <a:gd name="T48" fmla="*/ 6345 w 6558"/>
                <a:gd name="T49" fmla="*/ 679 h 4939"/>
                <a:gd name="T50" fmla="*/ 5719 w 6558"/>
                <a:gd name="T51" fmla="*/ 520 h 4939"/>
                <a:gd name="T52" fmla="*/ 5018 w 6558"/>
                <a:gd name="T53" fmla="*/ 296 h 4939"/>
                <a:gd name="T54" fmla="*/ 4310 w 6558"/>
                <a:gd name="T55" fmla="*/ 215 h 4939"/>
                <a:gd name="T56" fmla="*/ 3873 w 6558"/>
                <a:gd name="T57" fmla="*/ 334 h 4939"/>
                <a:gd name="T58" fmla="*/ 3592 w 6558"/>
                <a:gd name="T59" fmla="*/ 546 h 4939"/>
                <a:gd name="T60" fmla="*/ 3437 w 6558"/>
                <a:gd name="T61" fmla="*/ 759 h 4939"/>
                <a:gd name="T62" fmla="*/ 3381 w 6558"/>
                <a:gd name="T63" fmla="*/ 880 h 4939"/>
                <a:gd name="T64" fmla="*/ 3278 w 6558"/>
                <a:gd name="T65" fmla="*/ 960 h 4939"/>
                <a:gd name="T66" fmla="*/ 3175 w 6558"/>
                <a:gd name="T67" fmla="*/ 878 h 4939"/>
                <a:gd name="T68" fmla="*/ 3117 w 6558"/>
                <a:gd name="T69" fmla="*/ 751 h 4939"/>
                <a:gd name="T70" fmla="*/ 2962 w 6558"/>
                <a:gd name="T71" fmla="*/ 538 h 4939"/>
                <a:gd name="T72" fmla="*/ 2681 w 6558"/>
                <a:gd name="T73" fmla="*/ 330 h 4939"/>
                <a:gd name="T74" fmla="*/ 2248 w 6558"/>
                <a:gd name="T75" fmla="*/ 215 h 4939"/>
                <a:gd name="T76" fmla="*/ 1540 w 6558"/>
                <a:gd name="T77" fmla="*/ 296 h 4939"/>
                <a:gd name="T78" fmla="*/ 837 w 6558"/>
                <a:gd name="T79" fmla="*/ 520 h 4939"/>
                <a:gd name="T80" fmla="*/ 211 w 6558"/>
                <a:gd name="T81" fmla="*/ 679 h 4939"/>
                <a:gd name="T82" fmla="*/ 658 w 6558"/>
                <a:gd name="T83" fmla="*/ 4613 h 4939"/>
                <a:gd name="T84" fmla="*/ 1343 w 6558"/>
                <a:gd name="T85" fmla="*/ 4387 h 4939"/>
                <a:gd name="T86" fmla="*/ 2138 w 6558"/>
                <a:gd name="T87" fmla="*/ 4256 h 4939"/>
                <a:gd name="T88" fmla="*/ 2642 w 6558"/>
                <a:gd name="T89" fmla="*/ 4339 h 4939"/>
                <a:gd name="T90" fmla="*/ 2988 w 6558"/>
                <a:gd name="T91" fmla="*/ 4532 h 4939"/>
                <a:gd name="T92" fmla="*/ 3153 w 6558"/>
                <a:gd name="T93" fmla="*/ 4712 h 4939"/>
                <a:gd name="T94" fmla="*/ 3097 w 6558"/>
                <a:gd name="T95" fmla="*/ 4830 h 4939"/>
                <a:gd name="T96" fmla="*/ 2972 w 6558"/>
                <a:gd name="T97" fmla="*/ 4806 h 4939"/>
                <a:gd name="T98" fmla="*/ 2560 w 6558"/>
                <a:gd name="T99" fmla="*/ 4534 h 4939"/>
                <a:gd name="T100" fmla="*/ 1987 w 6558"/>
                <a:gd name="T101" fmla="*/ 4472 h 4939"/>
                <a:gd name="T102" fmla="*/ 1249 w 6558"/>
                <a:gd name="T103" fmla="*/ 4637 h 4939"/>
                <a:gd name="T104" fmla="*/ 629 w 6558"/>
                <a:gd name="T105" fmla="*/ 4844 h 4939"/>
                <a:gd name="T106" fmla="*/ 105 w 6558"/>
                <a:gd name="T107" fmla="*/ 4939 h 4939"/>
                <a:gd name="T108" fmla="*/ 0 w 6558"/>
                <a:gd name="T109" fmla="*/ 4834 h 4939"/>
                <a:gd name="T110" fmla="*/ 72 w 6558"/>
                <a:gd name="T111" fmla="*/ 479 h 4939"/>
                <a:gd name="T112" fmla="*/ 477 w 6558"/>
                <a:gd name="T113" fmla="*/ 413 h 4939"/>
                <a:gd name="T114" fmla="*/ 1046 w 6558"/>
                <a:gd name="T115" fmla="*/ 226 h 4939"/>
                <a:gd name="T116" fmla="*/ 1814 w 6558"/>
                <a:gd name="T117" fmla="*/ 24 h 4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558" h="4939">
                  <a:moveTo>
                    <a:pt x="2140" y="0"/>
                  </a:moveTo>
                  <a:lnTo>
                    <a:pt x="2254" y="4"/>
                  </a:lnTo>
                  <a:lnTo>
                    <a:pt x="2359" y="14"/>
                  </a:lnTo>
                  <a:lnTo>
                    <a:pt x="2461" y="32"/>
                  </a:lnTo>
                  <a:lnTo>
                    <a:pt x="2554" y="56"/>
                  </a:lnTo>
                  <a:lnTo>
                    <a:pt x="2642" y="83"/>
                  </a:lnTo>
                  <a:lnTo>
                    <a:pt x="2721" y="115"/>
                  </a:lnTo>
                  <a:lnTo>
                    <a:pt x="2797" y="153"/>
                  </a:lnTo>
                  <a:lnTo>
                    <a:pt x="2866" y="193"/>
                  </a:lnTo>
                  <a:lnTo>
                    <a:pt x="2930" y="234"/>
                  </a:lnTo>
                  <a:lnTo>
                    <a:pt x="2988" y="276"/>
                  </a:lnTo>
                  <a:lnTo>
                    <a:pt x="3039" y="320"/>
                  </a:lnTo>
                  <a:lnTo>
                    <a:pt x="3087" y="365"/>
                  </a:lnTo>
                  <a:lnTo>
                    <a:pt x="3129" y="409"/>
                  </a:lnTo>
                  <a:lnTo>
                    <a:pt x="3187" y="479"/>
                  </a:lnTo>
                  <a:lnTo>
                    <a:pt x="3238" y="546"/>
                  </a:lnTo>
                  <a:lnTo>
                    <a:pt x="3278" y="610"/>
                  </a:lnTo>
                  <a:lnTo>
                    <a:pt x="3320" y="546"/>
                  </a:lnTo>
                  <a:lnTo>
                    <a:pt x="3370" y="479"/>
                  </a:lnTo>
                  <a:lnTo>
                    <a:pt x="3429" y="409"/>
                  </a:lnTo>
                  <a:lnTo>
                    <a:pt x="3471" y="365"/>
                  </a:lnTo>
                  <a:lnTo>
                    <a:pt x="3519" y="320"/>
                  </a:lnTo>
                  <a:lnTo>
                    <a:pt x="3570" y="276"/>
                  </a:lnTo>
                  <a:lnTo>
                    <a:pt x="3628" y="234"/>
                  </a:lnTo>
                  <a:lnTo>
                    <a:pt x="3692" y="193"/>
                  </a:lnTo>
                  <a:lnTo>
                    <a:pt x="3761" y="153"/>
                  </a:lnTo>
                  <a:lnTo>
                    <a:pt x="3835" y="115"/>
                  </a:lnTo>
                  <a:lnTo>
                    <a:pt x="3917" y="83"/>
                  </a:lnTo>
                  <a:lnTo>
                    <a:pt x="4004" y="56"/>
                  </a:lnTo>
                  <a:lnTo>
                    <a:pt x="4098" y="32"/>
                  </a:lnTo>
                  <a:lnTo>
                    <a:pt x="4197" y="14"/>
                  </a:lnTo>
                  <a:lnTo>
                    <a:pt x="4304" y="4"/>
                  </a:lnTo>
                  <a:lnTo>
                    <a:pt x="4418" y="0"/>
                  </a:lnTo>
                  <a:lnTo>
                    <a:pt x="4583" y="6"/>
                  </a:lnTo>
                  <a:lnTo>
                    <a:pt x="4744" y="24"/>
                  </a:lnTo>
                  <a:lnTo>
                    <a:pt x="4903" y="52"/>
                  </a:lnTo>
                  <a:lnTo>
                    <a:pt x="5060" y="89"/>
                  </a:lnTo>
                  <a:lnTo>
                    <a:pt x="5215" y="131"/>
                  </a:lnTo>
                  <a:lnTo>
                    <a:pt x="5365" y="177"/>
                  </a:lnTo>
                  <a:lnTo>
                    <a:pt x="5512" y="226"/>
                  </a:lnTo>
                  <a:lnTo>
                    <a:pt x="5655" y="274"/>
                  </a:lnTo>
                  <a:lnTo>
                    <a:pt x="5764" y="314"/>
                  </a:lnTo>
                  <a:lnTo>
                    <a:pt x="5872" y="350"/>
                  </a:lnTo>
                  <a:lnTo>
                    <a:pt x="5977" y="383"/>
                  </a:lnTo>
                  <a:lnTo>
                    <a:pt x="6081" y="413"/>
                  </a:lnTo>
                  <a:lnTo>
                    <a:pt x="6178" y="437"/>
                  </a:lnTo>
                  <a:lnTo>
                    <a:pt x="6274" y="457"/>
                  </a:lnTo>
                  <a:lnTo>
                    <a:pt x="6365" y="469"/>
                  </a:lnTo>
                  <a:lnTo>
                    <a:pt x="6453" y="473"/>
                  </a:lnTo>
                  <a:lnTo>
                    <a:pt x="6484" y="479"/>
                  </a:lnTo>
                  <a:lnTo>
                    <a:pt x="6514" y="495"/>
                  </a:lnTo>
                  <a:lnTo>
                    <a:pt x="6538" y="516"/>
                  </a:lnTo>
                  <a:lnTo>
                    <a:pt x="6552" y="546"/>
                  </a:lnTo>
                  <a:lnTo>
                    <a:pt x="6558" y="580"/>
                  </a:lnTo>
                  <a:lnTo>
                    <a:pt x="6558" y="4834"/>
                  </a:lnTo>
                  <a:lnTo>
                    <a:pt x="6552" y="4867"/>
                  </a:lnTo>
                  <a:lnTo>
                    <a:pt x="6538" y="4897"/>
                  </a:lnTo>
                  <a:lnTo>
                    <a:pt x="6514" y="4919"/>
                  </a:lnTo>
                  <a:lnTo>
                    <a:pt x="6484" y="4935"/>
                  </a:lnTo>
                  <a:lnTo>
                    <a:pt x="6453" y="4939"/>
                  </a:lnTo>
                  <a:lnTo>
                    <a:pt x="6353" y="4935"/>
                  </a:lnTo>
                  <a:lnTo>
                    <a:pt x="6252" y="4923"/>
                  </a:lnTo>
                  <a:lnTo>
                    <a:pt x="6146" y="4901"/>
                  </a:lnTo>
                  <a:lnTo>
                    <a:pt x="6039" y="4875"/>
                  </a:lnTo>
                  <a:lnTo>
                    <a:pt x="5927" y="4844"/>
                  </a:lnTo>
                  <a:lnTo>
                    <a:pt x="5816" y="4808"/>
                  </a:lnTo>
                  <a:lnTo>
                    <a:pt x="5701" y="4770"/>
                  </a:lnTo>
                  <a:lnTo>
                    <a:pt x="5585" y="4730"/>
                  </a:lnTo>
                  <a:lnTo>
                    <a:pt x="5448" y="4683"/>
                  </a:lnTo>
                  <a:lnTo>
                    <a:pt x="5309" y="4637"/>
                  </a:lnTo>
                  <a:lnTo>
                    <a:pt x="5166" y="4591"/>
                  </a:lnTo>
                  <a:lnTo>
                    <a:pt x="5018" y="4552"/>
                  </a:lnTo>
                  <a:lnTo>
                    <a:pt x="4871" y="4518"/>
                  </a:lnTo>
                  <a:lnTo>
                    <a:pt x="4720" y="4490"/>
                  </a:lnTo>
                  <a:lnTo>
                    <a:pt x="4569" y="4472"/>
                  </a:lnTo>
                  <a:lnTo>
                    <a:pt x="4418" y="4466"/>
                  </a:lnTo>
                  <a:lnTo>
                    <a:pt x="4306" y="4470"/>
                  </a:lnTo>
                  <a:lnTo>
                    <a:pt x="4197" y="4482"/>
                  </a:lnTo>
                  <a:lnTo>
                    <a:pt x="4094" y="4504"/>
                  </a:lnTo>
                  <a:lnTo>
                    <a:pt x="3996" y="4534"/>
                  </a:lnTo>
                  <a:lnTo>
                    <a:pt x="3905" y="4571"/>
                  </a:lnTo>
                  <a:lnTo>
                    <a:pt x="3817" y="4617"/>
                  </a:lnTo>
                  <a:lnTo>
                    <a:pt x="3734" y="4673"/>
                  </a:lnTo>
                  <a:lnTo>
                    <a:pt x="3658" y="4734"/>
                  </a:lnTo>
                  <a:lnTo>
                    <a:pt x="3586" y="4806"/>
                  </a:lnTo>
                  <a:lnTo>
                    <a:pt x="3564" y="4824"/>
                  </a:lnTo>
                  <a:lnTo>
                    <a:pt x="3539" y="4836"/>
                  </a:lnTo>
                  <a:lnTo>
                    <a:pt x="3513" y="4840"/>
                  </a:lnTo>
                  <a:lnTo>
                    <a:pt x="3485" y="4838"/>
                  </a:lnTo>
                  <a:lnTo>
                    <a:pt x="3459" y="4830"/>
                  </a:lnTo>
                  <a:lnTo>
                    <a:pt x="3437" y="4814"/>
                  </a:lnTo>
                  <a:lnTo>
                    <a:pt x="3417" y="4792"/>
                  </a:lnTo>
                  <a:lnTo>
                    <a:pt x="3407" y="4766"/>
                  </a:lnTo>
                  <a:lnTo>
                    <a:pt x="3401" y="4740"/>
                  </a:lnTo>
                  <a:lnTo>
                    <a:pt x="3403" y="4712"/>
                  </a:lnTo>
                  <a:lnTo>
                    <a:pt x="3413" y="4687"/>
                  </a:lnTo>
                  <a:lnTo>
                    <a:pt x="3429" y="4663"/>
                  </a:lnTo>
                  <a:lnTo>
                    <a:pt x="3471" y="4619"/>
                  </a:lnTo>
                  <a:lnTo>
                    <a:pt x="3519" y="4575"/>
                  </a:lnTo>
                  <a:lnTo>
                    <a:pt x="3570" y="4532"/>
                  </a:lnTo>
                  <a:lnTo>
                    <a:pt x="3628" y="4488"/>
                  </a:lnTo>
                  <a:lnTo>
                    <a:pt x="3692" y="4446"/>
                  </a:lnTo>
                  <a:lnTo>
                    <a:pt x="3761" y="4408"/>
                  </a:lnTo>
                  <a:lnTo>
                    <a:pt x="3835" y="4371"/>
                  </a:lnTo>
                  <a:lnTo>
                    <a:pt x="3917" y="4339"/>
                  </a:lnTo>
                  <a:lnTo>
                    <a:pt x="4004" y="4311"/>
                  </a:lnTo>
                  <a:lnTo>
                    <a:pt x="4098" y="4287"/>
                  </a:lnTo>
                  <a:lnTo>
                    <a:pt x="4197" y="4269"/>
                  </a:lnTo>
                  <a:lnTo>
                    <a:pt x="4304" y="4257"/>
                  </a:lnTo>
                  <a:lnTo>
                    <a:pt x="4418" y="4256"/>
                  </a:lnTo>
                  <a:lnTo>
                    <a:pt x="4583" y="4261"/>
                  </a:lnTo>
                  <a:lnTo>
                    <a:pt x="4744" y="4279"/>
                  </a:lnTo>
                  <a:lnTo>
                    <a:pt x="4903" y="4307"/>
                  </a:lnTo>
                  <a:lnTo>
                    <a:pt x="5060" y="4343"/>
                  </a:lnTo>
                  <a:lnTo>
                    <a:pt x="5215" y="4387"/>
                  </a:lnTo>
                  <a:lnTo>
                    <a:pt x="5365" y="4432"/>
                  </a:lnTo>
                  <a:lnTo>
                    <a:pt x="5512" y="4482"/>
                  </a:lnTo>
                  <a:lnTo>
                    <a:pt x="5655" y="4530"/>
                  </a:lnTo>
                  <a:lnTo>
                    <a:pt x="5778" y="4573"/>
                  </a:lnTo>
                  <a:lnTo>
                    <a:pt x="5900" y="4613"/>
                  </a:lnTo>
                  <a:lnTo>
                    <a:pt x="6017" y="4651"/>
                  </a:lnTo>
                  <a:lnTo>
                    <a:pt x="6132" y="4681"/>
                  </a:lnTo>
                  <a:lnTo>
                    <a:pt x="6242" y="4706"/>
                  </a:lnTo>
                  <a:lnTo>
                    <a:pt x="6345" y="4722"/>
                  </a:lnTo>
                  <a:lnTo>
                    <a:pt x="6345" y="679"/>
                  </a:lnTo>
                  <a:lnTo>
                    <a:pt x="6228" y="664"/>
                  </a:lnTo>
                  <a:lnTo>
                    <a:pt x="6107" y="638"/>
                  </a:lnTo>
                  <a:lnTo>
                    <a:pt x="5979" y="604"/>
                  </a:lnTo>
                  <a:lnTo>
                    <a:pt x="5852" y="564"/>
                  </a:lnTo>
                  <a:lnTo>
                    <a:pt x="5719" y="520"/>
                  </a:lnTo>
                  <a:lnTo>
                    <a:pt x="5585" y="475"/>
                  </a:lnTo>
                  <a:lnTo>
                    <a:pt x="5448" y="427"/>
                  </a:lnTo>
                  <a:lnTo>
                    <a:pt x="5309" y="381"/>
                  </a:lnTo>
                  <a:lnTo>
                    <a:pt x="5166" y="338"/>
                  </a:lnTo>
                  <a:lnTo>
                    <a:pt x="5018" y="296"/>
                  </a:lnTo>
                  <a:lnTo>
                    <a:pt x="4871" y="262"/>
                  </a:lnTo>
                  <a:lnTo>
                    <a:pt x="4720" y="234"/>
                  </a:lnTo>
                  <a:lnTo>
                    <a:pt x="4569" y="216"/>
                  </a:lnTo>
                  <a:lnTo>
                    <a:pt x="4418" y="211"/>
                  </a:lnTo>
                  <a:lnTo>
                    <a:pt x="4310" y="215"/>
                  </a:lnTo>
                  <a:lnTo>
                    <a:pt x="4209" y="226"/>
                  </a:lnTo>
                  <a:lnTo>
                    <a:pt x="4115" y="244"/>
                  </a:lnTo>
                  <a:lnTo>
                    <a:pt x="4028" y="268"/>
                  </a:lnTo>
                  <a:lnTo>
                    <a:pt x="3948" y="298"/>
                  </a:lnTo>
                  <a:lnTo>
                    <a:pt x="3873" y="334"/>
                  </a:lnTo>
                  <a:lnTo>
                    <a:pt x="3805" y="371"/>
                  </a:lnTo>
                  <a:lnTo>
                    <a:pt x="3743" y="411"/>
                  </a:lnTo>
                  <a:lnTo>
                    <a:pt x="3688" y="455"/>
                  </a:lnTo>
                  <a:lnTo>
                    <a:pt x="3638" y="501"/>
                  </a:lnTo>
                  <a:lnTo>
                    <a:pt x="3592" y="546"/>
                  </a:lnTo>
                  <a:lnTo>
                    <a:pt x="3553" y="592"/>
                  </a:lnTo>
                  <a:lnTo>
                    <a:pt x="3517" y="636"/>
                  </a:lnTo>
                  <a:lnTo>
                    <a:pt x="3485" y="679"/>
                  </a:lnTo>
                  <a:lnTo>
                    <a:pt x="3459" y="721"/>
                  </a:lnTo>
                  <a:lnTo>
                    <a:pt x="3437" y="759"/>
                  </a:lnTo>
                  <a:lnTo>
                    <a:pt x="3419" y="795"/>
                  </a:lnTo>
                  <a:lnTo>
                    <a:pt x="3405" y="824"/>
                  </a:lnTo>
                  <a:lnTo>
                    <a:pt x="3393" y="848"/>
                  </a:lnTo>
                  <a:lnTo>
                    <a:pt x="3385" y="868"/>
                  </a:lnTo>
                  <a:lnTo>
                    <a:pt x="3381" y="880"/>
                  </a:lnTo>
                  <a:lnTo>
                    <a:pt x="3379" y="886"/>
                  </a:lnTo>
                  <a:lnTo>
                    <a:pt x="3366" y="916"/>
                  </a:lnTo>
                  <a:lnTo>
                    <a:pt x="3342" y="940"/>
                  </a:lnTo>
                  <a:lnTo>
                    <a:pt x="3312" y="954"/>
                  </a:lnTo>
                  <a:lnTo>
                    <a:pt x="3278" y="960"/>
                  </a:lnTo>
                  <a:lnTo>
                    <a:pt x="3246" y="954"/>
                  </a:lnTo>
                  <a:lnTo>
                    <a:pt x="3216" y="940"/>
                  </a:lnTo>
                  <a:lnTo>
                    <a:pt x="3192" y="916"/>
                  </a:lnTo>
                  <a:lnTo>
                    <a:pt x="3179" y="886"/>
                  </a:lnTo>
                  <a:lnTo>
                    <a:pt x="3175" y="878"/>
                  </a:lnTo>
                  <a:lnTo>
                    <a:pt x="3171" y="864"/>
                  </a:lnTo>
                  <a:lnTo>
                    <a:pt x="3163" y="842"/>
                  </a:lnTo>
                  <a:lnTo>
                    <a:pt x="3151" y="816"/>
                  </a:lnTo>
                  <a:lnTo>
                    <a:pt x="3135" y="785"/>
                  </a:lnTo>
                  <a:lnTo>
                    <a:pt x="3117" y="751"/>
                  </a:lnTo>
                  <a:lnTo>
                    <a:pt x="3095" y="711"/>
                  </a:lnTo>
                  <a:lnTo>
                    <a:pt x="3067" y="671"/>
                  </a:lnTo>
                  <a:lnTo>
                    <a:pt x="3037" y="628"/>
                  </a:lnTo>
                  <a:lnTo>
                    <a:pt x="3002" y="582"/>
                  </a:lnTo>
                  <a:lnTo>
                    <a:pt x="2962" y="538"/>
                  </a:lnTo>
                  <a:lnTo>
                    <a:pt x="2916" y="493"/>
                  </a:lnTo>
                  <a:lnTo>
                    <a:pt x="2866" y="449"/>
                  </a:lnTo>
                  <a:lnTo>
                    <a:pt x="2811" y="407"/>
                  </a:lnTo>
                  <a:lnTo>
                    <a:pt x="2749" y="367"/>
                  </a:lnTo>
                  <a:lnTo>
                    <a:pt x="2681" y="330"/>
                  </a:lnTo>
                  <a:lnTo>
                    <a:pt x="2608" y="296"/>
                  </a:lnTo>
                  <a:lnTo>
                    <a:pt x="2526" y="268"/>
                  </a:lnTo>
                  <a:lnTo>
                    <a:pt x="2441" y="244"/>
                  </a:lnTo>
                  <a:lnTo>
                    <a:pt x="2347" y="226"/>
                  </a:lnTo>
                  <a:lnTo>
                    <a:pt x="2248" y="215"/>
                  </a:lnTo>
                  <a:lnTo>
                    <a:pt x="2138" y="211"/>
                  </a:lnTo>
                  <a:lnTo>
                    <a:pt x="1987" y="216"/>
                  </a:lnTo>
                  <a:lnTo>
                    <a:pt x="1838" y="234"/>
                  </a:lnTo>
                  <a:lnTo>
                    <a:pt x="1687" y="262"/>
                  </a:lnTo>
                  <a:lnTo>
                    <a:pt x="1540" y="296"/>
                  </a:lnTo>
                  <a:lnTo>
                    <a:pt x="1392" y="338"/>
                  </a:lnTo>
                  <a:lnTo>
                    <a:pt x="1249" y="381"/>
                  </a:lnTo>
                  <a:lnTo>
                    <a:pt x="1108" y="427"/>
                  </a:lnTo>
                  <a:lnTo>
                    <a:pt x="973" y="475"/>
                  </a:lnTo>
                  <a:lnTo>
                    <a:pt x="837" y="520"/>
                  </a:lnTo>
                  <a:lnTo>
                    <a:pt x="706" y="564"/>
                  </a:lnTo>
                  <a:lnTo>
                    <a:pt x="577" y="604"/>
                  </a:lnTo>
                  <a:lnTo>
                    <a:pt x="452" y="638"/>
                  </a:lnTo>
                  <a:lnTo>
                    <a:pt x="330" y="664"/>
                  </a:lnTo>
                  <a:lnTo>
                    <a:pt x="211" y="679"/>
                  </a:lnTo>
                  <a:lnTo>
                    <a:pt x="211" y="4722"/>
                  </a:lnTo>
                  <a:lnTo>
                    <a:pt x="316" y="4706"/>
                  </a:lnTo>
                  <a:lnTo>
                    <a:pt x="426" y="4681"/>
                  </a:lnTo>
                  <a:lnTo>
                    <a:pt x="539" y="4651"/>
                  </a:lnTo>
                  <a:lnTo>
                    <a:pt x="658" y="4613"/>
                  </a:lnTo>
                  <a:lnTo>
                    <a:pt x="780" y="4573"/>
                  </a:lnTo>
                  <a:lnTo>
                    <a:pt x="903" y="4530"/>
                  </a:lnTo>
                  <a:lnTo>
                    <a:pt x="1046" y="4482"/>
                  </a:lnTo>
                  <a:lnTo>
                    <a:pt x="1191" y="4432"/>
                  </a:lnTo>
                  <a:lnTo>
                    <a:pt x="1343" y="4387"/>
                  </a:lnTo>
                  <a:lnTo>
                    <a:pt x="1496" y="4343"/>
                  </a:lnTo>
                  <a:lnTo>
                    <a:pt x="1653" y="4307"/>
                  </a:lnTo>
                  <a:lnTo>
                    <a:pt x="1814" y="4279"/>
                  </a:lnTo>
                  <a:lnTo>
                    <a:pt x="1975" y="4261"/>
                  </a:lnTo>
                  <a:lnTo>
                    <a:pt x="2138" y="4256"/>
                  </a:lnTo>
                  <a:lnTo>
                    <a:pt x="2254" y="4257"/>
                  </a:lnTo>
                  <a:lnTo>
                    <a:pt x="2359" y="4269"/>
                  </a:lnTo>
                  <a:lnTo>
                    <a:pt x="2461" y="4287"/>
                  </a:lnTo>
                  <a:lnTo>
                    <a:pt x="2554" y="4311"/>
                  </a:lnTo>
                  <a:lnTo>
                    <a:pt x="2642" y="4339"/>
                  </a:lnTo>
                  <a:lnTo>
                    <a:pt x="2721" y="4371"/>
                  </a:lnTo>
                  <a:lnTo>
                    <a:pt x="2797" y="4408"/>
                  </a:lnTo>
                  <a:lnTo>
                    <a:pt x="2866" y="4446"/>
                  </a:lnTo>
                  <a:lnTo>
                    <a:pt x="2930" y="4488"/>
                  </a:lnTo>
                  <a:lnTo>
                    <a:pt x="2988" y="4532"/>
                  </a:lnTo>
                  <a:lnTo>
                    <a:pt x="3039" y="4575"/>
                  </a:lnTo>
                  <a:lnTo>
                    <a:pt x="3087" y="4619"/>
                  </a:lnTo>
                  <a:lnTo>
                    <a:pt x="3129" y="4663"/>
                  </a:lnTo>
                  <a:lnTo>
                    <a:pt x="3145" y="4687"/>
                  </a:lnTo>
                  <a:lnTo>
                    <a:pt x="3153" y="4712"/>
                  </a:lnTo>
                  <a:lnTo>
                    <a:pt x="3155" y="4740"/>
                  </a:lnTo>
                  <a:lnTo>
                    <a:pt x="3151" y="4766"/>
                  </a:lnTo>
                  <a:lnTo>
                    <a:pt x="3139" y="4792"/>
                  </a:lnTo>
                  <a:lnTo>
                    <a:pt x="3121" y="4814"/>
                  </a:lnTo>
                  <a:lnTo>
                    <a:pt x="3097" y="4830"/>
                  </a:lnTo>
                  <a:lnTo>
                    <a:pt x="3071" y="4838"/>
                  </a:lnTo>
                  <a:lnTo>
                    <a:pt x="3045" y="4840"/>
                  </a:lnTo>
                  <a:lnTo>
                    <a:pt x="3019" y="4836"/>
                  </a:lnTo>
                  <a:lnTo>
                    <a:pt x="2994" y="4824"/>
                  </a:lnTo>
                  <a:lnTo>
                    <a:pt x="2972" y="4806"/>
                  </a:lnTo>
                  <a:lnTo>
                    <a:pt x="2900" y="4734"/>
                  </a:lnTo>
                  <a:lnTo>
                    <a:pt x="2823" y="4673"/>
                  </a:lnTo>
                  <a:lnTo>
                    <a:pt x="2741" y="4617"/>
                  </a:lnTo>
                  <a:lnTo>
                    <a:pt x="2653" y="4571"/>
                  </a:lnTo>
                  <a:lnTo>
                    <a:pt x="2560" y="4534"/>
                  </a:lnTo>
                  <a:lnTo>
                    <a:pt x="2462" y="4504"/>
                  </a:lnTo>
                  <a:lnTo>
                    <a:pt x="2361" y="4482"/>
                  </a:lnTo>
                  <a:lnTo>
                    <a:pt x="2252" y="4470"/>
                  </a:lnTo>
                  <a:lnTo>
                    <a:pt x="2138" y="4466"/>
                  </a:lnTo>
                  <a:lnTo>
                    <a:pt x="1987" y="4472"/>
                  </a:lnTo>
                  <a:lnTo>
                    <a:pt x="1838" y="4490"/>
                  </a:lnTo>
                  <a:lnTo>
                    <a:pt x="1687" y="4516"/>
                  </a:lnTo>
                  <a:lnTo>
                    <a:pt x="1540" y="4552"/>
                  </a:lnTo>
                  <a:lnTo>
                    <a:pt x="1392" y="4591"/>
                  </a:lnTo>
                  <a:lnTo>
                    <a:pt x="1249" y="4637"/>
                  </a:lnTo>
                  <a:lnTo>
                    <a:pt x="1108" y="4683"/>
                  </a:lnTo>
                  <a:lnTo>
                    <a:pt x="973" y="4730"/>
                  </a:lnTo>
                  <a:lnTo>
                    <a:pt x="855" y="4770"/>
                  </a:lnTo>
                  <a:lnTo>
                    <a:pt x="742" y="4808"/>
                  </a:lnTo>
                  <a:lnTo>
                    <a:pt x="629" y="4844"/>
                  </a:lnTo>
                  <a:lnTo>
                    <a:pt x="519" y="4875"/>
                  </a:lnTo>
                  <a:lnTo>
                    <a:pt x="412" y="4901"/>
                  </a:lnTo>
                  <a:lnTo>
                    <a:pt x="306" y="4923"/>
                  </a:lnTo>
                  <a:lnTo>
                    <a:pt x="205" y="4935"/>
                  </a:lnTo>
                  <a:lnTo>
                    <a:pt x="105" y="4939"/>
                  </a:lnTo>
                  <a:lnTo>
                    <a:pt x="72" y="4935"/>
                  </a:lnTo>
                  <a:lnTo>
                    <a:pt x="44" y="4919"/>
                  </a:lnTo>
                  <a:lnTo>
                    <a:pt x="20" y="4897"/>
                  </a:lnTo>
                  <a:lnTo>
                    <a:pt x="6" y="4867"/>
                  </a:lnTo>
                  <a:lnTo>
                    <a:pt x="0" y="4834"/>
                  </a:lnTo>
                  <a:lnTo>
                    <a:pt x="0" y="580"/>
                  </a:lnTo>
                  <a:lnTo>
                    <a:pt x="6" y="546"/>
                  </a:lnTo>
                  <a:lnTo>
                    <a:pt x="20" y="516"/>
                  </a:lnTo>
                  <a:lnTo>
                    <a:pt x="44" y="495"/>
                  </a:lnTo>
                  <a:lnTo>
                    <a:pt x="72" y="479"/>
                  </a:lnTo>
                  <a:lnTo>
                    <a:pt x="105" y="473"/>
                  </a:lnTo>
                  <a:lnTo>
                    <a:pt x="193" y="469"/>
                  </a:lnTo>
                  <a:lnTo>
                    <a:pt x="282" y="457"/>
                  </a:lnTo>
                  <a:lnTo>
                    <a:pt x="378" y="437"/>
                  </a:lnTo>
                  <a:lnTo>
                    <a:pt x="477" y="413"/>
                  </a:lnTo>
                  <a:lnTo>
                    <a:pt x="581" y="383"/>
                  </a:lnTo>
                  <a:lnTo>
                    <a:pt x="686" y="350"/>
                  </a:lnTo>
                  <a:lnTo>
                    <a:pt x="794" y="314"/>
                  </a:lnTo>
                  <a:lnTo>
                    <a:pt x="903" y="274"/>
                  </a:lnTo>
                  <a:lnTo>
                    <a:pt x="1046" y="226"/>
                  </a:lnTo>
                  <a:lnTo>
                    <a:pt x="1191" y="177"/>
                  </a:lnTo>
                  <a:lnTo>
                    <a:pt x="1343" y="131"/>
                  </a:lnTo>
                  <a:lnTo>
                    <a:pt x="1496" y="89"/>
                  </a:lnTo>
                  <a:lnTo>
                    <a:pt x="1653" y="52"/>
                  </a:lnTo>
                  <a:lnTo>
                    <a:pt x="1814" y="24"/>
                  </a:lnTo>
                  <a:lnTo>
                    <a:pt x="1975" y="6"/>
                  </a:lnTo>
                  <a:lnTo>
                    <a:pt x="214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57" name="Freeform 56">
              <a:extLst>
                <a:ext uri="{FF2B5EF4-FFF2-40B4-BE49-F238E27FC236}">
                  <a16:creationId xmlns:a16="http://schemas.microsoft.com/office/drawing/2014/main" id="{2EB2BBB4-E753-3F81-69CD-337EE83451C0}"/>
                </a:ext>
              </a:extLst>
            </p:cNvPr>
            <p:cNvSpPr>
              <a:spLocks/>
            </p:cNvSpPr>
            <p:nvPr/>
          </p:nvSpPr>
          <p:spPr bwMode="auto">
            <a:xfrm>
              <a:off x="6943168" y="2598985"/>
              <a:ext cx="361099" cy="35799"/>
            </a:xfrm>
            <a:custGeom>
              <a:avLst/>
              <a:gdLst>
                <a:gd name="T0" fmla="*/ 2363 w 6558"/>
                <a:gd name="T1" fmla="*/ 16 h 685"/>
                <a:gd name="T2" fmla="*/ 2647 w 6558"/>
                <a:gd name="T3" fmla="*/ 87 h 685"/>
                <a:gd name="T4" fmla="*/ 2874 w 6558"/>
                <a:gd name="T5" fmla="*/ 198 h 685"/>
                <a:gd name="T6" fmla="*/ 3049 w 6558"/>
                <a:gd name="T7" fmla="*/ 329 h 685"/>
                <a:gd name="T8" fmla="*/ 3509 w 6558"/>
                <a:gd name="T9" fmla="*/ 329 h 685"/>
                <a:gd name="T10" fmla="*/ 3682 w 6558"/>
                <a:gd name="T11" fmla="*/ 198 h 685"/>
                <a:gd name="T12" fmla="*/ 3909 w 6558"/>
                <a:gd name="T13" fmla="*/ 87 h 685"/>
                <a:gd name="T14" fmla="*/ 4195 w 6558"/>
                <a:gd name="T15" fmla="*/ 16 h 685"/>
                <a:gd name="T16" fmla="*/ 4583 w 6558"/>
                <a:gd name="T17" fmla="*/ 8 h 685"/>
                <a:gd name="T18" fmla="*/ 5060 w 6558"/>
                <a:gd name="T19" fmla="*/ 89 h 685"/>
                <a:gd name="T20" fmla="*/ 5512 w 6558"/>
                <a:gd name="T21" fmla="*/ 226 h 685"/>
                <a:gd name="T22" fmla="*/ 5872 w 6558"/>
                <a:gd name="T23" fmla="*/ 349 h 685"/>
                <a:gd name="T24" fmla="*/ 6178 w 6558"/>
                <a:gd name="T25" fmla="*/ 439 h 685"/>
                <a:gd name="T26" fmla="*/ 6453 w 6558"/>
                <a:gd name="T27" fmla="*/ 475 h 685"/>
                <a:gd name="T28" fmla="*/ 6538 w 6558"/>
                <a:gd name="T29" fmla="*/ 518 h 685"/>
                <a:gd name="T30" fmla="*/ 6552 w 6558"/>
                <a:gd name="T31" fmla="*/ 614 h 685"/>
                <a:gd name="T32" fmla="*/ 6484 w 6558"/>
                <a:gd name="T33" fmla="*/ 679 h 685"/>
                <a:gd name="T34" fmla="*/ 6252 w 6558"/>
                <a:gd name="T35" fmla="*/ 667 h 685"/>
                <a:gd name="T36" fmla="*/ 5927 w 6558"/>
                <a:gd name="T37" fmla="*/ 590 h 685"/>
                <a:gd name="T38" fmla="*/ 5585 w 6558"/>
                <a:gd name="T39" fmla="*/ 475 h 685"/>
                <a:gd name="T40" fmla="*/ 5166 w 6558"/>
                <a:gd name="T41" fmla="*/ 337 h 685"/>
                <a:gd name="T42" fmla="*/ 4720 w 6558"/>
                <a:gd name="T43" fmla="*/ 236 h 685"/>
                <a:gd name="T44" fmla="*/ 4306 w 6558"/>
                <a:gd name="T45" fmla="*/ 216 h 685"/>
                <a:gd name="T46" fmla="*/ 3996 w 6558"/>
                <a:gd name="T47" fmla="*/ 280 h 685"/>
                <a:gd name="T48" fmla="*/ 3734 w 6558"/>
                <a:gd name="T49" fmla="*/ 417 h 685"/>
                <a:gd name="T50" fmla="*/ 3562 w 6558"/>
                <a:gd name="T51" fmla="*/ 570 h 685"/>
                <a:gd name="T52" fmla="*/ 3049 w 6558"/>
                <a:gd name="T53" fmla="*/ 586 h 685"/>
                <a:gd name="T54" fmla="*/ 2972 w 6558"/>
                <a:gd name="T55" fmla="*/ 552 h 685"/>
                <a:gd name="T56" fmla="*/ 2741 w 6558"/>
                <a:gd name="T57" fmla="*/ 363 h 685"/>
                <a:gd name="T58" fmla="*/ 2462 w 6558"/>
                <a:gd name="T59" fmla="*/ 250 h 685"/>
                <a:gd name="T60" fmla="*/ 2138 w 6558"/>
                <a:gd name="T61" fmla="*/ 212 h 685"/>
                <a:gd name="T62" fmla="*/ 1687 w 6558"/>
                <a:gd name="T63" fmla="*/ 262 h 685"/>
                <a:gd name="T64" fmla="*/ 1249 w 6558"/>
                <a:gd name="T65" fmla="*/ 381 h 685"/>
                <a:gd name="T66" fmla="*/ 855 w 6558"/>
                <a:gd name="T67" fmla="*/ 516 h 685"/>
                <a:gd name="T68" fmla="*/ 519 w 6558"/>
                <a:gd name="T69" fmla="*/ 622 h 685"/>
                <a:gd name="T70" fmla="*/ 205 w 6558"/>
                <a:gd name="T71" fmla="*/ 681 h 685"/>
                <a:gd name="T72" fmla="*/ 44 w 6558"/>
                <a:gd name="T73" fmla="*/ 665 h 685"/>
                <a:gd name="T74" fmla="*/ 0 w 6558"/>
                <a:gd name="T75" fmla="*/ 580 h 685"/>
                <a:gd name="T76" fmla="*/ 44 w 6558"/>
                <a:gd name="T77" fmla="*/ 494 h 685"/>
                <a:gd name="T78" fmla="*/ 193 w 6558"/>
                <a:gd name="T79" fmla="*/ 471 h 685"/>
                <a:gd name="T80" fmla="*/ 477 w 6558"/>
                <a:gd name="T81" fmla="*/ 413 h 685"/>
                <a:gd name="T82" fmla="*/ 794 w 6558"/>
                <a:gd name="T83" fmla="*/ 314 h 685"/>
                <a:gd name="T84" fmla="*/ 1191 w 6558"/>
                <a:gd name="T85" fmla="*/ 178 h 685"/>
                <a:gd name="T86" fmla="*/ 1653 w 6558"/>
                <a:gd name="T87" fmla="*/ 53 h 685"/>
                <a:gd name="T88" fmla="*/ 2138 w 6558"/>
                <a:gd name="T89"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58" h="685">
                  <a:moveTo>
                    <a:pt x="2138" y="0"/>
                  </a:moveTo>
                  <a:lnTo>
                    <a:pt x="2256" y="4"/>
                  </a:lnTo>
                  <a:lnTo>
                    <a:pt x="2363" y="16"/>
                  </a:lnTo>
                  <a:lnTo>
                    <a:pt x="2464" y="33"/>
                  </a:lnTo>
                  <a:lnTo>
                    <a:pt x="2560" y="57"/>
                  </a:lnTo>
                  <a:lnTo>
                    <a:pt x="2647" y="87"/>
                  </a:lnTo>
                  <a:lnTo>
                    <a:pt x="2731" y="121"/>
                  </a:lnTo>
                  <a:lnTo>
                    <a:pt x="2807" y="159"/>
                  </a:lnTo>
                  <a:lnTo>
                    <a:pt x="2874" y="198"/>
                  </a:lnTo>
                  <a:lnTo>
                    <a:pt x="2938" y="240"/>
                  </a:lnTo>
                  <a:lnTo>
                    <a:pt x="2996" y="286"/>
                  </a:lnTo>
                  <a:lnTo>
                    <a:pt x="3049" y="329"/>
                  </a:lnTo>
                  <a:lnTo>
                    <a:pt x="3095" y="375"/>
                  </a:lnTo>
                  <a:lnTo>
                    <a:pt x="3463" y="375"/>
                  </a:lnTo>
                  <a:lnTo>
                    <a:pt x="3509" y="329"/>
                  </a:lnTo>
                  <a:lnTo>
                    <a:pt x="3560" y="286"/>
                  </a:lnTo>
                  <a:lnTo>
                    <a:pt x="3618" y="240"/>
                  </a:lnTo>
                  <a:lnTo>
                    <a:pt x="3682" y="198"/>
                  </a:lnTo>
                  <a:lnTo>
                    <a:pt x="3751" y="159"/>
                  </a:lnTo>
                  <a:lnTo>
                    <a:pt x="3827" y="121"/>
                  </a:lnTo>
                  <a:lnTo>
                    <a:pt x="3909" y="87"/>
                  </a:lnTo>
                  <a:lnTo>
                    <a:pt x="3998" y="57"/>
                  </a:lnTo>
                  <a:lnTo>
                    <a:pt x="4092" y="33"/>
                  </a:lnTo>
                  <a:lnTo>
                    <a:pt x="4195" y="16"/>
                  </a:lnTo>
                  <a:lnTo>
                    <a:pt x="4302" y="4"/>
                  </a:lnTo>
                  <a:lnTo>
                    <a:pt x="4418" y="0"/>
                  </a:lnTo>
                  <a:lnTo>
                    <a:pt x="4583" y="8"/>
                  </a:lnTo>
                  <a:lnTo>
                    <a:pt x="4744" y="26"/>
                  </a:lnTo>
                  <a:lnTo>
                    <a:pt x="4903" y="53"/>
                  </a:lnTo>
                  <a:lnTo>
                    <a:pt x="5060" y="89"/>
                  </a:lnTo>
                  <a:lnTo>
                    <a:pt x="5215" y="131"/>
                  </a:lnTo>
                  <a:lnTo>
                    <a:pt x="5365" y="178"/>
                  </a:lnTo>
                  <a:lnTo>
                    <a:pt x="5512" y="226"/>
                  </a:lnTo>
                  <a:lnTo>
                    <a:pt x="5655" y="276"/>
                  </a:lnTo>
                  <a:lnTo>
                    <a:pt x="5764" y="314"/>
                  </a:lnTo>
                  <a:lnTo>
                    <a:pt x="5872" y="349"/>
                  </a:lnTo>
                  <a:lnTo>
                    <a:pt x="5977" y="383"/>
                  </a:lnTo>
                  <a:lnTo>
                    <a:pt x="6081" y="413"/>
                  </a:lnTo>
                  <a:lnTo>
                    <a:pt x="6178" y="439"/>
                  </a:lnTo>
                  <a:lnTo>
                    <a:pt x="6274" y="457"/>
                  </a:lnTo>
                  <a:lnTo>
                    <a:pt x="6365" y="471"/>
                  </a:lnTo>
                  <a:lnTo>
                    <a:pt x="6453" y="475"/>
                  </a:lnTo>
                  <a:lnTo>
                    <a:pt x="6484" y="480"/>
                  </a:lnTo>
                  <a:lnTo>
                    <a:pt x="6514" y="494"/>
                  </a:lnTo>
                  <a:lnTo>
                    <a:pt x="6538" y="518"/>
                  </a:lnTo>
                  <a:lnTo>
                    <a:pt x="6552" y="546"/>
                  </a:lnTo>
                  <a:lnTo>
                    <a:pt x="6558" y="580"/>
                  </a:lnTo>
                  <a:lnTo>
                    <a:pt x="6552" y="614"/>
                  </a:lnTo>
                  <a:lnTo>
                    <a:pt x="6538" y="641"/>
                  </a:lnTo>
                  <a:lnTo>
                    <a:pt x="6514" y="665"/>
                  </a:lnTo>
                  <a:lnTo>
                    <a:pt x="6484" y="679"/>
                  </a:lnTo>
                  <a:lnTo>
                    <a:pt x="6453" y="685"/>
                  </a:lnTo>
                  <a:lnTo>
                    <a:pt x="6353" y="681"/>
                  </a:lnTo>
                  <a:lnTo>
                    <a:pt x="6252" y="667"/>
                  </a:lnTo>
                  <a:lnTo>
                    <a:pt x="6146" y="647"/>
                  </a:lnTo>
                  <a:lnTo>
                    <a:pt x="6039" y="622"/>
                  </a:lnTo>
                  <a:lnTo>
                    <a:pt x="5927" y="590"/>
                  </a:lnTo>
                  <a:lnTo>
                    <a:pt x="5816" y="554"/>
                  </a:lnTo>
                  <a:lnTo>
                    <a:pt x="5701" y="516"/>
                  </a:lnTo>
                  <a:lnTo>
                    <a:pt x="5585" y="475"/>
                  </a:lnTo>
                  <a:lnTo>
                    <a:pt x="5448" y="429"/>
                  </a:lnTo>
                  <a:lnTo>
                    <a:pt x="5309" y="381"/>
                  </a:lnTo>
                  <a:lnTo>
                    <a:pt x="5166" y="337"/>
                  </a:lnTo>
                  <a:lnTo>
                    <a:pt x="5018" y="298"/>
                  </a:lnTo>
                  <a:lnTo>
                    <a:pt x="4871" y="262"/>
                  </a:lnTo>
                  <a:lnTo>
                    <a:pt x="4720" y="236"/>
                  </a:lnTo>
                  <a:lnTo>
                    <a:pt x="4569" y="218"/>
                  </a:lnTo>
                  <a:lnTo>
                    <a:pt x="4418" y="212"/>
                  </a:lnTo>
                  <a:lnTo>
                    <a:pt x="4306" y="216"/>
                  </a:lnTo>
                  <a:lnTo>
                    <a:pt x="4197" y="228"/>
                  </a:lnTo>
                  <a:lnTo>
                    <a:pt x="4094" y="250"/>
                  </a:lnTo>
                  <a:lnTo>
                    <a:pt x="3996" y="280"/>
                  </a:lnTo>
                  <a:lnTo>
                    <a:pt x="3905" y="318"/>
                  </a:lnTo>
                  <a:lnTo>
                    <a:pt x="3817" y="363"/>
                  </a:lnTo>
                  <a:lnTo>
                    <a:pt x="3734" y="417"/>
                  </a:lnTo>
                  <a:lnTo>
                    <a:pt x="3658" y="480"/>
                  </a:lnTo>
                  <a:lnTo>
                    <a:pt x="3586" y="552"/>
                  </a:lnTo>
                  <a:lnTo>
                    <a:pt x="3562" y="570"/>
                  </a:lnTo>
                  <a:lnTo>
                    <a:pt x="3537" y="582"/>
                  </a:lnTo>
                  <a:lnTo>
                    <a:pt x="3507" y="586"/>
                  </a:lnTo>
                  <a:lnTo>
                    <a:pt x="3049" y="586"/>
                  </a:lnTo>
                  <a:lnTo>
                    <a:pt x="3021" y="582"/>
                  </a:lnTo>
                  <a:lnTo>
                    <a:pt x="2994" y="570"/>
                  </a:lnTo>
                  <a:lnTo>
                    <a:pt x="2972" y="552"/>
                  </a:lnTo>
                  <a:lnTo>
                    <a:pt x="2900" y="480"/>
                  </a:lnTo>
                  <a:lnTo>
                    <a:pt x="2823" y="417"/>
                  </a:lnTo>
                  <a:lnTo>
                    <a:pt x="2741" y="363"/>
                  </a:lnTo>
                  <a:lnTo>
                    <a:pt x="2653" y="318"/>
                  </a:lnTo>
                  <a:lnTo>
                    <a:pt x="2560" y="280"/>
                  </a:lnTo>
                  <a:lnTo>
                    <a:pt x="2462" y="250"/>
                  </a:lnTo>
                  <a:lnTo>
                    <a:pt x="2361" y="228"/>
                  </a:lnTo>
                  <a:lnTo>
                    <a:pt x="2252" y="216"/>
                  </a:lnTo>
                  <a:lnTo>
                    <a:pt x="2138" y="212"/>
                  </a:lnTo>
                  <a:lnTo>
                    <a:pt x="1987" y="218"/>
                  </a:lnTo>
                  <a:lnTo>
                    <a:pt x="1838" y="236"/>
                  </a:lnTo>
                  <a:lnTo>
                    <a:pt x="1687" y="262"/>
                  </a:lnTo>
                  <a:lnTo>
                    <a:pt x="1540" y="298"/>
                  </a:lnTo>
                  <a:lnTo>
                    <a:pt x="1392" y="337"/>
                  </a:lnTo>
                  <a:lnTo>
                    <a:pt x="1249" y="381"/>
                  </a:lnTo>
                  <a:lnTo>
                    <a:pt x="1108" y="429"/>
                  </a:lnTo>
                  <a:lnTo>
                    <a:pt x="973" y="475"/>
                  </a:lnTo>
                  <a:lnTo>
                    <a:pt x="855" y="516"/>
                  </a:lnTo>
                  <a:lnTo>
                    <a:pt x="742" y="554"/>
                  </a:lnTo>
                  <a:lnTo>
                    <a:pt x="629" y="590"/>
                  </a:lnTo>
                  <a:lnTo>
                    <a:pt x="519" y="622"/>
                  </a:lnTo>
                  <a:lnTo>
                    <a:pt x="412" y="647"/>
                  </a:lnTo>
                  <a:lnTo>
                    <a:pt x="306" y="667"/>
                  </a:lnTo>
                  <a:lnTo>
                    <a:pt x="205" y="681"/>
                  </a:lnTo>
                  <a:lnTo>
                    <a:pt x="105" y="685"/>
                  </a:lnTo>
                  <a:lnTo>
                    <a:pt x="72" y="679"/>
                  </a:lnTo>
                  <a:lnTo>
                    <a:pt x="44" y="665"/>
                  </a:lnTo>
                  <a:lnTo>
                    <a:pt x="20" y="641"/>
                  </a:lnTo>
                  <a:lnTo>
                    <a:pt x="6" y="614"/>
                  </a:lnTo>
                  <a:lnTo>
                    <a:pt x="0" y="580"/>
                  </a:lnTo>
                  <a:lnTo>
                    <a:pt x="6" y="546"/>
                  </a:lnTo>
                  <a:lnTo>
                    <a:pt x="20" y="518"/>
                  </a:lnTo>
                  <a:lnTo>
                    <a:pt x="44" y="494"/>
                  </a:lnTo>
                  <a:lnTo>
                    <a:pt x="72" y="480"/>
                  </a:lnTo>
                  <a:lnTo>
                    <a:pt x="105" y="475"/>
                  </a:lnTo>
                  <a:lnTo>
                    <a:pt x="193" y="471"/>
                  </a:lnTo>
                  <a:lnTo>
                    <a:pt x="282" y="457"/>
                  </a:lnTo>
                  <a:lnTo>
                    <a:pt x="378" y="439"/>
                  </a:lnTo>
                  <a:lnTo>
                    <a:pt x="477" y="413"/>
                  </a:lnTo>
                  <a:lnTo>
                    <a:pt x="581" y="383"/>
                  </a:lnTo>
                  <a:lnTo>
                    <a:pt x="686" y="349"/>
                  </a:lnTo>
                  <a:lnTo>
                    <a:pt x="794" y="314"/>
                  </a:lnTo>
                  <a:lnTo>
                    <a:pt x="903" y="276"/>
                  </a:lnTo>
                  <a:lnTo>
                    <a:pt x="1046" y="226"/>
                  </a:lnTo>
                  <a:lnTo>
                    <a:pt x="1191" y="178"/>
                  </a:lnTo>
                  <a:lnTo>
                    <a:pt x="1343" y="131"/>
                  </a:lnTo>
                  <a:lnTo>
                    <a:pt x="1496" y="89"/>
                  </a:lnTo>
                  <a:lnTo>
                    <a:pt x="1653" y="53"/>
                  </a:lnTo>
                  <a:lnTo>
                    <a:pt x="1814" y="26"/>
                  </a:lnTo>
                  <a:lnTo>
                    <a:pt x="1975" y="8"/>
                  </a:lnTo>
                  <a:lnTo>
                    <a:pt x="2138"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graphicFrame>
        <p:nvGraphicFramePr>
          <p:cNvPr id="15" name="Chart 14">
            <a:extLst>
              <a:ext uri="{FF2B5EF4-FFF2-40B4-BE49-F238E27FC236}">
                <a16:creationId xmlns:a16="http://schemas.microsoft.com/office/drawing/2014/main" id="{48ED67B9-B722-054C-2C15-B0512C40EFC6}"/>
              </a:ext>
            </a:extLst>
          </p:cNvPr>
          <p:cNvGraphicFramePr/>
          <p:nvPr/>
        </p:nvGraphicFramePr>
        <p:xfrm>
          <a:off x="2330594" y="899816"/>
          <a:ext cx="1752128" cy="1762396"/>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a:extLst>
              <a:ext uri="{FF2B5EF4-FFF2-40B4-BE49-F238E27FC236}">
                <a16:creationId xmlns:a16="http://schemas.microsoft.com/office/drawing/2014/main" id="{F86CA068-1331-F75D-E4A1-F3C338004298}"/>
              </a:ext>
            </a:extLst>
          </p:cNvPr>
          <p:cNvSpPr txBox="1"/>
          <p:nvPr/>
        </p:nvSpPr>
        <p:spPr>
          <a:xfrm>
            <a:off x="2571660" y="2713629"/>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Newspapers</a:t>
            </a:r>
          </a:p>
        </p:txBody>
      </p:sp>
      <p:graphicFrame>
        <p:nvGraphicFramePr>
          <p:cNvPr id="17" name="Chart 16">
            <a:extLst>
              <a:ext uri="{FF2B5EF4-FFF2-40B4-BE49-F238E27FC236}">
                <a16:creationId xmlns:a16="http://schemas.microsoft.com/office/drawing/2014/main" id="{9E8079CD-4F64-364B-915A-7CC76819445F}"/>
              </a:ext>
            </a:extLst>
          </p:cNvPr>
          <p:cNvGraphicFramePr/>
          <p:nvPr/>
        </p:nvGraphicFramePr>
        <p:xfrm>
          <a:off x="4260533" y="899816"/>
          <a:ext cx="1752128" cy="1762396"/>
        </p:xfrm>
        <a:graphic>
          <a:graphicData uri="http://schemas.openxmlformats.org/drawingml/2006/chart">
            <c:chart xmlns:c="http://schemas.openxmlformats.org/drawingml/2006/chart" xmlns:r="http://schemas.openxmlformats.org/officeDocument/2006/relationships" r:id="rId6"/>
          </a:graphicData>
        </a:graphic>
      </p:graphicFrame>
      <p:sp>
        <p:nvSpPr>
          <p:cNvPr id="18" name="TextBox 17">
            <a:extLst>
              <a:ext uri="{FF2B5EF4-FFF2-40B4-BE49-F238E27FC236}">
                <a16:creationId xmlns:a16="http://schemas.microsoft.com/office/drawing/2014/main" id="{108DB6E2-8C78-D8B0-1CA7-27B49584E728}"/>
              </a:ext>
            </a:extLst>
          </p:cNvPr>
          <p:cNvSpPr txBox="1"/>
          <p:nvPr/>
        </p:nvSpPr>
        <p:spPr>
          <a:xfrm>
            <a:off x="4501597" y="2713629"/>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Radio</a:t>
            </a:r>
          </a:p>
        </p:txBody>
      </p:sp>
      <p:sp>
        <p:nvSpPr>
          <p:cNvPr id="29" name="Freeform 30">
            <a:extLst>
              <a:ext uri="{FF2B5EF4-FFF2-40B4-BE49-F238E27FC236}">
                <a16:creationId xmlns:a16="http://schemas.microsoft.com/office/drawing/2014/main" id="{3312C298-875E-C9FB-4233-488FFCB68B74}"/>
              </a:ext>
            </a:extLst>
          </p:cNvPr>
          <p:cNvSpPr>
            <a:spLocks noEditPoints="1"/>
          </p:cNvSpPr>
          <p:nvPr/>
        </p:nvSpPr>
        <p:spPr bwMode="auto">
          <a:xfrm>
            <a:off x="2938656" y="1599197"/>
            <a:ext cx="429352" cy="388777"/>
          </a:xfrm>
          <a:custGeom>
            <a:avLst/>
            <a:gdLst>
              <a:gd name="T0" fmla="*/ 4153 w 6558"/>
              <a:gd name="T1" fmla="*/ 4801 h 5682"/>
              <a:gd name="T2" fmla="*/ 3354 w 6558"/>
              <a:gd name="T3" fmla="*/ 4750 h 5682"/>
              <a:gd name="T4" fmla="*/ 3085 w 6558"/>
              <a:gd name="T5" fmla="*/ 4674 h 5682"/>
              <a:gd name="T6" fmla="*/ 1981 w 6558"/>
              <a:gd name="T7" fmla="*/ 4829 h 5682"/>
              <a:gd name="T8" fmla="*/ 1953 w 6558"/>
              <a:gd name="T9" fmla="*/ 4660 h 5682"/>
              <a:gd name="T10" fmla="*/ 3974 w 6558"/>
              <a:gd name="T11" fmla="*/ 4336 h 5682"/>
              <a:gd name="T12" fmla="*/ 3358 w 6558"/>
              <a:gd name="T13" fmla="*/ 4336 h 5682"/>
              <a:gd name="T14" fmla="*/ 2747 w 6558"/>
              <a:gd name="T15" fmla="*/ 4221 h 5682"/>
              <a:gd name="T16" fmla="*/ 2721 w 6558"/>
              <a:gd name="T17" fmla="*/ 4388 h 5682"/>
              <a:gd name="T18" fmla="*/ 1929 w 6558"/>
              <a:gd name="T19" fmla="*/ 4233 h 5682"/>
              <a:gd name="T20" fmla="*/ 5229 w 6558"/>
              <a:gd name="T21" fmla="*/ 3783 h 5682"/>
              <a:gd name="T22" fmla="*/ 5281 w 6558"/>
              <a:gd name="T23" fmla="*/ 4813 h 5682"/>
              <a:gd name="T24" fmla="*/ 4394 w 6558"/>
              <a:gd name="T25" fmla="*/ 3871 h 5682"/>
              <a:gd name="T26" fmla="*/ 4135 w 6558"/>
              <a:gd name="T27" fmla="*/ 3797 h 5682"/>
              <a:gd name="T28" fmla="*/ 3441 w 6558"/>
              <a:gd name="T29" fmla="*/ 3954 h 5682"/>
              <a:gd name="T30" fmla="*/ 3413 w 6558"/>
              <a:gd name="T31" fmla="*/ 3785 h 5682"/>
              <a:gd name="T32" fmla="*/ 3115 w 6558"/>
              <a:gd name="T33" fmla="*/ 3889 h 5682"/>
              <a:gd name="T34" fmla="*/ 1900 w 6558"/>
              <a:gd name="T35" fmla="*/ 3889 h 5682"/>
              <a:gd name="T36" fmla="*/ 4959 w 6558"/>
              <a:gd name="T37" fmla="*/ 3344 h 5682"/>
              <a:gd name="T38" fmla="*/ 4933 w 6558"/>
              <a:gd name="T39" fmla="*/ 3513 h 5682"/>
              <a:gd name="T40" fmla="*/ 4430 w 6558"/>
              <a:gd name="T41" fmla="*/ 3356 h 5682"/>
              <a:gd name="T42" fmla="*/ 3978 w 6558"/>
              <a:gd name="T43" fmla="*/ 3426 h 5682"/>
              <a:gd name="T44" fmla="*/ 3370 w 6558"/>
              <a:gd name="T45" fmla="*/ 3477 h 5682"/>
              <a:gd name="T46" fmla="*/ 2721 w 6558"/>
              <a:gd name="T47" fmla="*/ 3334 h 5682"/>
              <a:gd name="T48" fmla="*/ 2747 w 6558"/>
              <a:gd name="T49" fmla="*/ 3503 h 5682"/>
              <a:gd name="T50" fmla="*/ 1912 w 6558"/>
              <a:gd name="T51" fmla="*/ 3368 h 5682"/>
              <a:gd name="T52" fmla="*/ 4479 w 6558"/>
              <a:gd name="T53" fmla="*/ 2899 h 5682"/>
              <a:gd name="T54" fmla="*/ 5213 w 6558"/>
              <a:gd name="T55" fmla="*/ 3056 h 5682"/>
              <a:gd name="T56" fmla="*/ 4398 w 6558"/>
              <a:gd name="T57" fmla="*/ 2958 h 5682"/>
              <a:gd name="T58" fmla="*/ 4193 w 6558"/>
              <a:gd name="T59" fmla="*/ 2934 h 5682"/>
              <a:gd name="T60" fmla="*/ 3413 w 6558"/>
              <a:gd name="T61" fmla="*/ 3068 h 5682"/>
              <a:gd name="T62" fmla="*/ 3441 w 6558"/>
              <a:gd name="T63" fmla="*/ 2899 h 5682"/>
              <a:gd name="T64" fmla="*/ 3085 w 6558"/>
              <a:gd name="T65" fmla="*/ 3030 h 5682"/>
              <a:gd name="T66" fmla="*/ 1894 w 6558"/>
              <a:gd name="T67" fmla="*/ 2978 h 5682"/>
              <a:gd name="T68" fmla="*/ 1609 w 6558"/>
              <a:gd name="T69" fmla="*/ 2909 h 5682"/>
              <a:gd name="T70" fmla="*/ 1557 w 6558"/>
              <a:gd name="T71" fmla="*/ 4829 h 5682"/>
              <a:gd name="T72" fmla="*/ 489 w 6558"/>
              <a:gd name="T73" fmla="*/ 2928 h 5682"/>
              <a:gd name="T74" fmla="*/ 4991 w 6558"/>
              <a:gd name="T75" fmla="*/ 2340 h 5682"/>
              <a:gd name="T76" fmla="*/ 3415 w 6558"/>
              <a:gd name="T77" fmla="*/ 2437 h 5682"/>
              <a:gd name="T78" fmla="*/ 3467 w 6558"/>
              <a:gd name="T79" fmla="*/ 1839 h 5682"/>
              <a:gd name="T80" fmla="*/ 5142 w 6558"/>
              <a:gd name="T81" fmla="*/ 1996 h 5682"/>
              <a:gd name="T82" fmla="*/ 3383 w 6558"/>
              <a:gd name="T83" fmla="*/ 1899 h 5682"/>
              <a:gd name="T84" fmla="*/ 4979 w 6558"/>
              <a:gd name="T85" fmla="*/ 1433 h 5682"/>
              <a:gd name="T86" fmla="*/ 3439 w 6558"/>
              <a:gd name="T87" fmla="*/ 1567 h 5682"/>
              <a:gd name="T88" fmla="*/ 3467 w 6558"/>
              <a:gd name="T89" fmla="*/ 1400 h 5682"/>
              <a:gd name="T90" fmla="*/ 5850 w 6558"/>
              <a:gd name="T91" fmla="*/ 5459 h 5682"/>
              <a:gd name="T92" fmla="*/ 6335 w 6558"/>
              <a:gd name="T93" fmla="*/ 5332 h 5682"/>
              <a:gd name="T94" fmla="*/ 4764 w 6558"/>
              <a:gd name="T95" fmla="*/ 994 h 5682"/>
              <a:gd name="T96" fmla="*/ 3439 w 6558"/>
              <a:gd name="T97" fmla="*/ 1127 h 5682"/>
              <a:gd name="T98" fmla="*/ 3467 w 6558"/>
              <a:gd name="T99" fmla="*/ 958 h 5682"/>
              <a:gd name="T100" fmla="*/ 5142 w 6558"/>
              <a:gd name="T101" fmla="*/ 533 h 5682"/>
              <a:gd name="T102" fmla="*/ 3467 w 6558"/>
              <a:gd name="T103" fmla="*/ 690 h 5682"/>
              <a:gd name="T104" fmla="*/ 3439 w 6558"/>
              <a:gd name="T105" fmla="*/ 521 h 5682"/>
              <a:gd name="T106" fmla="*/ 3173 w 6558"/>
              <a:gd name="T107" fmla="*/ 2368 h 5682"/>
              <a:gd name="T108" fmla="*/ 489 w 6558"/>
              <a:gd name="T109" fmla="*/ 2420 h 5682"/>
              <a:gd name="T110" fmla="*/ 173 w 6558"/>
              <a:gd name="T111" fmla="*/ 173 h 5682"/>
              <a:gd name="T112" fmla="*/ 489 w 6558"/>
              <a:gd name="T113" fmla="*/ 5485 h 5682"/>
              <a:gd name="T114" fmla="*/ 5500 w 6558"/>
              <a:gd name="T115" fmla="*/ 173 h 5682"/>
              <a:gd name="T116" fmla="*/ 5673 w 6558"/>
              <a:gd name="T117" fmla="*/ 795 h 5682"/>
              <a:gd name="T118" fmla="*/ 6552 w 6558"/>
              <a:gd name="T119" fmla="*/ 5231 h 5682"/>
              <a:gd name="T120" fmla="*/ 6107 w 6558"/>
              <a:gd name="T121" fmla="*/ 5676 h 5682"/>
              <a:gd name="T122" fmla="*/ 314 w 6558"/>
              <a:gd name="T123" fmla="*/ 5595 h 5682"/>
              <a:gd name="T124" fmla="*/ 0 w 6558"/>
              <a:gd name="T125" fmla="*/ 87 h 5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58" h="5682">
                <a:moveTo>
                  <a:pt x="3441" y="4662"/>
                </a:moveTo>
                <a:lnTo>
                  <a:pt x="4084" y="4662"/>
                </a:lnTo>
                <a:lnTo>
                  <a:pt x="4111" y="4668"/>
                </a:lnTo>
                <a:lnTo>
                  <a:pt x="4135" y="4680"/>
                </a:lnTo>
                <a:lnTo>
                  <a:pt x="4153" y="4698"/>
                </a:lnTo>
                <a:lnTo>
                  <a:pt x="4165" y="4722"/>
                </a:lnTo>
                <a:lnTo>
                  <a:pt x="4171" y="4750"/>
                </a:lnTo>
                <a:lnTo>
                  <a:pt x="4165" y="4777"/>
                </a:lnTo>
                <a:lnTo>
                  <a:pt x="4153" y="4801"/>
                </a:lnTo>
                <a:lnTo>
                  <a:pt x="4135" y="4819"/>
                </a:lnTo>
                <a:lnTo>
                  <a:pt x="4111" y="4831"/>
                </a:lnTo>
                <a:lnTo>
                  <a:pt x="4084" y="4835"/>
                </a:lnTo>
                <a:lnTo>
                  <a:pt x="3441" y="4835"/>
                </a:lnTo>
                <a:lnTo>
                  <a:pt x="3413" y="4831"/>
                </a:lnTo>
                <a:lnTo>
                  <a:pt x="3389" y="4819"/>
                </a:lnTo>
                <a:lnTo>
                  <a:pt x="3370" y="4801"/>
                </a:lnTo>
                <a:lnTo>
                  <a:pt x="3358" y="4777"/>
                </a:lnTo>
                <a:lnTo>
                  <a:pt x="3354" y="4750"/>
                </a:lnTo>
                <a:lnTo>
                  <a:pt x="3358" y="4722"/>
                </a:lnTo>
                <a:lnTo>
                  <a:pt x="3370" y="4698"/>
                </a:lnTo>
                <a:lnTo>
                  <a:pt x="3389" y="4680"/>
                </a:lnTo>
                <a:lnTo>
                  <a:pt x="3413" y="4668"/>
                </a:lnTo>
                <a:lnTo>
                  <a:pt x="3441" y="4662"/>
                </a:lnTo>
                <a:close/>
                <a:moveTo>
                  <a:pt x="1981" y="4656"/>
                </a:moveTo>
                <a:lnTo>
                  <a:pt x="3033" y="4656"/>
                </a:lnTo>
                <a:lnTo>
                  <a:pt x="3061" y="4660"/>
                </a:lnTo>
                <a:lnTo>
                  <a:pt x="3085" y="4674"/>
                </a:lnTo>
                <a:lnTo>
                  <a:pt x="3103" y="4692"/>
                </a:lnTo>
                <a:lnTo>
                  <a:pt x="3115" y="4716"/>
                </a:lnTo>
                <a:lnTo>
                  <a:pt x="3121" y="4744"/>
                </a:lnTo>
                <a:lnTo>
                  <a:pt x="3115" y="4770"/>
                </a:lnTo>
                <a:lnTo>
                  <a:pt x="3103" y="4793"/>
                </a:lnTo>
                <a:lnTo>
                  <a:pt x="3085" y="4813"/>
                </a:lnTo>
                <a:lnTo>
                  <a:pt x="3061" y="4825"/>
                </a:lnTo>
                <a:lnTo>
                  <a:pt x="3033" y="4829"/>
                </a:lnTo>
                <a:lnTo>
                  <a:pt x="1981" y="4829"/>
                </a:lnTo>
                <a:lnTo>
                  <a:pt x="1953" y="4825"/>
                </a:lnTo>
                <a:lnTo>
                  <a:pt x="1929" y="4813"/>
                </a:lnTo>
                <a:lnTo>
                  <a:pt x="1912" y="4793"/>
                </a:lnTo>
                <a:lnTo>
                  <a:pt x="1900" y="4770"/>
                </a:lnTo>
                <a:lnTo>
                  <a:pt x="1894" y="4744"/>
                </a:lnTo>
                <a:lnTo>
                  <a:pt x="1900" y="4716"/>
                </a:lnTo>
                <a:lnTo>
                  <a:pt x="1912" y="4692"/>
                </a:lnTo>
                <a:lnTo>
                  <a:pt x="1929" y="4674"/>
                </a:lnTo>
                <a:lnTo>
                  <a:pt x="1953" y="4660"/>
                </a:lnTo>
                <a:lnTo>
                  <a:pt x="1981" y="4656"/>
                </a:lnTo>
                <a:close/>
                <a:moveTo>
                  <a:pt x="3441" y="4221"/>
                </a:moveTo>
                <a:lnTo>
                  <a:pt x="3893" y="4221"/>
                </a:lnTo>
                <a:lnTo>
                  <a:pt x="3920" y="4227"/>
                </a:lnTo>
                <a:lnTo>
                  <a:pt x="3942" y="4239"/>
                </a:lnTo>
                <a:lnTo>
                  <a:pt x="3962" y="4257"/>
                </a:lnTo>
                <a:lnTo>
                  <a:pt x="3974" y="4280"/>
                </a:lnTo>
                <a:lnTo>
                  <a:pt x="3978" y="4308"/>
                </a:lnTo>
                <a:lnTo>
                  <a:pt x="3974" y="4336"/>
                </a:lnTo>
                <a:lnTo>
                  <a:pt x="3962" y="4360"/>
                </a:lnTo>
                <a:lnTo>
                  <a:pt x="3942" y="4378"/>
                </a:lnTo>
                <a:lnTo>
                  <a:pt x="3920" y="4390"/>
                </a:lnTo>
                <a:lnTo>
                  <a:pt x="3893" y="4396"/>
                </a:lnTo>
                <a:lnTo>
                  <a:pt x="3441" y="4396"/>
                </a:lnTo>
                <a:lnTo>
                  <a:pt x="3413" y="4390"/>
                </a:lnTo>
                <a:lnTo>
                  <a:pt x="3389" y="4378"/>
                </a:lnTo>
                <a:lnTo>
                  <a:pt x="3370" y="4360"/>
                </a:lnTo>
                <a:lnTo>
                  <a:pt x="3358" y="4336"/>
                </a:lnTo>
                <a:lnTo>
                  <a:pt x="3354" y="4308"/>
                </a:lnTo>
                <a:lnTo>
                  <a:pt x="3358" y="4280"/>
                </a:lnTo>
                <a:lnTo>
                  <a:pt x="3370" y="4257"/>
                </a:lnTo>
                <a:lnTo>
                  <a:pt x="3389" y="4239"/>
                </a:lnTo>
                <a:lnTo>
                  <a:pt x="3413" y="4227"/>
                </a:lnTo>
                <a:lnTo>
                  <a:pt x="3441" y="4221"/>
                </a:lnTo>
                <a:close/>
                <a:moveTo>
                  <a:pt x="1981" y="4215"/>
                </a:moveTo>
                <a:lnTo>
                  <a:pt x="2721" y="4215"/>
                </a:lnTo>
                <a:lnTo>
                  <a:pt x="2747" y="4221"/>
                </a:lnTo>
                <a:lnTo>
                  <a:pt x="2771" y="4233"/>
                </a:lnTo>
                <a:lnTo>
                  <a:pt x="2791" y="4251"/>
                </a:lnTo>
                <a:lnTo>
                  <a:pt x="2803" y="4274"/>
                </a:lnTo>
                <a:lnTo>
                  <a:pt x="2807" y="4302"/>
                </a:lnTo>
                <a:lnTo>
                  <a:pt x="2803" y="4330"/>
                </a:lnTo>
                <a:lnTo>
                  <a:pt x="2791" y="4354"/>
                </a:lnTo>
                <a:lnTo>
                  <a:pt x="2771" y="4372"/>
                </a:lnTo>
                <a:lnTo>
                  <a:pt x="2747" y="4384"/>
                </a:lnTo>
                <a:lnTo>
                  <a:pt x="2721" y="4388"/>
                </a:lnTo>
                <a:lnTo>
                  <a:pt x="1981" y="4388"/>
                </a:lnTo>
                <a:lnTo>
                  <a:pt x="1953" y="4384"/>
                </a:lnTo>
                <a:lnTo>
                  <a:pt x="1929" y="4372"/>
                </a:lnTo>
                <a:lnTo>
                  <a:pt x="1912" y="4354"/>
                </a:lnTo>
                <a:lnTo>
                  <a:pt x="1900" y="4330"/>
                </a:lnTo>
                <a:lnTo>
                  <a:pt x="1894" y="4302"/>
                </a:lnTo>
                <a:lnTo>
                  <a:pt x="1900" y="4274"/>
                </a:lnTo>
                <a:lnTo>
                  <a:pt x="1912" y="4251"/>
                </a:lnTo>
                <a:lnTo>
                  <a:pt x="1929" y="4233"/>
                </a:lnTo>
                <a:lnTo>
                  <a:pt x="1953" y="4221"/>
                </a:lnTo>
                <a:lnTo>
                  <a:pt x="1981" y="4215"/>
                </a:lnTo>
                <a:close/>
                <a:moveTo>
                  <a:pt x="4567" y="3956"/>
                </a:moveTo>
                <a:lnTo>
                  <a:pt x="4567" y="4656"/>
                </a:lnTo>
                <a:lnTo>
                  <a:pt x="5144" y="4656"/>
                </a:lnTo>
                <a:lnTo>
                  <a:pt x="5144" y="3956"/>
                </a:lnTo>
                <a:lnTo>
                  <a:pt x="4567" y="3956"/>
                </a:lnTo>
                <a:close/>
                <a:moveTo>
                  <a:pt x="4479" y="3783"/>
                </a:moveTo>
                <a:lnTo>
                  <a:pt x="5229" y="3783"/>
                </a:lnTo>
                <a:lnTo>
                  <a:pt x="5257" y="3787"/>
                </a:lnTo>
                <a:lnTo>
                  <a:pt x="5281" y="3799"/>
                </a:lnTo>
                <a:lnTo>
                  <a:pt x="5301" y="3819"/>
                </a:lnTo>
                <a:lnTo>
                  <a:pt x="5313" y="3843"/>
                </a:lnTo>
                <a:lnTo>
                  <a:pt x="5317" y="3871"/>
                </a:lnTo>
                <a:lnTo>
                  <a:pt x="5317" y="4744"/>
                </a:lnTo>
                <a:lnTo>
                  <a:pt x="5313" y="4770"/>
                </a:lnTo>
                <a:lnTo>
                  <a:pt x="5301" y="4793"/>
                </a:lnTo>
                <a:lnTo>
                  <a:pt x="5281" y="4813"/>
                </a:lnTo>
                <a:lnTo>
                  <a:pt x="5257" y="4825"/>
                </a:lnTo>
                <a:lnTo>
                  <a:pt x="5229" y="4829"/>
                </a:lnTo>
                <a:lnTo>
                  <a:pt x="4479" y="4829"/>
                </a:lnTo>
                <a:lnTo>
                  <a:pt x="4454" y="4825"/>
                </a:lnTo>
                <a:lnTo>
                  <a:pt x="4430" y="4813"/>
                </a:lnTo>
                <a:lnTo>
                  <a:pt x="4410" y="4793"/>
                </a:lnTo>
                <a:lnTo>
                  <a:pt x="4398" y="4770"/>
                </a:lnTo>
                <a:lnTo>
                  <a:pt x="4394" y="4744"/>
                </a:lnTo>
                <a:lnTo>
                  <a:pt x="4394" y="3871"/>
                </a:lnTo>
                <a:lnTo>
                  <a:pt x="4398" y="3843"/>
                </a:lnTo>
                <a:lnTo>
                  <a:pt x="4410" y="3819"/>
                </a:lnTo>
                <a:lnTo>
                  <a:pt x="4430" y="3799"/>
                </a:lnTo>
                <a:lnTo>
                  <a:pt x="4454" y="3787"/>
                </a:lnTo>
                <a:lnTo>
                  <a:pt x="4479" y="3783"/>
                </a:lnTo>
                <a:close/>
                <a:moveTo>
                  <a:pt x="3441" y="3781"/>
                </a:moveTo>
                <a:lnTo>
                  <a:pt x="4084" y="3781"/>
                </a:lnTo>
                <a:lnTo>
                  <a:pt x="4111" y="3785"/>
                </a:lnTo>
                <a:lnTo>
                  <a:pt x="4135" y="3797"/>
                </a:lnTo>
                <a:lnTo>
                  <a:pt x="4153" y="3815"/>
                </a:lnTo>
                <a:lnTo>
                  <a:pt x="4165" y="3839"/>
                </a:lnTo>
                <a:lnTo>
                  <a:pt x="4171" y="3867"/>
                </a:lnTo>
                <a:lnTo>
                  <a:pt x="4165" y="3895"/>
                </a:lnTo>
                <a:lnTo>
                  <a:pt x="4153" y="3919"/>
                </a:lnTo>
                <a:lnTo>
                  <a:pt x="4135" y="3936"/>
                </a:lnTo>
                <a:lnTo>
                  <a:pt x="4111" y="3950"/>
                </a:lnTo>
                <a:lnTo>
                  <a:pt x="4084" y="3954"/>
                </a:lnTo>
                <a:lnTo>
                  <a:pt x="3441" y="3954"/>
                </a:lnTo>
                <a:lnTo>
                  <a:pt x="3413" y="3950"/>
                </a:lnTo>
                <a:lnTo>
                  <a:pt x="3389" y="3936"/>
                </a:lnTo>
                <a:lnTo>
                  <a:pt x="3370" y="3919"/>
                </a:lnTo>
                <a:lnTo>
                  <a:pt x="3358" y="3895"/>
                </a:lnTo>
                <a:lnTo>
                  <a:pt x="3354" y="3867"/>
                </a:lnTo>
                <a:lnTo>
                  <a:pt x="3358" y="3839"/>
                </a:lnTo>
                <a:lnTo>
                  <a:pt x="3370" y="3815"/>
                </a:lnTo>
                <a:lnTo>
                  <a:pt x="3389" y="3797"/>
                </a:lnTo>
                <a:lnTo>
                  <a:pt x="3413" y="3785"/>
                </a:lnTo>
                <a:lnTo>
                  <a:pt x="3441" y="3781"/>
                </a:lnTo>
                <a:close/>
                <a:moveTo>
                  <a:pt x="1981" y="3773"/>
                </a:moveTo>
                <a:lnTo>
                  <a:pt x="3033" y="3773"/>
                </a:lnTo>
                <a:lnTo>
                  <a:pt x="3061" y="3779"/>
                </a:lnTo>
                <a:lnTo>
                  <a:pt x="3085" y="3791"/>
                </a:lnTo>
                <a:lnTo>
                  <a:pt x="3103" y="3809"/>
                </a:lnTo>
                <a:lnTo>
                  <a:pt x="3115" y="3833"/>
                </a:lnTo>
                <a:lnTo>
                  <a:pt x="3121" y="3861"/>
                </a:lnTo>
                <a:lnTo>
                  <a:pt x="3115" y="3889"/>
                </a:lnTo>
                <a:lnTo>
                  <a:pt x="3103" y="3913"/>
                </a:lnTo>
                <a:lnTo>
                  <a:pt x="3085" y="3931"/>
                </a:lnTo>
                <a:lnTo>
                  <a:pt x="3061" y="3942"/>
                </a:lnTo>
                <a:lnTo>
                  <a:pt x="3033" y="3948"/>
                </a:lnTo>
                <a:lnTo>
                  <a:pt x="1981" y="3948"/>
                </a:lnTo>
                <a:lnTo>
                  <a:pt x="1953" y="3942"/>
                </a:lnTo>
                <a:lnTo>
                  <a:pt x="1929" y="3931"/>
                </a:lnTo>
                <a:lnTo>
                  <a:pt x="1912" y="3913"/>
                </a:lnTo>
                <a:lnTo>
                  <a:pt x="1900" y="3889"/>
                </a:lnTo>
                <a:lnTo>
                  <a:pt x="1894" y="3861"/>
                </a:lnTo>
                <a:lnTo>
                  <a:pt x="1900" y="3833"/>
                </a:lnTo>
                <a:lnTo>
                  <a:pt x="1912" y="3809"/>
                </a:lnTo>
                <a:lnTo>
                  <a:pt x="1929" y="3791"/>
                </a:lnTo>
                <a:lnTo>
                  <a:pt x="1953" y="3779"/>
                </a:lnTo>
                <a:lnTo>
                  <a:pt x="1981" y="3773"/>
                </a:lnTo>
                <a:close/>
                <a:moveTo>
                  <a:pt x="4479" y="3340"/>
                </a:moveTo>
                <a:lnTo>
                  <a:pt x="4933" y="3340"/>
                </a:lnTo>
                <a:lnTo>
                  <a:pt x="4959" y="3344"/>
                </a:lnTo>
                <a:lnTo>
                  <a:pt x="4983" y="3356"/>
                </a:lnTo>
                <a:lnTo>
                  <a:pt x="5003" y="3376"/>
                </a:lnTo>
                <a:lnTo>
                  <a:pt x="5014" y="3400"/>
                </a:lnTo>
                <a:lnTo>
                  <a:pt x="5018" y="3426"/>
                </a:lnTo>
                <a:lnTo>
                  <a:pt x="5014" y="3453"/>
                </a:lnTo>
                <a:lnTo>
                  <a:pt x="5003" y="3477"/>
                </a:lnTo>
                <a:lnTo>
                  <a:pt x="4983" y="3495"/>
                </a:lnTo>
                <a:lnTo>
                  <a:pt x="4959" y="3509"/>
                </a:lnTo>
                <a:lnTo>
                  <a:pt x="4933" y="3513"/>
                </a:lnTo>
                <a:lnTo>
                  <a:pt x="4479" y="3513"/>
                </a:lnTo>
                <a:lnTo>
                  <a:pt x="4454" y="3509"/>
                </a:lnTo>
                <a:lnTo>
                  <a:pt x="4430" y="3495"/>
                </a:lnTo>
                <a:lnTo>
                  <a:pt x="4410" y="3477"/>
                </a:lnTo>
                <a:lnTo>
                  <a:pt x="4398" y="3453"/>
                </a:lnTo>
                <a:lnTo>
                  <a:pt x="4394" y="3426"/>
                </a:lnTo>
                <a:lnTo>
                  <a:pt x="4398" y="3400"/>
                </a:lnTo>
                <a:lnTo>
                  <a:pt x="4410" y="3376"/>
                </a:lnTo>
                <a:lnTo>
                  <a:pt x="4430" y="3356"/>
                </a:lnTo>
                <a:lnTo>
                  <a:pt x="4454" y="3344"/>
                </a:lnTo>
                <a:lnTo>
                  <a:pt x="4479" y="3340"/>
                </a:lnTo>
                <a:close/>
                <a:moveTo>
                  <a:pt x="3441" y="3340"/>
                </a:moveTo>
                <a:lnTo>
                  <a:pt x="3893" y="3340"/>
                </a:lnTo>
                <a:lnTo>
                  <a:pt x="3920" y="3344"/>
                </a:lnTo>
                <a:lnTo>
                  <a:pt x="3942" y="3356"/>
                </a:lnTo>
                <a:lnTo>
                  <a:pt x="3962" y="3376"/>
                </a:lnTo>
                <a:lnTo>
                  <a:pt x="3974" y="3400"/>
                </a:lnTo>
                <a:lnTo>
                  <a:pt x="3978" y="3426"/>
                </a:lnTo>
                <a:lnTo>
                  <a:pt x="3974" y="3453"/>
                </a:lnTo>
                <a:lnTo>
                  <a:pt x="3962" y="3477"/>
                </a:lnTo>
                <a:lnTo>
                  <a:pt x="3942" y="3495"/>
                </a:lnTo>
                <a:lnTo>
                  <a:pt x="3920" y="3509"/>
                </a:lnTo>
                <a:lnTo>
                  <a:pt x="3893" y="3513"/>
                </a:lnTo>
                <a:lnTo>
                  <a:pt x="3441" y="3513"/>
                </a:lnTo>
                <a:lnTo>
                  <a:pt x="3413" y="3509"/>
                </a:lnTo>
                <a:lnTo>
                  <a:pt x="3389" y="3495"/>
                </a:lnTo>
                <a:lnTo>
                  <a:pt x="3370" y="3477"/>
                </a:lnTo>
                <a:lnTo>
                  <a:pt x="3358" y="3453"/>
                </a:lnTo>
                <a:lnTo>
                  <a:pt x="3354" y="3426"/>
                </a:lnTo>
                <a:lnTo>
                  <a:pt x="3358" y="3400"/>
                </a:lnTo>
                <a:lnTo>
                  <a:pt x="3370" y="3376"/>
                </a:lnTo>
                <a:lnTo>
                  <a:pt x="3389" y="3356"/>
                </a:lnTo>
                <a:lnTo>
                  <a:pt x="3413" y="3344"/>
                </a:lnTo>
                <a:lnTo>
                  <a:pt x="3441" y="3340"/>
                </a:lnTo>
                <a:close/>
                <a:moveTo>
                  <a:pt x="1981" y="3334"/>
                </a:moveTo>
                <a:lnTo>
                  <a:pt x="2721" y="3334"/>
                </a:lnTo>
                <a:lnTo>
                  <a:pt x="2747" y="3338"/>
                </a:lnTo>
                <a:lnTo>
                  <a:pt x="2771" y="3350"/>
                </a:lnTo>
                <a:lnTo>
                  <a:pt x="2791" y="3368"/>
                </a:lnTo>
                <a:lnTo>
                  <a:pt x="2803" y="3392"/>
                </a:lnTo>
                <a:lnTo>
                  <a:pt x="2807" y="3420"/>
                </a:lnTo>
                <a:lnTo>
                  <a:pt x="2803" y="3447"/>
                </a:lnTo>
                <a:lnTo>
                  <a:pt x="2791" y="3471"/>
                </a:lnTo>
                <a:lnTo>
                  <a:pt x="2771" y="3489"/>
                </a:lnTo>
                <a:lnTo>
                  <a:pt x="2747" y="3503"/>
                </a:lnTo>
                <a:lnTo>
                  <a:pt x="2721" y="3507"/>
                </a:lnTo>
                <a:lnTo>
                  <a:pt x="1981" y="3507"/>
                </a:lnTo>
                <a:lnTo>
                  <a:pt x="1953" y="3503"/>
                </a:lnTo>
                <a:lnTo>
                  <a:pt x="1929" y="3489"/>
                </a:lnTo>
                <a:lnTo>
                  <a:pt x="1912" y="3471"/>
                </a:lnTo>
                <a:lnTo>
                  <a:pt x="1900" y="3447"/>
                </a:lnTo>
                <a:lnTo>
                  <a:pt x="1894" y="3420"/>
                </a:lnTo>
                <a:lnTo>
                  <a:pt x="1900" y="3392"/>
                </a:lnTo>
                <a:lnTo>
                  <a:pt x="1912" y="3368"/>
                </a:lnTo>
                <a:lnTo>
                  <a:pt x="1929" y="3350"/>
                </a:lnTo>
                <a:lnTo>
                  <a:pt x="1953" y="3338"/>
                </a:lnTo>
                <a:lnTo>
                  <a:pt x="1981" y="3334"/>
                </a:lnTo>
                <a:close/>
                <a:moveTo>
                  <a:pt x="646" y="3066"/>
                </a:moveTo>
                <a:lnTo>
                  <a:pt x="646" y="4656"/>
                </a:lnTo>
                <a:lnTo>
                  <a:pt x="1470" y="4656"/>
                </a:lnTo>
                <a:lnTo>
                  <a:pt x="1470" y="3066"/>
                </a:lnTo>
                <a:lnTo>
                  <a:pt x="646" y="3066"/>
                </a:lnTo>
                <a:close/>
                <a:moveTo>
                  <a:pt x="4479" y="2899"/>
                </a:moveTo>
                <a:lnTo>
                  <a:pt x="5162" y="2899"/>
                </a:lnTo>
                <a:lnTo>
                  <a:pt x="5190" y="2903"/>
                </a:lnTo>
                <a:lnTo>
                  <a:pt x="5213" y="2915"/>
                </a:lnTo>
                <a:lnTo>
                  <a:pt x="5231" y="2934"/>
                </a:lnTo>
                <a:lnTo>
                  <a:pt x="5245" y="2958"/>
                </a:lnTo>
                <a:lnTo>
                  <a:pt x="5249" y="2984"/>
                </a:lnTo>
                <a:lnTo>
                  <a:pt x="5245" y="3012"/>
                </a:lnTo>
                <a:lnTo>
                  <a:pt x="5231" y="3036"/>
                </a:lnTo>
                <a:lnTo>
                  <a:pt x="5213" y="3056"/>
                </a:lnTo>
                <a:lnTo>
                  <a:pt x="5190" y="3068"/>
                </a:lnTo>
                <a:lnTo>
                  <a:pt x="5162" y="3072"/>
                </a:lnTo>
                <a:lnTo>
                  <a:pt x="4479" y="3072"/>
                </a:lnTo>
                <a:lnTo>
                  <a:pt x="4454" y="3068"/>
                </a:lnTo>
                <a:lnTo>
                  <a:pt x="4430" y="3056"/>
                </a:lnTo>
                <a:lnTo>
                  <a:pt x="4410" y="3036"/>
                </a:lnTo>
                <a:lnTo>
                  <a:pt x="4398" y="3012"/>
                </a:lnTo>
                <a:lnTo>
                  <a:pt x="4394" y="2984"/>
                </a:lnTo>
                <a:lnTo>
                  <a:pt x="4398" y="2958"/>
                </a:lnTo>
                <a:lnTo>
                  <a:pt x="4410" y="2934"/>
                </a:lnTo>
                <a:lnTo>
                  <a:pt x="4430" y="2915"/>
                </a:lnTo>
                <a:lnTo>
                  <a:pt x="4454" y="2903"/>
                </a:lnTo>
                <a:lnTo>
                  <a:pt x="4479" y="2899"/>
                </a:lnTo>
                <a:close/>
                <a:moveTo>
                  <a:pt x="3441" y="2899"/>
                </a:moveTo>
                <a:lnTo>
                  <a:pt x="4121" y="2899"/>
                </a:lnTo>
                <a:lnTo>
                  <a:pt x="4149" y="2903"/>
                </a:lnTo>
                <a:lnTo>
                  <a:pt x="4173" y="2915"/>
                </a:lnTo>
                <a:lnTo>
                  <a:pt x="4193" y="2934"/>
                </a:lnTo>
                <a:lnTo>
                  <a:pt x="4205" y="2958"/>
                </a:lnTo>
                <a:lnTo>
                  <a:pt x="4209" y="2984"/>
                </a:lnTo>
                <a:lnTo>
                  <a:pt x="4205" y="3012"/>
                </a:lnTo>
                <a:lnTo>
                  <a:pt x="4193" y="3036"/>
                </a:lnTo>
                <a:lnTo>
                  <a:pt x="4173" y="3056"/>
                </a:lnTo>
                <a:lnTo>
                  <a:pt x="4149" y="3068"/>
                </a:lnTo>
                <a:lnTo>
                  <a:pt x="4121" y="3072"/>
                </a:lnTo>
                <a:lnTo>
                  <a:pt x="3441" y="3072"/>
                </a:lnTo>
                <a:lnTo>
                  <a:pt x="3413" y="3068"/>
                </a:lnTo>
                <a:lnTo>
                  <a:pt x="3389" y="3056"/>
                </a:lnTo>
                <a:lnTo>
                  <a:pt x="3370" y="3036"/>
                </a:lnTo>
                <a:lnTo>
                  <a:pt x="3358" y="3012"/>
                </a:lnTo>
                <a:lnTo>
                  <a:pt x="3354" y="2984"/>
                </a:lnTo>
                <a:lnTo>
                  <a:pt x="3358" y="2958"/>
                </a:lnTo>
                <a:lnTo>
                  <a:pt x="3370" y="2934"/>
                </a:lnTo>
                <a:lnTo>
                  <a:pt x="3389" y="2915"/>
                </a:lnTo>
                <a:lnTo>
                  <a:pt x="3413" y="2903"/>
                </a:lnTo>
                <a:lnTo>
                  <a:pt x="3441" y="2899"/>
                </a:lnTo>
                <a:close/>
                <a:moveTo>
                  <a:pt x="1981" y="2893"/>
                </a:moveTo>
                <a:lnTo>
                  <a:pt x="3013" y="2893"/>
                </a:lnTo>
                <a:lnTo>
                  <a:pt x="3041" y="2897"/>
                </a:lnTo>
                <a:lnTo>
                  <a:pt x="3065" y="2909"/>
                </a:lnTo>
                <a:lnTo>
                  <a:pt x="3085" y="2928"/>
                </a:lnTo>
                <a:lnTo>
                  <a:pt x="3097" y="2952"/>
                </a:lnTo>
                <a:lnTo>
                  <a:pt x="3101" y="2978"/>
                </a:lnTo>
                <a:lnTo>
                  <a:pt x="3097" y="3006"/>
                </a:lnTo>
                <a:lnTo>
                  <a:pt x="3085" y="3030"/>
                </a:lnTo>
                <a:lnTo>
                  <a:pt x="3065" y="3048"/>
                </a:lnTo>
                <a:lnTo>
                  <a:pt x="3041" y="3062"/>
                </a:lnTo>
                <a:lnTo>
                  <a:pt x="3013" y="3066"/>
                </a:lnTo>
                <a:lnTo>
                  <a:pt x="1981" y="3066"/>
                </a:lnTo>
                <a:lnTo>
                  <a:pt x="1953" y="3062"/>
                </a:lnTo>
                <a:lnTo>
                  <a:pt x="1929" y="3048"/>
                </a:lnTo>
                <a:lnTo>
                  <a:pt x="1912" y="3030"/>
                </a:lnTo>
                <a:lnTo>
                  <a:pt x="1900" y="3006"/>
                </a:lnTo>
                <a:lnTo>
                  <a:pt x="1894" y="2978"/>
                </a:lnTo>
                <a:lnTo>
                  <a:pt x="1900" y="2952"/>
                </a:lnTo>
                <a:lnTo>
                  <a:pt x="1912" y="2928"/>
                </a:lnTo>
                <a:lnTo>
                  <a:pt x="1929" y="2909"/>
                </a:lnTo>
                <a:lnTo>
                  <a:pt x="1953" y="2897"/>
                </a:lnTo>
                <a:lnTo>
                  <a:pt x="1981" y="2893"/>
                </a:lnTo>
                <a:close/>
                <a:moveTo>
                  <a:pt x="561" y="2893"/>
                </a:moveTo>
                <a:lnTo>
                  <a:pt x="1557" y="2893"/>
                </a:lnTo>
                <a:lnTo>
                  <a:pt x="1585" y="2897"/>
                </a:lnTo>
                <a:lnTo>
                  <a:pt x="1609" y="2909"/>
                </a:lnTo>
                <a:lnTo>
                  <a:pt x="1627" y="2928"/>
                </a:lnTo>
                <a:lnTo>
                  <a:pt x="1639" y="2952"/>
                </a:lnTo>
                <a:lnTo>
                  <a:pt x="1645" y="2978"/>
                </a:lnTo>
                <a:lnTo>
                  <a:pt x="1645" y="4744"/>
                </a:lnTo>
                <a:lnTo>
                  <a:pt x="1639" y="4770"/>
                </a:lnTo>
                <a:lnTo>
                  <a:pt x="1627" y="4793"/>
                </a:lnTo>
                <a:lnTo>
                  <a:pt x="1609" y="4813"/>
                </a:lnTo>
                <a:lnTo>
                  <a:pt x="1585" y="4825"/>
                </a:lnTo>
                <a:lnTo>
                  <a:pt x="1557" y="4829"/>
                </a:lnTo>
                <a:lnTo>
                  <a:pt x="561" y="4829"/>
                </a:lnTo>
                <a:lnTo>
                  <a:pt x="533" y="4825"/>
                </a:lnTo>
                <a:lnTo>
                  <a:pt x="509" y="4813"/>
                </a:lnTo>
                <a:lnTo>
                  <a:pt x="489" y="4793"/>
                </a:lnTo>
                <a:lnTo>
                  <a:pt x="477" y="4770"/>
                </a:lnTo>
                <a:lnTo>
                  <a:pt x="473" y="4744"/>
                </a:lnTo>
                <a:lnTo>
                  <a:pt x="473" y="2978"/>
                </a:lnTo>
                <a:lnTo>
                  <a:pt x="477" y="2952"/>
                </a:lnTo>
                <a:lnTo>
                  <a:pt x="489" y="2928"/>
                </a:lnTo>
                <a:lnTo>
                  <a:pt x="509" y="2909"/>
                </a:lnTo>
                <a:lnTo>
                  <a:pt x="533" y="2897"/>
                </a:lnTo>
                <a:lnTo>
                  <a:pt x="561" y="2893"/>
                </a:lnTo>
                <a:close/>
                <a:moveTo>
                  <a:pt x="3467" y="2280"/>
                </a:moveTo>
                <a:lnTo>
                  <a:pt x="4909" y="2280"/>
                </a:lnTo>
                <a:lnTo>
                  <a:pt x="4935" y="2284"/>
                </a:lnTo>
                <a:lnTo>
                  <a:pt x="4959" y="2298"/>
                </a:lnTo>
                <a:lnTo>
                  <a:pt x="4979" y="2316"/>
                </a:lnTo>
                <a:lnTo>
                  <a:pt x="4991" y="2340"/>
                </a:lnTo>
                <a:lnTo>
                  <a:pt x="4995" y="2368"/>
                </a:lnTo>
                <a:lnTo>
                  <a:pt x="4991" y="2396"/>
                </a:lnTo>
                <a:lnTo>
                  <a:pt x="4979" y="2420"/>
                </a:lnTo>
                <a:lnTo>
                  <a:pt x="4959" y="2437"/>
                </a:lnTo>
                <a:lnTo>
                  <a:pt x="4935" y="2449"/>
                </a:lnTo>
                <a:lnTo>
                  <a:pt x="4909" y="2453"/>
                </a:lnTo>
                <a:lnTo>
                  <a:pt x="3467" y="2453"/>
                </a:lnTo>
                <a:lnTo>
                  <a:pt x="3439" y="2449"/>
                </a:lnTo>
                <a:lnTo>
                  <a:pt x="3415" y="2437"/>
                </a:lnTo>
                <a:lnTo>
                  <a:pt x="3395" y="2420"/>
                </a:lnTo>
                <a:lnTo>
                  <a:pt x="3383" y="2396"/>
                </a:lnTo>
                <a:lnTo>
                  <a:pt x="3379" y="2368"/>
                </a:lnTo>
                <a:lnTo>
                  <a:pt x="3383" y="2340"/>
                </a:lnTo>
                <a:lnTo>
                  <a:pt x="3395" y="2316"/>
                </a:lnTo>
                <a:lnTo>
                  <a:pt x="3415" y="2298"/>
                </a:lnTo>
                <a:lnTo>
                  <a:pt x="3439" y="2284"/>
                </a:lnTo>
                <a:lnTo>
                  <a:pt x="3467" y="2280"/>
                </a:lnTo>
                <a:close/>
                <a:moveTo>
                  <a:pt x="3467" y="1839"/>
                </a:moveTo>
                <a:lnTo>
                  <a:pt x="5092" y="1839"/>
                </a:lnTo>
                <a:lnTo>
                  <a:pt x="5118" y="1845"/>
                </a:lnTo>
                <a:lnTo>
                  <a:pt x="5142" y="1857"/>
                </a:lnTo>
                <a:lnTo>
                  <a:pt x="5162" y="1875"/>
                </a:lnTo>
                <a:lnTo>
                  <a:pt x="5174" y="1899"/>
                </a:lnTo>
                <a:lnTo>
                  <a:pt x="5178" y="1926"/>
                </a:lnTo>
                <a:lnTo>
                  <a:pt x="5174" y="1954"/>
                </a:lnTo>
                <a:lnTo>
                  <a:pt x="5162" y="1978"/>
                </a:lnTo>
                <a:lnTo>
                  <a:pt x="5142" y="1996"/>
                </a:lnTo>
                <a:lnTo>
                  <a:pt x="5118" y="2008"/>
                </a:lnTo>
                <a:lnTo>
                  <a:pt x="5092" y="2014"/>
                </a:lnTo>
                <a:lnTo>
                  <a:pt x="3467" y="2014"/>
                </a:lnTo>
                <a:lnTo>
                  <a:pt x="3439" y="2008"/>
                </a:lnTo>
                <a:lnTo>
                  <a:pt x="3415" y="1996"/>
                </a:lnTo>
                <a:lnTo>
                  <a:pt x="3395" y="1978"/>
                </a:lnTo>
                <a:lnTo>
                  <a:pt x="3383" y="1954"/>
                </a:lnTo>
                <a:lnTo>
                  <a:pt x="3379" y="1926"/>
                </a:lnTo>
                <a:lnTo>
                  <a:pt x="3383" y="1899"/>
                </a:lnTo>
                <a:lnTo>
                  <a:pt x="3395" y="1875"/>
                </a:lnTo>
                <a:lnTo>
                  <a:pt x="3415" y="1857"/>
                </a:lnTo>
                <a:lnTo>
                  <a:pt x="3439" y="1845"/>
                </a:lnTo>
                <a:lnTo>
                  <a:pt x="3467" y="1839"/>
                </a:lnTo>
                <a:close/>
                <a:moveTo>
                  <a:pt x="3467" y="1400"/>
                </a:moveTo>
                <a:lnTo>
                  <a:pt x="4909" y="1400"/>
                </a:lnTo>
                <a:lnTo>
                  <a:pt x="4935" y="1404"/>
                </a:lnTo>
                <a:lnTo>
                  <a:pt x="4959" y="1415"/>
                </a:lnTo>
                <a:lnTo>
                  <a:pt x="4979" y="1433"/>
                </a:lnTo>
                <a:lnTo>
                  <a:pt x="4991" y="1457"/>
                </a:lnTo>
                <a:lnTo>
                  <a:pt x="4995" y="1485"/>
                </a:lnTo>
                <a:lnTo>
                  <a:pt x="4991" y="1513"/>
                </a:lnTo>
                <a:lnTo>
                  <a:pt x="4979" y="1537"/>
                </a:lnTo>
                <a:lnTo>
                  <a:pt x="4959" y="1555"/>
                </a:lnTo>
                <a:lnTo>
                  <a:pt x="4935" y="1567"/>
                </a:lnTo>
                <a:lnTo>
                  <a:pt x="4909" y="1573"/>
                </a:lnTo>
                <a:lnTo>
                  <a:pt x="3467" y="1573"/>
                </a:lnTo>
                <a:lnTo>
                  <a:pt x="3439" y="1567"/>
                </a:lnTo>
                <a:lnTo>
                  <a:pt x="3415" y="1555"/>
                </a:lnTo>
                <a:lnTo>
                  <a:pt x="3395" y="1537"/>
                </a:lnTo>
                <a:lnTo>
                  <a:pt x="3383" y="1513"/>
                </a:lnTo>
                <a:lnTo>
                  <a:pt x="3379" y="1485"/>
                </a:lnTo>
                <a:lnTo>
                  <a:pt x="3383" y="1457"/>
                </a:lnTo>
                <a:lnTo>
                  <a:pt x="3395" y="1433"/>
                </a:lnTo>
                <a:lnTo>
                  <a:pt x="3415" y="1415"/>
                </a:lnTo>
                <a:lnTo>
                  <a:pt x="3439" y="1404"/>
                </a:lnTo>
                <a:lnTo>
                  <a:pt x="3467" y="1400"/>
                </a:lnTo>
                <a:close/>
                <a:moveTo>
                  <a:pt x="6385" y="968"/>
                </a:moveTo>
                <a:lnTo>
                  <a:pt x="5673" y="968"/>
                </a:lnTo>
                <a:lnTo>
                  <a:pt x="5673" y="5153"/>
                </a:lnTo>
                <a:lnTo>
                  <a:pt x="5679" y="5217"/>
                </a:lnTo>
                <a:lnTo>
                  <a:pt x="5695" y="5277"/>
                </a:lnTo>
                <a:lnTo>
                  <a:pt x="5723" y="5332"/>
                </a:lnTo>
                <a:lnTo>
                  <a:pt x="5756" y="5382"/>
                </a:lnTo>
                <a:lnTo>
                  <a:pt x="5800" y="5424"/>
                </a:lnTo>
                <a:lnTo>
                  <a:pt x="5850" y="5459"/>
                </a:lnTo>
                <a:lnTo>
                  <a:pt x="5906" y="5485"/>
                </a:lnTo>
                <a:lnTo>
                  <a:pt x="5965" y="5503"/>
                </a:lnTo>
                <a:lnTo>
                  <a:pt x="6029" y="5509"/>
                </a:lnTo>
                <a:lnTo>
                  <a:pt x="6093" y="5503"/>
                </a:lnTo>
                <a:lnTo>
                  <a:pt x="6152" y="5485"/>
                </a:lnTo>
                <a:lnTo>
                  <a:pt x="6208" y="5459"/>
                </a:lnTo>
                <a:lnTo>
                  <a:pt x="6258" y="5424"/>
                </a:lnTo>
                <a:lnTo>
                  <a:pt x="6301" y="5382"/>
                </a:lnTo>
                <a:lnTo>
                  <a:pt x="6335" y="5332"/>
                </a:lnTo>
                <a:lnTo>
                  <a:pt x="6361" y="5277"/>
                </a:lnTo>
                <a:lnTo>
                  <a:pt x="6379" y="5217"/>
                </a:lnTo>
                <a:lnTo>
                  <a:pt x="6385" y="5153"/>
                </a:lnTo>
                <a:lnTo>
                  <a:pt x="6385" y="968"/>
                </a:lnTo>
                <a:close/>
                <a:moveTo>
                  <a:pt x="3467" y="958"/>
                </a:moveTo>
                <a:lnTo>
                  <a:pt x="4692" y="958"/>
                </a:lnTo>
                <a:lnTo>
                  <a:pt x="4720" y="962"/>
                </a:lnTo>
                <a:lnTo>
                  <a:pt x="4744" y="974"/>
                </a:lnTo>
                <a:lnTo>
                  <a:pt x="4764" y="994"/>
                </a:lnTo>
                <a:lnTo>
                  <a:pt x="4776" y="1016"/>
                </a:lnTo>
                <a:lnTo>
                  <a:pt x="4780" y="1044"/>
                </a:lnTo>
                <a:lnTo>
                  <a:pt x="4776" y="1072"/>
                </a:lnTo>
                <a:lnTo>
                  <a:pt x="4764" y="1095"/>
                </a:lnTo>
                <a:lnTo>
                  <a:pt x="4744" y="1113"/>
                </a:lnTo>
                <a:lnTo>
                  <a:pt x="4720" y="1127"/>
                </a:lnTo>
                <a:lnTo>
                  <a:pt x="4692" y="1131"/>
                </a:lnTo>
                <a:lnTo>
                  <a:pt x="3467" y="1131"/>
                </a:lnTo>
                <a:lnTo>
                  <a:pt x="3439" y="1127"/>
                </a:lnTo>
                <a:lnTo>
                  <a:pt x="3415" y="1113"/>
                </a:lnTo>
                <a:lnTo>
                  <a:pt x="3395" y="1095"/>
                </a:lnTo>
                <a:lnTo>
                  <a:pt x="3383" y="1072"/>
                </a:lnTo>
                <a:lnTo>
                  <a:pt x="3379" y="1044"/>
                </a:lnTo>
                <a:lnTo>
                  <a:pt x="3383" y="1016"/>
                </a:lnTo>
                <a:lnTo>
                  <a:pt x="3395" y="994"/>
                </a:lnTo>
                <a:lnTo>
                  <a:pt x="3415" y="974"/>
                </a:lnTo>
                <a:lnTo>
                  <a:pt x="3439" y="962"/>
                </a:lnTo>
                <a:lnTo>
                  <a:pt x="3467" y="958"/>
                </a:lnTo>
                <a:close/>
                <a:moveTo>
                  <a:pt x="646" y="690"/>
                </a:moveTo>
                <a:lnTo>
                  <a:pt x="646" y="2280"/>
                </a:lnTo>
                <a:lnTo>
                  <a:pt x="3000" y="2280"/>
                </a:lnTo>
                <a:lnTo>
                  <a:pt x="3000" y="690"/>
                </a:lnTo>
                <a:lnTo>
                  <a:pt x="646" y="690"/>
                </a:lnTo>
                <a:close/>
                <a:moveTo>
                  <a:pt x="3467" y="517"/>
                </a:moveTo>
                <a:lnTo>
                  <a:pt x="5092" y="517"/>
                </a:lnTo>
                <a:lnTo>
                  <a:pt x="5118" y="521"/>
                </a:lnTo>
                <a:lnTo>
                  <a:pt x="5142" y="533"/>
                </a:lnTo>
                <a:lnTo>
                  <a:pt x="5162" y="553"/>
                </a:lnTo>
                <a:lnTo>
                  <a:pt x="5174" y="576"/>
                </a:lnTo>
                <a:lnTo>
                  <a:pt x="5178" y="602"/>
                </a:lnTo>
                <a:lnTo>
                  <a:pt x="5174" y="630"/>
                </a:lnTo>
                <a:lnTo>
                  <a:pt x="5162" y="654"/>
                </a:lnTo>
                <a:lnTo>
                  <a:pt x="5142" y="674"/>
                </a:lnTo>
                <a:lnTo>
                  <a:pt x="5118" y="686"/>
                </a:lnTo>
                <a:lnTo>
                  <a:pt x="5092" y="690"/>
                </a:lnTo>
                <a:lnTo>
                  <a:pt x="3467" y="690"/>
                </a:lnTo>
                <a:lnTo>
                  <a:pt x="3439" y="686"/>
                </a:lnTo>
                <a:lnTo>
                  <a:pt x="3415" y="674"/>
                </a:lnTo>
                <a:lnTo>
                  <a:pt x="3395" y="654"/>
                </a:lnTo>
                <a:lnTo>
                  <a:pt x="3383" y="630"/>
                </a:lnTo>
                <a:lnTo>
                  <a:pt x="3379" y="602"/>
                </a:lnTo>
                <a:lnTo>
                  <a:pt x="3383" y="576"/>
                </a:lnTo>
                <a:lnTo>
                  <a:pt x="3395" y="553"/>
                </a:lnTo>
                <a:lnTo>
                  <a:pt x="3415" y="533"/>
                </a:lnTo>
                <a:lnTo>
                  <a:pt x="3439" y="521"/>
                </a:lnTo>
                <a:lnTo>
                  <a:pt x="3467" y="517"/>
                </a:lnTo>
                <a:close/>
                <a:moveTo>
                  <a:pt x="561" y="517"/>
                </a:moveTo>
                <a:lnTo>
                  <a:pt x="3085" y="517"/>
                </a:lnTo>
                <a:lnTo>
                  <a:pt x="3113" y="521"/>
                </a:lnTo>
                <a:lnTo>
                  <a:pt x="3137" y="533"/>
                </a:lnTo>
                <a:lnTo>
                  <a:pt x="3157" y="553"/>
                </a:lnTo>
                <a:lnTo>
                  <a:pt x="3169" y="576"/>
                </a:lnTo>
                <a:lnTo>
                  <a:pt x="3173" y="602"/>
                </a:lnTo>
                <a:lnTo>
                  <a:pt x="3173" y="2368"/>
                </a:lnTo>
                <a:lnTo>
                  <a:pt x="3169" y="2396"/>
                </a:lnTo>
                <a:lnTo>
                  <a:pt x="3157" y="2420"/>
                </a:lnTo>
                <a:lnTo>
                  <a:pt x="3137" y="2437"/>
                </a:lnTo>
                <a:lnTo>
                  <a:pt x="3113" y="2449"/>
                </a:lnTo>
                <a:lnTo>
                  <a:pt x="3085" y="2453"/>
                </a:lnTo>
                <a:lnTo>
                  <a:pt x="561" y="2453"/>
                </a:lnTo>
                <a:lnTo>
                  <a:pt x="533" y="2449"/>
                </a:lnTo>
                <a:lnTo>
                  <a:pt x="509" y="2437"/>
                </a:lnTo>
                <a:lnTo>
                  <a:pt x="489" y="2420"/>
                </a:lnTo>
                <a:lnTo>
                  <a:pt x="477" y="2396"/>
                </a:lnTo>
                <a:lnTo>
                  <a:pt x="473" y="2368"/>
                </a:lnTo>
                <a:lnTo>
                  <a:pt x="473" y="602"/>
                </a:lnTo>
                <a:lnTo>
                  <a:pt x="477" y="576"/>
                </a:lnTo>
                <a:lnTo>
                  <a:pt x="489" y="553"/>
                </a:lnTo>
                <a:lnTo>
                  <a:pt x="509" y="533"/>
                </a:lnTo>
                <a:lnTo>
                  <a:pt x="533" y="521"/>
                </a:lnTo>
                <a:lnTo>
                  <a:pt x="561" y="517"/>
                </a:lnTo>
                <a:close/>
                <a:moveTo>
                  <a:pt x="173" y="173"/>
                </a:moveTo>
                <a:lnTo>
                  <a:pt x="173" y="5046"/>
                </a:lnTo>
                <a:lnTo>
                  <a:pt x="179" y="5121"/>
                </a:lnTo>
                <a:lnTo>
                  <a:pt x="197" y="5193"/>
                </a:lnTo>
                <a:lnTo>
                  <a:pt x="225" y="5259"/>
                </a:lnTo>
                <a:lnTo>
                  <a:pt x="263" y="5318"/>
                </a:lnTo>
                <a:lnTo>
                  <a:pt x="308" y="5372"/>
                </a:lnTo>
                <a:lnTo>
                  <a:pt x="362" y="5420"/>
                </a:lnTo>
                <a:lnTo>
                  <a:pt x="424" y="5457"/>
                </a:lnTo>
                <a:lnTo>
                  <a:pt x="489" y="5485"/>
                </a:lnTo>
                <a:lnTo>
                  <a:pt x="561" y="5503"/>
                </a:lnTo>
                <a:lnTo>
                  <a:pt x="637" y="5509"/>
                </a:lnTo>
                <a:lnTo>
                  <a:pt x="5637" y="5509"/>
                </a:lnTo>
                <a:lnTo>
                  <a:pt x="5589" y="5447"/>
                </a:lnTo>
                <a:lnTo>
                  <a:pt x="5552" y="5382"/>
                </a:lnTo>
                <a:lnTo>
                  <a:pt x="5522" y="5308"/>
                </a:lnTo>
                <a:lnTo>
                  <a:pt x="5506" y="5233"/>
                </a:lnTo>
                <a:lnTo>
                  <a:pt x="5500" y="5153"/>
                </a:lnTo>
                <a:lnTo>
                  <a:pt x="5500" y="173"/>
                </a:lnTo>
                <a:lnTo>
                  <a:pt x="173" y="173"/>
                </a:lnTo>
                <a:close/>
                <a:moveTo>
                  <a:pt x="88" y="0"/>
                </a:moveTo>
                <a:lnTo>
                  <a:pt x="5585" y="0"/>
                </a:lnTo>
                <a:lnTo>
                  <a:pt x="5613" y="4"/>
                </a:lnTo>
                <a:lnTo>
                  <a:pt x="5637" y="18"/>
                </a:lnTo>
                <a:lnTo>
                  <a:pt x="5655" y="36"/>
                </a:lnTo>
                <a:lnTo>
                  <a:pt x="5667" y="60"/>
                </a:lnTo>
                <a:lnTo>
                  <a:pt x="5673" y="87"/>
                </a:lnTo>
                <a:lnTo>
                  <a:pt x="5673" y="795"/>
                </a:lnTo>
                <a:lnTo>
                  <a:pt x="6385" y="795"/>
                </a:lnTo>
                <a:lnTo>
                  <a:pt x="6431" y="801"/>
                </a:lnTo>
                <a:lnTo>
                  <a:pt x="6473" y="819"/>
                </a:lnTo>
                <a:lnTo>
                  <a:pt x="6506" y="847"/>
                </a:lnTo>
                <a:lnTo>
                  <a:pt x="6534" y="881"/>
                </a:lnTo>
                <a:lnTo>
                  <a:pt x="6552" y="922"/>
                </a:lnTo>
                <a:lnTo>
                  <a:pt x="6558" y="968"/>
                </a:lnTo>
                <a:lnTo>
                  <a:pt x="6558" y="5153"/>
                </a:lnTo>
                <a:lnTo>
                  <a:pt x="6552" y="5231"/>
                </a:lnTo>
                <a:lnTo>
                  <a:pt x="6536" y="5304"/>
                </a:lnTo>
                <a:lnTo>
                  <a:pt x="6508" y="5376"/>
                </a:lnTo>
                <a:lnTo>
                  <a:pt x="6473" y="5440"/>
                </a:lnTo>
                <a:lnTo>
                  <a:pt x="6427" y="5499"/>
                </a:lnTo>
                <a:lnTo>
                  <a:pt x="6375" y="5551"/>
                </a:lnTo>
                <a:lnTo>
                  <a:pt x="6317" y="5597"/>
                </a:lnTo>
                <a:lnTo>
                  <a:pt x="6252" y="5632"/>
                </a:lnTo>
                <a:lnTo>
                  <a:pt x="6182" y="5658"/>
                </a:lnTo>
                <a:lnTo>
                  <a:pt x="6107" y="5676"/>
                </a:lnTo>
                <a:lnTo>
                  <a:pt x="6029" y="5682"/>
                </a:lnTo>
                <a:lnTo>
                  <a:pt x="5967" y="5678"/>
                </a:lnTo>
                <a:lnTo>
                  <a:pt x="5955" y="5680"/>
                </a:lnTo>
                <a:lnTo>
                  <a:pt x="5941" y="5682"/>
                </a:lnTo>
                <a:lnTo>
                  <a:pt x="637" y="5682"/>
                </a:lnTo>
                <a:lnTo>
                  <a:pt x="549" y="5676"/>
                </a:lnTo>
                <a:lnTo>
                  <a:pt x="467" y="5658"/>
                </a:lnTo>
                <a:lnTo>
                  <a:pt x="388" y="5632"/>
                </a:lnTo>
                <a:lnTo>
                  <a:pt x="314" y="5595"/>
                </a:lnTo>
                <a:lnTo>
                  <a:pt x="247" y="5549"/>
                </a:lnTo>
                <a:lnTo>
                  <a:pt x="187" y="5495"/>
                </a:lnTo>
                <a:lnTo>
                  <a:pt x="133" y="5434"/>
                </a:lnTo>
                <a:lnTo>
                  <a:pt x="88" y="5366"/>
                </a:lnTo>
                <a:lnTo>
                  <a:pt x="50" y="5292"/>
                </a:lnTo>
                <a:lnTo>
                  <a:pt x="22" y="5215"/>
                </a:lnTo>
                <a:lnTo>
                  <a:pt x="6" y="5131"/>
                </a:lnTo>
                <a:lnTo>
                  <a:pt x="0" y="5046"/>
                </a:lnTo>
                <a:lnTo>
                  <a:pt x="0" y="87"/>
                </a:lnTo>
                <a:lnTo>
                  <a:pt x="4" y="60"/>
                </a:lnTo>
                <a:lnTo>
                  <a:pt x="16" y="36"/>
                </a:lnTo>
                <a:lnTo>
                  <a:pt x="36" y="18"/>
                </a:lnTo>
                <a:lnTo>
                  <a:pt x="60" y="4"/>
                </a:lnTo>
                <a:lnTo>
                  <a:pt x="88"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nvGrpSpPr>
          <p:cNvPr id="39" name="Group 38">
            <a:extLst>
              <a:ext uri="{FF2B5EF4-FFF2-40B4-BE49-F238E27FC236}">
                <a16:creationId xmlns:a16="http://schemas.microsoft.com/office/drawing/2014/main" id="{000734BE-4529-41F2-98A3-0C5E7B9AAEE0}"/>
              </a:ext>
            </a:extLst>
          </p:cNvPr>
          <p:cNvGrpSpPr/>
          <p:nvPr/>
        </p:nvGrpSpPr>
        <p:grpSpPr>
          <a:xfrm>
            <a:off x="4864683" y="1579947"/>
            <a:ext cx="429351" cy="393719"/>
            <a:chOff x="4283372" y="2252718"/>
            <a:chExt cx="429351" cy="393719"/>
          </a:xfrm>
        </p:grpSpPr>
        <p:sp>
          <p:nvSpPr>
            <p:cNvPr id="40" name="Freeform 35">
              <a:extLst>
                <a:ext uri="{FF2B5EF4-FFF2-40B4-BE49-F238E27FC236}">
                  <a16:creationId xmlns:a16="http://schemas.microsoft.com/office/drawing/2014/main" id="{E9159954-F66F-88CC-4940-E844B3A1552C}"/>
                </a:ext>
              </a:extLst>
            </p:cNvPr>
            <p:cNvSpPr>
              <a:spLocks noEditPoints="1"/>
            </p:cNvSpPr>
            <p:nvPr/>
          </p:nvSpPr>
          <p:spPr bwMode="auto">
            <a:xfrm>
              <a:off x="4283503" y="2359452"/>
              <a:ext cx="429220" cy="286985"/>
            </a:xfrm>
            <a:custGeom>
              <a:avLst/>
              <a:gdLst>
                <a:gd name="T0" fmla="*/ 294 w 6556"/>
                <a:gd name="T1" fmla="*/ 225 h 4699"/>
                <a:gd name="T2" fmla="*/ 241 w 6556"/>
                <a:gd name="T3" fmla="*/ 262 h 4699"/>
                <a:gd name="T4" fmla="*/ 219 w 6556"/>
                <a:gd name="T5" fmla="*/ 328 h 4699"/>
                <a:gd name="T6" fmla="*/ 225 w 6556"/>
                <a:gd name="T7" fmla="*/ 4405 h 4699"/>
                <a:gd name="T8" fmla="*/ 263 w 6556"/>
                <a:gd name="T9" fmla="*/ 4458 h 4699"/>
                <a:gd name="T10" fmla="*/ 328 w 6556"/>
                <a:gd name="T11" fmla="*/ 4480 h 4699"/>
                <a:gd name="T12" fmla="*/ 6262 w 6556"/>
                <a:gd name="T13" fmla="*/ 4474 h 4699"/>
                <a:gd name="T14" fmla="*/ 6315 w 6556"/>
                <a:gd name="T15" fmla="*/ 4434 h 4699"/>
                <a:gd name="T16" fmla="*/ 6337 w 6556"/>
                <a:gd name="T17" fmla="*/ 4371 h 4699"/>
                <a:gd name="T18" fmla="*/ 6331 w 6556"/>
                <a:gd name="T19" fmla="*/ 292 h 4699"/>
                <a:gd name="T20" fmla="*/ 6291 w 6556"/>
                <a:gd name="T21" fmla="*/ 239 h 4699"/>
                <a:gd name="T22" fmla="*/ 6228 w 6556"/>
                <a:gd name="T23" fmla="*/ 219 h 4699"/>
                <a:gd name="T24" fmla="*/ 328 w 6556"/>
                <a:gd name="T25" fmla="*/ 0 h 4699"/>
                <a:gd name="T26" fmla="*/ 6288 w 6556"/>
                <a:gd name="T27" fmla="*/ 6 h 4699"/>
                <a:gd name="T28" fmla="*/ 6393 w 6556"/>
                <a:gd name="T29" fmla="*/ 44 h 4699"/>
                <a:gd name="T30" fmla="*/ 6478 w 6556"/>
                <a:gd name="T31" fmla="*/ 117 h 4699"/>
                <a:gd name="T32" fmla="*/ 6534 w 6556"/>
                <a:gd name="T33" fmla="*/ 213 h 4699"/>
                <a:gd name="T34" fmla="*/ 6556 w 6556"/>
                <a:gd name="T35" fmla="*/ 328 h 4699"/>
                <a:gd name="T36" fmla="*/ 6550 w 6556"/>
                <a:gd name="T37" fmla="*/ 4430 h 4699"/>
                <a:gd name="T38" fmla="*/ 6510 w 6556"/>
                <a:gd name="T39" fmla="*/ 4536 h 4699"/>
                <a:gd name="T40" fmla="*/ 6439 w 6556"/>
                <a:gd name="T41" fmla="*/ 4621 h 4699"/>
                <a:gd name="T42" fmla="*/ 6341 w 6556"/>
                <a:gd name="T43" fmla="*/ 4677 h 4699"/>
                <a:gd name="T44" fmla="*/ 6228 w 6556"/>
                <a:gd name="T45" fmla="*/ 4699 h 4699"/>
                <a:gd name="T46" fmla="*/ 269 w 6556"/>
                <a:gd name="T47" fmla="*/ 4693 h 4699"/>
                <a:gd name="T48" fmla="*/ 163 w 6556"/>
                <a:gd name="T49" fmla="*/ 4653 h 4699"/>
                <a:gd name="T50" fmla="*/ 78 w 6556"/>
                <a:gd name="T51" fmla="*/ 4582 h 4699"/>
                <a:gd name="T52" fmla="*/ 20 w 6556"/>
                <a:gd name="T53" fmla="*/ 4486 h 4699"/>
                <a:gd name="T54" fmla="*/ 0 w 6556"/>
                <a:gd name="T55" fmla="*/ 4371 h 4699"/>
                <a:gd name="T56" fmla="*/ 6 w 6556"/>
                <a:gd name="T57" fmla="*/ 268 h 4699"/>
                <a:gd name="T58" fmla="*/ 46 w 6556"/>
                <a:gd name="T59" fmla="*/ 163 h 4699"/>
                <a:gd name="T60" fmla="*/ 117 w 6556"/>
                <a:gd name="T61" fmla="*/ 77 h 4699"/>
                <a:gd name="T62" fmla="*/ 213 w 6556"/>
                <a:gd name="T63" fmla="*/ 20 h 4699"/>
                <a:gd name="T64" fmla="*/ 328 w 6556"/>
                <a:gd name="T65" fmla="*/ 0 h 4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56" h="4699">
                  <a:moveTo>
                    <a:pt x="328" y="219"/>
                  </a:moveTo>
                  <a:lnTo>
                    <a:pt x="294" y="225"/>
                  </a:lnTo>
                  <a:lnTo>
                    <a:pt x="263" y="239"/>
                  </a:lnTo>
                  <a:lnTo>
                    <a:pt x="241" y="262"/>
                  </a:lnTo>
                  <a:lnTo>
                    <a:pt x="225" y="292"/>
                  </a:lnTo>
                  <a:lnTo>
                    <a:pt x="219" y="328"/>
                  </a:lnTo>
                  <a:lnTo>
                    <a:pt x="219" y="4371"/>
                  </a:lnTo>
                  <a:lnTo>
                    <a:pt x="225" y="4405"/>
                  </a:lnTo>
                  <a:lnTo>
                    <a:pt x="241" y="4434"/>
                  </a:lnTo>
                  <a:lnTo>
                    <a:pt x="263" y="4458"/>
                  </a:lnTo>
                  <a:lnTo>
                    <a:pt x="294" y="4474"/>
                  </a:lnTo>
                  <a:lnTo>
                    <a:pt x="328" y="4480"/>
                  </a:lnTo>
                  <a:lnTo>
                    <a:pt x="6228" y="4480"/>
                  </a:lnTo>
                  <a:lnTo>
                    <a:pt x="6262" y="4474"/>
                  </a:lnTo>
                  <a:lnTo>
                    <a:pt x="6291" y="4458"/>
                  </a:lnTo>
                  <a:lnTo>
                    <a:pt x="6315" y="4434"/>
                  </a:lnTo>
                  <a:lnTo>
                    <a:pt x="6331" y="4405"/>
                  </a:lnTo>
                  <a:lnTo>
                    <a:pt x="6337" y="4371"/>
                  </a:lnTo>
                  <a:lnTo>
                    <a:pt x="6337" y="328"/>
                  </a:lnTo>
                  <a:lnTo>
                    <a:pt x="6331" y="292"/>
                  </a:lnTo>
                  <a:lnTo>
                    <a:pt x="6315" y="262"/>
                  </a:lnTo>
                  <a:lnTo>
                    <a:pt x="6291" y="239"/>
                  </a:lnTo>
                  <a:lnTo>
                    <a:pt x="6262" y="225"/>
                  </a:lnTo>
                  <a:lnTo>
                    <a:pt x="6228" y="219"/>
                  </a:lnTo>
                  <a:lnTo>
                    <a:pt x="328" y="219"/>
                  </a:lnTo>
                  <a:close/>
                  <a:moveTo>
                    <a:pt x="328" y="0"/>
                  </a:moveTo>
                  <a:lnTo>
                    <a:pt x="6228" y="0"/>
                  </a:lnTo>
                  <a:lnTo>
                    <a:pt x="6288" y="6"/>
                  </a:lnTo>
                  <a:lnTo>
                    <a:pt x="6341" y="20"/>
                  </a:lnTo>
                  <a:lnTo>
                    <a:pt x="6393" y="44"/>
                  </a:lnTo>
                  <a:lnTo>
                    <a:pt x="6439" y="77"/>
                  </a:lnTo>
                  <a:lnTo>
                    <a:pt x="6478" y="117"/>
                  </a:lnTo>
                  <a:lnTo>
                    <a:pt x="6510" y="163"/>
                  </a:lnTo>
                  <a:lnTo>
                    <a:pt x="6534" y="213"/>
                  </a:lnTo>
                  <a:lnTo>
                    <a:pt x="6550" y="268"/>
                  </a:lnTo>
                  <a:lnTo>
                    <a:pt x="6556" y="328"/>
                  </a:lnTo>
                  <a:lnTo>
                    <a:pt x="6556" y="4371"/>
                  </a:lnTo>
                  <a:lnTo>
                    <a:pt x="6550" y="4430"/>
                  </a:lnTo>
                  <a:lnTo>
                    <a:pt x="6534" y="4486"/>
                  </a:lnTo>
                  <a:lnTo>
                    <a:pt x="6510" y="4536"/>
                  </a:lnTo>
                  <a:lnTo>
                    <a:pt x="6478" y="4582"/>
                  </a:lnTo>
                  <a:lnTo>
                    <a:pt x="6439" y="4621"/>
                  </a:lnTo>
                  <a:lnTo>
                    <a:pt x="6393" y="4653"/>
                  </a:lnTo>
                  <a:lnTo>
                    <a:pt x="6341" y="4677"/>
                  </a:lnTo>
                  <a:lnTo>
                    <a:pt x="6288" y="4693"/>
                  </a:lnTo>
                  <a:lnTo>
                    <a:pt x="6228" y="4699"/>
                  </a:lnTo>
                  <a:lnTo>
                    <a:pt x="328" y="4699"/>
                  </a:lnTo>
                  <a:lnTo>
                    <a:pt x="269" y="4693"/>
                  </a:lnTo>
                  <a:lnTo>
                    <a:pt x="213" y="4677"/>
                  </a:lnTo>
                  <a:lnTo>
                    <a:pt x="163" y="4653"/>
                  </a:lnTo>
                  <a:lnTo>
                    <a:pt x="117" y="4621"/>
                  </a:lnTo>
                  <a:lnTo>
                    <a:pt x="78" y="4582"/>
                  </a:lnTo>
                  <a:lnTo>
                    <a:pt x="46" y="4536"/>
                  </a:lnTo>
                  <a:lnTo>
                    <a:pt x="20" y="4486"/>
                  </a:lnTo>
                  <a:lnTo>
                    <a:pt x="6" y="4430"/>
                  </a:lnTo>
                  <a:lnTo>
                    <a:pt x="0" y="4371"/>
                  </a:lnTo>
                  <a:lnTo>
                    <a:pt x="0" y="328"/>
                  </a:lnTo>
                  <a:lnTo>
                    <a:pt x="6" y="268"/>
                  </a:lnTo>
                  <a:lnTo>
                    <a:pt x="20" y="213"/>
                  </a:lnTo>
                  <a:lnTo>
                    <a:pt x="46" y="163"/>
                  </a:lnTo>
                  <a:lnTo>
                    <a:pt x="78" y="117"/>
                  </a:lnTo>
                  <a:lnTo>
                    <a:pt x="117" y="77"/>
                  </a:lnTo>
                  <a:lnTo>
                    <a:pt x="163" y="44"/>
                  </a:lnTo>
                  <a:lnTo>
                    <a:pt x="213" y="20"/>
                  </a:lnTo>
                  <a:lnTo>
                    <a:pt x="269" y="6"/>
                  </a:lnTo>
                  <a:lnTo>
                    <a:pt x="328"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1" name="Freeform 36">
              <a:extLst>
                <a:ext uri="{FF2B5EF4-FFF2-40B4-BE49-F238E27FC236}">
                  <a16:creationId xmlns:a16="http://schemas.microsoft.com/office/drawing/2014/main" id="{BC649A45-B63C-F49E-3825-6E0672EA80DA}"/>
                </a:ext>
              </a:extLst>
            </p:cNvPr>
            <p:cNvSpPr>
              <a:spLocks noEditPoints="1"/>
            </p:cNvSpPr>
            <p:nvPr/>
          </p:nvSpPr>
          <p:spPr bwMode="auto">
            <a:xfrm>
              <a:off x="4312179" y="2386196"/>
              <a:ext cx="371868" cy="66678"/>
            </a:xfrm>
            <a:custGeom>
              <a:avLst/>
              <a:gdLst>
                <a:gd name="T0" fmla="*/ 487 w 5680"/>
                <a:gd name="T1" fmla="*/ 223 h 1093"/>
                <a:gd name="T2" fmla="*/ 380 w 5680"/>
                <a:gd name="T3" fmla="*/ 263 h 1093"/>
                <a:gd name="T4" fmla="*/ 294 w 5680"/>
                <a:gd name="T5" fmla="*/ 335 h 1093"/>
                <a:gd name="T6" fmla="*/ 238 w 5680"/>
                <a:gd name="T7" fmla="*/ 432 h 1093"/>
                <a:gd name="T8" fmla="*/ 218 w 5680"/>
                <a:gd name="T9" fmla="*/ 546 h 1093"/>
                <a:gd name="T10" fmla="*/ 238 w 5680"/>
                <a:gd name="T11" fmla="*/ 661 h 1093"/>
                <a:gd name="T12" fmla="*/ 294 w 5680"/>
                <a:gd name="T13" fmla="*/ 757 h 1093"/>
                <a:gd name="T14" fmla="*/ 380 w 5680"/>
                <a:gd name="T15" fmla="*/ 830 h 1093"/>
                <a:gd name="T16" fmla="*/ 487 w 5680"/>
                <a:gd name="T17" fmla="*/ 868 h 1093"/>
                <a:gd name="T18" fmla="*/ 5133 w 5680"/>
                <a:gd name="T19" fmla="*/ 874 h 1093"/>
                <a:gd name="T20" fmla="*/ 5249 w 5680"/>
                <a:gd name="T21" fmla="*/ 854 h 1093"/>
                <a:gd name="T22" fmla="*/ 5346 w 5680"/>
                <a:gd name="T23" fmla="*/ 796 h 1093"/>
                <a:gd name="T24" fmla="*/ 5418 w 5680"/>
                <a:gd name="T25" fmla="*/ 711 h 1093"/>
                <a:gd name="T26" fmla="*/ 5458 w 5680"/>
                <a:gd name="T27" fmla="*/ 605 h 1093"/>
                <a:gd name="T28" fmla="*/ 5458 w 5680"/>
                <a:gd name="T29" fmla="*/ 488 h 1093"/>
                <a:gd name="T30" fmla="*/ 5418 w 5680"/>
                <a:gd name="T31" fmla="*/ 380 h 1093"/>
                <a:gd name="T32" fmla="*/ 5346 w 5680"/>
                <a:gd name="T33" fmla="*/ 295 h 1093"/>
                <a:gd name="T34" fmla="*/ 5249 w 5680"/>
                <a:gd name="T35" fmla="*/ 239 h 1093"/>
                <a:gd name="T36" fmla="*/ 5133 w 5680"/>
                <a:gd name="T37" fmla="*/ 217 h 1093"/>
                <a:gd name="T38" fmla="*/ 545 w 5680"/>
                <a:gd name="T39" fmla="*/ 0 h 1093"/>
                <a:gd name="T40" fmla="*/ 5215 w 5680"/>
                <a:gd name="T41" fmla="*/ 6 h 1093"/>
                <a:gd name="T42" fmla="*/ 5364 w 5680"/>
                <a:gd name="T43" fmla="*/ 50 h 1093"/>
                <a:gd name="T44" fmla="*/ 5493 w 5680"/>
                <a:gd name="T45" fmla="*/ 134 h 1093"/>
                <a:gd name="T46" fmla="*/ 5593 w 5680"/>
                <a:gd name="T47" fmla="*/ 249 h 1093"/>
                <a:gd name="T48" fmla="*/ 5657 w 5680"/>
                <a:gd name="T49" fmla="*/ 388 h 1093"/>
                <a:gd name="T50" fmla="*/ 5680 w 5680"/>
                <a:gd name="T51" fmla="*/ 546 h 1093"/>
                <a:gd name="T52" fmla="*/ 5657 w 5680"/>
                <a:gd name="T53" fmla="*/ 705 h 1093"/>
                <a:gd name="T54" fmla="*/ 5593 w 5680"/>
                <a:gd name="T55" fmla="*/ 844 h 1093"/>
                <a:gd name="T56" fmla="*/ 5493 w 5680"/>
                <a:gd name="T57" fmla="*/ 959 h 1093"/>
                <a:gd name="T58" fmla="*/ 5364 w 5680"/>
                <a:gd name="T59" fmla="*/ 1041 h 1093"/>
                <a:gd name="T60" fmla="*/ 5215 w 5680"/>
                <a:gd name="T61" fmla="*/ 1087 h 1093"/>
                <a:gd name="T62" fmla="*/ 545 w 5680"/>
                <a:gd name="T63" fmla="*/ 1093 h 1093"/>
                <a:gd name="T64" fmla="*/ 387 w 5680"/>
                <a:gd name="T65" fmla="*/ 1069 h 1093"/>
                <a:gd name="T66" fmla="*/ 248 w 5680"/>
                <a:gd name="T67" fmla="*/ 1005 h 1093"/>
                <a:gd name="T68" fmla="*/ 133 w 5680"/>
                <a:gd name="T69" fmla="*/ 904 h 1093"/>
                <a:gd name="T70" fmla="*/ 49 w 5680"/>
                <a:gd name="T71" fmla="*/ 776 h 1093"/>
                <a:gd name="T72" fmla="*/ 6 w 5680"/>
                <a:gd name="T73" fmla="*/ 627 h 1093"/>
                <a:gd name="T74" fmla="*/ 6 w 5680"/>
                <a:gd name="T75" fmla="*/ 466 h 1093"/>
                <a:gd name="T76" fmla="*/ 49 w 5680"/>
                <a:gd name="T77" fmla="*/ 315 h 1093"/>
                <a:gd name="T78" fmla="*/ 133 w 5680"/>
                <a:gd name="T79" fmla="*/ 188 h 1093"/>
                <a:gd name="T80" fmla="*/ 248 w 5680"/>
                <a:gd name="T81" fmla="*/ 88 h 1093"/>
                <a:gd name="T82" fmla="*/ 387 w 5680"/>
                <a:gd name="T83" fmla="*/ 22 h 1093"/>
                <a:gd name="T84" fmla="*/ 545 w 5680"/>
                <a:gd name="T85" fmla="*/ 0 h 1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80" h="1093">
                  <a:moveTo>
                    <a:pt x="545" y="217"/>
                  </a:moveTo>
                  <a:lnTo>
                    <a:pt x="487" y="223"/>
                  </a:lnTo>
                  <a:lnTo>
                    <a:pt x="431" y="239"/>
                  </a:lnTo>
                  <a:lnTo>
                    <a:pt x="380" y="263"/>
                  </a:lnTo>
                  <a:lnTo>
                    <a:pt x="334" y="295"/>
                  </a:lnTo>
                  <a:lnTo>
                    <a:pt x="294" y="335"/>
                  </a:lnTo>
                  <a:lnTo>
                    <a:pt x="262" y="380"/>
                  </a:lnTo>
                  <a:lnTo>
                    <a:pt x="238" y="432"/>
                  </a:lnTo>
                  <a:lnTo>
                    <a:pt x="222" y="488"/>
                  </a:lnTo>
                  <a:lnTo>
                    <a:pt x="218" y="546"/>
                  </a:lnTo>
                  <a:lnTo>
                    <a:pt x="222" y="605"/>
                  </a:lnTo>
                  <a:lnTo>
                    <a:pt x="238" y="661"/>
                  </a:lnTo>
                  <a:lnTo>
                    <a:pt x="262" y="711"/>
                  </a:lnTo>
                  <a:lnTo>
                    <a:pt x="294" y="757"/>
                  </a:lnTo>
                  <a:lnTo>
                    <a:pt x="334" y="796"/>
                  </a:lnTo>
                  <a:lnTo>
                    <a:pt x="380" y="830"/>
                  </a:lnTo>
                  <a:lnTo>
                    <a:pt x="431" y="854"/>
                  </a:lnTo>
                  <a:lnTo>
                    <a:pt x="487" y="868"/>
                  </a:lnTo>
                  <a:lnTo>
                    <a:pt x="545" y="874"/>
                  </a:lnTo>
                  <a:lnTo>
                    <a:pt x="5133" y="874"/>
                  </a:lnTo>
                  <a:lnTo>
                    <a:pt x="5193" y="868"/>
                  </a:lnTo>
                  <a:lnTo>
                    <a:pt x="5249" y="854"/>
                  </a:lnTo>
                  <a:lnTo>
                    <a:pt x="5301" y="830"/>
                  </a:lnTo>
                  <a:lnTo>
                    <a:pt x="5346" y="796"/>
                  </a:lnTo>
                  <a:lnTo>
                    <a:pt x="5384" y="757"/>
                  </a:lnTo>
                  <a:lnTo>
                    <a:pt x="5418" y="711"/>
                  </a:lnTo>
                  <a:lnTo>
                    <a:pt x="5442" y="661"/>
                  </a:lnTo>
                  <a:lnTo>
                    <a:pt x="5458" y="605"/>
                  </a:lnTo>
                  <a:lnTo>
                    <a:pt x="5462" y="546"/>
                  </a:lnTo>
                  <a:lnTo>
                    <a:pt x="5458" y="488"/>
                  </a:lnTo>
                  <a:lnTo>
                    <a:pt x="5442" y="432"/>
                  </a:lnTo>
                  <a:lnTo>
                    <a:pt x="5418" y="380"/>
                  </a:lnTo>
                  <a:lnTo>
                    <a:pt x="5384" y="335"/>
                  </a:lnTo>
                  <a:lnTo>
                    <a:pt x="5346" y="295"/>
                  </a:lnTo>
                  <a:lnTo>
                    <a:pt x="5301" y="263"/>
                  </a:lnTo>
                  <a:lnTo>
                    <a:pt x="5249" y="239"/>
                  </a:lnTo>
                  <a:lnTo>
                    <a:pt x="5193" y="223"/>
                  </a:lnTo>
                  <a:lnTo>
                    <a:pt x="5133" y="217"/>
                  </a:lnTo>
                  <a:lnTo>
                    <a:pt x="545" y="217"/>
                  </a:lnTo>
                  <a:close/>
                  <a:moveTo>
                    <a:pt x="545" y="0"/>
                  </a:moveTo>
                  <a:lnTo>
                    <a:pt x="5133" y="0"/>
                  </a:lnTo>
                  <a:lnTo>
                    <a:pt x="5215" y="6"/>
                  </a:lnTo>
                  <a:lnTo>
                    <a:pt x="5293" y="22"/>
                  </a:lnTo>
                  <a:lnTo>
                    <a:pt x="5364" y="50"/>
                  </a:lnTo>
                  <a:lnTo>
                    <a:pt x="5432" y="88"/>
                  </a:lnTo>
                  <a:lnTo>
                    <a:pt x="5493" y="134"/>
                  </a:lnTo>
                  <a:lnTo>
                    <a:pt x="5547" y="188"/>
                  </a:lnTo>
                  <a:lnTo>
                    <a:pt x="5593" y="249"/>
                  </a:lnTo>
                  <a:lnTo>
                    <a:pt x="5631" y="315"/>
                  </a:lnTo>
                  <a:lnTo>
                    <a:pt x="5657" y="388"/>
                  </a:lnTo>
                  <a:lnTo>
                    <a:pt x="5674" y="466"/>
                  </a:lnTo>
                  <a:lnTo>
                    <a:pt x="5680" y="546"/>
                  </a:lnTo>
                  <a:lnTo>
                    <a:pt x="5674" y="627"/>
                  </a:lnTo>
                  <a:lnTo>
                    <a:pt x="5657" y="705"/>
                  </a:lnTo>
                  <a:lnTo>
                    <a:pt x="5631" y="776"/>
                  </a:lnTo>
                  <a:lnTo>
                    <a:pt x="5593" y="844"/>
                  </a:lnTo>
                  <a:lnTo>
                    <a:pt x="5547" y="904"/>
                  </a:lnTo>
                  <a:lnTo>
                    <a:pt x="5493" y="959"/>
                  </a:lnTo>
                  <a:lnTo>
                    <a:pt x="5432" y="1005"/>
                  </a:lnTo>
                  <a:lnTo>
                    <a:pt x="5364" y="1041"/>
                  </a:lnTo>
                  <a:lnTo>
                    <a:pt x="5293" y="1069"/>
                  </a:lnTo>
                  <a:lnTo>
                    <a:pt x="5215" y="1087"/>
                  </a:lnTo>
                  <a:lnTo>
                    <a:pt x="5133" y="1093"/>
                  </a:lnTo>
                  <a:lnTo>
                    <a:pt x="545" y="1093"/>
                  </a:lnTo>
                  <a:lnTo>
                    <a:pt x="465" y="1087"/>
                  </a:lnTo>
                  <a:lnTo>
                    <a:pt x="387" y="1069"/>
                  </a:lnTo>
                  <a:lnTo>
                    <a:pt x="316" y="1041"/>
                  </a:lnTo>
                  <a:lnTo>
                    <a:pt x="248" y="1005"/>
                  </a:lnTo>
                  <a:lnTo>
                    <a:pt x="187" y="959"/>
                  </a:lnTo>
                  <a:lnTo>
                    <a:pt x="133" y="904"/>
                  </a:lnTo>
                  <a:lnTo>
                    <a:pt x="87" y="844"/>
                  </a:lnTo>
                  <a:lnTo>
                    <a:pt x="49" y="776"/>
                  </a:lnTo>
                  <a:lnTo>
                    <a:pt x="21" y="705"/>
                  </a:lnTo>
                  <a:lnTo>
                    <a:pt x="6" y="627"/>
                  </a:lnTo>
                  <a:lnTo>
                    <a:pt x="0" y="546"/>
                  </a:lnTo>
                  <a:lnTo>
                    <a:pt x="6" y="466"/>
                  </a:lnTo>
                  <a:lnTo>
                    <a:pt x="21" y="388"/>
                  </a:lnTo>
                  <a:lnTo>
                    <a:pt x="49" y="315"/>
                  </a:lnTo>
                  <a:lnTo>
                    <a:pt x="87" y="249"/>
                  </a:lnTo>
                  <a:lnTo>
                    <a:pt x="133" y="188"/>
                  </a:lnTo>
                  <a:lnTo>
                    <a:pt x="187" y="134"/>
                  </a:lnTo>
                  <a:lnTo>
                    <a:pt x="248" y="88"/>
                  </a:lnTo>
                  <a:lnTo>
                    <a:pt x="316" y="50"/>
                  </a:lnTo>
                  <a:lnTo>
                    <a:pt x="387" y="22"/>
                  </a:lnTo>
                  <a:lnTo>
                    <a:pt x="465" y="6"/>
                  </a:lnTo>
                  <a:lnTo>
                    <a:pt x="545"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2" name="Freeform 37">
              <a:extLst>
                <a:ext uri="{FF2B5EF4-FFF2-40B4-BE49-F238E27FC236}">
                  <a16:creationId xmlns:a16="http://schemas.microsoft.com/office/drawing/2014/main" id="{9BA8C85B-C796-DD32-9890-8DE33DC7BD04}"/>
                </a:ext>
              </a:extLst>
            </p:cNvPr>
            <p:cNvSpPr>
              <a:spLocks/>
            </p:cNvSpPr>
            <p:nvPr/>
          </p:nvSpPr>
          <p:spPr bwMode="auto">
            <a:xfrm>
              <a:off x="4340855" y="2412819"/>
              <a:ext cx="314517" cy="13433"/>
            </a:xfrm>
            <a:custGeom>
              <a:avLst/>
              <a:gdLst>
                <a:gd name="T0" fmla="*/ 108 w 4806"/>
                <a:gd name="T1" fmla="*/ 0 h 219"/>
                <a:gd name="T2" fmla="*/ 4696 w 4806"/>
                <a:gd name="T3" fmla="*/ 0 h 219"/>
                <a:gd name="T4" fmla="*/ 4732 w 4806"/>
                <a:gd name="T5" fmla="*/ 6 h 219"/>
                <a:gd name="T6" fmla="*/ 4762 w 4806"/>
                <a:gd name="T7" fmla="*/ 22 h 219"/>
                <a:gd name="T8" fmla="*/ 4786 w 4806"/>
                <a:gd name="T9" fmla="*/ 46 h 219"/>
                <a:gd name="T10" fmla="*/ 4802 w 4806"/>
                <a:gd name="T11" fmla="*/ 76 h 219"/>
                <a:gd name="T12" fmla="*/ 4806 w 4806"/>
                <a:gd name="T13" fmla="*/ 110 h 219"/>
                <a:gd name="T14" fmla="*/ 4802 w 4806"/>
                <a:gd name="T15" fmla="*/ 145 h 219"/>
                <a:gd name="T16" fmla="*/ 4786 w 4806"/>
                <a:gd name="T17" fmla="*/ 175 h 219"/>
                <a:gd name="T18" fmla="*/ 4762 w 4806"/>
                <a:gd name="T19" fmla="*/ 199 h 219"/>
                <a:gd name="T20" fmla="*/ 4732 w 4806"/>
                <a:gd name="T21" fmla="*/ 213 h 219"/>
                <a:gd name="T22" fmla="*/ 4696 w 4806"/>
                <a:gd name="T23" fmla="*/ 219 h 219"/>
                <a:gd name="T24" fmla="*/ 108 w 4806"/>
                <a:gd name="T25" fmla="*/ 219 h 219"/>
                <a:gd name="T26" fmla="*/ 74 w 4806"/>
                <a:gd name="T27" fmla="*/ 213 h 219"/>
                <a:gd name="T28" fmla="*/ 44 w 4806"/>
                <a:gd name="T29" fmla="*/ 199 h 219"/>
                <a:gd name="T30" fmla="*/ 20 w 4806"/>
                <a:gd name="T31" fmla="*/ 175 h 219"/>
                <a:gd name="T32" fmla="*/ 4 w 4806"/>
                <a:gd name="T33" fmla="*/ 145 h 219"/>
                <a:gd name="T34" fmla="*/ 0 w 4806"/>
                <a:gd name="T35" fmla="*/ 110 h 219"/>
                <a:gd name="T36" fmla="*/ 4 w 4806"/>
                <a:gd name="T37" fmla="*/ 76 h 219"/>
                <a:gd name="T38" fmla="*/ 20 w 4806"/>
                <a:gd name="T39" fmla="*/ 46 h 219"/>
                <a:gd name="T40" fmla="*/ 44 w 4806"/>
                <a:gd name="T41" fmla="*/ 22 h 219"/>
                <a:gd name="T42" fmla="*/ 74 w 4806"/>
                <a:gd name="T43" fmla="*/ 6 h 219"/>
                <a:gd name="T44" fmla="*/ 108 w 4806"/>
                <a:gd name="T4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06" h="219">
                  <a:moveTo>
                    <a:pt x="108" y="0"/>
                  </a:moveTo>
                  <a:lnTo>
                    <a:pt x="4696" y="0"/>
                  </a:lnTo>
                  <a:lnTo>
                    <a:pt x="4732" y="6"/>
                  </a:lnTo>
                  <a:lnTo>
                    <a:pt x="4762" y="22"/>
                  </a:lnTo>
                  <a:lnTo>
                    <a:pt x="4786" y="46"/>
                  </a:lnTo>
                  <a:lnTo>
                    <a:pt x="4802" y="76"/>
                  </a:lnTo>
                  <a:lnTo>
                    <a:pt x="4806" y="110"/>
                  </a:lnTo>
                  <a:lnTo>
                    <a:pt x="4802" y="145"/>
                  </a:lnTo>
                  <a:lnTo>
                    <a:pt x="4786" y="175"/>
                  </a:lnTo>
                  <a:lnTo>
                    <a:pt x="4762" y="199"/>
                  </a:lnTo>
                  <a:lnTo>
                    <a:pt x="4732" y="213"/>
                  </a:lnTo>
                  <a:lnTo>
                    <a:pt x="4696" y="219"/>
                  </a:lnTo>
                  <a:lnTo>
                    <a:pt x="108" y="219"/>
                  </a:lnTo>
                  <a:lnTo>
                    <a:pt x="74" y="213"/>
                  </a:lnTo>
                  <a:lnTo>
                    <a:pt x="44" y="199"/>
                  </a:lnTo>
                  <a:lnTo>
                    <a:pt x="20" y="175"/>
                  </a:lnTo>
                  <a:lnTo>
                    <a:pt x="4" y="145"/>
                  </a:lnTo>
                  <a:lnTo>
                    <a:pt x="0" y="110"/>
                  </a:lnTo>
                  <a:lnTo>
                    <a:pt x="4" y="76"/>
                  </a:lnTo>
                  <a:lnTo>
                    <a:pt x="20" y="46"/>
                  </a:lnTo>
                  <a:lnTo>
                    <a:pt x="44" y="22"/>
                  </a:lnTo>
                  <a:lnTo>
                    <a:pt x="74" y="6"/>
                  </a:lnTo>
                  <a:lnTo>
                    <a:pt x="108"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3" name="Freeform 38">
              <a:extLst>
                <a:ext uri="{FF2B5EF4-FFF2-40B4-BE49-F238E27FC236}">
                  <a16:creationId xmlns:a16="http://schemas.microsoft.com/office/drawing/2014/main" id="{71356645-6631-8ABC-88FF-5946094D39D3}"/>
                </a:ext>
              </a:extLst>
            </p:cNvPr>
            <p:cNvSpPr>
              <a:spLocks/>
            </p:cNvSpPr>
            <p:nvPr/>
          </p:nvSpPr>
          <p:spPr bwMode="auto">
            <a:xfrm>
              <a:off x="4569606" y="2386196"/>
              <a:ext cx="14272" cy="66678"/>
            </a:xfrm>
            <a:custGeom>
              <a:avLst/>
              <a:gdLst>
                <a:gd name="T0" fmla="*/ 109 w 219"/>
                <a:gd name="T1" fmla="*/ 0 h 1093"/>
                <a:gd name="T2" fmla="*/ 145 w 219"/>
                <a:gd name="T3" fmla="*/ 4 h 1093"/>
                <a:gd name="T4" fmla="*/ 175 w 219"/>
                <a:gd name="T5" fmla="*/ 20 h 1093"/>
                <a:gd name="T6" fmla="*/ 197 w 219"/>
                <a:gd name="T7" fmla="*/ 44 h 1093"/>
                <a:gd name="T8" fmla="*/ 213 w 219"/>
                <a:gd name="T9" fmla="*/ 74 h 1093"/>
                <a:gd name="T10" fmla="*/ 219 w 219"/>
                <a:gd name="T11" fmla="*/ 110 h 1093"/>
                <a:gd name="T12" fmla="*/ 219 w 219"/>
                <a:gd name="T13" fmla="*/ 983 h 1093"/>
                <a:gd name="T14" fmla="*/ 213 w 219"/>
                <a:gd name="T15" fmla="*/ 1017 h 1093"/>
                <a:gd name="T16" fmla="*/ 197 w 219"/>
                <a:gd name="T17" fmla="*/ 1047 h 1093"/>
                <a:gd name="T18" fmla="*/ 175 w 219"/>
                <a:gd name="T19" fmla="*/ 1071 h 1093"/>
                <a:gd name="T20" fmla="*/ 145 w 219"/>
                <a:gd name="T21" fmla="*/ 1087 h 1093"/>
                <a:gd name="T22" fmla="*/ 109 w 219"/>
                <a:gd name="T23" fmla="*/ 1093 h 1093"/>
                <a:gd name="T24" fmla="*/ 76 w 219"/>
                <a:gd name="T25" fmla="*/ 1087 h 1093"/>
                <a:gd name="T26" fmla="*/ 46 w 219"/>
                <a:gd name="T27" fmla="*/ 1071 h 1093"/>
                <a:gd name="T28" fmla="*/ 22 w 219"/>
                <a:gd name="T29" fmla="*/ 1047 h 1093"/>
                <a:gd name="T30" fmla="*/ 6 w 219"/>
                <a:gd name="T31" fmla="*/ 1017 h 1093"/>
                <a:gd name="T32" fmla="*/ 0 w 219"/>
                <a:gd name="T33" fmla="*/ 983 h 1093"/>
                <a:gd name="T34" fmla="*/ 0 w 219"/>
                <a:gd name="T35" fmla="*/ 110 h 1093"/>
                <a:gd name="T36" fmla="*/ 6 w 219"/>
                <a:gd name="T37" fmla="*/ 74 h 1093"/>
                <a:gd name="T38" fmla="*/ 22 w 219"/>
                <a:gd name="T39" fmla="*/ 44 h 1093"/>
                <a:gd name="T40" fmla="*/ 46 w 219"/>
                <a:gd name="T41" fmla="*/ 20 h 1093"/>
                <a:gd name="T42" fmla="*/ 76 w 219"/>
                <a:gd name="T43" fmla="*/ 4 h 1093"/>
                <a:gd name="T44" fmla="*/ 109 w 219"/>
                <a:gd name="T45" fmla="*/ 0 h 1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9" h="1093">
                  <a:moveTo>
                    <a:pt x="109" y="0"/>
                  </a:moveTo>
                  <a:lnTo>
                    <a:pt x="145" y="4"/>
                  </a:lnTo>
                  <a:lnTo>
                    <a:pt x="175" y="20"/>
                  </a:lnTo>
                  <a:lnTo>
                    <a:pt x="197" y="44"/>
                  </a:lnTo>
                  <a:lnTo>
                    <a:pt x="213" y="74"/>
                  </a:lnTo>
                  <a:lnTo>
                    <a:pt x="219" y="110"/>
                  </a:lnTo>
                  <a:lnTo>
                    <a:pt x="219" y="983"/>
                  </a:lnTo>
                  <a:lnTo>
                    <a:pt x="213" y="1017"/>
                  </a:lnTo>
                  <a:lnTo>
                    <a:pt x="197" y="1047"/>
                  </a:lnTo>
                  <a:lnTo>
                    <a:pt x="175" y="1071"/>
                  </a:lnTo>
                  <a:lnTo>
                    <a:pt x="145" y="1087"/>
                  </a:lnTo>
                  <a:lnTo>
                    <a:pt x="109" y="1093"/>
                  </a:lnTo>
                  <a:lnTo>
                    <a:pt x="76" y="1087"/>
                  </a:lnTo>
                  <a:lnTo>
                    <a:pt x="46" y="1071"/>
                  </a:lnTo>
                  <a:lnTo>
                    <a:pt x="22" y="1047"/>
                  </a:lnTo>
                  <a:lnTo>
                    <a:pt x="6" y="1017"/>
                  </a:lnTo>
                  <a:lnTo>
                    <a:pt x="0" y="983"/>
                  </a:lnTo>
                  <a:lnTo>
                    <a:pt x="0" y="110"/>
                  </a:lnTo>
                  <a:lnTo>
                    <a:pt x="6" y="74"/>
                  </a:lnTo>
                  <a:lnTo>
                    <a:pt x="22" y="44"/>
                  </a:lnTo>
                  <a:lnTo>
                    <a:pt x="46" y="20"/>
                  </a:lnTo>
                  <a:lnTo>
                    <a:pt x="76" y="4"/>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4" name="Freeform 39">
              <a:extLst>
                <a:ext uri="{FF2B5EF4-FFF2-40B4-BE49-F238E27FC236}">
                  <a16:creationId xmlns:a16="http://schemas.microsoft.com/office/drawing/2014/main" id="{11F90F7E-6DBD-2442-F79F-7A2A0B3E412E}"/>
                </a:ext>
              </a:extLst>
            </p:cNvPr>
            <p:cNvSpPr>
              <a:spLocks noEditPoints="1"/>
            </p:cNvSpPr>
            <p:nvPr/>
          </p:nvSpPr>
          <p:spPr bwMode="auto">
            <a:xfrm>
              <a:off x="4533990" y="2466308"/>
              <a:ext cx="78564" cy="73395"/>
            </a:xfrm>
            <a:custGeom>
              <a:avLst/>
              <a:gdLst>
                <a:gd name="T0" fmla="*/ 531 w 1201"/>
                <a:gd name="T1" fmla="*/ 224 h 1201"/>
                <a:gd name="T2" fmla="*/ 408 w 1201"/>
                <a:gd name="T3" fmla="*/ 270 h 1201"/>
                <a:gd name="T4" fmla="*/ 308 w 1201"/>
                <a:gd name="T5" fmla="*/ 354 h 1201"/>
                <a:gd name="T6" fmla="*/ 241 w 1201"/>
                <a:gd name="T7" fmla="*/ 467 h 1201"/>
                <a:gd name="T8" fmla="*/ 217 w 1201"/>
                <a:gd name="T9" fmla="*/ 600 h 1201"/>
                <a:gd name="T10" fmla="*/ 241 w 1201"/>
                <a:gd name="T11" fmla="*/ 734 h 1201"/>
                <a:gd name="T12" fmla="*/ 308 w 1201"/>
                <a:gd name="T13" fmla="*/ 847 h 1201"/>
                <a:gd name="T14" fmla="*/ 408 w 1201"/>
                <a:gd name="T15" fmla="*/ 931 h 1201"/>
                <a:gd name="T16" fmla="*/ 531 w 1201"/>
                <a:gd name="T17" fmla="*/ 976 h 1201"/>
                <a:gd name="T18" fmla="*/ 668 w 1201"/>
                <a:gd name="T19" fmla="*/ 976 h 1201"/>
                <a:gd name="T20" fmla="*/ 794 w 1201"/>
                <a:gd name="T21" fmla="*/ 931 h 1201"/>
                <a:gd name="T22" fmla="*/ 893 w 1201"/>
                <a:gd name="T23" fmla="*/ 847 h 1201"/>
                <a:gd name="T24" fmla="*/ 959 w 1201"/>
                <a:gd name="T25" fmla="*/ 734 h 1201"/>
                <a:gd name="T26" fmla="*/ 983 w 1201"/>
                <a:gd name="T27" fmla="*/ 600 h 1201"/>
                <a:gd name="T28" fmla="*/ 959 w 1201"/>
                <a:gd name="T29" fmla="*/ 467 h 1201"/>
                <a:gd name="T30" fmla="*/ 893 w 1201"/>
                <a:gd name="T31" fmla="*/ 354 h 1201"/>
                <a:gd name="T32" fmla="*/ 794 w 1201"/>
                <a:gd name="T33" fmla="*/ 270 h 1201"/>
                <a:gd name="T34" fmla="*/ 668 w 1201"/>
                <a:gd name="T35" fmla="*/ 224 h 1201"/>
                <a:gd name="T36" fmla="*/ 601 w 1201"/>
                <a:gd name="T37" fmla="*/ 0 h 1201"/>
                <a:gd name="T38" fmla="*/ 760 w 1201"/>
                <a:gd name="T39" fmla="*/ 21 h 1201"/>
                <a:gd name="T40" fmla="*/ 903 w 1201"/>
                <a:gd name="T41" fmla="*/ 81 h 1201"/>
                <a:gd name="T42" fmla="*/ 1024 w 1201"/>
                <a:gd name="T43" fmla="*/ 175 h 1201"/>
                <a:gd name="T44" fmla="*/ 1120 w 1201"/>
                <a:gd name="T45" fmla="*/ 296 h 1201"/>
                <a:gd name="T46" fmla="*/ 1180 w 1201"/>
                <a:gd name="T47" fmla="*/ 441 h 1201"/>
                <a:gd name="T48" fmla="*/ 1201 w 1201"/>
                <a:gd name="T49" fmla="*/ 600 h 1201"/>
                <a:gd name="T50" fmla="*/ 1180 w 1201"/>
                <a:gd name="T51" fmla="*/ 760 h 1201"/>
                <a:gd name="T52" fmla="*/ 1118 w 1201"/>
                <a:gd name="T53" fmla="*/ 903 h 1201"/>
                <a:gd name="T54" fmla="*/ 1024 w 1201"/>
                <a:gd name="T55" fmla="*/ 1024 h 1201"/>
                <a:gd name="T56" fmla="*/ 903 w 1201"/>
                <a:gd name="T57" fmla="*/ 1120 h 1201"/>
                <a:gd name="T58" fmla="*/ 760 w 1201"/>
                <a:gd name="T59" fmla="*/ 1179 h 1201"/>
                <a:gd name="T60" fmla="*/ 601 w 1201"/>
                <a:gd name="T61" fmla="*/ 1201 h 1201"/>
                <a:gd name="T62" fmla="*/ 440 w 1201"/>
                <a:gd name="T63" fmla="*/ 1179 h 1201"/>
                <a:gd name="T64" fmla="*/ 296 w 1201"/>
                <a:gd name="T65" fmla="*/ 1120 h 1201"/>
                <a:gd name="T66" fmla="*/ 175 w 1201"/>
                <a:gd name="T67" fmla="*/ 1024 h 1201"/>
                <a:gd name="T68" fmla="*/ 82 w 1201"/>
                <a:gd name="T69" fmla="*/ 903 h 1201"/>
                <a:gd name="T70" fmla="*/ 20 w 1201"/>
                <a:gd name="T71" fmla="*/ 760 h 1201"/>
                <a:gd name="T72" fmla="*/ 0 w 1201"/>
                <a:gd name="T73" fmla="*/ 600 h 1201"/>
                <a:gd name="T74" fmla="*/ 20 w 1201"/>
                <a:gd name="T75" fmla="*/ 441 h 1201"/>
                <a:gd name="T76" fmla="*/ 82 w 1201"/>
                <a:gd name="T77" fmla="*/ 296 h 1201"/>
                <a:gd name="T78" fmla="*/ 175 w 1201"/>
                <a:gd name="T79" fmla="*/ 175 h 1201"/>
                <a:gd name="T80" fmla="*/ 296 w 1201"/>
                <a:gd name="T81" fmla="*/ 81 h 1201"/>
                <a:gd name="T82" fmla="*/ 440 w 1201"/>
                <a:gd name="T83" fmla="*/ 21 h 1201"/>
                <a:gd name="T84" fmla="*/ 601 w 1201"/>
                <a:gd name="T85" fmla="*/ 0 h 1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01" h="1201">
                  <a:moveTo>
                    <a:pt x="601" y="218"/>
                  </a:moveTo>
                  <a:lnTo>
                    <a:pt x="531" y="224"/>
                  </a:lnTo>
                  <a:lnTo>
                    <a:pt x="467" y="242"/>
                  </a:lnTo>
                  <a:lnTo>
                    <a:pt x="408" y="270"/>
                  </a:lnTo>
                  <a:lnTo>
                    <a:pt x="354" y="308"/>
                  </a:lnTo>
                  <a:lnTo>
                    <a:pt x="308" y="354"/>
                  </a:lnTo>
                  <a:lnTo>
                    <a:pt x="271" y="407"/>
                  </a:lnTo>
                  <a:lnTo>
                    <a:pt x="241" y="467"/>
                  </a:lnTo>
                  <a:lnTo>
                    <a:pt x="225" y="531"/>
                  </a:lnTo>
                  <a:lnTo>
                    <a:pt x="217" y="600"/>
                  </a:lnTo>
                  <a:lnTo>
                    <a:pt x="225" y="668"/>
                  </a:lnTo>
                  <a:lnTo>
                    <a:pt x="241" y="734"/>
                  </a:lnTo>
                  <a:lnTo>
                    <a:pt x="271" y="793"/>
                  </a:lnTo>
                  <a:lnTo>
                    <a:pt x="308" y="847"/>
                  </a:lnTo>
                  <a:lnTo>
                    <a:pt x="354" y="893"/>
                  </a:lnTo>
                  <a:lnTo>
                    <a:pt x="408" y="931"/>
                  </a:lnTo>
                  <a:lnTo>
                    <a:pt x="467" y="959"/>
                  </a:lnTo>
                  <a:lnTo>
                    <a:pt x="531" y="976"/>
                  </a:lnTo>
                  <a:lnTo>
                    <a:pt x="601" y="982"/>
                  </a:lnTo>
                  <a:lnTo>
                    <a:pt x="668" y="976"/>
                  </a:lnTo>
                  <a:lnTo>
                    <a:pt x="734" y="959"/>
                  </a:lnTo>
                  <a:lnTo>
                    <a:pt x="794" y="931"/>
                  </a:lnTo>
                  <a:lnTo>
                    <a:pt x="847" y="893"/>
                  </a:lnTo>
                  <a:lnTo>
                    <a:pt x="893" y="847"/>
                  </a:lnTo>
                  <a:lnTo>
                    <a:pt x="931" y="793"/>
                  </a:lnTo>
                  <a:lnTo>
                    <a:pt x="959" y="734"/>
                  </a:lnTo>
                  <a:lnTo>
                    <a:pt x="977" y="668"/>
                  </a:lnTo>
                  <a:lnTo>
                    <a:pt x="983" y="600"/>
                  </a:lnTo>
                  <a:lnTo>
                    <a:pt x="977" y="531"/>
                  </a:lnTo>
                  <a:lnTo>
                    <a:pt x="959" y="467"/>
                  </a:lnTo>
                  <a:lnTo>
                    <a:pt x="931" y="407"/>
                  </a:lnTo>
                  <a:lnTo>
                    <a:pt x="893" y="354"/>
                  </a:lnTo>
                  <a:lnTo>
                    <a:pt x="847" y="308"/>
                  </a:lnTo>
                  <a:lnTo>
                    <a:pt x="794" y="270"/>
                  </a:lnTo>
                  <a:lnTo>
                    <a:pt x="734" y="242"/>
                  </a:lnTo>
                  <a:lnTo>
                    <a:pt x="668" y="224"/>
                  </a:lnTo>
                  <a:lnTo>
                    <a:pt x="601" y="218"/>
                  </a:lnTo>
                  <a:close/>
                  <a:moveTo>
                    <a:pt x="601" y="0"/>
                  </a:moveTo>
                  <a:lnTo>
                    <a:pt x="682" y="6"/>
                  </a:lnTo>
                  <a:lnTo>
                    <a:pt x="760" y="21"/>
                  </a:lnTo>
                  <a:lnTo>
                    <a:pt x="833" y="45"/>
                  </a:lnTo>
                  <a:lnTo>
                    <a:pt x="903" y="81"/>
                  </a:lnTo>
                  <a:lnTo>
                    <a:pt x="967" y="125"/>
                  </a:lnTo>
                  <a:lnTo>
                    <a:pt x="1024" y="175"/>
                  </a:lnTo>
                  <a:lnTo>
                    <a:pt x="1076" y="232"/>
                  </a:lnTo>
                  <a:lnTo>
                    <a:pt x="1120" y="296"/>
                  </a:lnTo>
                  <a:lnTo>
                    <a:pt x="1154" y="366"/>
                  </a:lnTo>
                  <a:lnTo>
                    <a:pt x="1180" y="441"/>
                  </a:lnTo>
                  <a:lnTo>
                    <a:pt x="1195" y="519"/>
                  </a:lnTo>
                  <a:lnTo>
                    <a:pt x="1201" y="600"/>
                  </a:lnTo>
                  <a:lnTo>
                    <a:pt x="1195" y="682"/>
                  </a:lnTo>
                  <a:lnTo>
                    <a:pt x="1180" y="760"/>
                  </a:lnTo>
                  <a:lnTo>
                    <a:pt x="1154" y="833"/>
                  </a:lnTo>
                  <a:lnTo>
                    <a:pt x="1118" y="903"/>
                  </a:lnTo>
                  <a:lnTo>
                    <a:pt x="1076" y="967"/>
                  </a:lnTo>
                  <a:lnTo>
                    <a:pt x="1024" y="1024"/>
                  </a:lnTo>
                  <a:lnTo>
                    <a:pt x="967" y="1076"/>
                  </a:lnTo>
                  <a:lnTo>
                    <a:pt x="903" y="1120"/>
                  </a:lnTo>
                  <a:lnTo>
                    <a:pt x="833" y="1154"/>
                  </a:lnTo>
                  <a:lnTo>
                    <a:pt x="760" y="1179"/>
                  </a:lnTo>
                  <a:lnTo>
                    <a:pt x="682" y="1195"/>
                  </a:lnTo>
                  <a:lnTo>
                    <a:pt x="601" y="1201"/>
                  </a:lnTo>
                  <a:lnTo>
                    <a:pt x="519" y="1195"/>
                  </a:lnTo>
                  <a:lnTo>
                    <a:pt x="440" y="1179"/>
                  </a:lnTo>
                  <a:lnTo>
                    <a:pt x="366" y="1154"/>
                  </a:lnTo>
                  <a:lnTo>
                    <a:pt x="296" y="1120"/>
                  </a:lnTo>
                  <a:lnTo>
                    <a:pt x="233" y="1076"/>
                  </a:lnTo>
                  <a:lnTo>
                    <a:pt x="175" y="1024"/>
                  </a:lnTo>
                  <a:lnTo>
                    <a:pt x="125" y="967"/>
                  </a:lnTo>
                  <a:lnTo>
                    <a:pt x="82" y="903"/>
                  </a:lnTo>
                  <a:lnTo>
                    <a:pt x="46" y="833"/>
                  </a:lnTo>
                  <a:lnTo>
                    <a:pt x="20" y="760"/>
                  </a:lnTo>
                  <a:lnTo>
                    <a:pt x="4" y="682"/>
                  </a:lnTo>
                  <a:lnTo>
                    <a:pt x="0" y="600"/>
                  </a:lnTo>
                  <a:lnTo>
                    <a:pt x="4" y="519"/>
                  </a:lnTo>
                  <a:lnTo>
                    <a:pt x="20" y="441"/>
                  </a:lnTo>
                  <a:lnTo>
                    <a:pt x="46" y="366"/>
                  </a:lnTo>
                  <a:lnTo>
                    <a:pt x="82" y="296"/>
                  </a:lnTo>
                  <a:lnTo>
                    <a:pt x="125" y="232"/>
                  </a:lnTo>
                  <a:lnTo>
                    <a:pt x="175" y="175"/>
                  </a:lnTo>
                  <a:lnTo>
                    <a:pt x="233" y="125"/>
                  </a:lnTo>
                  <a:lnTo>
                    <a:pt x="296" y="81"/>
                  </a:lnTo>
                  <a:lnTo>
                    <a:pt x="366" y="45"/>
                  </a:lnTo>
                  <a:lnTo>
                    <a:pt x="440" y="21"/>
                  </a:lnTo>
                  <a:lnTo>
                    <a:pt x="519" y="6"/>
                  </a:lnTo>
                  <a:lnTo>
                    <a:pt x="601"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5" name="Freeform 40">
              <a:extLst>
                <a:ext uri="{FF2B5EF4-FFF2-40B4-BE49-F238E27FC236}">
                  <a16:creationId xmlns:a16="http://schemas.microsoft.com/office/drawing/2014/main" id="{F49191BB-E2CC-629F-7102-568034D047FA}"/>
                </a:ext>
              </a:extLst>
            </p:cNvPr>
            <p:cNvSpPr>
              <a:spLocks noEditPoints="1"/>
            </p:cNvSpPr>
            <p:nvPr/>
          </p:nvSpPr>
          <p:spPr bwMode="auto">
            <a:xfrm>
              <a:off x="4591080" y="2532986"/>
              <a:ext cx="92967" cy="86706"/>
            </a:xfrm>
            <a:custGeom>
              <a:avLst/>
              <a:gdLst>
                <a:gd name="T0" fmla="*/ 639 w 1420"/>
                <a:gd name="T1" fmla="*/ 225 h 1420"/>
                <a:gd name="T2" fmla="*/ 503 w 1420"/>
                <a:gd name="T3" fmla="*/ 264 h 1420"/>
                <a:gd name="T4" fmla="*/ 388 w 1420"/>
                <a:gd name="T5" fmla="*/ 340 h 1420"/>
                <a:gd name="T6" fmla="*/ 299 w 1420"/>
                <a:gd name="T7" fmla="*/ 442 h 1420"/>
                <a:gd name="T8" fmla="*/ 239 w 1420"/>
                <a:gd name="T9" fmla="*/ 569 h 1420"/>
                <a:gd name="T10" fmla="*/ 219 w 1420"/>
                <a:gd name="T11" fmla="*/ 710 h 1420"/>
                <a:gd name="T12" fmla="*/ 239 w 1420"/>
                <a:gd name="T13" fmla="*/ 851 h 1420"/>
                <a:gd name="T14" fmla="*/ 299 w 1420"/>
                <a:gd name="T15" fmla="*/ 979 h 1420"/>
                <a:gd name="T16" fmla="*/ 388 w 1420"/>
                <a:gd name="T17" fmla="*/ 1082 h 1420"/>
                <a:gd name="T18" fmla="*/ 503 w 1420"/>
                <a:gd name="T19" fmla="*/ 1156 h 1420"/>
                <a:gd name="T20" fmla="*/ 639 w 1420"/>
                <a:gd name="T21" fmla="*/ 1198 h 1420"/>
                <a:gd name="T22" fmla="*/ 784 w 1420"/>
                <a:gd name="T23" fmla="*/ 1198 h 1420"/>
                <a:gd name="T24" fmla="*/ 917 w 1420"/>
                <a:gd name="T25" fmla="*/ 1156 h 1420"/>
                <a:gd name="T26" fmla="*/ 1033 w 1420"/>
                <a:gd name="T27" fmla="*/ 1082 h 1420"/>
                <a:gd name="T28" fmla="*/ 1122 w 1420"/>
                <a:gd name="T29" fmla="*/ 979 h 1420"/>
                <a:gd name="T30" fmla="*/ 1182 w 1420"/>
                <a:gd name="T31" fmla="*/ 851 h 1420"/>
                <a:gd name="T32" fmla="*/ 1202 w 1420"/>
                <a:gd name="T33" fmla="*/ 710 h 1420"/>
                <a:gd name="T34" fmla="*/ 1182 w 1420"/>
                <a:gd name="T35" fmla="*/ 569 h 1420"/>
                <a:gd name="T36" fmla="*/ 1122 w 1420"/>
                <a:gd name="T37" fmla="*/ 442 h 1420"/>
                <a:gd name="T38" fmla="*/ 1033 w 1420"/>
                <a:gd name="T39" fmla="*/ 340 h 1420"/>
                <a:gd name="T40" fmla="*/ 917 w 1420"/>
                <a:gd name="T41" fmla="*/ 264 h 1420"/>
                <a:gd name="T42" fmla="*/ 784 w 1420"/>
                <a:gd name="T43" fmla="*/ 225 h 1420"/>
                <a:gd name="T44" fmla="*/ 710 w 1420"/>
                <a:gd name="T45" fmla="*/ 0 h 1420"/>
                <a:gd name="T46" fmla="*/ 885 w 1420"/>
                <a:gd name="T47" fmla="*/ 22 h 1420"/>
                <a:gd name="T48" fmla="*/ 1044 w 1420"/>
                <a:gd name="T49" fmla="*/ 83 h 1420"/>
                <a:gd name="T50" fmla="*/ 1182 w 1420"/>
                <a:gd name="T51" fmla="*/ 179 h 1420"/>
                <a:gd name="T52" fmla="*/ 1293 w 1420"/>
                <a:gd name="T53" fmla="*/ 304 h 1420"/>
                <a:gd name="T54" fmla="*/ 1373 w 1420"/>
                <a:gd name="T55" fmla="*/ 453 h 1420"/>
                <a:gd name="T56" fmla="*/ 1414 w 1420"/>
                <a:gd name="T57" fmla="*/ 621 h 1420"/>
                <a:gd name="T58" fmla="*/ 1414 w 1420"/>
                <a:gd name="T59" fmla="*/ 800 h 1420"/>
                <a:gd name="T60" fmla="*/ 1373 w 1420"/>
                <a:gd name="T61" fmla="*/ 967 h 1420"/>
                <a:gd name="T62" fmla="*/ 1293 w 1420"/>
                <a:gd name="T63" fmla="*/ 1116 h 1420"/>
                <a:gd name="T64" fmla="*/ 1182 w 1420"/>
                <a:gd name="T65" fmla="*/ 1241 h 1420"/>
                <a:gd name="T66" fmla="*/ 1044 w 1420"/>
                <a:gd name="T67" fmla="*/ 1337 h 1420"/>
                <a:gd name="T68" fmla="*/ 885 w 1420"/>
                <a:gd name="T69" fmla="*/ 1398 h 1420"/>
                <a:gd name="T70" fmla="*/ 710 w 1420"/>
                <a:gd name="T71" fmla="*/ 1420 h 1420"/>
                <a:gd name="T72" fmla="*/ 535 w 1420"/>
                <a:gd name="T73" fmla="*/ 1398 h 1420"/>
                <a:gd name="T74" fmla="*/ 376 w 1420"/>
                <a:gd name="T75" fmla="*/ 1337 h 1420"/>
                <a:gd name="T76" fmla="*/ 239 w 1420"/>
                <a:gd name="T77" fmla="*/ 1241 h 1420"/>
                <a:gd name="T78" fmla="*/ 128 w 1420"/>
                <a:gd name="T79" fmla="*/ 1116 h 1420"/>
                <a:gd name="T80" fmla="*/ 48 w 1420"/>
                <a:gd name="T81" fmla="*/ 967 h 1420"/>
                <a:gd name="T82" fmla="*/ 6 w 1420"/>
                <a:gd name="T83" fmla="*/ 800 h 1420"/>
                <a:gd name="T84" fmla="*/ 6 w 1420"/>
                <a:gd name="T85" fmla="*/ 621 h 1420"/>
                <a:gd name="T86" fmla="*/ 48 w 1420"/>
                <a:gd name="T87" fmla="*/ 453 h 1420"/>
                <a:gd name="T88" fmla="*/ 128 w 1420"/>
                <a:gd name="T89" fmla="*/ 304 h 1420"/>
                <a:gd name="T90" fmla="*/ 239 w 1420"/>
                <a:gd name="T91" fmla="*/ 179 h 1420"/>
                <a:gd name="T92" fmla="*/ 376 w 1420"/>
                <a:gd name="T93" fmla="*/ 83 h 1420"/>
                <a:gd name="T94" fmla="*/ 535 w 1420"/>
                <a:gd name="T95" fmla="*/ 22 h 1420"/>
                <a:gd name="T96" fmla="*/ 710 w 1420"/>
                <a:gd name="T97" fmla="*/ 0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20" h="1420">
                  <a:moveTo>
                    <a:pt x="710" y="219"/>
                  </a:moveTo>
                  <a:lnTo>
                    <a:pt x="639" y="225"/>
                  </a:lnTo>
                  <a:lnTo>
                    <a:pt x="569" y="239"/>
                  </a:lnTo>
                  <a:lnTo>
                    <a:pt x="503" y="264"/>
                  </a:lnTo>
                  <a:lnTo>
                    <a:pt x="442" y="298"/>
                  </a:lnTo>
                  <a:lnTo>
                    <a:pt x="388" y="340"/>
                  </a:lnTo>
                  <a:lnTo>
                    <a:pt x="338" y="388"/>
                  </a:lnTo>
                  <a:lnTo>
                    <a:pt x="299" y="442"/>
                  </a:lnTo>
                  <a:lnTo>
                    <a:pt x="265" y="503"/>
                  </a:lnTo>
                  <a:lnTo>
                    <a:pt x="239" y="569"/>
                  </a:lnTo>
                  <a:lnTo>
                    <a:pt x="225" y="638"/>
                  </a:lnTo>
                  <a:lnTo>
                    <a:pt x="219" y="710"/>
                  </a:lnTo>
                  <a:lnTo>
                    <a:pt x="225" y="784"/>
                  </a:lnTo>
                  <a:lnTo>
                    <a:pt x="239" y="851"/>
                  </a:lnTo>
                  <a:lnTo>
                    <a:pt x="265" y="917"/>
                  </a:lnTo>
                  <a:lnTo>
                    <a:pt x="299" y="979"/>
                  </a:lnTo>
                  <a:lnTo>
                    <a:pt x="338" y="1032"/>
                  </a:lnTo>
                  <a:lnTo>
                    <a:pt x="388" y="1082"/>
                  </a:lnTo>
                  <a:lnTo>
                    <a:pt x="442" y="1122"/>
                  </a:lnTo>
                  <a:lnTo>
                    <a:pt x="503" y="1156"/>
                  </a:lnTo>
                  <a:lnTo>
                    <a:pt x="569" y="1182"/>
                  </a:lnTo>
                  <a:lnTo>
                    <a:pt x="639" y="1198"/>
                  </a:lnTo>
                  <a:lnTo>
                    <a:pt x="710" y="1202"/>
                  </a:lnTo>
                  <a:lnTo>
                    <a:pt x="784" y="1198"/>
                  </a:lnTo>
                  <a:lnTo>
                    <a:pt x="852" y="1182"/>
                  </a:lnTo>
                  <a:lnTo>
                    <a:pt x="917" y="1156"/>
                  </a:lnTo>
                  <a:lnTo>
                    <a:pt x="979" y="1122"/>
                  </a:lnTo>
                  <a:lnTo>
                    <a:pt x="1033" y="1082"/>
                  </a:lnTo>
                  <a:lnTo>
                    <a:pt x="1082" y="1032"/>
                  </a:lnTo>
                  <a:lnTo>
                    <a:pt x="1122" y="979"/>
                  </a:lnTo>
                  <a:lnTo>
                    <a:pt x="1156" y="917"/>
                  </a:lnTo>
                  <a:lnTo>
                    <a:pt x="1182" y="851"/>
                  </a:lnTo>
                  <a:lnTo>
                    <a:pt x="1198" y="784"/>
                  </a:lnTo>
                  <a:lnTo>
                    <a:pt x="1202" y="710"/>
                  </a:lnTo>
                  <a:lnTo>
                    <a:pt x="1198" y="638"/>
                  </a:lnTo>
                  <a:lnTo>
                    <a:pt x="1182" y="569"/>
                  </a:lnTo>
                  <a:lnTo>
                    <a:pt x="1156" y="503"/>
                  </a:lnTo>
                  <a:lnTo>
                    <a:pt x="1122" y="442"/>
                  </a:lnTo>
                  <a:lnTo>
                    <a:pt x="1082" y="388"/>
                  </a:lnTo>
                  <a:lnTo>
                    <a:pt x="1033" y="340"/>
                  </a:lnTo>
                  <a:lnTo>
                    <a:pt x="979" y="298"/>
                  </a:lnTo>
                  <a:lnTo>
                    <a:pt x="917" y="264"/>
                  </a:lnTo>
                  <a:lnTo>
                    <a:pt x="852" y="239"/>
                  </a:lnTo>
                  <a:lnTo>
                    <a:pt x="784" y="225"/>
                  </a:lnTo>
                  <a:lnTo>
                    <a:pt x="710" y="219"/>
                  </a:lnTo>
                  <a:close/>
                  <a:moveTo>
                    <a:pt x="710" y="0"/>
                  </a:moveTo>
                  <a:lnTo>
                    <a:pt x="800" y="6"/>
                  </a:lnTo>
                  <a:lnTo>
                    <a:pt x="885" y="22"/>
                  </a:lnTo>
                  <a:lnTo>
                    <a:pt x="967" y="48"/>
                  </a:lnTo>
                  <a:lnTo>
                    <a:pt x="1044" y="83"/>
                  </a:lnTo>
                  <a:lnTo>
                    <a:pt x="1116" y="127"/>
                  </a:lnTo>
                  <a:lnTo>
                    <a:pt x="1182" y="179"/>
                  </a:lnTo>
                  <a:lnTo>
                    <a:pt x="1241" y="239"/>
                  </a:lnTo>
                  <a:lnTo>
                    <a:pt x="1293" y="304"/>
                  </a:lnTo>
                  <a:lnTo>
                    <a:pt x="1337" y="376"/>
                  </a:lnTo>
                  <a:lnTo>
                    <a:pt x="1373" y="453"/>
                  </a:lnTo>
                  <a:lnTo>
                    <a:pt x="1399" y="535"/>
                  </a:lnTo>
                  <a:lnTo>
                    <a:pt x="1414" y="621"/>
                  </a:lnTo>
                  <a:lnTo>
                    <a:pt x="1420" y="710"/>
                  </a:lnTo>
                  <a:lnTo>
                    <a:pt x="1414" y="800"/>
                  </a:lnTo>
                  <a:lnTo>
                    <a:pt x="1399" y="885"/>
                  </a:lnTo>
                  <a:lnTo>
                    <a:pt x="1373" y="967"/>
                  </a:lnTo>
                  <a:lnTo>
                    <a:pt x="1337" y="1044"/>
                  </a:lnTo>
                  <a:lnTo>
                    <a:pt x="1293" y="1116"/>
                  </a:lnTo>
                  <a:lnTo>
                    <a:pt x="1241" y="1182"/>
                  </a:lnTo>
                  <a:lnTo>
                    <a:pt x="1182" y="1241"/>
                  </a:lnTo>
                  <a:lnTo>
                    <a:pt x="1116" y="1293"/>
                  </a:lnTo>
                  <a:lnTo>
                    <a:pt x="1044" y="1337"/>
                  </a:lnTo>
                  <a:lnTo>
                    <a:pt x="967" y="1373"/>
                  </a:lnTo>
                  <a:lnTo>
                    <a:pt x="885" y="1398"/>
                  </a:lnTo>
                  <a:lnTo>
                    <a:pt x="800" y="1414"/>
                  </a:lnTo>
                  <a:lnTo>
                    <a:pt x="710" y="1420"/>
                  </a:lnTo>
                  <a:lnTo>
                    <a:pt x="621" y="1414"/>
                  </a:lnTo>
                  <a:lnTo>
                    <a:pt x="535" y="1398"/>
                  </a:lnTo>
                  <a:lnTo>
                    <a:pt x="454" y="1373"/>
                  </a:lnTo>
                  <a:lnTo>
                    <a:pt x="376" y="1337"/>
                  </a:lnTo>
                  <a:lnTo>
                    <a:pt x="305" y="1293"/>
                  </a:lnTo>
                  <a:lnTo>
                    <a:pt x="239" y="1241"/>
                  </a:lnTo>
                  <a:lnTo>
                    <a:pt x="179" y="1182"/>
                  </a:lnTo>
                  <a:lnTo>
                    <a:pt x="128" y="1116"/>
                  </a:lnTo>
                  <a:lnTo>
                    <a:pt x="84" y="1044"/>
                  </a:lnTo>
                  <a:lnTo>
                    <a:pt x="48" y="967"/>
                  </a:lnTo>
                  <a:lnTo>
                    <a:pt x="22" y="885"/>
                  </a:lnTo>
                  <a:lnTo>
                    <a:pt x="6" y="800"/>
                  </a:lnTo>
                  <a:lnTo>
                    <a:pt x="0" y="710"/>
                  </a:lnTo>
                  <a:lnTo>
                    <a:pt x="6" y="621"/>
                  </a:lnTo>
                  <a:lnTo>
                    <a:pt x="22" y="535"/>
                  </a:lnTo>
                  <a:lnTo>
                    <a:pt x="48" y="453"/>
                  </a:lnTo>
                  <a:lnTo>
                    <a:pt x="84" y="376"/>
                  </a:lnTo>
                  <a:lnTo>
                    <a:pt x="128" y="304"/>
                  </a:lnTo>
                  <a:lnTo>
                    <a:pt x="179" y="239"/>
                  </a:lnTo>
                  <a:lnTo>
                    <a:pt x="239" y="179"/>
                  </a:lnTo>
                  <a:lnTo>
                    <a:pt x="305" y="127"/>
                  </a:lnTo>
                  <a:lnTo>
                    <a:pt x="376" y="83"/>
                  </a:lnTo>
                  <a:lnTo>
                    <a:pt x="454" y="48"/>
                  </a:lnTo>
                  <a:lnTo>
                    <a:pt x="535" y="22"/>
                  </a:lnTo>
                  <a:lnTo>
                    <a:pt x="621" y="6"/>
                  </a:lnTo>
                  <a:lnTo>
                    <a:pt x="71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6" name="Freeform 41">
              <a:extLst>
                <a:ext uri="{FF2B5EF4-FFF2-40B4-BE49-F238E27FC236}">
                  <a16:creationId xmlns:a16="http://schemas.microsoft.com/office/drawing/2014/main" id="{F29F39A7-BFFC-AEC3-D9E1-74C84EB45680}"/>
                </a:ext>
              </a:extLst>
            </p:cNvPr>
            <p:cNvSpPr>
              <a:spLocks/>
            </p:cNvSpPr>
            <p:nvPr/>
          </p:nvSpPr>
          <p:spPr bwMode="auto">
            <a:xfrm>
              <a:off x="4312179" y="2473025"/>
              <a:ext cx="200207" cy="13311"/>
            </a:xfrm>
            <a:custGeom>
              <a:avLst/>
              <a:gdLst>
                <a:gd name="T0" fmla="*/ 109 w 3059"/>
                <a:gd name="T1" fmla="*/ 0 h 219"/>
                <a:gd name="T2" fmla="*/ 2949 w 3059"/>
                <a:gd name="T3" fmla="*/ 0 h 219"/>
                <a:gd name="T4" fmla="*/ 2983 w 3059"/>
                <a:gd name="T5" fmla="*/ 4 h 219"/>
                <a:gd name="T6" fmla="*/ 3013 w 3059"/>
                <a:gd name="T7" fmla="*/ 20 h 219"/>
                <a:gd name="T8" fmla="*/ 3037 w 3059"/>
                <a:gd name="T9" fmla="*/ 44 h 219"/>
                <a:gd name="T10" fmla="*/ 3053 w 3059"/>
                <a:gd name="T11" fmla="*/ 74 h 219"/>
                <a:gd name="T12" fmla="*/ 3059 w 3059"/>
                <a:gd name="T13" fmla="*/ 109 h 219"/>
                <a:gd name="T14" fmla="*/ 3053 w 3059"/>
                <a:gd name="T15" fmla="*/ 143 h 219"/>
                <a:gd name="T16" fmla="*/ 3037 w 3059"/>
                <a:gd name="T17" fmla="*/ 173 h 219"/>
                <a:gd name="T18" fmla="*/ 3013 w 3059"/>
                <a:gd name="T19" fmla="*/ 197 h 219"/>
                <a:gd name="T20" fmla="*/ 2983 w 3059"/>
                <a:gd name="T21" fmla="*/ 213 h 219"/>
                <a:gd name="T22" fmla="*/ 2949 w 3059"/>
                <a:gd name="T23" fmla="*/ 219 h 219"/>
                <a:gd name="T24" fmla="*/ 109 w 3059"/>
                <a:gd name="T25" fmla="*/ 219 h 219"/>
                <a:gd name="T26" fmla="*/ 73 w 3059"/>
                <a:gd name="T27" fmla="*/ 213 h 219"/>
                <a:gd name="T28" fmla="*/ 43 w 3059"/>
                <a:gd name="T29" fmla="*/ 197 h 219"/>
                <a:gd name="T30" fmla="*/ 19 w 3059"/>
                <a:gd name="T31" fmla="*/ 173 h 219"/>
                <a:gd name="T32" fmla="*/ 6 w 3059"/>
                <a:gd name="T33" fmla="*/ 143 h 219"/>
                <a:gd name="T34" fmla="*/ 0 w 3059"/>
                <a:gd name="T35" fmla="*/ 109 h 219"/>
                <a:gd name="T36" fmla="*/ 6 w 3059"/>
                <a:gd name="T37" fmla="*/ 74 h 219"/>
                <a:gd name="T38" fmla="*/ 19 w 3059"/>
                <a:gd name="T39" fmla="*/ 44 h 219"/>
                <a:gd name="T40" fmla="*/ 43 w 3059"/>
                <a:gd name="T41" fmla="*/ 20 h 219"/>
                <a:gd name="T42" fmla="*/ 73 w 3059"/>
                <a:gd name="T43" fmla="*/ 4 h 219"/>
                <a:gd name="T44" fmla="*/ 109 w 3059"/>
                <a:gd name="T4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9" h="219">
                  <a:moveTo>
                    <a:pt x="109" y="0"/>
                  </a:moveTo>
                  <a:lnTo>
                    <a:pt x="2949" y="0"/>
                  </a:lnTo>
                  <a:lnTo>
                    <a:pt x="2983" y="4"/>
                  </a:lnTo>
                  <a:lnTo>
                    <a:pt x="3013" y="20"/>
                  </a:lnTo>
                  <a:lnTo>
                    <a:pt x="3037" y="44"/>
                  </a:lnTo>
                  <a:lnTo>
                    <a:pt x="3053" y="74"/>
                  </a:lnTo>
                  <a:lnTo>
                    <a:pt x="3059" y="109"/>
                  </a:lnTo>
                  <a:lnTo>
                    <a:pt x="3053" y="143"/>
                  </a:lnTo>
                  <a:lnTo>
                    <a:pt x="3037" y="173"/>
                  </a:lnTo>
                  <a:lnTo>
                    <a:pt x="3013" y="197"/>
                  </a:lnTo>
                  <a:lnTo>
                    <a:pt x="2983" y="213"/>
                  </a:lnTo>
                  <a:lnTo>
                    <a:pt x="2949" y="219"/>
                  </a:lnTo>
                  <a:lnTo>
                    <a:pt x="109" y="219"/>
                  </a:lnTo>
                  <a:lnTo>
                    <a:pt x="73" y="213"/>
                  </a:lnTo>
                  <a:lnTo>
                    <a:pt x="43" y="197"/>
                  </a:lnTo>
                  <a:lnTo>
                    <a:pt x="19" y="173"/>
                  </a:lnTo>
                  <a:lnTo>
                    <a:pt x="6" y="143"/>
                  </a:lnTo>
                  <a:lnTo>
                    <a:pt x="0" y="109"/>
                  </a:lnTo>
                  <a:lnTo>
                    <a:pt x="6" y="74"/>
                  </a:lnTo>
                  <a:lnTo>
                    <a:pt x="19" y="44"/>
                  </a:lnTo>
                  <a:lnTo>
                    <a:pt x="43" y="20"/>
                  </a:lnTo>
                  <a:lnTo>
                    <a:pt x="73" y="4"/>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7" name="Freeform 42">
              <a:extLst>
                <a:ext uri="{FF2B5EF4-FFF2-40B4-BE49-F238E27FC236}">
                  <a16:creationId xmlns:a16="http://schemas.microsoft.com/office/drawing/2014/main" id="{F8FE6F2E-08D3-1560-527A-627B5B663BCC}"/>
                </a:ext>
              </a:extLst>
            </p:cNvPr>
            <p:cNvSpPr>
              <a:spLocks/>
            </p:cNvSpPr>
            <p:nvPr/>
          </p:nvSpPr>
          <p:spPr bwMode="auto">
            <a:xfrm>
              <a:off x="4312179" y="2499525"/>
              <a:ext cx="200207" cy="13433"/>
            </a:xfrm>
            <a:custGeom>
              <a:avLst/>
              <a:gdLst>
                <a:gd name="T0" fmla="*/ 109 w 3059"/>
                <a:gd name="T1" fmla="*/ 0 h 219"/>
                <a:gd name="T2" fmla="*/ 2949 w 3059"/>
                <a:gd name="T3" fmla="*/ 0 h 219"/>
                <a:gd name="T4" fmla="*/ 2983 w 3059"/>
                <a:gd name="T5" fmla="*/ 6 h 219"/>
                <a:gd name="T6" fmla="*/ 3013 w 3059"/>
                <a:gd name="T7" fmla="*/ 22 h 219"/>
                <a:gd name="T8" fmla="*/ 3037 w 3059"/>
                <a:gd name="T9" fmla="*/ 45 h 219"/>
                <a:gd name="T10" fmla="*/ 3053 w 3059"/>
                <a:gd name="T11" fmla="*/ 75 h 219"/>
                <a:gd name="T12" fmla="*/ 3059 w 3059"/>
                <a:gd name="T13" fmla="*/ 109 h 219"/>
                <a:gd name="T14" fmla="*/ 3053 w 3059"/>
                <a:gd name="T15" fmla="*/ 145 h 219"/>
                <a:gd name="T16" fmla="*/ 3037 w 3059"/>
                <a:gd name="T17" fmla="*/ 175 h 219"/>
                <a:gd name="T18" fmla="*/ 3013 w 3059"/>
                <a:gd name="T19" fmla="*/ 199 h 219"/>
                <a:gd name="T20" fmla="*/ 2983 w 3059"/>
                <a:gd name="T21" fmla="*/ 213 h 219"/>
                <a:gd name="T22" fmla="*/ 2949 w 3059"/>
                <a:gd name="T23" fmla="*/ 219 h 219"/>
                <a:gd name="T24" fmla="*/ 109 w 3059"/>
                <a:gd name="T25" fmla="*/ 219 h 219"/>
                <a:gd name="T26" fmla="*/ 73 w 3059"/>
                <a:gd name="T27" fmla="*/ 213 h 219"/>
                <a:gd name="T28" fmla="*/ 43 w 3059"/>
                <a:gd name="T29" fmla="*/ 199 h 219"/>
                <a:gd name="T30" fmla="*/ 19 w 3059"/>
                <a:gd name="T31" fmla="*/ 175 h 219"/>
                <a:gd name="T32" fmla="*/ 6 w 3059"/>
                <a:gd name="T33" fmla="*/ 145 h 219"/>
                <a:gd name="T34" fmla="*/ 0 w 3059"/>
                <a:gd name="T35" fmla="*/ 109 h 219"/>
                <a:gd name="T36" fmla="*/ 6 w 3059"/>
                <a:gd name="T37" fmla="*/ 75 h 219"/>
                <a:gd name="T38" fmla="*/ 19 w 3059"/>
                <a:gd name="T39" fmla="*/ 45 h 219"/>
                <a:gd name="T40" fmla="*/ 43 w 3059"/>
                <a:gd name="T41" fmla="*/ 22 h 219"/>
                <a:gd name="T42" fmla="*/ 73 w 3059"/>
                <a:gd name="T43" fmla="*/ 6 h 219"/>
                <a:gd name="T44" fmla="*/ 109 w 3059"/>
                <a:gd name="T4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9" h="219">
                  <a:moveTo>
                    <a:pt x="109" y="0"/>
                  </a:moveTo>
                  <a:lnTo>
                    <a:pt x="2949" y="0"/>
                  </a:lnTo>
                  <a:lnTo>
                    <a:pt x="2983" y="6"/>
                  </a:lnTo>
                  <a:lnTo>
                    <a:pt x="3013" y="22"/>
                  </a:lnTo>
                  <a:lnTo>
                    <a:pt x="3037" y="45"/>
                  </a:lnTo>
                  <a:lnTo>
                    <a:pt x="3053" y="75"/>
                  </a:lnTo>
                  <a:lnTo>
                    <a:pt x="3059" y="109"/>
                  </a:lnTo>
                  <a:lnTo>
                    <a:pt x="3053" y="145"/>
                  </a:lnTo>
                  <a:lnTo>
                    <a:pt x="3037" y="175"/>
                  </a:lnTo>
                  <a:lnTo>
                    <a:pt x="3013" y="199"/>
                  </a:lnTo>
                  <a:lnTo>
                    <a:pt x="2983" y="213"/>
                  </a:lnTo>
                  <a:lnTo>
                    <a:pt x="2949" y="219"/>
                  </a:lnTo>
                  <a:lnTo>
                    <a:pt x="109" y="219"/>
                  </a:lnTo>
                  <a:lnTo>
                    <a:pt x="73" y="213"/>
                  </a:lnTo>
                  <a:lnTo>
                    <a:pt x="43" y="199"/>
                  </a:lnTo>
                  <a:lnTo>
                    <a:pt x="19" y="175"/>
                  </a:lnTo>
                  <a:lnTo>
                    <a:pt x="6" y="145"/>
                  </a:lnTo>
                  <a:lnTo>
                    <a:pt x="0" y="109"/>
                  </a:lnTo>
                  <a:lnTo>
                    <a:pt x="6" y="75"/>
                  </a:lnTo>
                  <a:lnTo>
                    <a:pt x="19" y="45"/>
                  </a:lnTo>
                  <a:lnTo>
                    <a:pt x="43" y="22"/>
                  </a:lnTo>
                  <a:lnTo>
                    <a:pt x="73" y="6"/>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8" name="Freeform 44">
              <a:extLst>
                <a:ext uri="{FF2B5EF4-FFF2-40B4-BE49-F238E27FC236}">
                  <a16:creationId xmlns:a16="http://schemas.microsoft.com/office/drawing/2014/main" id="{CC116E91-D233-B5CC-E56C-8640DD23D68C}"/>
                </a:ext>
              </a:extLst>
            </p:cNvPr>
            <p:cNvSpPr>
              <a:spLocks/>
            </p:cNvSpPr>
            <p:nvPr/>
          </p:nvSpPr>
          <p:spPr bwMode="auto">
            <a:xfrm>
              <a:off x="4312179" y="2553015"/>
              <a:ext cx="200207" cy="13311"/>
            </a:xfrm>
            <a:custGeom>
              <a:avLst/>
              <a:gdLst>
                <a:gd name="T0" fmla="*/ 109 w 3059"/>
                <a:gd name="T1" fmla="*/ 0 h 219"/>
                <a:gd name="T2" fmla="*/ 2949 w 3059"/>
                <a:gd name="T3" fmla="*/ 0 h 219"/>
                <a:gd name="T4" fmla="*/ 2983 w 3059"/>
                <a:gd name="T5" fmla="*/ 6 h 219"/>
                <a:gd name="T6" fmla="*/ 3013 w 3059"/>
                <a:gd name="T7" fmla="*/ 20 h 219"/>
                <a:gd name="T8" fmla="*/ 3037 w 3059"/>
                <a:gd name="T9" fmla="*/ 44 h 219"/>
                <a:gd name="T10" fmla="*/ 3053 w 3059"/>
                <a:gd name="T11" fmla="*/ 74 h 219"/>
                <a:gd name="T12" fmla="*/ 3059 w 3059"/>
                <a:gd name="T13" fmla="*/ 110 h 219"/>
                <a:gd name="T14" fmla="*/ 3053 w 3059"/>
                <a:gd name="T15" fmla="*/ 143 h 219"/>
                <a:gd name="T16" fmla="*/ 3037 w 3059"/>
                <a:gd name="T17" fmla="*/ 173 h 219"/>
                <a:gd name="T18" fmla="*/ 3013 w 3059"/>
                <a:gd name="T19" fmla="*/ 197 h 219"/>
                <a:gd name="T20" fmla="*/ 2983 w 3059"/>
                <a:gd name="T21" fmla="*/ 213 h 219"/>
                <a:gd name="T22" fmla="*/ 2949 w 3059"/>
                <a:gd name="T23" fmla="*/ 219 h 219"/>
                <a:gd name="T24" fmla="*/ 109 w 3059"/>
                <a:gd name="T25" fmla="*/ 219 h 219"/>
                <a:gd name="T26" fmla="*/ 73 w 3059"/>
                <a:gd name="T27" fmla="*/ 213 h 219"/>
                <a:gd name="T28" fmla="*/ 43 w 3059"/>
                <a:gd name="T29" fmla="*/ 197 h 219"/>
                <a:gd name="T30" fmla="*/ 19 w 3059"/>
                <a:gd name="T31" fmla="*/ 173 h 219"/>
                <a:gd name="T32" fmla="*/ 6 w 3059"/>
                <a:gd name="T33" fmla="*/ 143 h 219"/>
                <a:gd name="T34" fmla="*/ 0 w 3059"/>
                <a:gd name="T35" fmla="*/ 110 h 219"/>
                <a:gd name="T36" fmla="*/ 6 w 3059"/>
                <a:gd name="T37" fmla="*/ 74 h 219"/>
                <a:gd name="T38" fmla="*/ 19 w 3059"/>
                <a:gd name="T39" fmla="*/ 44 h 219"/>
                <a:gd name="T40" fmla="*/ 43 w 3059"/>
                <a:gd name="T41" fmla="*/ 20 h 219"/>
                <a:gd name="T42" fmla="*/ 73 w 3059"/>
                <a:gd name="T43" fmla="*/ 6 h 219"/>
                <a:gd name="T44" fmla="*/ 109 w 3059"/>
                <a:gd name="T4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9" h="219">
                  <a:moveTo>
                    <a:pt x="109" y="0"/>
                  </a:moveTo>
                  <a:lnTo>
                    <a:pt x="2949" y="0"/>
                  </a:lnTo>
                  <a:lnTo>
                    <a:pt x="2983" y="6"/>
                  </a:lnTo>
                  <a:lnTo>
                    <a:pt x="3013" y="20"/>
                  </a:lnTo>
                  <a:lnTo>
                    <a:pt x="3037" y="44"/>
                  </a:lnTo>
                  <a:lnTo>
                    <a:pt x="3053" y="74"/>
                  </a:lnTo>
                  <a:lnTo>
                    <a:pt x="3059" y="110"/>
                  </a:lnTo>
                  <a:lnTo>
                    <a:pt x="3053" y="143"/>
                  </a:lnTo>
                  <a:lnTo>
                    <a:pt x="3037" y="173"/>
                  </a:lnTo>
                  <a:lnTo>
                    <a:pt x="3013" y="197"/>
                  </a:lnTo>
                  <a:lnTo>
                    <a:pt x="2983" y="213"/>
                  </a:lnTo>
                  <a:lnTo>
                    <a:pt x="2949" y="219"/>
                  </a:lnTo>
                  <a:lnTo>
                    <a:pt x="109" y="219"/>
                  </a:lnTo>
                  <a:lnTo>
                    <a:pt x="73" y="213"/>
                  </a:lnTo>
                  <a:lnTo>
                    <a:pt x="43" y="197"/>
                  </a:lnTo>
                  <a:lnTo>
                    <a:pt x="19" y="173"/>
                  </a:lnTo>
                  <a:lnTo>
                    <a:pt x="6" y="143"/>
                  </a:lnTo>
                  <a:lnTo>
                    <a:pt x="0" y="110"/>
                  </a:lnTo>
                  <a:lnTo>
                    <a:pt x="6" y="74"/>
                  </a:lnTo>
                  <a:lnTo>
                    <a:pt x="19" y="44"/>
                  </a:lnTo>
                  <a:lnTo>
                    <a:pt x="43" y="20"/>
                  </a:lnTo>
                  <a:lnTo>
                    <a:pt x="73" y="6"/>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49" name="Freeform 45">
              <a:extLst>
                <a:ext uri="{FF2B5EF4-FFF2-40B4-BE49-F238E27FC236}">
                  <a16:creationId xmlns:a16="http://schemas.microsoft.com/office/drawing/2014/main" id="{773B0256-30F8-1185-973E-96CCD72C0279}"/>
                </a:ext>
              </a:extLst>
            </p:cNvPr>
            <p:cNvSpPr>
              <a:spLocks/>
            </p:cNvSpPr>
            <p:nvPr/>
          </p:nvSpPr>
          <p:spPr bwMode="auto">
            <a:xfrm>
              <a:off x="4312179" y="2579759"/>
              <a:ext cx="200207" cy="13189"/>
            </a:xfrm>
            <a:custGeom>
              <a:avLst/>
              <a:gdLst>
                <a:gd name="T0" fmla="*/ 109 w 3059"/>
                <a:gd name="T1" fmla="*/ 0 h 217"/>
                <a:gd name="T2" fmla="*/ 2949 w 3059"/>
                <a:gd name="T3" fmla="*/ 0 h 217"/>
                <a:gd name="T4" fmla="*/ 2983 w 3059"/>
                <a:gd name="T5" fmla="*/ 4 h 217"/>
                <a:gd name="T6" fmla="*/ 3013 w 3059"/>
                <a:gd name="T7" fmla="*/ 20 h 217"/>
                <a:gd name="T8" fmla="*/ 3037 w 3059"/>
                <a:gd name="T9" fmla="*/ 44 h 217"/>
                <a:gd name="T10" fmla="*/ 3053 w 3059"/>
                <a:gd name="T11" fmla="*/ 73 h 217"/>
                <a:gd name="T12" fmla="*/ 3059 w 3059"/>
                <a:gd name="T13" fmla="*/ 107 h 217"/>
                <a:gd name="T14" fmla="*/ 3053 w 3059"/>
                <a:gd name="T15" fmla="*/ 143 h 217"/>
                <a:gd name="T16" fmla="*/ 3037 w 3059"/>
                <a:gd name="T17" fmla="*/ 173 h 217"/>
                <a:gd name="T18" fmla="*/ 3013 w 3059"/>
                <a:gd name="T19" fmla="*/ 197 h 217"/>
                <a:gd name="T20" fmla="*/ 2983 w 3059"/>
                <a:gd name="T21" fmla="*/ 213 h 217"/>
                <a:gd name="T22" fmla="*/ 2949 w 3059"/>
                <a:gd name="T23" fmla="*/ 217 h 217"/>
                <a:gd name="T24" fmla="*/ 109 w 3059"/>
                <a:gd name="T25" fmla="*/ 217 h 217"/>
                <a:gd name="T26" fmla="*/ 73 w 3059"/>
                <a:gd name="T27" fmla="*/ 213 h 217"/>
                <a:gd name="T28" fmla="*/ 43 w 3059"/>
                <a:gd name="T29" fmla="*/ 197 h 217"/>
                <a:gd name="T30" fmla="*/ 19 w 3059"/>
                <a:gd name="T31" fmla="*/ 173 h 217"/>
                <a:gd name="T32" fmla="*/ 6 w 3059"/>
                <a:gd name="T33" fmla="*/ 143 h 217"/>
                <a:gd name="T34" fmla="*/ 0 w 3059"/>
                <a:gd name="T35" fmla="*/ 107 h 217"/>
                <a:gd name="T36" fmla="*/ 6 w 3059"/>
                <a:gd name="T37" fmla="*/ 73 h 217"/>
                <a:gd name="T38" fmla="*/ 19 w 3059"/>
                <a:gd name="T39" fmla="*/ 44 h 217"/>
                <a:gd name="T40" fmla="*/ 43 w 3059"/>
                <a:gd name="T41" fmla="*/ 20 h 217"/>
                <a:gd name="T42" fmla="*/ 73 w 3059"/>
                <a:gd name="T43" fmla="*/ 4 h 217"/>
                <a:gd name="T44" fmla="*/ 109 w 3059"/>
                <a:gd name="T45"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9" h="217">
                  <a:moveTo>
                    <a:pt x="109" y="0"/>
                  </a:moveTo>
                  <a:lnTo>
                    <a:pt x="2949" y="0"/>
                  </a:lnTo>
                  <a:lnTo>
                    <a:pt x="2983" y="4"/>
                  </a:lnTo>
                  <a:lnTo>
                    <a:pt x="3013" y="20"/>
                  </a:lnTo>
                  <a:lnTo>
                    <a:pt x="3037" y="44"/>
                  </a:lnTo>
                  <a:lnTo>
                    <a:pt x="3053" y="73"/>
                  </a:lnTo>
                  <a:lnTo>
                    <a:pt x="3059" y="107"/>
                  </a:lnTo>
                  <a:lnTo>
                    <a:pt x="3053" y="143"/>
                  </a:lnTo>
                  <a:lnTo>
                    <a:pt x="3037" y="173"/>
                  </a:lnTo>
                  <a:lnTo>
                    <a:pt x="3013" y="197"/>
                  </a:lnTo>
                  <a:lnTo>
                    <a:pt x="2983" y="213"/>
                  </a:lnTo>
                  <a:lnTo>
                    <a:pt x="2949" y="217"/>
                  </a:lnTo>
                  <a:lnTo>
                    <a:pt x="109" y="217"/>
                  </a:lnTo>
                  <a:lnTo>
                    <a:pt x="73" y="213"/>
                  </a:lnTo>
                  <a:lnTo>
                    <a:pt x="43" y="197"/>
                  </a:lnTo>
                  <a:lnTo>
                    <a:pt x="19" y="173"/>
                  </a:lnTo>
                  <a:lnTo>
                    <a:pt x="6" y="143"/>
                  </a:lnTo>
                  <a:lnTo>
                    <a:pt x="0" y="107"/>
                  </a:lnTo>
                  <a:lnTo>
                    <a:pt x="6" y="73"/>
                  </a:lnTo>
                  <a:lnTo>
                    <a:pt x="19" y="44"/>
                  </a:lnTo>
                  <a:lnTo>
                    <a:pt x="43" y="20"/>
                  </a:lnTo>
                  <a:lnTo>
                    <a:pt x="73" y="4"/>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50" name="Freeform 46">
              <a:extLst>
                <a:ext uri="{FF2B5EF4-FFF2-40B4-BE49-F238E27FC236}">
                  <a16:creationId xmlns:a16="http://schemas.microsoft.com/office/drawing/2014/main" id="{0A75A279-A26C-AEFE-12D2-83B26E0D9511}"/>
                </a:ext>
              </a:extLst>
            </p:cNvPr>
            <p:cNvSpPr>
              <a:spLocks/>
            </p:cNvSpPr>
            <p:nvPr/>
          </p:nvSpPr>
          <p:spPr bwMode="auto">
            <a:xfrm>
              <a:off x="4312179" y="2606381"/>
              <a:ext cx="200207" cy="13311"/>
            </a:xfrm>
            <a:custGeom>
              <a:avLst/>
              <a:gdLst>
                <a:gd name="T0" fmla="*/ 109 w 3059"/>
                <a:gd name="T1" fmla="*/ 0 h 218"/>
                <a:gd name="T2" fmla="*/ 2949 w 3059"/>
                <a:gd name="T3" fmla="*/ 0 h 218"/>
                <a:gd name="T4" fmla="*/ 2983 w 3059"/>
                <a:gd name="T5" fmla="*/ 6 h 218"/>
                <a:gd name="T6" fmla="*/ 3013 w 3059"/>
                <a:gd name="T7" fmla="*/ 21 h 218"/>
                <a:gd name="T8" fmla="*/ 3037 w 3059"/>
                <a:gd name="T9" fmla="*/ 45 h 218"/>
                <a:gd name="T10" fmla="*/ 3053 w 3059"/>
                <a:gd name="T11" fmla="*/ 75 h 218"/>
                <a:gd name="T12" fmla="*/ 3059 w 3059"/>
                <a:gd name="T13" fmla="*/ 109 h 218"/>
                <a:gd name="T14" fmla="*/ 3053 w 3059"/>
                <a:gd name="T15" fmla="*/ 145 h 218"/>
                <a:gd name="T16" fmla="*/ 3037 w 3059"/>
                <a:gd name="T17" fmla="*/ 175 h 218"/>
                <a:gd name="T18" fmla="*/ 3013 w 3059"/>
                <a:gd name="T19" fmla="*/ 196 h 218"/>
                <a:gd name="T20" fmla="*/ 2983 w 3059"/>
                <a:gd name="T21" fmla="*/ 212 h 218"/>
                <a:gd name="T22" fmla="*/ 2949 w 3059"/>
                <a:gd name="T23" fmla="*/ 218 h 218"/>
                <a:gd name="T24" fmla="*/ 109 w 3059"/>
                <a:gd name="T25" fmla="*/ 218 h 218"/>
                <a:gd name="T26" fmla="*/ 73 w 3059"/>
                <a:gd name="T27" fmla="*/ 212 h 218"/>
                <a:gd name="T28" fmla="*/ 43 w 3059"/>
                <a:gd name="T29" fmla="*/ 196 h 218"/>
                <a:gd name="T30" fmla="*/ 19 w 3059"/>
                <a:gd name="T31" fmla="*/ 175 h 218"/>
                <a:gd name="T32" fmla="*/ 6 w 3059"/>
                <a:gd name="T33" fmla="*/ 145 h 218"/>
                <a:gd name="T34" fmla="*/ 0 w 3059"/>
                <a:gd name="T35" fmla="*/ 109 h 218"/>
                <a:gd name="T36" fmla="*/ 6 w 3059"/>
                <a:gd name="T37" fmla="*/ 75 h 218"/>
                <a:gd name="T38" fmla="*/ 19 w 3059"/>
                <a:gd name="T39" fmla="*/ 45 h 218"/>
                <a:gd name="T40" fmla="*/ 43 w 3059"/>
                <a:gd name="T41" fmla="*/ 21 h 218"/>
                <a:gd name="T42" fmla="*/ 73 w 3059"/>
                <a:gd name="T43" fmla="*/ 6 h 218"/>
                <a:gd name="T44" fmla="*/ 109 w 3059"/>
                <a:gd name="T45"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9" h="218">
                  <a:moveTo>
                    <a:pt x="109" y="0"/>
                  </a:moveTo>
                  <a:lnTo>
                    <a:pt x="2949" y="0"/>
                  </a:lnTo>
                  <a:lnTo>
                    <a:pt x="2983" y="6"/>
                  </a:lnTo>
                  <a:lnTo>
                    <a:pt x="3013" y="21"/>
                  </a:lnTo>
                  <a:lnTo>
                    <a:pt x="3037" y="45"/>
                  </a:lnTo>
                  <a:lnTo>
                    <a:pt x="3053" y="75"/>
                  </a:lnTo>
                  <a:lnTo>
                    <a:pt x="3059" y="109"/>
                  </a:lnTo>
                  <a:lnTo>
                    <a:pt x="3053" y="145"/>
                  </a:lnTo>
                  <a:lnTo>
                    <a:pt x="3037" y="175"/>
                  </a:lnTo>
                  <a:lnTo>
                    <a:pt x="3013" y="196"/>
                  </a:lnTo>
                  <a:lnTo>
                    <a:pt x="2983" y="212"/>
                  </a:lnTo>
                  <a:lnTo>
                    <a:pt x="2949" y="218"/>
                  </a:lnTo>
                  <a:lnTo>
                    <a:pt x="109" y="218"/>
                  </a:lnTo>
                  <a:lnTo>
                    <a:pt x="73" y="212"/>
                  </a:lnTo>
                  <a:lnTo>
                    <a:pt x="43" y="196"/>
                  </a:lnTo>
                  <a:lnTo>
                    <a:pt x="19" y="175"/>
                  </a:lnTo>
                  <a:lnTo>
                    <a:pt x="6" y="145"/>
                  </a:lnTo>
                  <a:lnTo>
                    <a:pt x="0" y="109"/>
                  </a:lnTo>
                  <a:lnTo>
                    <a:pt x="6" y="75"/>
                  </a:lnTo>
                  <a:lnTo>
                    <a:pt x="19" y="45"/>
                  </a:lnTo>
                  <a:lnTo>
                    <a:pt x="43" y="21"/>
                  </a:lnTo>
                  <a:lnTo>
                    <a:pt x="73" y="6"/>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51" name="Freeform 47">
              <a:extLst>
                <a:ext uri="{FF2B5EF4-FFF2-40B4-BE49-F238E27FC236}">
                  <a16:creationId xmlns:a16="http://schemas.microsoft.com/office/drawing/2014/main" id="{E921C6D6-9523-5122-DAAB-C6FC51955AFA}"/>
                </a:ext>
              </a:extLst>
            </p:cNvPr>
            <p:cNvSpPr>
              <a:spLocks noEditPoints="1"/>
            </p:cNvSpPr>
            <p:nvPr/>
          </p:nvSpPr>
          <p:spPr bwMode="auto">
            <a:xfrm>
              <a:off x="4641099" y="2312680"/>
              <a:ext cx="42948" cy="60205"/>
            </a:xfrm>
            <a:custGeom>
              <a:avLst/>
              <a:gdLst>
                <a:gd name="T0" fmla="*/ 328 w 656"/>
                <a:gd name="T1" fmla="*/ 219 h 985"/>
                <a:gd name="T2" fmla="*/ 294 w 656"/>
                <a:gd name="T3" fmla="*/ 225 h 985"/>
                <a:gd name="T4" fmla="*/ 265 w 656"/>
                <a:gd name="T5" fmla="*/ 241 h 985"/>
                <a:gd name="T6" fmla="*/ 241 w 656"/>
                <a:gd name="T7" fmla="*/ 264 h 985"/>
                <a:gd name="T8" fmla="*/ 225 w 656"/>
                <a:gd name="T9" fmla="*/ 294 h 985"/>
                <a:gd name="T10" fmla="*/ 219 w 656"/>
                <a:gd name="T11" fmla="*/ 328 h 985"/>
                <a:gd name="T12" fmla="*/ 219 w 656"/>
                <a:gd name="T13" fmla="*/ 766 h 985"/>
                <a:gd name="T14" fmla="*/ 438 w 656"/>
                <a:gd name="T15" fmla="*/ 766 h 985"/>
                <a:gd name="T16" fmla="*/ 438 w 656"/>
                <a:gd name="T17" fmla="*/ 328 h 985"/>
                <a:gd name="T18" fmla="*/ 432 w 656"/>
                <a:gd name="T19" fmla="*/ 294 h 985"/>
                <a:gd name="T20" fmla="*/ 418 w 656"/>
                <a:gd name="T21" fmla="*/ 264 h 985"/>
                <a:gd name="T22" fmla="*/ 394 w 656"/>
                <a:gd name="T23" fmla="*/ 241 h 985"/>
                <a:gd name="T24" fmla="*/ 364 w 656"/>
                <a:gd name="T25" fmla="*/ 225 h 985"/>
                <a:gd name="T26" fmla="*/ 328 w 656"/>
                <a:gd name="T27" fmla="*/ 219 h 985"/>
                <a:gd name="T28" fmla="*/ 328 w 656"/>
                <a:gd name="T29" fmla="*/ 0 h 985"/>
                <a:gd name="T30" fmla="*/ 388 w 656"/>
                <a:gd name="T31" fmla="*/ 6 h 985"/>
                <a:gd name="T32" fmla="*/ 444 w 656"/>
                <a:gd name="T33" fmla="*/ 22 h 985"/>
                <a:gd name="T34" fmla="*/ 493 w 656"/>
                <a:gd name="T35" fmla="*/ 46 h 985"/>
                <a:gd name="T36" fmla="*/ 539 w 656"/>
                <a:gd name="T37" fmla="*/ 77 h 985"/>
                <a:gd name="T38" fmla="*/ 579 w 656"/>
                <a:gd name="T39" fmla="*/ 117 h 985"/>
                <a:gd name="T40" fmla="*/ 613 w 656"/>
                <a:gd name="T41" fmla="*/ 163 h 985"/>
                <a:gd name="T42" fmla="*/ 637 w 656"/>
                <a:gd name="T43" fmla="*/ 215 h 985"/>
                <a:gd name="T44" fmla="*/ 650 w 656"/>
                <a:gd name="T45" fmla="*/ 270 h 985"/>
                <a:gd name="T46" fmla="*/ 656 w 656"/>
                <a:gd name="T47" fmla="*/ 328 h 985"/>
                <a:gd name="T48" fmla="*/ 656 w 656"/>
                <a:gd name="T49" fmla="*/ 875 h 985"/>
                <a:gd name="T50" fmla="*/ 650 w 656"/>
                <a:gd name="T51" fmla="*/ 909 h 985"/>
                <a:gd name="T52" fmla="*/ 635 w 656"/>
                <a:gd name="T53" fmla="*/ 939 h 985"/>
                <a:gd name="T54" fmla="*/ 613 w 656"/>
                <a:gd name="T55" fmla="*/ 963 h 985"/>
                <a:gd name="T56" fmla="*/ 581 w 656"/>
                <a:gd name="T57" fmla="*/ 979 h 985"/>
                <a:gd name="T58" fmla="*/ 547 w 656"/>
                <a:gd name="T59" fmla="*/ 985 h 985"/>
                <a:gd name="T60" fmla="*/ 109 w 656"/>
                <a:gd name="T61" fmla="*/ 985 h 985"/>
                <a:gd name="T62" fmla="*/ 76 w 656"/>
                <a:gd name="T63" fmla="*/ 979 h 985"/>
                <a:gd name="T64" fmla="*/ 46 w 656"/>
                <a:gd name="T65" fmla="*/ 963 h 985"/>
                <a:gd name="T66" fmla="*/ 22 w 656"/>
                <a:gd name="T67" fmla="*/ 939 h 985"/>
                <a:gd name="T68" fmla="*/ 6 w 656"/>
                <a:gd name="T69" fmla="*/ 909 h 985"/>
                <a:gd name="T70" fmla="*/ 0 w 656"/>
                <a:gd name="T71" fmla="*/ 875 h 985"/>
                <a:gd name="T72" fmla="*/ 0 w 656"/>
                <a:gd name="T73" fmla="*/ 328 h 985"/>
                <a:gd name="T74" fmla="*/ 6 w 656"/>
                <a:gd name="T75" fmla="*/ 270 h 985"/>
                <a:gd name="T76" fmla="*/ 22 w 656"/>
                <a:gd name="T77" fmla="*/ 215 h 985"/>
                <a:gd name="T78" fmla="*/ 46 w 656"/>
                <a:gd name="T79" fmla="*/ 163 h 985"/>
                <a:gd name="T80" fmla="*/ 78 w 656"/>
                <a:gd name="T81" fmla="*/ 117 h 985"/>
                <a:gd name="T82" fmla="*/ 117 w 656"/>
                <a:gd name="T83" fmla="*/ 77 h 985"/>
                <a:gd name="T84" fmla="*/ 163 w 656"/>
                <a:gd name="T85" fmla="*/ 46 h 985"/>
                <a:gd name="T86" fmla="*/ 215 w 656"/>
                <a:gd name="T87" fmla="*/ 22 h 985"/>
                <a:gd name="T88" fmla="*/ 271 w 656"/>
                <a:gd name="T89" fmla="*/ 6 h 985"/>
                <a:gd name="T90" fmla="*/ 328 w 656"/>
                <a:gd name="T91" fmla="*/ 0 h 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56" h="985">
                  <a:moveTo>
                    <a:pt x="328" y="219"/>
                  </a:moveTo>
                  <a:lnTo>
                    <a:pt x="294" y="225"/>
                  </a:lnTo>
                  <a:lnTo>
                    <a:pt x="265" y="241"/>
                  </a:lnTo>
                  <a:lnTo>
                    <a:pt x="241" y="264"/>
                  </a:lnTo>
                  <a:lnTo>
                    <a:pt x="225" y="294"/>
                  </a:lnTo>
                  <a:lnTo>
                    <a:pt x="219" y="328"/>
                  </a:lnTo>
                  <a:lnTo>
                    <a:pt x="219" y="766"/>
                  </a:lnTo>
                  <a:lnTo>
                    <a:pt x="438" y="766"/>
                  </a:lnTo>
                  <a:lnTo>
                    <a:pt x="438" y="328"/>
                  </a:lnTo>
                  <a:lnTo>
                    <a:pt x="432" y="294"/>
                  </a:lnTo>
                  <a:lnTo>
                    <a:pt x="418" y="264"/>
                  </a:lnTo>
                  <a:lnTo>
                    <a:pt x="394" y="241"/>
                  </a:lnTo>
                  <a:lnTo>
                    <a:pt x="364" y="225"/>
                  </a:lnTo>
                  <a:lnTo>
                    <a:pt x="328" y="219"/>
                  </a:lnTo>
                  <a:close/>
                  <a:moveTo>
                    <a:pt x="328" y="0"/>
                  </a:moveTo>
                  <a:lnTo>
                    <a:pt x="388" y="6"/>
                  </a:lnTo>
                  <a:lnTo>
                    <a:pt x="444" y="22"/>
                  </a:lnTo>
                  <a:lnTo>
                    <a:pt x="493" y="46"/>
                  </a:lnTo>
                  <a:lnTo>
                    <a:pt x="539" y="77"/>
                  </a:lnTo>
                  <a:lnTo>
                    <a:pt x="579" y="117"/>
                  </a:lnTo>
                  <a:lnTo>
                    <a:pt x="613" y="163"/>
                  </a:lnTo>
                  <a:lnTo>
                    <a:pt x="637" y="215"/>
                  </a:lnTo>
                  <a:lnTo>
                    <a:pt x="650" y="270"/>
                  </a:lnTo>
                  <a:lnTo>
                    <a:pt x="656" y="328"/>
                  </a:lnTo>
                  <a:lnTo>
                    <a:pt x="656" y="875"/>
                  </a:lnTo>
                  <a:lnTo>
                    <a:pt x="650" y="909"/>
                  </a:lnTo>
                  <a:lnTo>
                    <a:pt x="635" y="939"/>
                  </a:lnTo>
                  <a:lnTo>
                    <a:pt x="613" y="963"/>
                  </a:lnTo>
                  <a:lnTo>
                    <a:pt x="581" y="979"/>
                  </a:lnTo>
                  <a:lnTo>
                    <a:pt x="547" y="985"/>
                  </a:lnTo>
                  <a:lnTo>
                    <a:pt x="109" y="985"/>
                  </a:lnTo>
                  <a:lnTo>
                    <a:pt x="76" y="979"/>
                  </a:lnTo>
                  <a:lnTo>
                    <a:pt x="46" y="963"/>
                  </a:lnTo>
                  <a:lnTo>
                    <a:pt x="22" y="939"/>
                  </a:lnTo>
                  <a:lnTo>
                    <a:pt x="6" y="909"/>
                  </a:lnTo>
                  <a:lnTo>
                    <a:pt x="0" y="875"/>
                  </a:lnTo>
                  <a:lnTo>
                    <a:pt x="0" y="328"/>
                  </a:lnTo>
                  <a:lnTo>
                    <a:pt x="6" y="270"/>
                  </a:lnTo>
                  <a:lnTo>
                    <a:pt x="22" y="215"/>
                  </a:lnTo>
                  <a:lnTo>
                    <a:pt x="46" y="163"/>
                  </a:lnTo>
                  <a:lnTo>
                    <a:pt x="78" y="117"/>
                  </a:lnTo>
                  <a:lnTo>
                    <a:pt x="117" y="77"/>
                  </a:lnTo>
                  <a:lnTo>
                    <a:pt x="163" y="46"/>
                  </a:lnTo>
                  <a:lnTo>
                    <a:pt x="215" y="22"/>
                  </a:lnTo>
                  <a:lnTo>
                    <a:pt x="271" y="6"/>
                  </a:lnTo>
                  <a:lnTo>
                    <a:pt x="328"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52" name="Freeform 48">
              <a:extLst>
                <a:ext uri="{FF2B5EF4-FFF2-40B4-BE49-F238E27FC236}">
                  <a16:creationId xmlns:a16="http://schemas.microsoft.com/office/drawing/2014/main" id="{CF46707A-1146-E4C0-A1F8-F93847FDEFBD}"/>
                </a:ext>
              </a:extLst>
            </p:cNvPr>
            <p:cNvSpPr>
              <a:spLocks/>
            </p:cNvSpPr>
            <p:nvPr/>
          </p:nvSpPr>
          <p:spPr bwMode="auto">
            <a:xfrm>
              <a:off x="4283372" y="2259313"/>
              <a:ext cx="372785" cy="80111"/>
            </a:xfrm>
            <a:custGeom>
              <a:avLst/>
              <a:gdLst>
                <a:gd name="T0" fmla="*/ 103 w 5695"/>
                <a:gd name="T1" fmla="*/ 0 h 1314"/>
                <a:gd name="T2" fmla="*/ 133 w 5695"/>
                <a:gd name="T3" fmla="*/ 2 h 1314"/>
                <a:gd name="T4" fmla="*/ 5595 w 5695"/>
                <a:gd name="T5" fmla="*/ 1095 h 1314"/>
                <a:gd name="T6" fmla="*/ 5629 w 5695"/>
                <a:gd name="T7" fmla="*/ 1105 h 1314"/>
                <a:gd name="T8" fmla="*/ 5659 w 5695"/>
                <a:gd name="T9" fmla="*/ 1123 h 1314"/>
                <a:gd name="T10" fmla="*/ 5679 w 5695"/>
                <a:gd name="T11" fmla="*/ 1148 h 1314"/>
                <a:gd name="T12" fmla="*/ 5693 w 5695"/>
                <a:gd name="T13" fmla="*/ 1180 h 1314"/>
                <a:gd name="T14" fmla="*/ 5695 w 5695"/>
                <a:gd name="T15" fmla="*/ 1216 h 1314"/>
                <a:gd name="T16" fmla="*/ 5685 w 5695"/>
                <a:gd name="T17" fmla="*/ 1250 h 1314"/>
                <a:gd name="T18" fmla="*/ 5667 w 5695"/>
                <a:gd name="T19" fmla="*/ 1278 h 1314"/>
                <a:gd name="T20" fmla="*/ 5641 w 5695"/>
                <a:gd name="T21" fmla="*/ 1300 h 1314"/>
                <a:gd name="T22" fmla="*/ 5609 w 5695"/>
                <a:gd name="T23" fmla="*/ 1312 h 1314"/>
                <a:gd name="T24" fmla="*/ 5573 w 5695"/>
                <a:gd name="T25" fmla="*/ 1314 h 1314"/>
                <a:gd name="T26" fmla="*/ 5552 w 5695"/>
                <a:gd name="T27" fmla="*/ 1314 h 1314"/>
                <a:gd name="T28" fmla="*/ 90 w 5695"/>
                <a:gd name="T29" fmla="*/ 221 h 1314"/>
                <a:gd name="T30" fmla="*/ 62 w 5695"/>
                <a:gd name="T31" fmla="*/ 211 h 1314"/>
                <a:gd name="T32" fmla="*/ 38 w 5695"/>
                <a:gd name="T33" fmla="*/ 195 h 1314"/>
                <a:gd name="T34" fmla="*/ 18 w 5695"/>
                <a:gd name="T35" fmla="*/ 174 h 1314"/>
                <a:gd name="T36" fmla="*/ 6 w 5695"/>
                <a:gd name="T37" fmla="*/ 148 h 1314"/>
                <a:gd name="T38" fmla="*/ 0 w 5695"/>
                <a:gd name="T39" fmla="*/ 120 h 1314"/>
                <a:gd name="T40" fmla="*/ 2 w 5695"/>
                <a:gd name="T41" fmla="*/ 90 h 1314"/>
                <a:gd name="T42" fmla="*/ 12 w 5695"/>
                <a:gd name="T43" fmla="*/ 62 h 1314"/>
                <a:gd name="T44" fmla="*/ 28 w 5695"/>
                <a:gd name="T45" fmla="*/ 38 h 1314"/>
                <a:gd name="T46" fmla="*/ 50 w 5695"/>
                <a:gd name="T47" fmla="*/ 18 h 1314"/>
                <a:gd name="T48" fmla="*/ 76 w 5695"/>
                <a:gd name="T49" fmla="*/ 6 h 1314"/>
                <a:gd name="T50" fmla="*/ 103 w 5695"/>
                <a:gd name="T51"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95" h="1314">
                  <a:moveTo>
                    <a:pt x="103" y="0"/>
                  </a:moveTo>
                  <a:lnTo>
                    <a:pt x="133" y="2"/>
                  </a:lnTo>
                  <a:lnTo>
                    <a:pt x="5595" y="1095"/>
                  </a:lnTo>
                  <a:lnTo>
                    <a:pt x="5629" y="1105"/>
                  </a:lnTo>
                  <a:lnTo>
                    <a:pt x="5659" y="1123"/>
                  </a:lnTo>
                  <a:lnTo>
                    <a:pt x="5679" y="1148"/>
                  </a:lnTo>
                  <a:lnTo>
                    <a:pt x="5693" y="1180"/>
                  </a:lnTo>
                  <a:lnTo>
                    <a:pt x="5695" y="1216"/>
                  </a:lnTo>
                  <a:lnTo>
                    <a:pt x="5685" y="1250"/>
                  </a:lnTo>
                  <a:lnTo>
                    <a:pt x="5667" y="1278"/>
                  </a:lnTo>
                  <a:lnTo>
                    <a:pt x="5641" y="1300"/>
                  </a:lnTo>
                  <a:lnTo>
                    <a:pt x="5609" y="1312"/>
                  </a:lnTo>
                  <a:lnTo>
                    <a:pt x="5573" y="1314"/>
                  </a:lnTo>
                  <a:lnTo>
                    <a:pt x="5552" y="1314"/>
                  </a:lnTo>
                  <a:lnTo>
                    <a:pt x="90" y="221"/>
                  </a:lnTo>
                  <a:lnTo>
                    <a:pt x="62" y="211"/>
                  </a:lnTo>
                  <a:lnTo>
                    <a:pt x="38" y="195"/>
                  </a:lnTo>
                  <a:lnTo>
                    <a:pt x="18" y="174"/>
                  </a:lnTo>
                  <a:lnTo>
                    <a:pt x="6" y="148"/>
                  </a:lnTo>
                  <a:lnTo>
                    <a:pt x="0" y="120"/>
                  </a:lnTo>
                  <a:lnTo>
                    <a:pt x="2" y="90"/>
                  </a:lnTo>
                  <a:lnTo>
                    <a:pt x="12" y="62"/>
                  </a:lnTo>
                  <a:lnTo>
                    <a:pt x="28" y="38"/>
                  </a:lnTo>
                  <a:lnTo>
                    <a:pt x="50" y="18"/>
                  </a:lnTo>
                  <a:lnTo>
                    <a:pt x="76" y="6"/>
                  </a:lnTo>
                  <a:lnTo>
                    <a:pt x="103"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53" name="Freeform 49">
              <a:extLst>
                <a:ext uri="{FF2B5EF4-FFF2-40B4-BE49-F238E27FC236}">
                  <a16:creationId xmlns:a16="http://schemas.microsoft.com/office/drawing/2014/main" id="{F6A21CF4-5C9C-E42A-C159-4B841E352934}"/>
                </a:ext>
              </a:extLst>
            </p:cNvPr>
            <p:cNvSpPr>
              <a:spLocks/>
            </p:cNvSpPr>
            <p:nvPr/>
          </p:nvSpPr>
          <p:spPr bwMode="auto">
            <a:xfrm>
              <a:off x="4283503" y="2252718"/>
              <a:ext cx="14272" cy="26745"/>
            </a:xfrm>
            <a:custGeom>
              <a:avLst/>
              <a:gdLst>
                <a:gd name="T0" fmla="*/ 109 w 219"/>
                <a:gd name="T1" fmla="*/ 0 h 438"/>
                <a:gd name="T2" fmla="*/ 143 w 219"/>
                <a:gd name="T3" fmla="*/ 6 h 438"/>
                <a:gd name="T4" fmla="*/ 173 w 219"/>
                <a:gd name="T5" fmla="*/ 22 h 438"/>
                <a:gd name="T6" fmla="*/ 197 w 219"/>
                <a:gd name="T7" fmla="*/ 46 h 438"/>
                <a:gd name="T8" fmla="*/ 213 w 219"/>
                <a:gd name="T9" fmla="*/ 76 h 438"/>
                <a:gd name="T10" fmla="*/ 219 w 219"/>
                <a:gd name="T11" fmla="*/ 109 h 438"/>
                <a:gd name="T12" fmla="*/ 219 w 219"/>
                <a:gd name="T13" fmla="*/ 328 h 438"/>
                <a:gd name="T14" fmla="*/ 213 w 219"/>
                <a:gd name="T15" fmla="*/ 362 h 438"/>
                <a:gd name="T16" fmla="*/ 197 w 219"/>
                <a:gd name="T17" fmla="*/ 392 h 438"/>
                <a:gd name="T18" fmla="*/ 173 w 219"/>
                <a:gd name="T19" fmla="*/ 416 h 438"/>
                <a:gd name="T20" fmla="*/ 143 w 219"/>
                <a:gd name="T21" fmla="*/ 432 h 438"/>
                <a:gd name="T22" fmla="*/ 109 w 219"/>
                <a:gd name="T23" fmla="*/ 438 h 438"/>
                <a:gd name="T24" fmla="*/ 76 w 219"/>
                <a:gd name="T25" fmla="*/ 432 h 438"/>
                <a:gd name="T26" fmla="*/ 46 w 219"/>
                <a:gd name="T27" fmla="*/ 416 h 438"/>
                <a:gd name="T28" fmla="*/ 22 w 219"/>
                <a:gd name="T29" fmla="*/ 392 h 438"/>
                <a:gd name="T30" fmla="*/ 6 w 219"/>
                <a:gd name="T31" fmla="*/ 362 h 438"/>
                <a:gd name="T32" fmla="*/ 0 w 219"/>
                <a:gd name="T33" fmla="*/ 328 h 438"/>
                <a:gd name="T34" fmla="*/ 0 w 219"/>
                <a:gd name="T35" fmla="*/ 109 h 438"/>
                <a:gd name="T36" fmla="*/ 6 w 219"/>
                <a:gd name="T37" fmla="*/ 76 h 438"/>
                <a:gd name="T38" fmla="*/ 22 w 219"/>
                <a:gd name="T39" fmla="*/ 46 h 438"/>
                <a:gd name="T40" fmla="*/ 46 w 219"/>
                <a:gd name="T41" fmla="*/ 22 h 438"/>
                <a:gd name="T42" fmla="*/ 76 w 219"/>
                <a:gd name="T43" fmla="*/ 6 h 438"/>
                <a:gd name="T44" fmla="*/ 109 w 219"/>
                <a:gd name="T45"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9" h="438">
                  <a:moveTo>
                    <a:pt x="109" y="0"/>
                  </a:moveTo>
                  <a:lnTo>
                    <a:pt x="143" y="6"/>
                  </a:lnTo>
                  <a:lnTo>
                    <a:pt x="173" y="22"/>
                  </a:lnTo>
                  <a:lnTo>
                    <a:pt x="197" y="46"/>
                  </a:lnTo>
                  <a:lnTo>
                    <a:pt x="213" y="76"/>
                  </a:lnTo>
                  <a:lnTo>
                    <a:pt x="219" y="109"/>
                  </a:lnTo>
                  <a:lnTo>
                    <a:pt x="219" y="328"/>
                  </a:lnTo>
                  <a:lnTo>
                    <a:pt x="213" y="362"/>
                  </a:lnTo>
                  <a:lnTo>
                    <a:pt x="197" y="392"/>
                  </a:lnTo>
                  <a:lnTo>
                    <a:pt x="173" y="416"/>
                  </a:lnTo>
                  <a:lnTo>
                    <a:pt x="143" y="432"/>
                  </a:lnTo>
                  <a:lnTo>
                    <a:pt x="109" y="438"/>
                  </a:lnTo>
                  <a:lnTo>
                    <a:pt x="76" y="432"/>
                  </a:lnTo>
                  <a:lnTo>
                    <a:pt x="46" y="416"/>
                  </a:lnTo>
                  <a:lnTo>
                    <a:pt x="22" y="392"/>
                  </a:lnTo>
                  <a:lnTo>
                    <a:pt x="6" y="362"/>
                  </a:lnTo>
                  <a:lnTo>
                    <a:pt x="0" y="328"/>
                  </a:lnTo>
                  <a:lnTo>
                    <a:pt x="0" y="109"/>
                  </a:lnTo>
                  <a:lnTo>
                    <a:pt x="6" y="76"/>
                  </a:lnTo>
                  <a:lnTo>
                    <a:pt x="22" y="46"/>
                  </a:lnTo>
                  <a:lnTo>
                    <a:pt x="46" y="22"/>
                  </a:lnTo>
                  <a:lnTo>
                    <a:pt x="76" y="6"/>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sp>
        <p:nvSpPr>
          <p:cNvPr id="2" name="Title 1">
            <a:extLst>
              <a:ext uri="{FF2B5EF4-FFF2-40B4-BE49-F238E27FC236}">
                <a16:creationId xmlns:a16="http://schemas.microsoft.com/office/drawing/2014/main" id="{02BF0EE6-B33C-4FB4-ADA4-F4B16AEBE046}"/>
              </a:ext>
            </a:extLst>
          </p:cNvPr>
          <p:cNvSpPr>
            <a:spLocks noGrp="1"/>
          </p:cNvSpPr>
          <p:nvPr>
            <p:ph type="title"/>
          </p:nvPr>
        </p:nvSpPr>
        <p:spPr/>
        <p:txBody>
          <a:bodyPr/>
          <a:lstStyle/>
          <a:p>
            <a:r>
              <a:rPr lang="en-GB" dirty="0"/>
              <a:t>TV advertising is seen as most trustworthy</a:t>
            </a:r>
          </a:p>
        </p:txBody>
      </p:sp>
      <p:sp>
        <p:nvSpPr>
          <p:cNvPr id="3" name="Text Placeholder 2">
            <a:extLst>
              <a:ext uri="{FF2B5EF4-FFF2-40B4-BE49-F238E27FC236}">
                <a16:creationId xmlns:a16="http://schemas.microsoft.com/office/drawing/2014/main" id="{F5ACC766-05BC-4CE4-892A-568119F1EDEB}"/>
              </a:ext>
            </a:extLst>
          </p:cNvPr>
          <p:cNvSpPr>
            <a:spLocks noGrp="1"/>
          </p:cNvSpPr>
          <p:nvPr>
            <p:ph type="body" sz="quarter" idx="15"/>
          </p:nvPr>
        </p:nvSpPr>
        <p:spPr/>
        <p:txBody>
          <a:bodyPr/>
          <a:lstStyle/>
          <a:p>
            <a:pPr>
              <a:spcBef>
                <a:spcPts val="0"/>
              </a:spcBef>
            </a:pPr>
            <a:r>
              <a:rPr lang="en-GB" sz="1000" b="0" dirty="0">
                <a:solidFill>
                  <a:prstClr val="black">
                    <a:lumMod val="75000"/>
                    <a:lumOff val="25000"/>
                  </a:prstClr>
                </a:solidFill>
                <a:latin typeface="Arial"/>
              </a:rPr>
              <a:t>Source: Adnormal Behaviour, 2022, Ipsos / Thinkbox. </a:t>
            </a:r>
            <a:r>
              <a:rPr lang="en-GB" sz="1000" b="0" dirty="0">
                <a:solidFill>
                  <a:prstClr val="black">
                    <a:lumMod val="75000"/>
                    <a:lumOff val="25000"/>
                  </a:prstClr>
                </a:solidFill>
              </a:rPr>
              <a:t>Q.</a:t>
            </a:r>
            <a:r>
              <a:rPr lang="en-GB" sz="1000" b="0" dirty="0">
                <a:solidFill>
                  <a:prstClr val="black">
                    <a:lumMod val="75000"/>
                    <a:lumOff val="25000"/>
                  </a:prstClr>
                </a:solidFill>
                <a:latin typeface="Arial"/>
              </a:rPr>
              <a:t>TN3: In which, if any, of the following places are you most likely to find advertising that...you trust</a:t>
            </a:r>
          </a:p>
          <a:p>
            <a:pPr>
              <a:spcBef>
                <a:spcPts val="0"/>
              </a:spcBef>
            </a:pPr>
            <a:r>
              <a:rPr lang="en-GB" sz="1000" b="0" dirty="0">
                <a:solidFill>
                  <a:prstClr val="black">
                    <a:lumMod val="75000"/>
                    <a:lumOff val="25000"/>
                  </a:prstClr>
                </a:solidFill>
                <a:latin typeface="Arial"/>
              </a:rPr>
              <a:t>Base: ‘normal’ people (1,158)</a:t>
            </a:r>
          </a:p>
        </p:txBody>
      </p:sp>
      <p:graphicFrame>
        <p:nvGraphicFramePr>
          <p:cNvPr id="4" name="Chart 3">
            <a:extLst>
              <a:ext uri="{FF2B5EF4-FFF2-40B4-BE49-F238E27FC236}">
                <a16:creationId xmlns:a16="http://schemas.microsoft.com/office/drawing/2014/main" id="{D4ECF53B-9835-0ACD-064A-C8398DB616F0}"/>
              </a:ext>
            </a:extLst>
          </p:cNvPr>
          <p:cNvGraphicFramePr/>
          <p:nvPr/>
        </p:nvGraphicFramePr>
        <p:xfrm>
          <a:off x="464712" y="2121259"/>
          <a:ext cx="1752128" cy="1762396"/>
        </p:xfrm>
        <a:graphic>
          <a:graphicData uri="http://schemas.openxmlformats.org/drawingml/2006/chart">
            <c:chart xmlns:c="http://schemas.openxmlformats.org/drawingml/2006/chart" xmlns:r="http://schemas.openxmlformats.org/officeDocument/2006/relationships" r:id="rId7"/>
          </a:graphicData>
        </a:graphic>
      </p:graphicFrame>
      <p:grpSp>
        <p:nvGrpSpPr>
          <p:cNvPr id="5" name="Group 4">
            <a:extLst>
              <a:ext uri="{FF2B5EF4-FFF2-40B4-BE49-F238E27FC236}">
                <a16:creationId xmlns:a16="http://schemas.microsoft.com/office/drawing/2014/main" id="{D24AFD78-AC06-321E-ECA8-DCAC771FA620}"/>
              </a:ext>
            </a:extLst>
          </p:cNvPr>
          <p:cNvGrpSpPr>
            <a:grpSpLocks noChangeAspect="1"/>
          </p:cNvGrpSpPr>
          <p:nvPr/>
        </p:nvGrpSpPr>
        <p:grpSpPr bwMode="auto">
          <a:xfrm>
            <a:off x="995821" y="2806041"/>
            <a:ext cx="588310" cy="416076"/>
            <a:chOff x="6722" y="3088"/>
            <a:chExt cx="304" cy="215"/>
          </a:xfrm>
          <a:solidFill>
            <a:srgbClr val="E10514"/>
          </a:solidFill>
        </p:grpSpPr>
        <p:sp>
          <p:nvSpPr>
            <p:cNvPr id="6" name="Oval 5">
              <a:extLst>
                <a:ext uri="{FF2B5EF4-FFF2-40B4-BE49-F238E27FC236}">
                  <a16:creationId xmlns:a16="http://schemas.microsoft.com/office/drawing/2014/main" id="{3633A035-197F-F9EE-C1D0-E2FD1B0BF38F}"/>
                </a:ext>
              </a:extLst>
            </p:cNvPr>
            <p:cNvSpPr>
              <a:spLocks noChangeArrowheads="1"/>
            </p:cNvSpPr>
            <p:nvPr/>
          </p:nvSpPr>
          <p:spPr bwMode="auto">
            <a:xfrm>
              <a:off x="6869" y="3236"/>
              <a:ext cx="8" cy="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7" name="Freeform 6">
              <a:extLst>
                <a:ext uri="{FF2B5EF4-FFF2-40B4-BE49-F238E27FC236}">
                  <a16:creationId xmlns:a16="http://schemas.microsoft.com/office/drawing/2014/main" id="{0BCC3A7F-6BF1-C712-B823-30DA50F90F54}"/>
                </a:ext>
              </a:extLst>
            </p:cNvPr>
            <p:cNvSpPr>
              <a:spLocks noEditPoints="1"/>
            </p:cNvSpPr>
            <p:nvPr/>
          </p:nvSpPr>
          <p:spPr bwMode="auto">
            <a:xfrm>
              <a:off x="6722" y="3088"/>
              <a:ext cx="304" cy="215"/>
            </a:xfrm>
            <a:custGeom>
              <a:avLst/>
              <a:gdLst>
                <a:gd name="T0" fmla="*/ 170 w 182"/>
                <a:gd name="T1" fmla="*/ 0 h 128"/>
                <a:gd name="T2" fmla="*/ 12 w 182"/>
                <a:gd name="T3" fmla="*/ 0 h 128"/>
                <a:gd name="T4" fmla="*/ 0 w 182"/>
                <a:gd name="T5" fmla="*/ 12 h 128"/>
                <a:gd name="T6" fmla="*/ 0 w 182"/>
                <a:gd name="T7" fmla="*/ 94 h 128"/>
                <a:gd name="T8" fmla="*/ 12 w 182"/>
                <a:gd name="T9" fmla="*/ 106 h 128"/>
                <a:gd name="T10" fmla="*/ 71 w 182"/>
                <a:gd name="T11" fmla="*/ 106 h 128"/>
                <a:gd name="T12" fmla="*/ 71 w 182"/>
                <a:gd name="T13" fmla="*/ 123 h 128"/>
                <a:gd name="T14" fmla="*/ 48 w 182"/>
                <a:gd name="T15" fmla="*/ 123 h 128"/>
                <a:gd name="T16" fmla="*/ 45 w 182"/>
                <a:gd name="T17" fmla="*/ 126 h 128"/>
                <a:gd name="T18" fmla="*/ 48 w 182"/>
                <a:gd name="T19" fmla="*/ 128 h 128"/>
                <a:gd name="T20" fmla="*/ 134 w 182"/>
                <a:gd name="T21" fmla="*/ 128 h 128"/>
                <a:gd name="T22" fmla="*/ 136 w 182"/>
                <a:gd name="T23" fmla="*/ 126 h 128"/>
                <a:gd name="T24" fmla="*/ 134 w 182"/>
                <a:gd name="T25" fmla="*/ 123 h 128"/>
                <a:gd name="T26" fmla="*/ 111 w 182"/>
                <a:gd name="T27" fmla="*/ 123 h 128"/>
                <a:gd name="T28" fmla="*/ 111 w 182"/>
                <a:gd name="T29" fmla="*/ 106 h 128"/>
                <a:gd name="T30" fmla="*/ 170 w 182"/>
                <a:gd name="T31" fmla="*/ 106 h 128"/>
                <a:gd name="T32" fmla="*/ 182 w 182"/>
                <a:gd name="T33" fmla="*/ 94 h 128"/>
                <a:gd name="T34" fmla="*/ 182 w 182"/>
                <a:gd name="T35" fmla="*/ 12 h 128"/>
                <a:gd name="T36" fmla="*/ 170 w 182"/>
                <a:gd name="T37" fmla="*/ 0 h 128"/>
                <a:gd name="T38" fmla="*/ 106 w 182"/>
                <a:gd name="T39" fmla="*/ 123 h 128"/>
                <a:gd name="T40" fmla="*/ 76 w 182"/>
                <a:gd name="T41" fmla="*/ 123 h 128"/>
                <a:gd name="T42" fmla="*/ 76 w 182"/>
                <a:gd name="T43" fmla="*/ 106 h 128"/>
                <a:gd name="T44" fmla="*/ 106 w 182"/>
                <a:gd name="T45" fmla="*/ 106 h 128"/>
                <a:gd name="T46" fmla="*/ 106 w 182"/>
                <a:gd name="T47" fmla="*/ 123 h 128"/>
                <a:gd name="T48" fmla="*/ 177 w 182"/>
                <a:gd name="T49" fmla="*/ 94 h 128"/>
                <a:gd name="T50" fmla="*/ 170 w 182"/>
                <a:gd name="T51" fmla="*/ 101 h 128"/>
                <a:gd name="T52" fmla="*/ 12 w 182"/>
                <a:gd name="T53" fmla="*/ 101 h 128"/>
                <a:gd name="T54" fmla="*/ 5 w 182"/>
                <a:gd name="T55" fmla="*/ 94 h 128"/>
                <a:gd name="T56" fmla="*/ 5 w 182"/>
                <a:gd name="T57" fmla="*/ 12 h 128"/>
                <a:gd name="T58" fmla="*/ 12 w 182"/>
                <a:gd name="T59" fmla="*/ 5 h 128"/>
                <a:gd name="T60" fmla="*/ 170 w 182"/>
                <a:gd name="T61" fmla="*/ 5 h 128"/>
                <a:gd name="T62" fmla="*/ 177 w 182"/>
                <a:gd name="T63" fmla="*/ 12 h 128"/>
                <a:gd name="T64" fmla="*/ 177 w 182"/>
                <a:gd name="T65" fmla="*/ 9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2" h="128">
                  <a:moveTo>
                    <a:pt x="170" y="0"/>
                  </a:moveTo>
                  <a:cubicBezTo>
                    <a:pt x="12" y="0"/>
                    <a:pt x="12" y="0"/>
                    <a:pt x="12" y="0"/>
                  </a:cubicBezTo>
                  <a:cubicBezTo>
                    <a:pt x="5" y="0"/>
                    <a:pt x="0" y="6"/>
                    <a:pt x="0" y="12"/>
                  </a:cubicBezTo>
                  <a:cubicBezTo>
                    <a:pt x="0" y="94"/>
                    <a:pt x="0" y="94"/>
                    <a:pt x="0" y="94"/>
                  </a:cubicBezTo>
                  <a:cubicBezTo>
                    <a:pt x="0" y="101"/>
                    <a:pt x="5" y="106"/>
                    <a:pt x="12" y="106"/>
                  </a:cubicBezTo>
                  <a:cubicBezTo>
                    <a:pt x="71" y="106"/>
                    <a:pt x="71" y="106"/>
                    <a:pt x="71" y="106"/>
                  </a:cubicBezTo>
                  <a:cubicBezTo>
                    <a:pt x="71" y="123"/>
                    <a:pt x="71" y="123"/>
                    <a:pt x="71" y="123"/>
                  </a:cubicBezTo>
                  <a:cubicBezTo>
                    <a:pt x="48" y="123"/>
                    <a:pt x="48" y="123"/>
                    <a:pt x="48" y="123"/>
                  </a:cubicBezTo>
                  <a:cubicBezTo>
                    <a:pt x="47" y="123"/>
                    <a:pt x="45" y="124"/>
                    <a:pt x="45" y="126"/>
                  </a:cubicBezTo>
                  <a:cubicBezTo>
                    <a:pt x="45" y="127"/>
                    <a:pt x="47" y="128"/>
                    <a:pt x="48" y="128"/>
                  </a:cubicBezTo>
                  <a:cubicBezTo>
                    <a:pt x="134" y="128"/>
                    <a:pt x="134" y="128"/>
                    <a:pt x="134" y="128"/>
                  </a:cubicBezTo>
                  <a:cubicBezTo>
                    <a:pt x="135" y="128"/>
                    <a:pt x="136" y="127"/>
                    <a:pt x="136" y="126"/>
                  </a:cubicBezTo>
                  <a:cubicBezTo>
                    <a:pt x="136" y="124"/>
                    <a:pt x="135" y="123"/>
                    <a:pt x="134" y="123"/>
                  </a:cubicBezTo>
                  <a:cubicBezTo>
                    <a:pt x="111" y="123"/>
                    <a:pt x="111" y="123"/>
                    <a:pt x="111" y="123"/>
                  </a:cubicBezTo>
                  <a:cubicBezTo>
                    <a:pt x="111" y="106"/>
                    <a:pt x="111" y="106"/>
                    <a:pt x="111" y="106"/>
                  </a:cubicBezTo>
                  <a:cubicBezTo>
                    <a:pt x="170" y="106"/>
                    <a:pt x="170" y="106"/>
                    <a:pt x="170" y="106"/>
                  </a:cubicBezTo>
                  <a:cubicBezTo>
                    <a:pt x="177" y="106"/>
                    <a:pt x="182" y="101"/>
                    <a:pt x="182" y="94"/>
                  </a:cubicBezTo>
                  <a:cubicBezTo>
                    <a:pt x="182" y="12"/>
                    <a:pt x="182" y="12"/>
                    <a:pt x="182" y="12"/>
                  </a:cubicBezTo>
                  <a:cubicBezTo>
                    <a:pt x="182" y="6"/>
                    <a:pt x="177" y="0"/>
                    <a:pt x="170" y="0"/>
                  </a:cubicBezTo>
                  <a:close/>
                  <a:moveTo>
                    <a:pt x="106" y="123"/>
                  </a:moveTo>
                  <a:cubicBezTo>
                    <a:pt x="76" y="123"/>
                    <a:pt x="76" y="123"/>
                    <a:pt x="76" y="123"/>
                  </a:cubicBezTo>
                  <a:cubicBezTo>
                    <a:pt x="76" y="106"/>
                    <a:pt x="76" y="106"/>
                    <a:pt x="76" y="106"/>
                  </a:cubicBezTo>
                  <a:cubicBezTo>
                    <a:pt x="106" y="106"/>
                    <a:pt x="106" y="106"/>
                    <a:pt x="106" y="106"/>
                  </a:cubicBezTo>
                  <a:lnTo>
                    <a:pt x="106" y="123"/>
                  </a:lnTo>
                  <a:close/>
                  <a:moveTo>
                    <a:pt x="177" y="94"/>
                  </a:moveTo>
                  <a:cubicBezTo>
                    <a:pt x="177" y="98"/>
                    <a:pt x="174" y="101"/>
                    <a:pt x="170" y="101"/>
                  </a:cubicBezTo>
                  <a:cubicBezTo>
                    <a:pt x="12" y="101"/>
                    <a:pt x="12" y="101"/>
                    <a:pt x="12" y="101"/>
                  </a:cubicBezTo>
                  <a:cubicBezTo>
                    <a:pt x="8" y="101"/>
                    <a:pt x="5" y="98"/>
                    <a:pt x="5" y="94"/>
                  </a:cubicBezTo>
                  <a:cubicBezTo>
                    <a:pt x="5" y="12"/>
                    <a:pt x="5" y="12"/>
                    <a:pt x="5" y="12"/>
                  </a:cubicBezTo>
                  <a:cubicBezTo>
                    <a:pt x="5" y="8"/>
                    <a:pt x="8" y="5"/>
                    <a:pt x="12" y="5"/>
                  </a:cubicBezTo>
                  <a:cubicBezTo>
                    <a:pt x="170" y="5"/>
                    <a:pt x="170" y="5"/>
                    <a:pt x="170" y="5"/>
                  </a:cubicBezTo>
                  <a:cubicBezTo>
                    <a:pt x="174" y="5"/>
                    <a:pt x="177" y="8"/>
                    <a:pt x="177" y="12"/>
                  </a:cubicBezTo>
                  <a:lnTo>
                    <a:pt x="177"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sp>
        <p:nvSpPr>
          <p:cNvPr id="8" name="TextBox 7">
            <a:extLst>
              <a:ext uri="{FF2B5EF4-FFF2-40B4-BE49-F238E27FC236}">
                <a16:creationId xmlns:a16="http://schemas.microsoft.com/office/drawing/2014/main" id="{F10FF9C9-A7DF-930C-BB7A-F426435ACECD}"/>
              </a:ext>
            </a:extLst>
          </p:cNvPr>
          <p:cNvSpPr txBox="1"/>
          <p:nvPr/>
        </p:nvSpPr>
        <p:spPr>
          <a:xfrm>
            <a:off x="1007224" y="4007673"/>
            <a:ext cx="561633"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TV</a:t>
            </a:r>
          </a:p>
        </p:txBody>
      </p:sp>
      <p:graphicFrame>
        <p:nvGraphicFramePr>
          <p:cNvPr id="9" name="Chart 8">
            <a:extLst>
              <a:ext uri="{FF2B5EF4-FFF2-40B4-BE49-F238E27FC236}">
                <a16:creationId xmlns:a16="http://schemas.microsoft.com/office/drawing/2014/main" id="{078AA20E-F633-6EED-878E-194DFE646AA3}"/>
              </a:ext>
            </a:extLst>
          </p:cNvPr>
          <p:cNvGraphicFramePr/>
          <p:nvPr/>
        </p:nvGraphicFramePr>
        <p:xfrm>
          <a:off x="2319461" y="3049740"/>
          <a:ext cx="1752128" cy="1762396"/>
        </p:xfrm>
        <a:graphic>
          <a:graphicData uri="http://schemas.openxmlformats.org/drawingml/2006/chart">
            <c:chart xmlns:c="http://schemas.openxmlformats.org/drawingml/2006/chart" xmlns:r="http://schemas.openxmlformats.org/officeDocument/2006/relationships" r:id="rId8"/>
          </a:graphicData>
        </a:graphic>
      </p:graphicFrame>
      <p:sp>
        <p:nvSpPr>
          <p:cNvPr id="10" name="TextBox 9">
            <a:extLst>
              <a:ext uri="{FF2B5EF4-FFF2-40B4-BE49-F238E27FC236}">
                <a16:creationId xmlns:a16="http://schemas.microsoft.com/office/drawing/2014/main" id="{F3CF3041-4A7C-0B87-9B30-11495634819C}"/>
              </a:ext>
            </a:extLst>
          </p:cNvPr>
          <p:cNvSpPr txBox="1"/>
          <p:nvPr/>
        </p:nvSpPr>
        <p:spPr>
          <a:xfrm>
            <a:off x="2518332" y="4871558"/>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Social Media </a:t>
            </a:r>
          </a:p>
        </p:txBody>
      </p:sp>
      <p:graphicFrame>
        <p:nvGraphicFramePr>
          <p:cNvPr id="11" name="Chart 10">
            <a:extLst>
              <a:ext uri="{FF2B5EF4-FFF2-40B4-BE49-F238E27FC236}">
                <a16:creationId xmlns:a16="http://schemas.microsoft.com/office/drawing/2014/main" id="{F1B32691-89A5-FB5D-52C1-E570FEF73214}"/>
              </a:ext>
            </a:extLst>
          </p:cNvPr>
          <p:cNvGraphicFramePr/>
          <p:nvPr/>
        </p:nvGraphicFramePr>
        <p:xfrm>
          <a:off x="10017928" y="889404"/>
          <a:ext cx="1752128" cy="1762396"/>
        </p:xfrm>
        <a:graphic>
          <a:graphicData uri="http://schemas.openxmlformats.org/drawingml/2006/chart">
            <c:chart xmlns:c="http://schemas.openxmlformats.org/drawingml/2006/chart" xmlns:r="http://schemas.openxmlformats.org/officeDocument/2006/relationships" r:id="rId9"/>
          </a:graphicData>
        </a:graphic>
      </p:graphicFrame>
      <p:sp>
        <p:nvSpPr>
          <p:cNvPr id="12" name="TextBox 11">
            <a:extLst>
              <a:ext uri="{FF2B5EF4-FFF2-40B4-BE49-F238E27FC236}">
                <a16:creationId xmlns:a16="http://schemas.microsoft.com/office/drawing/2014/main" id="{DC4F8ECD-3F0E-ADD6-748F-9284CF31EB8C}"/>
              </a:ext>
            </a:extLst>
          </p:cNvPr>
          <p:cNvSpPr txBox="1"/>
          <p:nvPr/>
        </p:nvSpPr>
        <p:spPr>
          <a:xfrm>
            <a:off x="10258992" y="2703217"/>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Cinema</a:t>
            </a:r>
          </a:p>
        </p:txBody>
      </p:sp>
      <p:graphicFrame>
        <p:nvGraphicFramePr>
          <p:cNvPr id="13" name="Chart 12">
            <a:extLst>
              <a:ext uri="{FF2B5EF4-FFF2-40B4-BE49-F238E27FC236}">
                <a16:creationId xmlns:a16="http://schemas.microsoft.com/office/drawing/2014/main" id="{83C28733-D40B-0E9A-D503-9B2876174A98}"/>
              </a:ext>
            </a:extLst>
          </p:cNvPr>
          <p:cNvGraphicFramePr/>
          <p:nvPr/>
        </p:nvGraphicFramePr>
        <p:xfrm>
          <a:off x="8192435" y="3067597"/>
          <a:ext cx="1752128" cy="1762396"/>
        </p:xfrm>
        <a:graphic>
          <a:graphicData uri="http://schemas.openxmlformats.org/drawingml/2006/chart">
            <c:chart xmlns:c="http://schemas.openxmlformats.org/drawingml/2006/chart" xmlns:r="http://schemas.openxmlformats.org/officeDocument/2006/relationships" r:id="rId10"/>
          </a:graphicData>
        </a:graphic>
      </p:graphicFrame>
      <p:sp>
        <p:nvSpPr>
          <p:cNvPr id="14" name="TextBox 13">
            <a:extLst>
              <a:ext uri="{FF2B5EF4-FFF2-40B4-BE49-F238E27FC236}">
                <a16:creationId xmlns:a16="http://schemas.microsoft.com/office/drawing/2014/main" id="{FF785048-18FD-149D-6E4B-92AFAAE0665A}"/>
              </a:ext>
            </a:extLst>
          </p:cNvPr>
          <p:cNvSpPr txBox="1"/>
          <p:nvPr/>
        </p:nvSpPr>
        <p:spPr>
          <a:xfrm>
            <a:off x="8433500" y="4881410"/>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YouTube</a:t>
            </a:r>
          </a:p>
        </p:txBody>
      </p:sp>
      <p:graphicFrame>
        <p:nvGraphicFramePr>
          <p:cNvPr id="21" name="Chart 20">
            <a:extLst>
              <a:ext uri="{FF2B5EF4-FFF2-40B4-BE49-F238E27FC236}">
                <a16:creationId xmlns:a16="http://schemas.microsoft.com/office/drawing/2014/main" id="{8DA0ADBA-EFEB-081E-11A0-C0EC845C7479}"/>
              </a:ext>
            </a:extLst>
          </p:cNvPr>
          <p:cNvGraphicFramePr/>
          <p:nvPr/>
        </p:nvGraphicFramePr>
        <p:xfrm>
          <a:off x="8109278" y="860535"/>
          <a:ext cx="1752128" cy="1762396"/>
        </p:xfrm>
        <a:graphic>
          <a:graphicData uri="http://schemas.openxmlformats.org/drawingml/2006/chart">
            <c:chart xmlns:c="http://schemas.openxmlformats.org/drawingml/2006/chart" xmlns:r="http://schemas.openxmlformats.org/officeDocument/2006/relationships" r:id="rId11"/>
          </a:graphicData>
        </a:graphic>
      </p:graphicFrame>
      <p:sp>
        <p:nvSpPr>
          <p:cNvPr id="22" name="TextBox 21">
            <a:extLst>
              <a:ext uri="{FF2B5EF4-FFF2-40B4-BE49-F238E27FC236}">
                <a16:creationId xmlns:a16="http://schemas.microsoft.com/office/drawing/2014/main" id="{62318A44-9B81-7FAD-1859-14F63D88E713}"/>
              </a:ext>
            </a:extLst>
          </p:cNvPr>
          <p:cNvSpPr txBox="1"/>
          <p:nvPr/>
        </p:nvSpPr>
        <p:spPr>
          <a:xfrm>
            <a:off x="8350342" y="2674348"/>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Search</a:t>
            </a:r>
          </a:p>
        </p:txBody>
      </p:sp>
      <p:graphicFrame>
        <p:nvGraphicFramePr>
          <p:cNvPr id="23" name="Chart 22">
            <a:extLst>
              <a:ext uri="{FF2B5EF4-FFF2-40B4-BE49-F238E27FC236}">
                <a16:creationId xmlns:a16="http://schemas.microsoft.com/office/drawing/2014/main" id="{83EECDBF-EC18-3122-E106-0270BEDD6C8C}"/>
              </a:ext>
            </a:extLst>
          </p:cNvPr>
          <p:cNvGraphicFramePr/>
          <p:nvPr/>
        </p:nvGraphicFramePr>
        <p:xfrm>
          <a:off x="4338303" y="3096737"/>
          <a:ext cx="1752128" cy="1762396"/>
        </p:xfrm>
        <a:graphic>
          <a:graphicData uri="http://schemas.openxmlformats.org/drawingml/2006/chart">
            <c:chart xmlns:c="http://schemas.openxmlformats.org/drawingml/2006/chart" xmlns:r="http://schemas.openxmlformats.org/officeDocument/2006/relationships" r:id="rId12"/>
          </a:graphicData>
        </a:graphic>
      </p:graphicFrame>
      <p:sp>
        <p:nvSpPr>
          <p:cNvPr id="24" name="TextBox 23">
            <a:extLst>
              <a:ext uri="{FF2B5EF4-FFF2-40B4-BE49-F238E27FC236}">
                <a16:creationId xmlns:a16="http://schemas.microsoft.com/office/drawing/2014/main" id="{F44FDB5E-6940-F7B4-488F-BB524AD8EAFE}"/>
              </a:ext>
            </a:extLst>
          </p:cNvPr>
          <p:cNvSpPr txBox="1"/>
          <p:nvPr/>
        </p:nvSpPr>
        <p:spPr>
          <a:xfrm>
            <a:off x="4579368" y="4910550"/>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Outdoor</a:t>
            </a:r>
          </a:p>
        </p:txBody>
      </p:sp>
      <p:graphicFrame>
        <p:nvGraphicFramePr>
          <p:cNvPr id="25" name="Chart 24">
            <a:extLst>
              <a:ext uri="{FF2B5EF4-FFF2-40B4-BE49-F238E27FC236}">
                <a16:creationId xmlns:a16="http://schemas.microsoft.com/office/drawing/2014/main" id="{846B9474-9C2C-CC9D-2393-2BE3A1F656EC}"/>
              </a:ext>
            </a:extLst>
          </p:cNvPr>
          <p:cNvGraphicFramePr/>
          <p:nvPr/>
        </p:nvGraphicFramePr>
        <p:xfrm>
          <a:off x="6309258" y="3093184"/>
          <a:ext cx="1752128" cy="1762396"/>
        </p:xfrm>
        <a:graphic>
          <a:graphicData uri="http://schemas.openxmlformats.org/drawingml/2006/chart">
            <c:chart xmlns:c="http://schemas.openxmlformats.org/drawingml/2006/chart" xmlns:r="http://schemas.openxmlformats.org/officeDocument/2006/relationships" r:id="rId13"/>
          </a:graphicData>
        </a:graphic>
      </p:graphicFrame>
      <p:sp>
        <p:nvSpPr>
          <p:cNvPr id="26" name="TextBox 25">
            <a:extLst>
              <a:ext uri="{FF2B5EF4-FFF2-40B4-BE49-F238E27FC236}">
                <a16:creationId xmlns:a16="http://schemas.microsoft.com/office/drawing/2014/main" id="{2981C1D8-0CCC-BA1D-CFBC-BBF6E77F42CD}"/>
              </a:ext>
            </a:extLst>
          </p:cNvPr>
          <p:cNvSpPr txBox="1"/>
          <p:nvPr/>
        </p:nvSpPr>
        <p:spPr>
          <a:xfrm>
            <a:off x="6550324" y="4906997"/>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Direct Mail</a:t>
            </a:r>
          </a:p>
        </p:txBody>
      </p:sp>
      <p:graphicFrame>
        <p:nvGraphicFramePr>
          <p:cNvPr id="27" name="Chart 26">
            <a:extLst>
              <a:ext uri="{FF2B5EF4-FFF2-40B4-BE49-F238E27FC236}">
                <a16:creationId xmlns:a16="http://schemas.microsoft.com/office/drawing/2014/main" id="{289792A5-E91D-BD2A-4590-5DE0D136183B}"/>
              </a:ext>
            </a:extLst>
          </p:cNvPr>
          <p:cNvGraphicFramePr/>
          <p:nvPr/>
        </p:nvGraphicFramePr>
        <p:xfrm>
          <a:off x="10039215" y="3093184"/>
          <a:ext cx="1752128" cy="1762396"/>
        </p:xfrm>
        <a:graphic>
          <a:graphicData uri="http://schemas.openxmlformats.org/drawingml/2006/chart">
            <c:chart xmlns:c="http://schemas.openxmlformats.org/drawingml/2006/chart" xmlns:r="http://schemas.openxmlformats.org/officeDocument/2006/relationships" r:id="rId14"/>
          </a:graphicData>
        </a:graphic>
      </p:graphicFrame>
      <p:sp>
        <p:nvSpPr>
          <p:cNvPr id="28" name="TextBox 27">
            <a:extLst>
              <a:ext uri="{FF2B5EF4-FFF2-40B4-BE49-F238E27FC236}">
                <a16:creationId xmlns:a16="http://schemas.microsoft.com/office/drawing/2014/main" id="{CD2624DC-5E7C-558C-DF20-0FF998B914D0}"/>
              </a:ext>
            </a:extLst>
          </p:cNvPr>
          <p:cNvSpPr txBox="1"/>
          <p:nvPr/>
        </p:nvSpPr>
        <p:spPr>
          <a:xfrm>
            <a:off x="10280279" y="4906997"/>
            <a:ext cx="1270000" cy="338550"/>
          </a:xfrm>
          <a:prstGeom prst="rect">
            <a:avLst/>
          </a:prstGeom>
          <a:noFill/>
        </p:spPr>
        <p:txBody>
          <a:bodyPr wrap="square" lIns="121917" tIns="60958" rIns="121917" bIns="60958"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808080"/>
                </a:solidFill>
                <a:effectLst/>
                <a:uLnTx/>
                <a:uFillTx/>
                <a:latin typeface="Arial"/>
                <a:ea typeface="+mn-ea"/>
                <a:cs typeface="+mn-cs"/>
              </a:rPr>
              <a:t>Websites</a:t>
            </a:r>
          </a:p>
        </p:txBody>
      </p:sp>
      <p:grpSp>
        <p:nvGrpSpPr>
          <p:cNvPr id="30" name="Group 29">
            <a:extLst>
              <a:ext uri="{FF2B5EF4-FFF2-40B4-BE49-F238E27FC236}">
                <a16:creationId xmlns:a16="http://schemas.microsoft.com/office/drawing/2014/main" id="{BEFAE210-1CDA-FD28-5904-593914AE3FAB}"/>
              </a:ext>
            </a:extLst>
          </p:cNvPr>
          <p:cNvGrpSpPr/>
          <p:nvPr/>
        </p:nvGrpSpPr>
        <p:grpSpPr>
          <a:xfrm>
            <a:off x="10654916" y="3768801"/>
            <a:ext cx="419125" cy="414160"/>
            <a:chOff x="11134618" y="2265484"/>
            <a:chExt cx="419125" cy="414160"/>
          </a:xfrm>
        </p:grpSpPr>
        <p:sp>
          <p:nvSpPr>
            <p:cNvPr id="31" name="Freeform 82">
              <a:extLst>
                <a:ext uri="{FF2B5EF4-FFF2-40B4-BE49-F238E27FC236}">
                  <a16:creationId xmlns:a16="http://schemas.microsoft.com/office/drawing/2014/main" id="{2A590D63-0897-A9EA-7886-FDC5A970F272}"/>
                </a:ext>
              </a:extLst>
            </p:cNvPr>
            <p:cNvSpPr>
              <a:spLocks noEditPoints="1"/>
            </p:cNvSpPr>
            <p:nvPr/>
          </p:nvSpPr>
          <p:spPr bwMode="auto">
            <a:xfrm>
              <a:off x="11177457" y="2419944"/>
              <a:ext cx="96651" cy="161796"/>
            </a:xfrm>
            <a:custGeom>
              <a:avLst/>
              <a:gdLst>
                <a:gd name="T0" fmla="*/ 1323 w 1655"/>
                <a:gd name="T1" fmla="*/ 209 h 2533"/>
                <a:gd name="T2" fmla="*/ 1277 w 1655"/>
                <a:gd name="T3" fmla="*/ 233 h 2533"/>
                <a:gd name="T4" fmla="*/ 219 w 1655"/>
                <a:gd name="T5" fmla="*/ 1242 h 2533"/>
                <a:gd name="T6" fmla="*/ 205 w 1655"/>
                <a:gd name="T7" fmla="*/ 1296 h 2533"/>
                <a:gd name="T8" fmla="*/ 221 w 1655"/>
                <a:gd name="T9" fmla="*/ 1349 h 2533"/>
                <a:gd name="T10" fmla="*/ 1279 w 1655"/>
                <a:gd name="T11" fmla="*/ 2302 h 2533"/>
                <a:gd name="T12" fmla="*/ 1323 w 1655"/>
                <a:gd name="T13" fmla="*/ 2324 h 2533"/>
                <a:gd name="T14" fmla="*/ 1377 w 1655"/>
                <a:gd name="T15" fmla="*/ 2324 h 2533"/>
                <a:gd name="T16" fmla="*/ 1424 w 1655"/>
                <a:gd name="T17" fmla="*/ 2294 h 2533"/>
                <a:gd name="T18" fmla="*/ 1450 w 1655"/>
                <a:gd name="T19" fmla="*/ 2235 h 2533"/>
                <a:gd name="T20" fmla="*/ 1436 w 1655"/>
                <a:gd name="T21" fmla="*/ 2175 h 2533"/>
                <a:gd name="T22" fmla="*/ 543 w 1655"/>
                <a:gd name="T23" fmla="*/ 1365 h 2533"/>
                <a:gd name="T24" fmla="*/ 511 w 1655"/>
                <a:gd name="T25" fmla="*/ 1319 h 2533"/>
                <a:gd name="T26" fmla="*/ 511 w 1655"/>
                <a:gd name="T27" fmla="*/ 1264 h 2533"/>
                <a:gd name="T28" fmla="*/ 539 w 1655"/>
                <a:gd name="T29" fmla="*/ 1216 h 2533"/>
                <a:gd name="T30" fmla="*/ 1436 w 1655"/>
                <a:gd name="T31" fmla="*/ 362 h 2533"/>
                <a:gd name="T32" fmla="*/ 1450 w 1655"/>
                <a:gd name="T33" fmla="*/ 311 h 2533"/>
                <a:gd name="T34" fmla="*/ 1438 w 1655"/>
                <a:gd name="T35" fmla="*/ 259 h 2533"/>
                <a:gd name="T36" fmla="*/ 1403 w 1655"/>
                <a:gd name="T37" fmla="*/ 221 h 2533"/>
                <a:gd name="T38" fmla="*/ 1351 w 1655"/>
                <a:gd name="T39" fmla="*/ 205 h 2533"/>
                <a:gd name="T40" fmla="*/ 1357 w 1655"/>
                <a:gd name="T41" fmla="*/ 0 h 2533"/>
                <a:gd name="T42" fmla="*/ 1452 w 1655"/>
                <a:gd name="T43" fmla="*/ 18 h 2533"/>
                <a:gd name="T44" fmla="*/ 1536 w 1655"/>
                <a:gd name="T45" fmla="*/ 64 h 2533"/>
                <a:gd name="T46" fmla="*/ 1601 w 1655"/>
                <a:gd name="T47" fmla="*/ 134 h 2533"/>
                <a:gd name="T48" fmla="*/ 1643 w 1655"/>
                <a:gd name="T49" fmla="*/ 221 h 2533"/>
                <a:gd name="T50" fmla="*/ 1655 w 1655"/>
                <a:gd name="T51" fmla="*/ 317 h 2533"/>
                <a:gd name="T52" fmla="*/ 1639 w 1655"/>
                <a:gd name="T53" fmla="*/ 412 h 2533"/>
                <a:gd name="T54" fmla="*/ 1593 w 1655"/>
                <a:gd name="T55" fmla="*/ 496 h 2533"/>
                <a:gd name="T56" fmla="*/ 762 w 1655"/>
                <a:gd name="T57" fmla="*/ 1288 h 2533"/>
                <a:gd name="T58" fmla="*/ 1591 w 1655"/>
                <a:gd name="T59" fmla="*/ 2036 h 2533"/>
                <a:gd name="T60" fmla="*/ 1641 w 1655"/>
                <a:gd name="T61" fmla="*/ 2131 h 2533"/>
                <a:gd name="T62" fmla="*/ 1655 w 1655"/>
                <a:gd name="T63" fmla="*/ 2235 h 2533"/>
                <a:gd name="T64" fmla="*/ 1635 w 1655"/>
                <a:gd name="T65" fmla="*/ 2338 h 2533"/>
                <a:gd name="T66" fmla="*/ 1578 w 1655"/>
                <a:gd name="T67" fmla="*/ 2430 h 2533"/>
                <a:gd name="T68" fmla="*/ 1496 w 1655"/>
                <a:gd name="T69" fmla="*/ 2495 h 2533"/>
                <a:gd name="T70" fmla="*/ 1401 w 1655"/>
                <a:gd name="T71" fmla="*/ 2529 h 2533"/>
                <a:gd name="T72" fmla="*/ 1291 w 1655"/>
                <a:gd name="T73" fmla="*/ 2527 h 2533"/>
                <a:gd name="T74" fmla="*/ 1188 w 1655"/>
                <a:gd name="T75" fmla="*/ 2489 h 2533"/>
                <a:gd name="T76" fmla="*/ 102 w 1655"/>
                <a:gd name="T77" fmla="*/ 1524 h 2533"/>
                <a:gd name="T78" fmla="*/ 38 w 1655"/>
                <a:gd name="T79" fmla="*/ 1445 h 2533"/>
                <a:gd name="T80" fmla="*/ 4 w 1655"/>
                <a:gd name="T81" fmla="*/ 1349 h 2533"/>
                <a:gd name="T82" fmla="*/ 2 w 1655"/>
                <a:gd name="T83" fmla="*/ 1248 h 2533"/>
                <a:gd name="T84" fmla="*/ 34 w 1655"/>
                <a:gd name="T85" fmla="*/ 1150 h 2533"/>
                <a:gd name="T86" fmla="*/ 96 w 1655"/>
                <a:gd name="T87" fmla="*/ 1071 h 2533"/>
                <a:gd name="T88" fmla="*/ 1174 w 1655"/>
                <a:gd name="T89" fmla="*/ 54 h 2533"/>
                <a:gd name="T90" fmla="*/ 1261 w 1655"/>
                <a:gd name="T91" fmla="*/ 12 h 2533"/>
                <a:gd name="T92" fmla="*/ 1357 w 1655"/>
                <a:gd name="T93" fmla="*/ 0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55" h="2533">
                  <a:moveTo>
                    <a:pt x="1349" y="205"/>
                  </a:moveTo>
                  <a:lnTo>
                    <a:pt x="1323" y="209"/>
                  </a:lnTo>
                  <a:lnTo>
                    <a:pt x="1299" y="217"/>
                  </a:lnTo>
                  <a:lnTo>
                    <a:pt x="1277" y="233"/>
                  </a:lnTo>
                  <a:lnTo>
                    <a:pt x="237" y="1220"/>
                  </a:lnTo>
                  <a:lnTo>
                    <a:pt x="219" y="1242"/>
                  </a:lnTo>
                  <a:lnTo>
                    <a:pt x="209" y="1268"/>
                  </a:lnTo>
                  <a:lnTo>
                    <a:pt x="205" y="1296"/>
                  </a:lnTo>
                  <a:lnTo>
                    <a:pt x="209" y="1323"/>
                  </a:lnTo>
                  <a:lnTo>
                    <a:pt x="221" y="1349"/>
                  </a:lnTo>
                  <a:lnTo>
                    <a:pt x="239" y="1371"/>
                  </a:lnTo>
                  <a:lnTo>
                    <a:pt x="1279" y="2302"/>
                  </a:lnTo>
                  <a:lnTo>
                    <a:pt x="1299" y="2316"/>
                  </a:lnTo>
                  <a:lnTo>
                    <a:pt x="1323" y="2324"/>
                  </a:lnTo>
                  <a:lnTo>
                    <a:pt x="1349" y="2328"/>
                  </a:lnTo>
                  <a:lnTo>
                    <a:pt x="1377" y="2324"/>
                  </a:lnTo>
                  <a:lnTo>
                    <a:pt x="1403" y="2312"/>
                  </a:lnTo>
                  <a:lnTo>
                    <a:pt x="1424" y="2294"/>
                  </a:lnTo>
                  <a:lnTo>
                    <a:pt x="1442" y="2266"/>
                  </a:lnTo>
                  <a:lnTo>
                    <a:pt x="1450" y="2235"/>
                  </a:lnTo>
                  <a:lnTo>
                    <a:pt x="1448" y="2203"/>
                  </a:lnTo>
                  <a:lnTo>
                    <a:pt x="1436" y="2175"/>
                  </a:lnTo>
                  <a:lnTo>
                    <a:pt x="1416" y="2149"/>
                  </a:lnTo>
                  <a:lnTo>
                    <a:pt x="543" y="1365"/>
                  </a:lnTo>
                  <a:lnTo>
                    <a:pt x="523" y="1345"/>
                  </a:lnTo>
                  <a:lnTo>
                    <a:pt x="511" y="1319"/>
                  </a:lnTo>
                  <a:lnTo>
                    <a:pt x="507" y="1292"/>
                  </a:lnTo>
                  <a:lnTo>
                    <a:pt x="511" y="1264"/>
                  </a:lnTo>
                  <a:lnTo>
                    <a:pt x="523" y="1238"/>
                  </a:lnTo>
                  <a:lnTo>
                    <a:pt x="539" y="1216"/>
                  </a:lnTo>
                  <a:lnTo>
                    <a:pt x="1418" y="382"/>
                  </a:lnTo>
                  <a:lnTo>
                    <a:pt x="1436" y="362"/>
                  </a:lnTo>
                  <a:lnTo>
                    <a:pt x="1446" y="337"/>
                  </a:lnTo>
                  <a:lnTo>
                    <a:pt x="1450" y="311"/>
                  </a:lnTo>
                  <a:lnTo>
                    <a:pt x="1448" y="285"/>
                  </a:lnTo>
                  <a:lnTo>
                    <a:pt x="1438" y="259"/>
                  </a:lnTo>
                  <a:lnTo>
                    <a:pt x="1422" y="237"/>
                  </a:lnTo>
                  <a:lnTo>
                    <a:pt x="1403" y="221"/>
                  </a:lnTo>
                  <a:lnTo>
                    <a:pt x="1377" y="209"/>
                  </a:lnTo>
                  <a:lnTo>
                    <a:pt x="1351" y="205"/>
                  </a:lnTo>
                  <a:lnTo>
                    <a:pt x="1349" y="205"/>
                  </a:lnTo>
                  <a:close/>
                  <a:moveTo>
                    <a:pt x="1357" y="0"/>
                  </a:moveTo>
                  <a:lnTo>
                    <a:pt x="1405" y="4"/>
                  </a:lnTo>
                  <a:lnTo>
                    <a:pt x="1452" y="18"/>
                  </a:lnTo>
                  <a:lnTo>
                    <a:pt x="1496" y="36"/>
                  </a:lnTo>
                  <a:lnTo>
                    <a:pt x="1536" y="64"/>
                  </a:lnTo>
                  <a:lnTo>
                    <a:pt x="1572" y="96"/>
                  </a:lnTo>
                  <a:lnTo>
                    <a:pt x="1601" y="134"/>
                  </a:lnTo>
                  <a:lnTo>
                    <a:pt x="1627" y="175"/>
                  </a:lnTo>
                  <a:lnTo>
                    <a:pt x="1643" y="221"/>
                  </a:lnTo>
                  <a:lnTo>
                    <a:pt x="1653" y="267"/>
                  </a:lnTo>
                  <a:lnTo>
                    <a:pt x="1655" y="317"/>
                  </a:lnTo>
                  <a:lnTo>
                    <a:pt x="1651" y="364"/>
                  </a:lnTo>
                  <a:lnTo>
                    <a:pt x="1639" y="412"/>
                  </a:lnTo>
                  <a:lnTo>
                    <a:pt x="1619" y="456"/>
                  </a:lnTo>
                  <a:lnTo>
                    <a:pt x="1593" y="496"/>
                  </a:lnTo>
                  <a:lnTo>
                    <a:pt x="1560" y="532"/>
                  </a:lnTo>
                  <a:lnTo>
                    <a:pt x="762" y="1288"/>
                  </a:lnTo>
                  <a:lnTo>
                    <a:pt x="1554" y="1996"/>
                  </a:lnTo>
                  <a:lnTo>
                    <a:pt x="1591" y="2036"/>
                  </a:lnTo>
                  <a:lnTo>
                    <a:pt x="1621" y="2081"/>
                  </a:lnTo>
                  <a:lnTo>
                    <a:pt x="1641" y="2131"/>
                  </a:lnTo>
                  <a:lnTo>
                    <a:pt x="1653" y="2181"/>
                  </a:lnTo>
                  <a:lnTo>
                    <a:pt x="1655" y="2235"/>
                  </a:lnTo>
                  <a:lnTo>
                    <a:pt x="1649" y="2286"/>
                  </a:lnTo>
                  <a:lnTo>
                    <a:pt x="1635" y="2338"/>
                  </a:lnTo>
                  <a:lnTo>
                    <a:pt x="1611" y="2386"/>
                  </a:lnTo>
                  <a:lnTo>
                    <a:pt x="1578" y="2430"/>
                  </a:lnTo>
                  <a:lnTo>
                    <a:pt x="1540" y="2465"/>
                  </a:lnTo>
                  <a:lnTo>
                    <a:pt x="1496" y="2495"/>
                  </a:lnTo>
                  <a:lnTo>
                    <a:pt x="1450" y="2515"/>
                  </a:lnTo>
                  <a:lnTo>
                    <a:pt x="1401" y="2529"/>
                  </a:lnTo>
                  <a:lnTo>
                    <a:pt x="1349" y="2533"/>
                  </a:lnTo>
                  <a:lnTo>
                    <a:pt x="1291" y="2527"/>
                  </a:lnTo>
                  <a:lnTo>
                    <a:pt x="1237" y="2513"/>
                  </a:lnTo>
                  <a:lnTo>
                    <a:pt x="1188" y="2489"/>
                  </a:lnTo>
                  <a:lnTo>
                    <a:pt x="1142" y="2455"/>
                  </a:lnTo>
                  <a:lnTo>
                    <a:pt x="102" y="1524"/>
                  </a:lnTo>
                  <a:lnTo>
                    <a:pt x="68" y="1486"/>
                  </a:lnTo>
                  <a:lnTo>
                    <a:pt x="38" y="1445"/>
                  </a:lnTo>
                  <a:lnTo>
                    <a:pt x="18" y="1399"/>
                  </a:lnTo>
                  <a:lnTo>
                    <a:pt x="4" y="1349"/>
                  </a:lnTo>
                  <a:lnTo>
                    <a:pt x="0" y="1297"/>
                  </a:lnTo>
                  <a:lnTo>
                    <a:pt x="2" y="1248"/>
                  </a:lnTo>
                  <a:lnTo>
                    <a:pt x="14" y="1198"/>
                  </a:lnTo>
                  <a:lnTo>
                    <a:pt x="34" y="1150"/>
                  </a:lnTo>
                  <a:lnTo>
                    <a:pt x="62" y="1108"/>
                  </a:lnTo>
                  <a:lnTo>
                    <a:pt x="96" y="1071"/>
                  </a:lnTo>
                  <a:lnTo>
                    <a:pt x="1136" y="84"/>
                  </a:lnTo>
                  <a:lnTo>
                    <a:pt x="1174" y="54"/>
                  </a:lnTo>
                  <a:lnTo>
                    <a:pt x="1216" y="30"/>
                  </a:lnTo>
                  <a:lnTo>
                    <a:pt x="1261" y="12"/>
                  </a:lnTo>
                  <a:lnTo>
                    <a:pt x="1307" y="2"/>
                  </a:lnTo>
                  <a:lnTo>
                    <a:pt x="1357"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32" name="Freeform 83">
              <a:extLst>
                <a:ext uri="{FF2B5EF4-FFF2-40B4-BE49-F238E27FC236}">
                  <a16:creationId xmlns:a16="http://schemas.microsoft.com/office/drawing/2014/main" id="{F0AEAF08-9B8D-CD9E-A050-0FB196DB75D2}"/>
                </a:ext>
              </a:extLst>
            </p:cNvPr>
            <p:cNvSpPr>
              <a:spLocks noEditPoints="1"/>
            </p:cNvSpPr>
            <p:nvPr/>
          </p:nvSpPr>
          <p:spPr bwMode="auto">
            <a:xfrm>
              <a:off x="11404534" y="2419944"/>
              <a:ext cx="96768" cy="161796"/>
            </a:xfrm>
            <a:custGeom>
              <a:avLst/>
              <a:gdLst>
                <a:gd name="T0" fmla="*/ 282 w 1657"/>
                <a:gd name="T1" fmla="*/ 209 h 2533"/>
                <a:gd name="T2" fmla="*/ 235 w 1657"/>
                <a:gd name="T3" fmla="*/ 237 h 2533"/>
                <a:gd name="T4" fmla="*/ 207 w 1657"/>
                <a:gd name="T5" fmla="*/ 295 h 2533"/>
                <a:gd name="T6" fmla="*/ 219 w 1657"/>
                <a:gd name="T7" fmla="*/ 356 h 2533"/>
                <a:gd name="T8" fmla="*/ 1116 w 1657"/>
                <a:gd name="T9" fmla="*/ 1216 h 2533"/>
                <a:gd name="T10" fmla="*/ 1146 w 1657"/>
                <a:gd name="T11" fmla="*/ 1264 h 2533"/>
                <a:gd name="T12" fmla="*/ 1144 w 1657"/>
                <a:gd name="T13" fmla="*/ 1319 h 2533"/>
                <a:gd name="T14" fmla="*/ 1114 w 1657"/>
                <a:gd name="T15" fmla="*/ 1365 h 2533"/>
                <a:gd name="T16" fmla="*/ 219 w 1657"/>
                <a:gd name="T17" fmla="*/ 2175 h 2533"/>
                <a:gd name="T18" fmla="*/ 207 w 1657"/>
                <a:gd name="T19" fmla="*/ 2235 h 2533"/>
                <a:gd name="T20" fmla="*/ 233 w 1657"/>
                <a:gd name="T21" fmla="*/ 2294 h 2533"/>
                <a:gd name="T22" fmla="*/ 280 w 1657"/>
                <a:gd name="T23" fmla="*/ 2324 h 2533"/>
                <a:gd name="T24" fmla="*/ 308 w 1657"/>
                <a:gd name="T25" fmla="*/ 2328 h 2533"/>
                <a:gd name="T26" fmla="*/ 356 w 1657"/>
                <a:gd name="T27" fmla="*/ 2316 h 2533"/>
                <a:gd name="T28" fmla="*/ 1418 w 1657"/>
                <a:gd name="T29" fmla="*/ 1371 h 2533"/>
                <a:gd name="T30" fmla="*/ 1448 w 1657"/>
                <a:gd name="T31" fmla="*/ 1323 h 2533"/>
                <a:gd name="T32" fmla="*/ 1452 w 1657"/>
                <a:gd name="T33" fmla="*/ 1296 h 2533"/>
                <a:gd name="T34" fmla="*/ 1438 w 1657"/>
                <a:gd name="T35" fmla="*/ 1242 h 2533"/>
                <a:gd name="T36" fmla="*/ 380 w 1657"/>
                <a:gd name="T37" fmla="*/ 233 h 2533"/>
                <a:gd name="T38" fmla="*/ 334 w 1657"/>
                <a:gd name="T39" fmla="*/ 209 h 2533"/>
                <a:gd name="T40" fmla="*/ 326 w 1657"/>
                <a:gd name="T41" fmla="*/ 0 h 2533"/>
                <a:gd name="T42" fmla="*/ 430 w 1657"/>
                <a:gd name="T43" fmla="*/ 24 h 2533"/>
                <a:gd name="T44" fmla="*/ 521 w 1657"/>
                <a:gd name="T45" fmla="*/ 84 h 2533"/>
                <a:gd name="T46" fmla="*/ 1595 w 1657"/>
                <a:gd name="T47" fmla="*/ 1108 h 2533"/>
                <a:gd name="T48" fmla="*/ 1641 w 1657"/>
                <a:gd name="T49" fmla="*/ 1198 h 2533"/>
                <a:gd name="T50" fmla="*/ 1657 w 1657"/>
                <a:gd name="T51" fmla="*/ 1297 h 2533"/>
                <a:gd name="T52" fmla="*/ 1639 w 1657"/>
                <a:gd name="T53" fmla="*/ 1399 h 2533"/>
                <a:gd name="T54" fmla="*/ 1589 w 1657"/>
                <a:gd name="T55" fmla="*/ 1486 h 2533"/>
                <a:gd name="T56" fmla="*/ 513 w 1657"/>
                <a:gd name="T57" fmla="*/ 2455 h 2533"/>
                <a:gd name="T58" fmla="*/ 418 w 1657"/>
                <a:gd name="T59" fmla="*/ 2513 h 2533"/>
                <a:gd name="T60" fmla="*/ 308 w 1657"/>
                <a:gd name="T61" fmla="*/ 2533 h 2533"/>
                <a:gd name="T62" fmla="*/ 256 w 1657"/>
                <a:gd name="T63" fmla="*/ 2529 h 2533"/>
                <a:gd name="T64" fmla="*/ 159 w 1657"/>
                <a:gd name="T65" fmla="*/ 2495 h 2533"/>
                <a:gd name="T66" fmla="*/ 79 w 1657"/>
                <a:gd name="T67" fmla="*/ 2430 h 2533"/>
                <a:gd name="T68" fmla="*/ 22 w 1657"/>
                <a:gd name="T69" fmla="*/ 2338 h 2533"/>
                <a:gd name="T70" fmla="*/ 0 w 1657"/>
                <a:gd name="T71" fmla="*/ 2235 h 2533"/>
                <a:gd name="T72" fmla="*/ 16 w 1657"/>
                <a:gd name="T73" fmla="*/ 2131 h 2533"/>
                <a:gd name="T74" fmla="*/ 66 w 1657"/>
                <a:gd name="T75" fmla="*/ 2036 h 2533"/>
                <a:gd name="T76" fmla="*/ 895 w 1657"/>
                <a:gd name="T77" fmla="*/ 1288 h 2533"/>
                <a:gd name="T78" fmla="*/ 60 w 1657"/>
                <a:gd name="T79" fmla="*/ 490 h 2533"/>
                <a:gd name="T80" fmla="*/ 14 w 1657"/>
                <a:gd name="T81" fmla="*/ 394 h 2533"/>
                <a:gd name="T82" fmla="*/ 2 w 1657"/>
                <a:gd name="T83" fmla="*/ 291 h 2533"/>
                <a:gd name="T84" fmla="*/ 26 w 1657"/>
                <a:gd name="T85" fmla="*/ 187 h 2533"/>
                <a:gd name="T86" fmla="*/ 85 w 1657"/>
                <a:gd name="T87" fmla="*/ 96 h 2533"/>
                <a:gd name="T88" fmla="*/ 173 w 1657"/>
                <a:gd name="T89" fmla="*/ 32 h 2533"/>
                <a:gd name="T90" fmla="*/ 274 w 1657"/>
                <a:gd name="T91" fmla="*/ 2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57" h="2533">
                  <a:moveTo>
                    <a:pt x="308" y="205"/>
                  </a:moveTo>
                  <a:lnTo>
                    <a:pt x="282" y="209"/>
                  </a:lnTo>
                  <a:lnTo>
                    <a:pt x="256" y="219"/>
                  </a:lnTo>
                  <a:lnTo>
                    <a:pt x="235" y="237"/>
                  </a:lnTo>
                  <a:lnTo>
                    <a:pt x="215" y="265"/>
                  </a:lnTo>
                  <a:lnTo>
                    <a:pt x="207" y="295"/>
                  </a:lnTo>
                  <a:lnTo>
                    <a:pt x="207" y="327"/>
                  </a:lnTo>
                  <a:lnTo>
                    <a:pt x="219" y="356"/>
                  </a:lnTo>
                  <a:lnTo>
                    <a:pt x="239" y="382"/>
                  </a:lnTo>
                  <a:lnTo>
                    <a:pt x="1116" y="1216"/>
                  </a:lnTo>
                  <a:lnTo>
                    <a:pt x="1134" y="1238"/>
                  </a:lnTo>
                  <a:lnTo>
                    <a:pt x="1146" y="1264"/>
                  </a:lnTo>
                  <a:lnTo>
                    <a:pt x="1148" y="1292"/>
                  </a:lnTo>
                  <a:lnTo>
                    <a:pt x="1144" y="1319"/>
                  </a:lnTo>
                  <a:lnTo>
                    <a:pt x="1132" y="1345"/>
                  </a:lnTo>
                  <a:lnTo>
                    <a:pt x="1114" y="1365"/>
                  </a:lnTo>
                  <a:lnTo>
                    <a:pt x="241" y="2149"/>
                  </a:lnTo>
                  <a:lnTo>
                    <a:pt x="219" y="2175"/>
                  </a:lnTo>
                  <a:lnTo>
                    <a:pt x="209" y="2203"/>
                  </a:lnTo>
                  <a:lnTo>
                    <a:pt x="207" y="2235"/>
                  </a:lnTo>
                  <a:lnTo>
                    <a:pt x="215" y="2266"/>
                  </a:lnTo>
                  <a:lnTo>
                    <a:pt x="233" y="2294"/>
                  </a:lnTo>
                  <a:lnTo>
                    <a:pt x="255" y="2312"/>
                  </a:lnTo>
                  <a:lnTo>
                    <a:pt x="280" y="2324"/>
                  </a:lnTo>
                  <a:lnTo>
                    <a:pt x="308" y="2328"/>
                  </a:lnTo>
                  <a:lnTo>
                    <a:pt x="308" y="2328"/>
                  </a:lnTo>
                  <a:lnTo>
                    <a:pt x="334" y="2324"/>
                  </a:lnTo>
                  <a:lnTo>
                    <a:pt x="356" y="2316"/>
                  </a:lnTo>
                  <a:lnTo>
                    <a:pt x="378" y="2302"/>
                  </a:lnTo>
                  <a:lnTo>
                    <a:pt x="1418" y="1371"/>
                  </a:lnTo>
                  <a:lnTo>
                    <a:pt x="1436" y="1349"/>
                  </a:lnTo>
                  <a:lnTo>
                    <a:pt x="1448" y="1323"/>
                  </a:lnTo>
                  <a:lnTo>
                    <a:pt x="1452" y="1296"/>
                  </a:lnTo>
                  <a:lnTo>
                    <a:pt x="1452" y="1296"/>
                  </a:lnTo>
                  <a:lnTo>
                    <a:pt x="1448" y="1268"/>
                  </a:lnTo>
                  <a:lnTo>
                    <a:pt x="1438" y="1242"/>
                  </a:lnTo>
                  <a:lnTo>
                    <a:pt x="1420" y="1220"/>
                  </a:lnTo>
                  <a:lnTo>
                    <a:pt x="380" y="233"/>
                  </a:lnTo>
                  <a:lnTo>
                    <a:pt x="358" y="217"/>
                  </a:lnTo>
                  <a:lnTo>
                    <a:pt x="334" y="209"/>
                  </a:lnTo>
                  <a:lnTo>
                    <a:pt x="308" y="205"/>
                  </a:lnTo>
                  <a:close/>
                  <a:moveTo>
                    <a:pt x="326" y="0"/>
                  </a:moveTo>
                  <a:lnTo>
                    <a:pt x="378" y="8"/>
                  </a:lnTo>
                  <a:lnTo>
                    <a:pt x="430" y="24"/>
                  </a:lnTo>
                  <a:lnTo>
                    <a:pt x="477" y="50"/>
                  </a:lnTo>
                  <a:lnTo>
                    <a:pt x="521" y="84"/>
                  </a:lnTo>
                  <a:lnTo>
                    <a:pt x="1561" y="1071"/>
                  </a:lnTo>
                  <a:lnTo>
                    <a:pt x="1595" y="1108"/>
                  </a:lnTo>
                  <a:lnTo>
                    <a:pt x="1621" y="1150"/>
                  </a:lnTo>
                  <a:lnTo>
                    <a:pt x="1641" y="1198"/>
                  </a:lnTo>
                  <a:lnTo>
                    <a:pt x="1653" y="1248"/>
                  </a:lnTo>
                  <a:lnTo>
                    <a:pt x="1657" y="1297"/>
                  </a:lnTo>
                  <a:lnTo>
                    <a:pt x="1653" y="1349"/>
                  </a:lnTo>
                  <a:lnTo>
                    <a:pt x="1639" y="1399"/>
                  </a:lnTo>
                  <a:lnTo>
                    <a:pt x="1617" y="1445"/>
                  </a:lnTo>
                  <a:lnTo>
                    <a:pt x="1589" y="1486"/>
                  </a:lnTo>
                  <a:lnTo>
                    <a:pt x="1555" y="1524"/>
                  </a:lnTo>
                  <a:lnTo>
                    <a:pt x="513" y="2455"/>
                  </a:lnTo>
                  <a:lnTo>
                    <a:pt x="469" y="2489"/>
                  </a:lnTo>
                  <a:lnTo>
                    <a:pt x="418" y="2513"/>
                  </a:lnTo>
                  <a:lnTo>
                    <a:pt x="364" y="2527"/>
                  </a:lnTo>
                  <a:lnTo>
                    <a:pt x="308" y="2533"/>
                  </a:lnTo>
                  <a:lnTo>
                    <a:pt x="308" y="2533"/>
                  </a:lnTo>
                  <a:lnTo>
                    <a:pt x="256" y="2529"/>
                  </a:lnTo>
                  <a:lnTo>
                    <a:pt x="207" y="2515"/>
                  </a:lnTo>
                  <a:lnTo>
                    <a:pt x="159" y="2495"/>
                  </a:lnTo>
                  <a:lnTo>
                    <a:pt x="117" y="2465"/>
                  </a:lnTo>
                  <a:lnTo>
                    <a:pt x="79" y="2430"/>
                  </a:lnTo>
                  <a:lnTo>
                    <a:pt x="46" y="2386"/>
                  </a:lnTo>
                  <a:lnTo>
                    <a:pt x="22" y="2338"/>
                  </a:lnTo>
                  <a:lnTo>
                    <a:pt x="6" y="2286"/>
                  </a:lnTo>
                  <a:lnTo>
                    <a:pt x="0" y="2235"/>
                  </a:lnTo>
                  <a:lnTo>
                    <a:pt x="4" y="2181"/>
                  </a:lnTo>
                  <a:lnTo>
                    <a:pt x="16" y="2131"/>
                  </a:lnTo>
                  <a:lnTo>
                    <a:pt x="36" y="2081"/>
                  </a:lnTo>
                  <a:lnTo>
                    <a:pt x="66" y="2036"/>
                  </a:lnTo>
                  <a:lnTo>
                    <a:pt x="103" y="1996"/>
                  </a:lnTo>
                  <a:lnTo>
                    <a:pt x="895" y="1288"/>
                  </a:lnTo>
                  <a:lnTo>
                    <a:pt x="97" y="532"/>
                  </a:lnTo>
                  <a:lnTo>
                    <a:pt x="60" y="490"/>
                  </a:lnTo>
                  <a:lnTo>
                    <a:pt x="32" y="444"/>
                  </a:lnTo>
                  <a:lnTo>
                    <a:pt x="14" y="394"/>
                  </a:lnTo>
                  <a:lnTo>
                    <a:pt x="2" y="343"/>
                  </a:lnTo>
                  <a:lnTo>
                    <a:pt x="2" y="291"/>
                  </a:lnTo>
                  <a:lnTo>
                    <a:pt x="8" y="237"/>
                  </a:lnTo>
                  <a:lnTo>
                    <a:pt x="26" y="187"/>
                  </a:lnTo>
                  <a:lnTo>
                    <a:pt x="50" y="140"/>
                  </a:lnTo>
                  <a:lnTo>
                    <a:pt x="85" y="96"/>
                  </a:lnTo>
                  <a:lnTo>
                    <a:pt x="127" y="60"/>
                  </a:lnTo>
                  <a:lnTo>
                    <a:pt x="173" y="32"/>
                  </a:lnTo>
                  <a:lnTo>
                    <a:pt x="223" y="12"/>
                  </a:lnTo>
                  <a:lnTo>
                    <a:pt x="274" y="2"/>
                  </a:lnTo>
                  <a:lnTo>
                    <a:pt x="326"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33" name="Freeform 84">
              <a:extLst>
                <a:ext uri="{FF2B5EF4-FFF2-40B4-BE49-F238E27FC236}">
                  <a16:creationId xmlns:a16="http://schemas.microsoft.com/office/drawing/2014/main" id="{AC97DDD7-2B43-688E-9801-4CA73BD8EBC9}"/>
                </a:ext>
              </a:extLst>
            </p:cNvPr>
            <p:cNvSpPr>
              <a:spLocks noEditPoints="1"/>
            </p:cNvSpPr>
            <p:nvPr/>
          </p:nvSpPr>
          <p:spPr bwMode="auto">
            <a:xfrm>
              <a:off x="11289301" y="2426973"/>
              <a:ext cx="96885" cy="154767"/>
            </a:xfrm>
            <a:custGeom>
              <a:avLst/>
              <a:gdLst>
                <a:gd name="T0" fmla="*/ 1322 w 1657"/>
                <a:gd name="T1" fmla="*/ 209 h 2423"/>
                <a:gd name="T2" fmla="*/ 1277 w 1657"/>
                <a:gd name="T3" fmla="*/ 235 h 2423"/>
                <a:gd name="T4" fmla="*/ 219 w 1657"/>
                <a:gd name="T5" fmla="*/ 2063 h 2423"/>
                <a:gd name="T6" fmla="*/ 205 w 1657"/>
                <a:gd name="T7" fmla="*/ 2117 h 2423"/>
                <a:gd name="T8" fmla="*/ 219 w 1657"/>
                <a:gd name="T9" fmla="*/ 2166 h 2423"/>
                <a:gd name="T10" fmla="*/ 256 w 1657"/>
                <a:gd name="T11" fmla="*/ 2204 h 2423"/>
                <a:gd name="T12" fmla="*/ 308 w 1657"/>
                <a:gd name="T13" fmla="*/ 2218 h 2423"/>
                <a:gd name="T14" fmla="*/ 360 w 1657"/>
                <a:gd name="T15" fmla="*/ 2204 h 2423"/>
                <a:gd name="T16" fmla="*/ 398 w 1657"/>
                <a:gd name="T17" fmla="*/ 2166 h 2423"/>
                <a:gd name="T18" fmla="*/ 1448 w 1657"/>
                <a:gd name="T19" fmla="*/ 334 h 2423"/>
                <a:gd name="T20" fmla="*/ 1448 w 1657"/>
                <a:gd name="T21" fmla="*/ 280 h 2423"/>
                <a:gd name="T22" fmla="*/ 1422 w 1657"/>
                <a:gd name="T23" fmla="*/ 235 h 2423"/>
                <a:gd name="T24" fmla="*/ 1374 w 1657"/>
                <a:gd name="T25" fmla="*/ 209 h 2423"/>
                <a:gd name="T26" fmla="*/ 1346 w 1657"/>
                <a:gd name="T27" fmla="*/ 0 h 2423"/>
                <a:gd name="T28" fmla="*/ 1452 w 1657"/>
                <a:gd name="T29" fmla="*/ 18 h 2423"/>
                <a:gd name="T30" fmla="*/ 1501 w 1657"/>
                <a:gd name="T31" fmla="*/ 42 h 2423"/>
                <a:gd name="T32" fmla="*/ 1577 w 1657"/>
                <a:gd name="T33" fmla="*/ 101 h 2423"/>
                <a:gd name="T34" fmla="*/ 1631 w 1657"/>
                <a:gd name="T35" fmla="*/ 181 h 2423"/>
                <a:gd name="T36" fmla="*/ 1657 w 1657"/>
                <a:gd name="T37" fmla="*/ 288 h 2423"/>
                <a:gd name="T38" fmla="*/ 1641 w 1657"/>
                <a:gd name="T39" fmla="*/ 406 h 2423"/>
                <a:gd name="T40" fmla="*/ 575 w 1657"/>
                <a:gd name="T41" fmla="*/ 2268 h 2423"/>
                <a:gd name="T42" fmla="*/ 505 w 1657"/>
                <a:gd name="T43" fmla="*/ 2351 h 2423"/>
                <a:gd name="T44" fmla="*/ 413 w 1657"/>
                <a:gd name="T45" fmla="*/ 2405 h 2423"/>
                <a:gd name="T46" fmla="*/ 308 w 1657"/>
                <a:gd name="T47" fmla="*/ 2423 h 2423"/>
                <a:gd name="T48" fmla="*/ 203 w 1657"/>
                <a:gd name="T49" fmla="*/ 2405 h 2423"/>
                <a:gd name="T50" fmla="*/ 109 w 1657"/>
                <a:gd name="T51" fmla="*/ 2349 h 2423"/>
                <a:gd name="T52" fmla="*/ 41 w 1657"/>
                <a:gd name="T53" fmla="*/ 2268 h 2423"/>
                <a:gd name="T54" fmla="*/ 6 w 1657"/>
                <a:gd name="T55" fmla="*/ 2170 h 2423"/>
                <a:gd name="T56" fmla="*/ 4 w 1657"/>
                <a:gd name="T57" fmla="*/ 2065 h 2423"/>
                <a:gd name="T58" fmla="*/ 41 w 1657"/>
                <a:gd name="T59" fmla="*/ 1961 h 2423"/>
                <a:gd name="T60" fmla="*/ 1114 w 1657"/>
                <a:gd name="T61" fmla="*/ 109 h 2423"/>
                <a:gd name="T62" fmla="*/ 1195 w 1657"/>
                <a:gd name="T63" fmla="*/ 40 h 2423"/>
                <a:gd name="T64" fmla="*/ 1295 w 1657"/>
                <a:gd name="T65" fmla="*/ 4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7" h="2423">
                  <a:moveTo>
                    <a:pt x="1348" y="205"/>
                  </a:moveTo>
                  <a:lnTo>
                    <a:pt x="1322" y="209"/>
                  </a:lnTo>
                  <a:lnTo>
                    <a:pt x="1299" y="219"/>
                  </a:lnTo>
                  <a:lnTo>
                    <a:pt x="1277" y="235"/>
                  </a:lnTo>
                  <a:lnTo>
                    <a:pt x="1259" y="256"/>
                  </a:lnTo>
                  <a:lnTo>
                    <a:pt x="219" y="2063"/>
                  </a:lnTo>
                  <a:lnTo>
                    <a:pt x="209" y="2089"/>
                  </a:lnTo>
                  <a:lnTo>
                    <a:pt x="205" y="2117"/>
                  </a:lnTo>
                  <a:lnTo>
                    <a:pt x="209" y="2142"/>
                  </a:lnTo>
                  <a:lnTo>
                    <a:pt x="219" y="2166"/>
                  </a:lnTo>
                  <a:lnTo>
                    <a:pt x="234" y="2186"/>
                  </a:lnTo>
                  <a:lnTo>
                    <a:pt x="256" y="2204"/>
                  </a:lnTo>
                  <a:lnTo>
                    <a:pt x="282" y="2214"/>
                  </a:lnTo>
                  <a:lnTo>
                    <a:pt x="308" y="2218"/>
                  </a:lnTo>
                  <a:lnTo>
                    <a:pt x="334" y="2214"/>
                  </a:lnTo>
                  <a:lnTo>
                    <a:pt x="360" y="2204"/>
                  </a:lnTo>
                  <a:lnTo>
                    <a:pt x="382" y="2188"/>
                  </a:lnTo>
                  <a:lnTo>
                    <a:pt x="398" y="2166"/>
                  </a:lnTo>
                  <a:lnTo>
                    <a:pt x="1438" y="358"/>
                  </a:lnTo>
                  <a:lnTo>
                    <a:pt x="1448" y="334"/>
                  </a:lnTo>
                  <a:lnTo>
                    <a:pt x="1452" y="308"/>
                  </a:lnTo>
                  <a:lnTo>
                    <a:pt x="1448" y="280"/>
                  </a:lnTo>
                  <a:lnTo>
                    <a:pt x="1438" y="256"/>
                  </a:lnTo>
                  <a:lnTo>
                    <a:pt x="1422" y="235"/>
                  </a:lnTo>
                  <a:lnTo>
                    <a:pt x="1400" y="219"/>
                  </a:lnTo>
                  <a:lnTo>
                    <a:pt x="1374" y="209"/>
                  </a:lnTo>
                  <a:lnTo>
                    <a:pt x="1348" y="205"/>
                  </a:lnTo>
                  <a:close/>
                  <a:moveTo>
                    <a:pt x="1346" y="0"/>
                  </a:moveTo>
                  <a:lnTo>
                    <a:pt x="1400" y="4"/>
                  </a:lnTo>
                  <a:lnTo>
                    <a:pt x="1452" y="18"/>
                  </a:lnTo>
                  <a:lnTo>
                    <a:pt x="1501" y="40"/>
                  </a:lnTo>
                  <a:lnTo>
                    <a:pt x="1501" y="42"/>
                  </a:lnTo>
                  <a:lnTo>
                    <a:pt x="1543" y="67"/>
                  </a:lnTo>
                  <a:lnTo>
                    <a:pt x="1577" y="101"/>
                  </a:lnTo>
                  <a:lnTo>
                    <a:pt x="1607" y="139"/>
                  </a:lnTo>
                  <a:lnTo>
                    <a:pt x="1631" y="181"/>
                  </a:lnTo>
                  <a:lnTo>
                    <a:pt x="1647" y="227"/>
                  </a:lnTo>
                  <a:lnTo>
                    <a:pt x="1657" y="288"/>
                  </a:lnTo>
                  <a:lnTo>
                    <a:pt x="1655" y="348"/>
                  </a:lnTo>
                  <a:lnTo>
                    <a:pt x="1641" y="406"/>
                  </a:lnTo>
                  <a:lnTo>
                    <a:pt x="1615" y="461"/>
                  </a:lnTo>
                  <a:lnTo>
                    <a:pt x="575" y="2268"/>
                  </a:lnTo>
                  <a:lnTo>
                    <a:pt x="545" y="2314"/>
                  </a:lnTo>
                  <a:lnTo>
                    <a:pt x="505" y="2351"/>
                  </a:lnTo>
                  <a:lnTo>
                    <a:pt x="463" y="2381"/>
                  </a:lnTo>
                  <a:lnTo>
                    <a:pt x="413" y="2405"/>
                  </a:lnTo>
                  <a:lnTo>
                    <a:pt x="362" y="2419"/>
                  </a:lnTo>
                  <a:lnTo>
                    <a:pt x="308" y="2423"/>
                  </a:lnTo>
                  <a:lnTo>
                    <a:pt x="254" y="2419"/>
                  </a:lnTo>
                  <a:lnTo>
                    <a:pt x="203" y="2405"/>
                  </a:lnTo>
                  <a:lnTo>
                    <a:pt x="155" y="2381"/>
                  </a:lnTo>
                  <a:lnTo>
                    <a:pt x="109" y="2349"/>
                  </a:lnTo>
                  <a:lnTo>
                    <a:pt x="71" y="2312"/>
                  </a:lnTo>
                  <a:lnTo>
                    <a:pt x="41" y="2268"/>
                  </a:lnTo>
                  <a:lnTo>
                    <a:pt x="20" y="2220"/>
                  </a:lnTo>
                  <a:lnTo>
                    <a:pt x="6" y="2170"/>
                  </a:lnTo>
                  <a:lnTo>
                    <a:pt x="0" y="2117"/>
                  </a:lnTo>
                  <a:lnTo>
                    <a:pt x="4" y="2065"/>
                  </a:lnTo>
                  <a:lnTo>
                    <a:pt x="18" y="2011"/>
                  </a:lnTo>
                  <a:lnTo>
                    <a:pt x="41" y="1961"/>
                  </a:lnTo>
                  <a:lnTo>
                    <a:pt x="1082" y="153"/>
                  </a:lnTo>
                  <a:lnTo>
                    <a:pt x="1114" y="109"/>
                  </a:lnTo>
                  <a:lnTo>
                    <a:pt x="1151" y="69"/>
                  </a:lnTo>
                  <a:lnTo>
                    <a:pt x="1195" y="40"/>
                  </a:lnTo>
                  <a:lnTo>
                    <a:pt x="1243" y="18"/>
                  </a:lnTo>
                  <a:lnTo>
                    <a:pt x="1295" y="4"/>
                  </a:lnTo>
                  <a:lnTo>
                    <a:pt x="1346"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1EBF20E9-3A00-3420-EDBB-9185CCBF99B3}"/>
                </a:ext>
              </a:extLst>
            </p:cNvPr>
            <p:cNvGrpSpPr/>
            <p:nvPr/>
          </p:nvGrpSpPr>
          <p:grpSpPr>
            <a:xfrm>
              <a:off x="11134618" y="2265484"/>
              <a:ext cx="419125" cy="414160"/>
              <a:chOff x="4657976" y="-5051728"/>
              <a:chExt cx="5205413" cy="4703763"/>
            </a:xfrm>
            <a:solidFill>
              <a:schemeClr val="bg2"/>
            </a:solidFill>
          </p:grpSpPr>
          <p:sp>
            <p:nvSpPr>
              <p:cNvPr id="35" name="Freeform 67">
                <a:extLst>
                  <a:ext uri="{FF2B5EF4-FFF2-40B4-BE49-F238E27FC236}">
                    <a16:creationId xmlns:a16="http://schemas.microsoft.com/office/drawing/2014/main" id="{33AE1677-31E9-0238-9DDE-60B2781CFCC8}"/>
                  </a:ext>
                </a:extLst>
              </p:cNvPr>
              <p:cNvSpPr>
                <a:spLocks/>
              </p:cNvSpPr>
              <p:nvPr/>
            </p:nvSpPr>
            <p:spPr bwMode="auto">
              <a:xfrm>
                <a:off x="8795001" y="-4724703"/>
                <a:ext cx="176213" cy="176213"/>
              </a:xfrm>
              <a:custGeom>
                <a:avLst/>
                <a:gdLst>
                  <a:gd name="T0" fmla="*/ 112 w 223"/>
                  <a:gd name="T1" fmla="*/ 0 h 223"/>
                  <a:gd name="T2" fmla="*/ 148 w 223"/>
                  <a:gd name="T3" fmla="*/ 6 h 223"/>
                  <a:gd name="T4" fmla="*/ 177 w 223"/>
                  <a:gd name="T5" fmla="*/ 22 h 223"/>
                  <a:gd name="T6" fmla="*/ 201 w 223"/>
                  <a:gd name="T7" fmla="*/ 46 h 223"/>
                  <a:gd name="T8" fmla="*/ 217 w 223"/>
                  <a:gd name="T9" fmla="*/ 76 h 223"/>
                  <a:gd name="T10" fmla="*/ 223 w 223"/>
                  <a:gd name="T11" fmla="*/ 112 h 223"/>
                  <a:gd name="T12" fmla="*/ 217 w 223"/>
                  <a:gd name="T13" fmla="*/ 148 h 223"/>
                  <a:gd name="T14" fmla="*/ 201 w 223"/>
                  <a:gd name="T15" fmla="*/ 177 h 223"/>
                  <a:gd name="T16" fmla="*/ 177 w 223"/>
                  <a:gd name="T17" fmla="*/ 201 h 223"/>
                  <a:gd name="T18" fmla="*/ 148 w 223"/>
                  <a:gd name="T19" fmla="*/ 217 h 223"/>
                  <a:gd name="T20" fmla="*/ 112 w 223"/>
                  <a:gd name="T21" fmla="*/ 223 h 223"/>
                  <a:gd name="T22" fmla="*/ 76 w 223"/>
                  <a:gd name="T23" fmla="*/ 217 h 223"/>
                  <a:gd name="T24" fmla="*/ 46 w 223"/>
                  <a:gd name="T25" fmla="*/ 201 h 223"/>
                  <a:gd name="T26" fmla="*/ 22 w 223"/>
                  <a:gd name="T27" fmla="*/ 177 h 223"/>
                  <a:gd name="T28" fmla="*/ 6 w 223"/>
                  <a:gd name="T29" fmla="*/ 148 h 223"/>
                  <a:gd name="T30" fmla="*/ 0 w 223"/>
                  <a:gd name="T31" fmla="*/ 112 h 223"/>
                  <a:gd name="T32" fmla="*/ 6 w 223"/>
                  <a:gd name="T33" fmla="*/ 76 h 223"/>
                  <a:gd name="T34" fmla="*/ 22 w 223"/>
                  <a:gd name="T35" fmla="*/ 46 h 223"/>
                  <a:gd name="T36" fmla="*/ 46 w 223"/>
                  <a:gd name="T37" fmla="*/ 22 h 223"/>
                  <a:gd name="T38" fmla="*/ 76 w 223"/>
                  <a:gd name="T39" fmla="*/ 6 h 223"/>
                  <a:gd name="T40" fmla="*/ 112 w 223"/>
                  <a:gd name="T4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3" h="223">
                    <a:moveTo>
                      <a:pt x="112" y="0"/>
                    </a:moveTo>
                    <a:lnTo>
                      <a:pt x="148" y="6"/>
                    </a:lnTo>
                    <a:lnTo>
                      <a:pt x="177" y="22"/>
                    </a:lnTo>
                    <a:lnTo>
                      <a:pt x="201" y="46"/>
                    </a:lnTo>
                    <a:lnTo>
                      <a:pt x="217" y="76"/>
                    </a:lnTo>
                    <a:lnTo>
                      <a:pt x="223" y="112"/>
                    </a:lnTo>
                    <a:lnTo>
                      <a:pt x="217" y="148"/>
                    </a:lnTo>
                    <a:lnTo>
                      <a:pt x="201" y="177"/>
                    </a:lnTo>
                    <a:lnTo>
                      <a:pt x="177" y="201"/>
                    </a:lnTo>
                    <a:lnTo>
                      <a:pt x="148" y="217"/>
                    </a:lnTo>
                    <a:lnTo>
                      <a:pt x="112" y="223"/>
                    </a:lnTo>
                    <a:lnTo>
                      <a:pt x="76" y="217"/>
                    </a:lnTo>
                    <a:lnTo>
                      <a:pt x="46" y="201"/>
                    </a:lnTo>
                    <a:lnTo>
                      <a:pt x="22" y="177"/>
                    </a:lnTo>
                    <a:lnTo>
                      <a:pt x="6" y="148"/>
                    </a:lnTo>
                    <a:lnTo>
                      <a:pt x="0" y="112"/>
                    </a:lnTo>
                    <a:lnTo>
                      <a:pt x="6" y="76"/>
                    </a:lnTo>
                    <a:lnTo>
                      <a:pt x="22" y="46"/>
                    </a:lnTo>
                    <a:lnTo>
                      <a:pt x="46" y="22"/>
                    </a:lnTo>
                    <a:lnTo>
                      <a:pt x="76" y="6"/>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36" name="Freeform 68">
                <a:extLst>
                  <a:ext uri="{FF2B5EF4-FFF2-40B4-BE49-F238E27FC236}">
                    <a16:creationId xmlns:a16="http://schemas.microsoft.com/office/drawing/2014/main" id="{88F7C26C-30CD-3EF6-DD9F-8E7DE6750D18}"/>
                  </a:ext>
                </a:extLst>
              </p:cNvPr>
              <p:cNvSpPr>
                <a:spLocks/>
              </p:cNvSpPr>
              <p:nvPr/>
            </p:nvSpPr>
            <p:spPr bwMode="auto">
              <a:xfrm>
                <a:off x="8339389" y="-4724703"/>
                <a:ext cx="179388" cy="176213"/>
              </a:xfrm>
              <a:custGeom>
                <a:avLst/>
                <a:gdLst>
                  <a:gd name="T0" fmla="*/ 111 w 224"/>
                  <a:gd name="T1" fmla="*/ 0 h 223"/>
                  <a:gd name="T2" fmla="*/ 147 w 224"/>
                  <a:gd name="T3" fmla="*/ 6 h 223"/>
                  <a:gd name="T4" fmla="*/ 179 w 224"/>
                  <a:gd name="T5" fmla="*/ 22 h 223"/>
                  <a:gd name="T6" fmla="*/ 202 w 224"/>
                  <a:gd name="T7" fmla="*/ 46 h 223"/>
                  <a:gd name="T8" fmla="*/ 218 w 224"/>
                  <a:gd name="T9" fmla="*/ 76 h 223"/>
                  <a:gd name="T10" fmla="*/ 224 w 224"/>
                  <a:gd name="T11" fmla="*/ 112 h 223"/>
                  <a:gd name="T12" fmla="*/ 218 w 224"/>
                  <a:gd name="T13" fmla="*/ 148 h 223"/>
                  <a:gd name="T14" fmla="*/ 202 w 224"/>
                  <a:gd name="T15" fmla="*/ 177 h 223"/>
                  <a:gd name="T16" fmla="*/ 179 w 224"/>
                  <a:gd name="T17" fmla="*/ 201 h 223"/>
                  <a:gd name="T18" fmla="*/ 147 w 224"/>
                  <a:gd name="T19" fmla="*/ 217 h 223"/>
                  <a:gd name="T20" fmla="*/ 111 w 224"/>
                  <a:gd name="T21" fmla="*/ 223 h 223"/>
                  <a:gd name="T22" fmla="*/ 77 w 224"/>
                  <a:gd name="T23" fmla="*/ 217 h 223"/>
                  <a:gd name="T24" fmla="*/ 45 w 224"/>
                  <a:gd name="T25" fmla="*/ 201 h 223"/>
                  <a:gd name="T26" fmla="*/ 21 w 224"/>
                  <a:gd name="T27" fmla="*/ 177 h 223"/>
                  <a:gd name="T28" fmla="*/ 6 w 224"/>
                  <a:gd name="T29" fmla="*/ 148 h 223"/>
                  <a:gd name="T30" fmla="*/ 0 w 224"/>
                  <a:gd name="T31" fmla="*/ 112 h 223"/>
                  <a:gd name="T32" fmla="*/ 6 w 224"/>
                  <a:gd name="T33" fmla="*/ 76 h 223"/>
                  <a:gd name="T34" fmla="*/ 21 w 224"/>
                  <a:gd name="T35" fmla="*/ 46 h 223"/>
                  <a:gd name="T36" fmla="*/ 45 w 224"/>
                  <a:gd name="T37" fmla="*/ 22 h 223"/>
                  <a:gd name="T38" fmla="*/ 77 w 224"/>
                  <a:gd name="T39" fmla="*/ 6 h 223"/>
                  <a:gd name="T40" fmla="*/ 111 w 224"/>
                  <a:gd name="T4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4" h="223">
                    <a:moveTo>
                      <a:pt x="111" y="0"/>
                    </a:moveTo>
                    <a:lnTo>
                      <a:pt x="147" y="6"/>
                    </a:lnTo>
                    <a:lnTo>
                      <a:pt x="179" y="22"/>
                    </a:lnTo>
                    <a:lnTo>
                      <a:pt x="202" y="46"/>
                    </a:lnTo>
                    <a:lnTo>
                      <a:pt x="218" y="76"/>
                    </a:lnTo>
                    <a:lnTo>
                      <a:pt x="224" y="112"/>
                    </a:lnTo>
                    <a:lnTo>
                      <a:pt x="218" y="148"/>
                    </a:lnTo>
                    <a:lnTo>
                      <a:pt x="202" y="177"/>
                    </a:lnTo>
                    <a:lnTo>
                      <a:pt x="179" y="201"/>
                    </a:lnTo>
                    <a:lnTo>
                      <a:pt x="147" y="217"/>
                    </a:lnTo>
                    <a:lnTo>
                      <a:pt x="111" y="223"/>
                    </a:lnTo>
                    <a:lnTo>
                      <a:pt x="77" y="217"/>
                    </a:lnTo>
                    <a:lnTo>
                      <a:pt x="45" y="201"/>
                    </a:lnTo>
                    <a:lnTo>
                      <a:pt x="21" y="177"/>
                    </a:lnTo>
                    <a:lnTo>
                      <a:pt x="6" y="148"/>
                    </a:lnTo>
                    <a:lnTo>
                      <a:pt x="0" y="112"/>
                    </a:lnTo>
                    <a:lnTo>
                      <a:pt x="6" y="76"/>
                    </a:lnTo>
                    <a:lnTo>
                      <a:pt x="21" y="46"/>
                    </a:lnTo>
                    <a:lnTo>
                      <a:pt x="45" y="22"/>
                    </a:lnTo>
                    <a:lnTo>
                      <a:pt x="77" y="6"/>
                    </a:lnTo>
                    <a:lnTo>
                      <a:pt x="1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37" name="Freeform 69">
                <a:extLst>
                  <a:ext uri="{FF2B5EF4-FFF2-40B4-BE49-F238E27FC236}">
                    <a16:creationId xmlns:a16="http://schemas.microsoft.com/office/drawing/2014/main" id="{52042643-F4DB-FAE2-5D3E-D60A571FC46A}"/>
                  </a:ext>
                </a:extLst>
              </p:cNvPr>
              <p:cNvSpPr>
                <a:spLocks/>
              </p:cNvSpPr>
              <p:nvPr/>
            </p:nvSpPr>
            <p:spPr bwMode="auto">
              <a:xfrm>
                <a:off x="9247439" y="-4724703"/>
                <a:ext cx="179388" cy="176213"/>
              </a:xfrm>
              <a:custGeom>
                <a:avLst/>
                <a:gdLst>
                  <a:gd name="T0" fmla="*/ 114 w 225"/>
                  <a:gd name="T1" fmla="*/ 0 h 223"/>
                  <a:gd name="T2" fmla="*/ 147 w 225"/>
                  <a:gd name="T3" fmla="*/ 6 h 223"/>
                  <a:gd name="T4" fmla="*/ 179 w 225"/>
                  <a:gd name="T5" fmla="*/ 22 h 223"/>
                  <a:gd name="T6" fmla="*/ 203 w 225"/>
                  <a:gd name="T7" fmla="*/ 46 h 223"/>
                  <a:gd name="T8" fmla="*/ 219 w 225"/>
                  <a:gd name="T9" fmla="*/ 76 h 223"/>
                  <a:gd name="T10" fmla="*/ 225 w 225"/>
                  <a:gd name="T11" fmla="*/ 112 h 223"/>
                  <a:gd name="T12" fmla="*/ 219 w 225"/>
                  <a:gd name="T13" fmla="*/ 148 h 223"/>
                  <a:gd name="T14" fmla="*/ 203 w 225"/>
                  <a:gd name="T15" fmla="*/ 177 h 223"/>
                  <a:gd name="T16" fmla="*/ 179 w 225"/>
                  <a:gd name="T17" fmla="*/ 201 h 223"/>
                  <a:gd name="T18" fmla="*/ 147 w 225"/>
                  <a:gd name="T19" fmla="*/ 217 h 223"/>
                  <a:gd name="T20" fmla="*/ 114 w 225"/>
                  <a:gd name="T21" fmla="*/ 223 h 223"/>
                  <a:gd name="T22" fmla="*/ 78 w 225"/>
                  <a:gd name="T23" fmla="*/ 217 h 223"/>
                  <a:gd name="T24" fmla="*/ 46 w 225"/>
                  <a:gd name="T25" fmla="*/ 201 h 223"/>
                  <a:gd name="T26" fmla="*/ 22 w 225"/>
                  <a:gd name="T27" fmla="*/ 177 h 223"/>
                  <a:gd name="T28" fmla="*/ 6 w 225"/>
                  <a:gd name="T29" fmla="*/ 148 h 223"/>
                  <a:gd name="T30" fmla="*/ 0 w 225"/>
                  <a:gd name="T31" fmla="*/ 112 h 223"/>
                  <a:gd name="T32" fmla="*/ 6 w 225"/>
                  <a:gd name="T33" fmla="*/ 76 h 223"/>
                  <a:gd name="T34" fmla="*/ 22 w 225"/>
                  <a:gd name="T35" fmla="*/ 46 h 223"/>
                  <a:gd name="T36" fmla="*/ 46 w 225"/>
                  <a:gd name="T37" fmla="*/ 22 h 223"/>
                  <a:gd name="T38" fmla="*/ 78 w 225"/>
                  <a:gd name="T39" fmla="*/ 6 h 223"/>
                  <a:gd name="T40" fmla="*/ 114 w 225"/>
                  <a:gd name="T4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5" h="223">
                    <a:moveTo>
                      <a:pt x="114" y="0"/>
                    </a:moveTo>
                    <a:lnTo>
                      <a:pt x="147" y="6"/>
                    </a:lnTo>
                    <a:lnTo>
                      <a:pt x="179" y="22"/>
                    </a:lnTo>
                    <a:lnTo>
                      <a:pt x="203" y="46"/>
                    </a:lnTo>
                    <a:lnTo>
                      <a:pt x="219" y="76"/>
                    </a:lnTo>
                    <a:lnTo>
                      <a:pt x="225" y="112"/>
                    </a:lnTo>
                    <a:lnTo>
                      <a:pt x="219" y="148"/>
                    </a:lnTo>
                    <a:lnTo>
                      <a:pt x="203" y="177"/>
                    </a:lnTo>
                    <a:lnTo>
                      <a:pt x="179" y="201"/>
                    </a:lnTo>
                    <a:lnTo>
                      <a:pt x="147" y="217"/>
                    </a:lnTo>
                    <a:lnTo>
                      <a:pt x="114" y="223"/>
                    </a:lnTo>
                    <a:lnTo>
                      <a:pt x="78" y="217"/>
                    </a:lnTo>
                    <a:lnTo>
                      <a:pt x="46" y="201"/>
                    </a:lnTo>
                    <a:lnTo>
                      <a:pt x="22" y="177"/>
                    </a:lnTo>
                    <a:lnTo>
                      <a:pt x="6" y="148"/>
                    </a:lnTo>
                    <a:lnTo>
                      <a:pt x="0" y="112"/>
                    </a:lnTo>
                    <a:lnTo>
                      <a:pt x="6" y="76"/>
                    </a:lnTo>
                    <a:lnTo>
                      <a:pt x="22" y="46"/>
                    </a:lnTo>
                    <a:lnTo>
                      <a:pt x="46" y="22"/>
                    </a:lnTo>
                    <a:lnTo>
                      <a:pt x="78" y="6"/>
                    </a:lnTo>
                    <a:lnTo>
                      <a:pt x="1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38" name="Freeform 66">
                <a:extLst>
                  <a:ext uri="{FF2B5EF4-FFF2-40B4-BE49-F238E27FC236}">
                    <a16:creationId xmlns:a16="http://schemas.microsoft.com/office/drawing/2014/main" id="{D6418C99-0732-54EE-2D8D-0BE1ADBA4575}"/>
                  </a:ext>
                </a:extLst>
              </p:cNvPr>
              <p:cNvSpPr>
                <a:spLocks noEditPoints="1"/>
              </p:cNvSpPr>
              <p:nvPr/>
            </p:nvSpPr>
            <p:spPr bwMode="auto">
              <a:xfrm>
                <a:off x="4657976" y="-5051728"/>
                <a:ext cx="5205413" cy="4703763"/>
              </a:xfrm>
              <a:custGeom>
                <a:avLst/>
                <a:gdLst>
                  <a:gd name="T0" fmla="*/ 4290 w 6558"/>
                  <a:gd name="T1" fmla="*/ 209 h 5926"/>
                  <a:gd name="T2" fmla="*/ 4290 w 6558"/>
                  <a:gd name="T3" fmla="*/ 837 h 5926"/>
                  <a:gd name="T4" fmla="*/ 6349 w 6558"/>
                  <a:gd name="T5" fmla="*/ 837 h 5926"/>
                  <a:gd name="T6" fmla="*/ 6349 w 6558"/>
                  <a:gd name="T7" fmla="*/ 209 h 5926"/>
                  <a:gd name="T8" fmla="*/ 4290 w 6558"/>
                  <a:gd name="T9" fmla="*/ 209 h 5926"/>
                  <a:gd name="T10" fmla="*/ 209 w 6558"/>
                  <a:gd name="T11" fmla="*/ 209 h 5926"/>
                  <a:gd name="T12" fmla="*/ 209 w 6558"/>
                  <a:gd name="T13" fmla="*/ 837 h 5926"/>
                  <a:gd name="T14" fmla="*/ 4082 w 6558"/>
                  <a:gd name="T15" fmla="*/ 837 h 5926"/>
                  <a:gd name="T16" fmla="*/ 4082 w 6558"/>
                  <a:gd name="T17" fmla="*/ 209 h 5926"/>
                  <a:gd name="T18" fmla="*/ 209 w 6558"/>
                  <a:gd name="T19" fmla="*/ 209 h 5926"/>
                  <a:gd name="T20" fmla="*/ 105 w 6558"/>
                  <a:gd name="T21" fmla="*/ 0 h 5926"/>
                  <a:gd name="T22" fmla="*/ 6453 w 6558"/>
                  <a:gd name="T23" fmla="*/ 0 h 5926"/>
                  <a:gd name="T24" fmla="*/ 6486 w 6558"/>
                  <a:gd name="T25" fmla="*/ 6 h 5926"/>
                  <a:gd name="T26" fmla="*/ 6514 w 6558"/>
                  <a:gd name="T27" fmla="*/ 20 h 5926"/>
                  <a:gd name="T28" fmla="*/ 6538 w 6558"/>
                  <a:gd name="T29" fmla="*/ 42 h 5926"/>
                  <a:gd name="T30" fmla="*/ 6552 w 6558"/>
                  <a:gd name="T31" fmla="*/ 72 h 5926"/>
                  <a:gd name="T32" fmla="*/ 6558 w 6558"/>
                  <a:gd name="T33" fmla="*/ 103 h 5926"/>
                  <a:gd name="T34" fmla="*/ 6558 w 6558"/>
                  <a:gd name="T35" fmla="*/ 4288 h 5926"/>
                  <a:gd name="T36" fmla="*/ 6552 w 6558"/>
                  <a:gd name="T37" fmla="*/ 4320 h 5926"/>
                  <a:gd name="T38" fmla="*/ 6538 w 6558"/>
                  <a:gd name="T39" fmla="*/ 4350 h 5926"/>
                  <a:gd name="T40" fmla="*/ 6514 w 6558"/>
                  <a:gd name="T41" fmla="*/ 4371 h 5926"/>
                  <a:gd name="T42" fmla="*/ 6486 w 6558"/>
                  <a:gd name="T43" fmla="*/ 4387 h 5926"/>
                  <a:gd name="T44" fmla="*/ 6453 w 6558"/>
                  <a:gd name="T45" fmla="*/ 4391 h 5926"/>
                  <a:gd name="T46" fmla="*/ 6421 w 6558"/>
                  <a:gd name="T47" fmla="*/ 4387 h 5926"/>
                  <a:gd name="T48" fmla="*/ 6391 w 6558"/>
                  <a:gd name="T49" fmla="*/ 4371 h 5926"/>
                  <a:gd name="T50" fmla="*/ 6369 w 6558"/>
                  <a:gd name="T51" fmla="*/ 4350 h 5926"/>
                  <a:gd name="T52" fmla="*/ 6353 w 6558"/>
                  <a:gd name="T53" fmla="*/ 4320 h 5926"/>
                  <a:gd name="T54" fmla="*/ 6349 w 6558"/>
                  <a:gd name="T55" fmla="*/ 4288 h 5926"/>
                  <a:gd name="T56" fmla="*/ 6349 w 6558"/>
                  <a:gd name="T57" fmla="*/ 1046 h 5926"/>
                  <a:gd name="T58" fmla="*/ 209 w 6558"/>
                  <a:gd name="T59" fmla="*/ 1046 h 5926"/>
                  <a:gd name="T60" fmla="*/ 209 w 6558"/>
                  <a:gd name="T61" fmla="*/ 5717 h 5926"/>
                  <a:gd name="T62" fmla="*/ 6349 w 6558"/>
                  <a:gd name="T63" fmla="*/ 5717 h 5926"/>
                  <a:gd name="T64" fmla="*/ 6349 w 6558"/>
                  <a:gd name="T65" fmla="*/ 4705 h 5926"/>
                  <a:gd name="T66" fmla="*/ 6353 w 6558"/>
                  <a:gd name="T67" fmla="*/ 4674 h 5926"/>
                  <a:gd name="T68" fmla="*/ 6369 w 6558"/>
                  <a:gd name="T69" fmla="*/ 4644 h 5926"/>
                  <a:gd name="T70" fmla="*/ 6391 w 6558"/>
                  <a:gd name="T71" fmla="*/ 4622 h 5926"/>
                  <a:gd name="T72" fmla="*/ 6421 w 6558"/>
                  <a:gd name="T73" fmla="*/ 4606 h 5926"/>
                  <a:gd name="T74" fmla="*/ 6453 w 6558"/>
                  <a:gd name="T75" fmla="*/ 4602 h 5926"/>
                  <a:gd name="T76" fmla="*/ 6486 w 6558"/>
                  <a:gd name="T77" fmla="*/ 4606 h 5926"/>
                  <a:gd name="T78" fmla="*/ 6514 w 6558"/>
                  <a:gd name="T79" fmla="*/ 4622 h 5926"/>
                  <a:gd name="T80" fmla="*/ 6538 w 6558"/>
                  <a:gd name="T81" fmla="*/ 4644 h 5926"/>
                  <a:gd name="T82" fmla="*/ 6552 w 6558"/>
                  <a:gd name="T83" fmla="*/ 4674 h 5926"/>
                  <a:gd name="T84" fmla="*/ 6558 w 6558"/>
                  <a:gd name="T85" fmla="*/ 4705 h 5926"/>
                  <a:gd name="T86" fmla="*/ 6558 w 6558"/>
                  <a:gd name="T87" fmla="*/ 5821 h 5926"/>
                  <a:gd name="T88" fmla="*/ 6552 w 6558"/>
                  <a:gd name="T89" fmla="*/ 5855 h 5926"/>
                  <a:gd name="T90" fmla="*/ 6538 w 6558"/>
                  <a:gd name="T91" fmla="*/ 5882 h 5926"/>
                  <a:gd name="T92" fmla="*/ 6514 w 6558"/>
                  <a:gd name="T93" fmla="*/ 5906 h 5926"/>
                  <a:gd name="T94" fmla="*/ 6486 w 6558"/>
                  <a:gd name="T95" fmla="*/ 5920 h 5926"/>
                  <a:gd name="T96" fmla="*/ 6453 w 6558"/>
                  <a:gd name="T97" fmla="*/ 5926 h 5926"/>
                  <a:gd name="T98" fmla="*/ 105 w 6558"/>
                  <a:gd name="T99" fmla="*/ 5926 h 5926"/>
                  <a:gd name="T100" fmla="*/ 72 w 6558"/>
                  <a:gd name="T101" fmla="*/ 5920 h 5926"/>
                  <a:gd name="T102" fmla="*/ 44 w 6558"/>
                  <a:gd name="T103" fmla="*/ 5906 h 5926"/>
                  <a:gd name="T104" fmla="*/ 20 w 6558"/>
                  <a:gd name="T105" fmla="*/ 5882 h 5926"/>
                  <a:gd name="T106" fmla="*/ 6 w 6558"/>
                  <a:gd name="T107" fmla="*/ 5855 h 5926"/>
                  <a:gd name="T108" fmla="*/ 0 w 6558"/>
                  <a:gd name="T109" fmla="*/ 5821 h 5926"/>
                  <a:gd name="T110" fmla="*/ 0 w 6558"/>
                  <a:gd name="T111" fmla="*/ 103 h 5926"/>
                  <a:gd name="T112" fmla="*/ 6 w 6558"/>
                  <a:gd name="T113" fmla="*/ 72 h 5926"/>
                  <a:gd name="T114" fmla="*/ 20 w 6558"/>
                  <a:gd name="T115" fmla="*/ 42 h 5926"/>
                  <a:gd name="T116" fmla="*/ 44 w 6558"/>
                  <a:gd name="T117" fmla="*/ 20 h 5926"/>
                  <a:gd name="T118" fmla="*/ 72 w 6558"/>
                  <a:gd name="T119" fmla="*/ 6 h 5926"/>
                  <a:gd name="T120" fmla="*/ 105 w 6558"/>
                  <a:gd name="T121" fmla="*/ 0 h 5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58" h="5926">
                    <a:moveTo>
                      <a:pt x="4290" y="209"/>
                    </a:moveTo>
                    <a:lnTo>
                      <a:pt x="4290" y="837"/>
                    </a:lnTo>
                    <a:lnTo>
                      <a:pt x="6349" y="837"/>
                    </a:lnTo>
                    <a:lnTo>
                      <a:pt x="6349" y="209"/>
                    </a:lnTo>
                    <a:lnTo>
                      <a:pt x="4290" y="209"/>
                    </a:lnTo>
                    <a:close/>
                    <a:moveTo>
                      <a:pt x="209" y="209"/>
                    </a:moveTo>
                    <a:lnTo>
                      <a:pt x="209" y="837"/>
                    </a:lnTo>
                    <a:lnTo>
                      <a:pt x="4082" y="837"/>
                    </a:lnTo>
                    <a:lnTo>
                      <a:pt x="4082" y="209"/>
                    </a:lnTo>
                    <a:lnTo>
                      <a:pt x="209" y="209"/>
                    </a:lnTo>
                    <a:close/>
                    <a:moveTo>
                      <a:pt x="105" y="0"/>
                    </a:moveTo>
                    <a:lnTo>
                      <a:pt x="6453" y="0"/>
                    </a:lnTo>
                    <a:lnTo>
                      <a:pt x="6486" y="6"/>
                    </a:lnTo>
                    <a:lnTo>
                      <a:pt x="6514" y="20"/>
                    </a:lnTo>
                    <a:lnTo>
                      <a:pt x="6538" y="42"/>
                    </a:lnTo>
                    <a:lnTo>
                      <a:pt x="6552" y="72"/>
                    </a:lnTo>
                    <a:lnTo>
                      <a:pt x="6558" y="103"/>
                    </a:lnTo>
                    <a:lnTo>
                      <a:pt x="6558" y="4288"/>
                    </a:lnTo>
                    <a:lnTo>
                      <a:pt x="6552" y="4320"/>
                    </a:lnTo>
                    <a:lnTo>
                      <a:pt x="6538" y="4350"/>
                    </a:lnTo>
                    <a:lnTo>
                      <a:pt x="6514" y="4371"/>
                    </a:lnTo>
                    <a:lnTo>
                      <a:pt x="6486" y="4387"/>
                    </a:lnTo>
                    <a:lnTo>
                      <a:pt x="6453" y="4391"/>
                    </a:lnTo>
                    <a:lnTo>
                      <a:pt x="6421" y="4387"/>
                    </a:lnTo>
                    <a:lnTo>
                      <a:pt x="6391" y="4371"/>
                    </a:lnTo>
                    <a:lnTo>
                      <a:pt x="6369" y="4350"/>
                    </a:lnTo>
                    <a:lnTo>
                      <a:pt x="6353" y="4320"/>
                    </a:lnTo>
                    <a:lnTo>
                      <a:pt x="6349" y="4288"/>
                    </a:lnTo>
                    <a:lnTo>
                      <a:pt x="6349" y="1046"/>
                    </a:lnTo>
                    <a:lnTo>
                      <a:pt x="209" y="1046"/>
                    </a:lnTo>
                    <a:lnTo>
                      <a:pt x="209" y="5717"/>
                    </a:lnTo>
                    <a:lnTo>
                      <a:pt x="6349" y="5717"/>
                    </a:lnTo>
                    <a:lnTo>
                      <a:pt x="6349" y="4705"/>
                    </a:lnTo>
                    <a:lnTo>
                      <a:pt x="6353" y="4674"/>
                    </a:lnTo>
                    <a:lnTo>
                      <a:pt x="6369" y="4644"/>
                    </a:lnTo>
                    <a:lnTo>
                      <a:pt x="6391" y="4622"/>
                    </a:lnTo>
                    <a:lnTo>
                      <a:pt x="6421" y="4606"/>
                    </a:lnTo>
                    <a:lnTo>
                      <a:pt x="6453" y="4602"/>
                    </a:lnTo>
                    <a:lnTo>
                      <a:pt x="6486" y="4606"/>
                    </a:lnTo>
                    <a:lnTo>
                      <a:pt x="6514" y="4622"/>
                    </a:lnTo>
                    <a:lnTo>
                      <a:pt x="6538" y="4644"/>
                    </a:lnTo>
                    <a:lnTo>
                      <a:pt x="6552" y="4674"/>
                    </a:lnTo>
                    <a:lnTo>
                      <a:pt x="6558" y="4705"/>
                    </a:lnTo>
                    <a:lnTo>
                      <a:pt x="6558" y="5821"/>
                    </a:lnTo>
                    <a:lnTo>
                      <a:pt x="6552" y="5855"/>
                    </a:lnTo>
                    <a:lnTo>
                      <a:pt x="6538" y="5882"/>
                    </a:lnTo>
                    <a:lnTo>
                      <a:pt x="6514" y="5906"/>
                    </a:lnTo>
                    <a:lnTo>
                      <a:pt x="6486" y="5920"/>
                    </a:lnTo>
                    <a:lnTo>
                      <a:pt x="6453" y="5926"/>
                    </a:lnTo>
                    <a:lnTo>
                      <a:pt x="105" y="5926"/>
                    </a:lnTo>
                    <a:lnTo>
                      <a:pt x="72" y="5920"/>
                    </a:lnTo>
                    <a:lnTo>
                      <a:pt x="44" y="5906"/>
                    </a:lnTo>
                    <a:lnTo>
                      <a:pt x="20" y="5882"/>
                    </a:lnTo>
                    <a:lnTo>
                      <a:pt x="6" y="5855"/>
                    </a:lnTo>
                    <a:lnTo>
                      <a:pt x="0" y="5821"/>
                    </a:lnTo>
                    <a:lnTo>
                      <a:pt x="0" y="103"/>
                    </a:lnTo>
                    <a:lnTo>
                      <a:pt x="6" y="72"/>
                    </a:lnTo>
                    <a:lnTo>
                      <a:pt x="20" y="42"/>
                    </a:lnTo>
                    <a:lnTo>
                      <a:pt x="44" y="20"/>
                    </a:lnTo>
                    <a:lnTo>
                      <a:pt x="72" y="6"/>
                    </a:lnTo>
                    <a:lnTo>
                      <a:pt x="1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grpSp>
      <p:sp>
        <p:nvSpPr>
          <p:cNvPr id="58" name="Freeform 61">
            <a:extLst>
              <a:ext uri="{FF2B5EF4-FFF2-40B4-BE49-F238E27FC236}">
                <a16:creationId xmlns:a16="http://schemas.microsoft.com/office/drawing/2014/main" id="{90387450-5F4B-A4F2-D294-794E0C33676C}"/>
              </a:ext>
            </a:extLst>
          </p:cNvPr>
          <p:cNvSpPr>
            <a:spLocks noEditPoints="1"/>
          </p:cNvSpPr>
          <p:nvPr/>
        </p:nvSpPr>
        <p:spPr bwMode="auto">
          <a:xfrm>
            <a:off x="5005787" y="3772354"/>
            <a:ext cx="361099" cy="393719"/>
          </a:xfrm>
          <a:custGeom>
            <a:avLst/>
            <a:gdLst>
              <a:gd name="T0" fmla="*/ 3389 w 6560"/>
              <a:gd name="T1" fmla="*/ 4698 h 6556"/>
              <a:gd name="T2" fmla="*/ 3826 w 6560"/>
              <a:gd name="T3" fmla="*/ 4481 h 6556"/>
              <a:gd name="T4" fmla="*/ 2515 w 6560"/>
              <a:gd name="T5" fmla="*/ 4042 h 6556"/>
              <a:gd name="T6" fmla="*/ 219 w 6560"/>
              <a:gd name="T7" fmla="*/ 546 h 6556"/>
              <a:gd name="T8" fmla="*/ 4155 w 6560"/>
              <a:gd name="T9" fmla="*/ 3606 h 6556"/>
              <a:gd name="T10" fmla="*/ 6014 w 6560"/>
              <a:gd name="T11" fmla="*/ 546 h 6556"/>
              <a:gd name="T12" fmla="*/ 5968 w 6560"/>
              <a:gd name="T13" fmla="*/ 853 h 6556"/>
              <a:gd name="T14" fmla="*/ 4994 w 6560"/>
              <a:gd name="T15" fmla="*/ 869 h 6556"/>
              <a:gd name="T16" fmla="*/ 4921 w 6560"/>
              <a:gd name="T17" fmla="*/ 765 h 6556"/>
              <a:gd name="T18" fmla="*/ 3822 w 6560"/>
              <a:gd name="T19" fmla="*/ 799 h 6556"/>
              <a:gd name="T20" fmla="*/ 3718 w 6560"/>
              <a:gd name="T21" fmla="*/ 875 h 6556"/>
              <a:gd name="T22" fmla="*/ 2754 w 6560"/>
              <a:gd name="T23" fmla="*/ 829 h 6556"/>
              <a:gd name="T24" fmla="*/ 1640 w 6560"/>
              <a:gd name="T25" fmla="*/ 546 h 6556"/>
              <a:gd name="T26" fmla="*/ 1596 w 6560"/>
              <a:gd name="T27" fmla="*/ 853 h 6556"/>
              <a:gd name="T28" fmla="*/ 622 w 6560"/>
              <a:gd name="T29" fmla="*/ 869 h 6556"/>
              <a:gd name="T30" fmla="*/ 547 w 6560"/>
              <a:gd name="T31" fmla="*/ 765 h 6556"/>
              <a:gd name="T32" fmla="*/ 5138 w 6560"/>
              <a:gd name="T33" fmla="*/ 656 h 6556"/>
              <a:gd name="T34" fmla="*/ 2952 w 6560"/>
              <a:gd name="T35" fmla="*/ 219 h 6556"/>
              <a:gd name="T36" fmla="*/ 2952 w 6560"/>
              <a:gd name="T37" fmla="*/ 219 h 6556"/>
              <a:gd name="T38" fmla="*/ 1422 w 6560"/>
              <a:gd name="T39" fmla="*/ 219 h 6556"/>
              <a:gd name="T40" fmla="*/ 1566 w 6560"/>
              <a:gd name="T41" fmla="*/ 6 h 6556"/>
              <a:gd name="T42" fmla="*/ 1640 w 6560"/>
              <a:gd name="T43" fmla="*/ 110 h 6556"/>
              <a:gd name="T44" fmla="*/ 2738 w 6560"/>
              <a:gd name="T45" fmla="*/ 76 h 6556"/>
              <a:gd name="T46" fmla="*/ 2842 w 6560"/>
              <a:gd name="T47" fmla="*/ 0 h 6556"/>
              <a:gd name="T48" fmla="*/ 3806 w 6560"/>
              <a:gd name="T49" fmla="*/ 46 h 6556"/>
              <a:gd name="T50" fmla="*/ 4921 w 6560"/>
              <a:gd name="T51" fmla="*/ 329 h 6556"/>
              <a:gd name="T52" fmla="*/ 4964 w 6560"/>
              <a:gd name="T53" fmla="*/ 22 h 6556"/>
              <a:gd name="T54" fmla="*/ 5938 w 6560"/>
              <a:gd name="T55" fmla="*/ 6 h 6556"/>
              <a:gd name="T56" fmla="*/ 6014 w 6560"/>
              <a:gd name="T57" fmla="*/ 110 h 6556"/>
              <a:gd name="T58" fmla="*/ 6514 w 6560"/>
              <a:gd name="T59" fmla="*/ 349 h 6556"/>
              <a:gd name="T60" fmla="*/ 6560 w 6560"/>
              <a:gd name="T61" fmla="*/ 3716 h 6556"/>
              <a:gd name="T62" fmla="*/ 6484 w 6560"/>
              <a:gd name="T63" fmla="*/ 3819 h 6556"/>
              <a:gd name="T64" fmla="*/ 4258 w 6560"/>
              <a:gd name="T65" fmla="*/ 4186 h 6556"/>
              <a:gd name="T66" fmla="*/ 4155 w 6560"/>
              <a:gd name="T67" fmla="*/ 4262 h 6556"/>
              <a:gd name="T68" fmla="*/ 4025 w 6560"/>
              <a:gd name="T69" fmla="*/ 4654 h 6556"/>
              <a:gd name="T70" fmla="*/ 3608 w 6560"/>
              <a:gd name="T71" fmla="*/ 4698 h 6556"/>
              <a:gd name="T72" fmla="*/ 6514 w 6560"/>
              <a:gd name="T73" fmla="*/ 6359 h 6556"/>
              <a:gd name="T74" fmla="*/ 6554 w 6560"/>
              <a:gd name="T75" fmla="*/ 6480 h 6556"/>
              <a:gd name="T76" fmla="*/ 6450 w 6560"/>
              <a:gd name="T77" fmla="*/ 6556 h 6556"/>
              <a:gd name="T78" fmla="*/ 22 w 6560"/>
              <a:gd name="T79" fmla="*/ 6512 h 6556"/>
              <a:gd name="T80" fmla="*/ 22 w 6560"/>
              <a:gd name="T81" fmla="*/ 6383 h 6556"/>
              <a:gd name="T82" fmla="*/ 2952 w 6560"/>
              <a:gd name="T83" fmla="*/ 6337 h 6556"/>
              <a:gd name="T84" fmla="*/ 2559 w 6560"/>
              <a:gd name="T85" fmla="*/ 4678 h 6556"/>
              <a:gd name="T86" fmla="*/ 2515 w 6560"/>
              <a:gd name="T87" fmla="*/ 4262 h 6556"/>
              <a:gd name="T88" fmla="*/ 2318 w 6560"/>
              <a:gd name="T89" fmla="*/ 4216 h 6556"/>
              <a:gd name="T90" fmla="*/ 110 w 6560"/>
              <a:gd name="T91" fmla="*/ 3825 h 6556"/>
              <a:gd name="T92" fmla="*/ 6 w 6560"/>
              <a:gd name="T93" fmla="*/ 3749 h 6556"/>
              <a:gd name="T94" fmla="*/ 22 w 6560"/>
              <a:gd name="T95" fmla="*/ 373 h 6556"/>
              <a:gd name="T96" fmla="*/ 547 w 6560"/>
              <a:gd name="T97" fmla="*/ 329 h 6556"/>
              <a:gd name="T98" fmla="*/ 592 w 6560"/>
              <a:gd name="T99" fmla="*/ 22 h 6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560" h="6556">
                <a:moveTo>
                  <a:pt x="3171" y="4698"/>
                </a:moveTo>
                <a:lnTo>
                  <a:pt x="3171" y="6337"/>
                </a:lnTo>
                <a:lnTo>
                  <a:pt x="3389" y="6337"/>
                </a:lnTo>
                <a:lnTo>
                  <a:pt x="3389" y="4698"/>
                </a:lnTo>
                <a:lnTo>
                  <a:pt x="3171" y="4698"/>
                </a:lnTo>
                <a:close/>
                <a:moveTo>
                  <a:pt x="2733" y="4262"/>
                </a:moveTo>
                <a:lnTo>
                  <a:pt x="2733" y="4481"/>
                </a:lnTo>
                <a:lnTo>
                  <a:pt x="3826" y="4481"/>
                </a:lnTo>
                <a:lnTo>
                  <a:pt x="3826" y="4262"/>
                </a:lnTo>
                <a:lnTo>
                  <a:pt x="2733" y="4262"/>
                </a:lnTo>
                <a:close/>
                <a:moveTo>
                  <a:pt x="2515" y="3825"/>
                </a:moveTo>
                <a:lnTo>
                  <a:pt x="2515" y="4042"/>
                </a:lnTo>
                <a:lnTo>
                  <a:pt x="4045" y="4042"/>
                </a:lnTo>
                <a:lnTo>
                  <a:pt x="4045" y="3825"/>
                </a:lnTo>
                <a:lnTo>
                  <a:pt x="2515" y="3825"/>
                </a:lnTo>
                <a:close/>
                <a:moveTo>
                  <a:pt x="219" y="546"/>
                </a:moveTo>
                <a:lnTo>
                  <a:pt x="219" y="3606"/>
                </a:lnTo>
                <a:lnTo>
                  <a:pt x="2405" y="3606"/>
                </a:lnTo>
                <a:lnTo>
                  <a:pt x="2405" y="3606"/>
                </a:lnTo>
                <a:lnTo>
                  <a:pt x="4155" y="3606"/>
                </a:lnTo>
                <a:lnTo>
                  <a:pt x="4155" y="3606"/>
                </a:lnTo>
                <a:lnTo>
                  <a:pt x="6341" y="3606"/>
                </a:lnTo>
                <a:lnTo>
                  <a:pt x="6341" y="546"/>
                </a:lnTo>
                <a:lnTo>
                  <a:pt x="6014" y="546"/>
                </a:lnTo>
                <a:lnTo>
                  <a:pt x="6014" y="765"/>
                </a:lnTo>
                <a:lnTo>
                  <a:pt x="6008" y="799"/>
                </a:lnTo>
                <a:lnTo>
                  <a:pt x="5992" y="829"/>
                </a:lnTo>
                <a:lnTo>
                  <a:pt x="5968" y="853"/>
                </a:lnTo>
                <a:lnTo>
                  <a:pt x="5938" y="869"/>
                </a:lnTo>
                <a:lnTo>
                  <a:pt x="5904" y="875"/>
                </a:lnTo>
                <a:lnTo>
                  <a:pt x="5028" y="875"/>
                </a:lnTo>
                <a:lnTo>
                  <a:pt x="4994" y="869"/>
                </a:lnTo>
                <a:lnTo>
                  <a:pt x="4964" y="853"/>
                </a:lnTo>
                <a:lnTo>
                  <a:pt x="4940" y="829"/>
                </a:lnTo>
                <a:lnTo>
                  <a:pt x="4925" y="799"/>
                </a:lnTo>
                <a:lnTo>
                  <a:pt x="4921" y="765"/>
                </a:lnTo>
                <a:lnTo>
                  <a:pt x="4921" y="546"/>
                </a:lnTo>
                <a:lnTo>
                  <a:pt x="3826" y="546"/>
                </a:lnTo>
                <a:lnTo>
                  <a:pt x="3826" y="765"/>
                </a:lnTo>
                <a:lnTo>
                  <a:pt x="3822" y="799"/>
                </a:lnTo>
                <a:lnTo>
                  <a:pt x="3806" y="829"/>
                </a:lnTo>
                <a:lnTo>
                  <a:pt x="3782" y="853"/>
                </a:lnTo>
                <a:lnTo>
                  <a:pt x="3752" y="869"/>
                </a:lnTo>
                <a:lnTo>
                  <a:pt x="3718" y="875"/>
                </a:lnTo>
                <a:lnTo>
                  <a:pt x="2842" y="875"/>
                </a:lnTo>
                <a:lnTo>
                  <a:pt x="2808" y="869"/>
                </a:lnTo>
                <a:lnTo>
                  <a:pt x="2778" y="853"/>
                </a:lnTo>
                <a:lnTo>
                  <a:pt x="2754" y="829"/>
                </a:lnTo>
                <a:lnTo>
                  <a:pt x="2738" y="799"/>
                </a:lnTo>
                <a:lnTo>
                  <a:pt x="2733" y="765"/>
                </a:lnTo>
                <a:lnTo>
                  <a:pt x="2733" y="546"/>
                </a:lnTo>
                <a:lnTo>
                  <a:pt x="1640" y="546"/>
                </a:lnTo>
                <a:lnTo>
                  <a:pt x="1640" y="765"/>
                </a:lnTo>
                <a:lnTo>
                  <a:pt x="1634" y="799"/>
                </a:lnTo>
                <a:lnTo>
                  <a:pt x="1620" y="829"/>
                </a:lnTo>
                <a:lnTo>
                  <a:pt x="1596" y="853"/>
                </a:lnTo>
                <a:lnTo>
                  <a:pt x="1566" y="869"/>
                </a:lnTo>
                <a:lnTo>
                  <a:pt x="1530" y="875"/>
                </a:lnTo>
                <a:lnTo>
                  <a:pt x="656" y="875"/>
                </a:lnTo>
                <a:lnTo>
                  <a:pt x="622" y="869"/>
                </a:lnTo>
                <a:lnTo>
                  <a:pt x="592" y="853"/>
                </a:lnTo>
                <a:lnTo>
                  <a:pt x="568" y="829"/>
                </a:lnTo>
                <a:lnTo>
                  <a:pt x="552" y="799"/>
                </a:lnTo>
                <a:lnTo>
                  <a:pt x="547" y="765"/>
                </a:lnTo>
                <a:lnTo>
                  <a:pt x="547" y="546"/>
                </a:lnTo>
                <a:lnTo>
                  <a:pt x="219" y="546"/>
                </a:lnTo>
                <a:close/>
                <a:moveTo>
                  <a:pt x="5138" y="219"/>
                </a:moveTo>
                <a:lnTo>
                  <a:pt x="5138" y="656"/>
                </a:lnTo>
                <a:lnTo>
                  <a:pt x="5794" y="656"/>
                </a:lnTo>
                <a:lnTo>
                  <a:pt x="5794" y="219"/>
                </a:lnTo>
                <a:lnTo>
                  <a:pt x="5138" y="219"/>
                </a:lnTo>
                <a:close/>
                <a:moveTo>
                  <a:pt x="2952" y="219"/>
                </a:moveTo>
                <a:lnTo>
                  <a:pt x="2952" y="656"/>
                </a:lnTo>
                <a:lnTo>
                  <a:pt x="3608" y="656"/>
                </a:lnTo>
                <a:lnTo>
                  <a:pt x="3608" y="219"/>
                </a:lnTo>
                <a:lnTo>
                  <a:pt x="2952" y="219"/>
                </a:lnTo>
                <a:close/>
                <a:moveTo>
                  <a:pt x="766" y="219"/>
                </a:moveTo>
                <a:lnTo>
                  <a:pt x="766" y="656"/>
                </a:lnTo>
                <a:lnTo>
                  <a:pt x="1422" y="656"/>
                </a:lnTo>
                <a:lnTo>
                  <a:pt x="1422" y="219"/>
                </a:lnTo>
                <a:lnTo>
                  <a:pt x="766" y="219"/>
                </a:lnTo>
                <a:close/>
                <a:moveTo>
                  <a:pt x="656" y="0"/>
                </a:moveTo>
                <a:lnTo>
                  <a:pt x="1530" y="0"/>
                </a:lnTo>
                <a:lnTo>
                  <a:pt x="1566" y="6"/>
                </a:lnTo>
                <a:lnTo>
                  <a:pt x="1596" y="22"/>
                </a:lnTo>
                <a:lnTo>
                  <a:pt x="1620" y="46"/>
                </a:lnTo>
                <a:lnTo>
                  <a:pt x="1634" y="76"/>
                </a:lnTo>
                <a:lnTo>
                  <a:pt x="1640" y="110"/>
                </a:lnTo>
                <a:lnTo>
                  <a:pt x="1640" y="329"/>
                </a:lnTo>
                <a:lnTo>
                  <a:pt x="2733" y="329"/>
                </a:lnTo>
                <a:lnTo>
                  <a:pt x="2733" y="110"/>
                </a:lnTo>
                <a:lnTo>
                  <a:pt x="2738" y="76"/>
                </a:lnTo>
                <a:lnTo>
                  <a:pt x="2754" y="46"/>
                </a:lnTo>
                <a:lnTo>
                  <a:pt x="2778" y="22"/>
                </a:lnTo>
                <a:lnTo>
                  <a:pt x="2808" y="6"/>
                </a:lnTo>
                <a:lnTo>
                  <a:pt x="2842" y="0"/>
                </a:lnTo>
                <a:lnTo>
                  <a:pt x="3718" y="0"/>
                </a:lnTo>
                <a:lnTo>
                  <a:pt x="3752" y="6"/>
                </a:lnTo>
                <a:lnTo>
                  <a:pt x="3782" y="22"/>
                </a:lnTo>
                <a:lnTo>
                  <a:pt x="3806" y="46"/>
                </a:lnTo>
                <a:lnTo>
                  <a:pt x="3822" y="76"/>
                </a:lnTo>
                <a:lnTo>
                  <a:pt x="3826" y="110"/>
                </a:lnTo>
                <a:lnTo>
                  <a:pt x="3826" y="329"/>
                </a:lnTo>
                <a:lnTo>
                  <a:pt x="4921" y="329"/>
                </a:lnTo>
                <a:lnTo>
                  <a:pt x="4921" y="110"/>
                </a:lnTo>
                <a:lnTo>
                  <a:pt x="4925" y="76"/>
                </a:lnTo>
                <a:lnTo>
                  <a:pt x="4940" y="46"/>
                </a:lnTo>
                <a:lnTo>
                  <a:pt x="4964" y="22"/>
                </a:lnTo>
                <a:lnTo>
                  <a:pt x="4994" y="6"/>
                </a:lnTo>
                <a:lnTo>
                  <a:pt x="5028" y="0"/>
                </a:lnTo>
                <a:lnTo>
                  <a:pt x="5904" y="0"/>
                </a:lnTo>
                <a:lnTo>
                  <a:pt x="5938" y="6"/>
                </a:lnTo>
                <a:lnTo>
                  <a:pt x="5968" y="22"/>
                </a:lnTo>
                <a:lnTo>
                  <a:pt x="5992" y="46"/>
                </a:lnTo>
                <a:lnTo>
                  <a:pt x="6008" y="76"/>
                </a:lnTo>
                <a:lnTo>
                  <a:pt x="6014" y="110"/>
                </a:lnTo>
                <a:lnTo>
                  <a:pt x="6014" y="329"/>
                </a:lnTo>
                <a:lnTo>
                  <a:pt x="6450" y="329"/>
                </a:lnTo>
                <a:lnTo>
                  <a:pt x="6484" y="333"/>
                </a:lnTo>
                <a:lnTo>
                  <a:pt x="6514" y="349"/>
                </a:lnTo>
                <a:lnTo>
                  <a:pt x="6538" y="373"/>
                </a:lnTo>
                <a:lnTo>
                  <a:pt x="6554" y="403"/>
                </a:lnTo>
                <a:lnTo>
                  <a:pt x="6560" y="437"/>
                </a:lnTo>
                <a:lnTo>
                  <a:pt x="6560" y="3716"/>
                </a:lnTo>
                <a:lnTo>
                  <a:pt x="6554" y="3749"/>
                </a:lnTo>
                <a:lnTo>
                  <a:pt x="6538" y="3779"/>
                </a:lnTo>
                <a:lnTo>
                  <a:pt x="6514" y="3803"/>
                </a:lnTo>
                <a:lnTo>
                  <a:pt x="6484" y="3819"/>
                </a:lnTo>
                <a:lnTo>
                  <a:pt x="6450" y="3825"/>
                </a:lnTo>
                <a:lnTo>
                  <a:pt x="4264" y="3825"/>
                </a:lnTo>
                <a:lnTo>
                  <a:pt x="4264" y="4152"/>
                </a:lnTo>
                <a:lnTo>
                  <a:pt x="4258" y="4186"/>
                </a:lnTo>
                <a:lnTo>
                  <a:pt x="4242" y="4216"/>
                </a:lnTo>
                <a:lnTo>
                  <a:pt x="4218" y="4240"/>
                </a:lnTo>
                <a:lnTo>
                  <a:pt x="4189" y="4256"/>
                </a:lnTo>
                <a:lnTo>
                  <a:pt x="4155" y="4262"/>
                </a:lnTo>
                <a:lnTo>
                  <a:pt x="4045" y="4262"/>
                </a:lnTo>
                <a:lnTo>
                  <a:pt x="4045" y="4589"/>
                </a:lnTo>
                <a:lnTo>
                  <a:pt x="4039" y="4625"/>
                </a:lnTo>
                <a:lnTo>
                  <a:pt x="4025" y="4654"/>
                </a:lnTo>
                <a:lnTo>
                  <a:pt x="4001" y="4678"/>
                </a:lnTo>
                <a:lnTo>
                  <a:pt x="3971" y="4692"/>
                </a:lnTo>
                <a:lnTo>
                  <a:pt x="3935" y="4698"/>
                </a:lnTo>
                <a:lnTo>
                  <a:pt x="3608" y="4698"/>
                </a:lnTo>
                <a:lnTo>
                  <a:pt x="3608" y="6337"/>
                </a:lnTo>
                <a:lnTo>
                  <a:pt x="6450" y="6337"/>
                </a:lnTo>
                <a:lnTo>
                  <a:pt x="6484" y="6343"/>
                </a:lnTo>
                <a:lnTo>
                  <a:pt x="6514" y="6359"/>
                </a:lnTo>
                <a:lnTo>
                  <a:pt x="6538" y="6383"/>
                </a:lnTo>
                <a:lnTo>
                  <a:pt x="6554" y="6413"/>
                </a:lnTo>
                <a:lnTo>
                  <a:pt x="6560" y="6446"/>
                </a:lnTo>
                <a:lnTo>
                  <a:pt x="6554" y="6480"/>
                </a:lnTo>
                <a:lnTo>
                  <a:pt x="6538" y="6512"/>
                </a:lnTo>
                <a:lnTo>
                  <a:pt x="6514" y="6534"/>
                </a:lnTo>
                <a:lnTo>
                  <a:pt x="6484" y="6550"/>
                </a:lnTo>
                <a:lnTo>
                  <a:pt x="6450" y="6556"/>
                </a:lnTo>
                <a:lnTo>
                  <a:pt x="110" y="6556"/>
                </a:lnTo>
                <a:lnTo>
                  <a:pt x="76" y="6550"/>
                </a:lnTo>
                <a:lnTo>
                  <a:pt x="44" y="6534"/>
                </a:lnTo>
                <a:lnTo>
                  <a:pt x="22" y="6512"/>
                </a:lnTo>
                <a:lnTo>
                  <a:pt x="6" y="6480"/>
                </a:lnTo>
                <a:lnTo>
                  <a:pt x="0" y="6446"/>
                </a:lnTo>
                <a:lnTo>
                  <a:pt x="6" y="6413"/>
                </a:lnTo>
                <a:lnTo>
                  <a:pt x="22" y="6383"/>
                </a:lnTo>
                <a:lnTo>
                  <a:pt x="44" y="6359"/>
                </a:lnTo>
                <a:lnTo>
                  <a:pt x="76" y="6343"/>
                </a:lnTo>
                <a:lnTo>
                  <a:pt x="110" y="6337"/>
                </a:lnTo>
                <a:lnTo>
                  <a:pt x="2952" y="6337"/>
                </a:lnTo>
                <a:lnTo>
                  <a:pt x="2952" y="4698"/>
                </a:lnTo>
                <a:lnTo>
                  <a:pt x="2625" y="4698"/>
                </a:lnTo>
                <a:lnTo>
                  <a:pt x="2589" y="4692"/>
                </a:lnTo>
                <a:lnTo>
                  <a:pt x="2559" y="4678"/>
                </a:lnTo>
                <a:lnTo>
                  <a:pt x="2535" y="4654"/>
                </a:lnTo>
                <a:lnTo>
                  <a:pt x="2519" y="4625"/>
                </a:lnTo>
                <a:lnTo>
                  <a:pt x="2515" y="4589"/>
                </a:lnTo>
                <a:lnTo>
                  <a:pt x="2515" y="4262"/>
                </a:lnTo>
                <a:lnTo>
                  <a:pt x="2405" y="4262"/>
                </a:lnTo>
                <a:lnTo>
                  <a:pt x="2372" y="4256"/>
                </a:lnTo>
                <a:lnTo>
                  <a:pt x="2342" y="4240"/>
                </a:lnTo>
                <a:lnTo>
                  <a:pt x="2318" y="4216"/>
                </a:lnTo>
                <a:lnTo>
                  <a:pt x="2302" y="4186"/>
                </a:lnTo>
                <a:lnTo>
                  <a:pt x="2296" y="4152"/>
                </a:lnTo>
                <a:lnTo>
                  <a:pt x="2296" y="3825"/>
                </a:lnTo>
                <a:lnTo>
                  <a:pt x="110" y="3825"/>
                </a:lnTo>
                <a:lnTo>
                  <a:pt x="76" y="3819"/>
                </a:lnTo>
                <a:lnTo>
                  <a:pt x="44" y="3803"/>
                </a:lnTo>
                <a:lnTo>
                  <a:pt x="22" y="3779"/>
                </a:lnTo>
                <a:lnTo>
                  <a:pt x="6" y="3749"/>
                </a:lnTo>
                <a:lnTo>
                  <a:pt x="0" y="3716"/>
                </a:lnTo>
                <a:lnTo>
                  <a:pt x="0" y="437"/>
                </a:lnTo>
                <a:lnTo>
                  <a:pt x="6" y="403"/>
                </a:lnTo>
                <a:lnTo>
                  <a:pt x="22" y="373"/>
                </a:lnTo>
                <a:lnTo>
                  <a:pt x="44" y="349"/>
                </a:lnTo>
                <a:lnTo>
                  <a:pt x="76" y="333"/>
                </a:lnTo>
                <a:lnTo>
                  <a:pt x="110" y="329"/>
                </a:lnTo>
                <a:lnTo>
                  <a:pt x="547" y="329"/>
                </a:lnTo>
                <a:lnTo>
                  <a:pt x="547" y="110"/>
                </a:lnTo>
                <a:lnTo>
                  <a:pt x="552" y="76"/>
                </a:lnTo>
                <a:lnTo>
                  <a:pt x="568" y="46"/>
                </a:lnTo>
                <a:lnTo>
                  <a:pt x="592" y="22"/>
                </a:lnTo>
                <a:lnTo>
                  <a:pt x="622" y="6"/>
                </a:lnTo>
                <a:lnTo>
                  <a:pt x="656"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nvGrpSpPr>
          <p:cNvPr id="59" name="Group 58">
            <a:extLst>
              <a:ext uri="{FF2B5EF4-FFF2-40B4-BE49-F238E27FC236}">
                <a16:creationId xmlns:a16="http://schemas.microsoft.com/office/drawing/2014/main" id="{9FBD4D4E-092B-6637-2D88-6514FF35F7F1}"/>
              </a:ext>
            </a:extLst>
          </p:cNvPr>
          <p:cNvGrpSpPr/>
          <p:nvPr/>
        </p:nvGrpSpPr>
        <p:grpSpPr>
          <a:xfrm>
            <a:off x="8806118" y="3778749"/>
            <a:ext cx="468703" cy="340091"/>
            <a:chOff x="5153820" y="2317602"/>
            <a:chExt cx="468703" cy="340091"/>
          </a:xfrm>
        </p:grpSpPr>
        <p:sp>
          <p:nvSpPr>
            <p:cNvPr id="60" name="Freeform 24">
              <a:extLst>
                <a:ext uri="{FF2B5EF4-FFF2-40B4-BE49-F238E27FC236}">
                  <a16:creationId xmlns:a16="http://schemas.microsoft.com/office/drawing/2014/main" id="{C9AF3D29-802D-EE67-E315-4370DFD3518E}"/>
                </a:ext>
              </a:extLst>
            </p:cNvPr>
            <p:cNvSpPr>
              <a:spLocks noEditPoints="1"/>
            </p:cNvSpPr>
            <p:nvPr/>
          </p:nvSpPr>
          <p:spPr bwMode="auto">
            <a:xfrm>
              <a:off x="5153820" y="2317602"/>
              <a:ext cx="468703" cy="340091"/>
            </a:xfrm>
            <a:custGeom>
              <a:avLst/>
              <a:gdLst>
                <a:gd name="T0" fmla="*/ 2858 w 6558"/>
                <a:gd name="T1" fmla="*/ 224 h 5030"/>
                <a:gd name="T2" fmla="*/ 1808 w 6558"/>
                <a:gd name="T3" fmla="*/ 254 h 5030"/>
                <a:gd name="T4" fmla="*/ 931 w 6558"/>
                <a:gd name="T5" fmla="*/ 306 h 5030"/>
                <a:gd name="T6" fmla="*/ 426 w 6558"/>
                <a:gd name="T7" fmla="*/ 648 h 5030"/>
                <a:gd name="T8" fmla="*/ 274 w 6558"/>
                <a:gd name="T9" fmla="*/ 1170 h 5030"/>
                <a:gd name="T10" fmla="*/ 235 w 6558"/>
                <a:gd name="T11" fmla="*/ 1591 h 5030"/>
                <a:gd name="T12" fmla="*/ 209 w 6558"/>
                <a:gd name="T13" fmla="*/ 2877 h 5030"/>
                <a:gd name="T14" fmla="*/ 253 w 6558"/>
                <a:gd name="T15" fmla="*/ 3661 h 5030"/>
                <a:gd name="T16" fmla="*/ 296 w 6558"/>
                <a:gd name="T17" fmla="*/ 4011 h 5030"/>
                <a:gd name="T18" fmla="*/ 553 w 6558"/>
                <a:gd name="T19" fmla="*/ 4543 h 5030"/>
                <a:gd name="T20" fmla="*/ 1072 w 6558"/>
                <a:gd name="T21" fmla="*/ 4726 h 5030"/>
                <a:gd name="T22" fmla="*/ 1754 w 6558"/>
                <a:gd name="T23" fmla="*/ 4772 h 5030"/>
                <a:gd name="T24" fmla="*/ 2757 w 6558"/>
                <a:gd name="T25" fmla="*/ 4802 h 5030"/>
                <a:gd name="T26" fmla="*/ 3274 w 6558"/>
                <a:gd name="T27" fmla="*/ 4812 h 5030"/>
                <a:gd name="T28" fmla="*/ 3783 w 6558"/>
                <a:gd name="T29" fmla="*/ 4808 h 5030"/>
                <a:gd name="T30" fmla="*/ 4867 w 6558"/>
                <a:gd name="T31" fmla="*/ 4780 h 5030"/>
                <a:gd name="T32" fmla="*/ 5649 w 6558"/>
                <a:gd name="T33" fmla="*/ 4728 h 5030"/>
                <a:gd name="T34" fmla="*/ 6112 w 6558"/>
                <a:gd name="T35" fmla="*/ 4392 h 5030"/>
                <a:gd name="T36" fmla="*/ 6274 w 6558"/>
                <a:gd name="T37" fmla="*/ 3870 h 5030"/>
                <a:gd name="T38" fmla="*/ 6311 w 6558"/>
                <a:gd name="T39" fmla="*/ 3449 h 5030"/>
                <a:gd name="T40" fmla="*/ 6337 w 6558"/>
                <a:gd name="T41" fmla="*/ 2157 h 5030"/>
                <a:gd name="T42" fmla="*/ 6295 w 6558"/>
                <a:gd name="T43" fmla="*/ 1347 h 5030"/>
                <a:gd name="T44" fmla="*/ 6230 w 6558"/>
                <a:gd name="T45" fmla="*/ 967 h 5030"/>
                <a:gd name="T46" fmla="*/ 5939 w 6558"/>
                <a:gd name="T47" fmla="*/ 437 h 5030"/>
                <a:gd name="T48" fmla="*/ 5484 w 6558"/>
                <a:gd name="T49" fmla="*/ 294 h 5030"/>
                <a:gd name="T50" fmla="*/ 4356 w 6558"/>
                <a:gd name="T51" fmla="*/ 240 h 5030"/>
                <a:gd name="T52" fmla="*/ 3449 w 6558"/>
                <a:gd name="T53" fmla="*/ 220 h 5030"/>
                <a:gd name="T54" fmla="*/ 3344 w 6558"/>
                <a:gd name="T55" fmla="*/ 0 h 5030"/>
                <a:gd name="T56" fmla="*/ 4123 w 6558"/>
                <a:gd name="T57" fmla="*/ 16 h 5030"/>
                <a:gd name="T58" fmla="*/ 5267 w 6558"/>
                <a:gd name="T59" fmla="*/ 60 h 5030"/>
                <a:gd name="T60" fmla="*/ 5916 w 6558"/>
                <a:gd name="T61" fmla="*/ 167 h 5030"/>
                <a:gd name="T62" fmla="*/ 6381 w 6558"/>
                <a:gd name="T63" fmla="*/ 681 h 5030"/>
                <a:gd name="T64" fmla="*/ 6490 w 6558"/>
                <a:gd name="T65" fmla="*/ 1116 h 5030"/>
                <a:gd name="T66" fmla="*/ 6524 w 6558"/>
                <a:gd name="T67" fmla="*/ 1482 h 5030"/>
                <a:gd name="T68" fmla="*/ 6558 w 6558"/>
                <a:gd name="T69" fmla="*/ 2755 h 5030"/>
                <a:gd name="T70" fmla="*/ 6518 w 6558"/>
                <a:gd name="T71" fmla="*/ 3598 h 5030"/>
                <a:gd name="T72" fmla="*/ 6488 w 6558"/>
                <a:gd name="T73" fmla="*/ 3902 h 5030"/>
                <a:gd name="T74" fmla="*/ 6351 w 6558"/>
                <a:gd name="T75" fmla="*/ 4388 h 5030"/>
                <a:gd name="T76" fmla="*/ 5874 w 6558"/>
                <a:gd name="T77" fmla="*/ 4857 h 5030"/>
                <a:gd name="T78" fmla="*/ 5267 w 6558"/>
                <a:gd name="T79" fmla="*/ 4955 h 5030"/>
                <a:gd name="T80" fmla="*/ 4119 w 6558"/>
                <a:gd name="T81" fmla="*/ 5016 h 5030"/>
                <a:gd name="T82" fmla="*/ 3342 w 6558"/>
                <a:gd name="T83" fmla="*/ 5030 h 5030"/>
                <a:gd name="T84" fmla="*/ 2998 w 6558"/>
                <a:gd name="T85" fmla="*/ 5026 h 5030"/>
                <a:gd name="T86" fmla="*/ 2067 w 6558"/>
                <a:gd name="T87" fmla="*/ 5006 h 5030"/>
                <a:gd name="T88" fmla="*/ 1172 w 6558"/>
                <a:gd name="T89" fmla="*/ 4969 h 5030"/>
                <a:gd name="T90" fmla="*/ 732 w 6558"/>
                <a:gd name="T91" fmla="*/ 4895 h 5030"/>
                <a:gd name="T92" fmla="*/ 231 w 6558"/>
                <a:gd name="T93" fmla="*/ 4474 h 5030"/>
                <a:gd name="T94" fmla="*/ 74 w 6558"/>
                <a:gd name="T95" fmla="*/ 3965 h 5030"/>
                <a:gd name="T96" fmla="*/ 46 w 6558"/>
                <a:gd name="T97" fmla="*/ 3689 h 5030"/>
                <a:gd name="T98" fmla="*/ 0 w 6558"/>
                <a:gd name="T99" fmla="*/ 2891 h 5030"/>
                <a:gd name="T100" fmla="*/ 26 w 6558"/>
                <a:gd name="T101" fmla="*/ 1589 h 5030"/>
                <a:gd name="T102" fmla="*/ 66 w 6558"/>
                <a:gd name="T103" fmla="*/ 1158 h 5030"/>
                <a:gd name="T104" fmla="*/ 155 w 6558"/>
                <a:gd name="T105" fmla="*/ 771 h 5030"/>
                <a:gd name="T106" fmla="*/ 551 w 6558"/>
                <a:gd name="T107" fmla="*/ 240 h 5030"/>
                <a:gd name="T108" fmla="*/ 1050 w 6558"/>
                <a:gd name="T109" fmla="*/ 97 h 5030"/>
                <a:gd name="T110" fmla="*/ 2184 w 6558"/>
                <a:gd name="T111" fmla="*/ 26 h 5030"/>
                <a:gd name="T112" fmla="*/ 3097 w 6558"/>
                <a:gd name="T113" fmla="*/ 2 h 5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58" h="5030">
                  <a:moveTo>
                    <a:pt x="3274" y="218"/>
                  </a:moveTo>
                  <a:lnTo>
                    <a:pt x="3264" y="218"/>
                  </a:lnTo>
                  <a:lnTo>
                    <a:pt x="3242" y="218"/>
                  </a:lnTo>
                  <a:lnTo>
                    <a:pt x="3206" y="218"/>
                  </a:lnTo>
                  <a:lnTo>
                    <a:pt x="3157" y="220"/>
                  </a:lnTo>
                  <a:lnTo>
                    <a:pt x="3099" y="220"/>
                  </a:lnTo>
                  <a:lnTo>
                    <a:pt x="3027" y="220"/>
                  </a:lnTo>
                  <a:lnTo>
                    <a:pt x="2948" y="222"/>
                  </a:lnTo>
                  <a:lnTo>
                    <a:pt x="2858" y="224"/>
                  </a:lnTo>
                  <a:lnTo>
                    <a:pt x="2763" y="226"/>
                  </a:lnTo>
                  <a:lnTo>
                    <a:pt x="2659" y="228"/>
                  </a:lnTo>
                  <a:lnTo>
                    <a:pt x="2548" y="230"/>
                  </a:lnTo>
                  <a:lnTo>
                    <a:pt x="2435" y="234"/>
                  </a:lnTo>
                  <a:lnTo>
                    <a:pt x="2313" y="236"/>
                  </a:lnTo>
                  <a:lnTo>
                    <a:pt x="2190" y="240"/>
                  </a:lnTo>
                  <a:lnTo>
                    <a:pt x="2065" y="244"/>
                  </a:lnTo>
                  <a:lnTo>
                    <a:pt x="1937" y="248"/>
                  </a:lnTo>
                  <a:lnTo>
                    <a:pt x="1808" y="254"/>
                  </a:lnTo>
                  <a:lnTo>
                    <a:pt x="1679" y="260"/>
                  </a:lnTo>
                  <a:lnTo>
                    <a:pt x="1550" y="266"/>
                  </a:lnTo>
                  <a:lnTo>
                    <a:pt x="1424" y="272"/>
                  </a:lnTo>
                  <a:lnTo>
                    <a:pt x="1299" y="278"/>
                  </a:lnTo>
                  <a:lnTo>
                    <a:pt x="1178" y="286"/>
                  </a:lnTo>
                  <a:lnTo>
                    <a:pt x="1062" y="294"/>
                  </a:lnTo>
                  <a:lnTo>
                    <a:pt x="1028" y="294"/>
                  </a:lnTo>
                  <a:lnTo>
                    <a:pt x="983" y="300"/>
                  </a:lnTo>
                  <a:lnTo>
                    <a:pt x="931" y="306"/>
                  </a:lnTo>
                  <a:lnTo>
                    <a:pt x="875" y="316"/>
                  </a:lnTo>
                  <a:lnTo>
                    <a:pt x="816" y="332"/>
                  </a:lnTo>
                  <a:lnTo>
                    <a:pt x="754" y="356"/>
                  </a:lnTo>
                  <a:lnTo>
                    <a:pt x="690" y="387"/>
                  </a:lnTo>
                  <a:lnTo>
                    <a:pt x="625" y="427"/>
                  </a:lnTo>
                  <a:lnTo>
                    <a:pt x="559" y="481"/>
                  </a:lnTo>
                  <a:lnTo>
                    <a:pt x="493" y="546"/>
                  </a:lnTo>
                  <a:lnTo>
                    <a:pt x="457" y="592"/>
                  </a:lnTo>
                  <a:lnTo>
                    <a:pt x="426" y="648"/>
                  </a:lnTo>
                  <a:lnTo>
                    <a:pt x="398" y="707"/>
                  </a:lnTo>
                  <a:lnTo>
                    <a:pt x="372" y="771"/>
                  </a:lnTo>
                  <a:lnTo>
                    <a:pt x="348" y="836"/>
                  </a:lnTo>
                  <a:lnTo>
                    <a:pt x="328" y="904"/>
                  </a:lnTo>
                  <a:lnTo>
                    <a:pt x="310" y="967"/>
                  </a:lnTo>
                  <a:lnTo>
                    <a:pt x="296" y="1029"/>
                  </a:lnTo>
                  <a:lnTo>
                    <a:pt x="286" y="1085"/>
                  </a:lnTo>
                  <a:lnTo>
                    <a:pt x="278" y="1132"/>
                  </a:lnTo>
                  <a:lnTo>
                    <a:pt x="274" y="1170"/>
                  </a:lnTo>
                  <a:lnTo>
                    <a:pt x="273" y="1176"/>
                  </a:lnTo>
                  <a:lnTo>
                    <a:pt x="271" y="1194"/>
                  </a:lnTo>
                  <a:lnTo>
                    <a:pt x="269" y="1224"/>
                  </a:lnTo>
                  <a:lnTo>
                    <a:pt x="263" y="1263"/>
                  </a:lnTo>
                  <a:lnTo>
                    <a:pt x="259" y="1313"/>
                  </a:lnTo>
                  <a:lnTo>
                    <a:pt x="253" y="1371"/>
                  </a:lnTo>
                  <a:lnTo>
                    <a:pt x="247" y="1438"/>
                  </a:lnTo>
                  <a:lnTo>
                    <a:pt x="241" y="1512"/>
                  </a:lnTo>
                  <a:lnTo>
                    <a:pt x="235" y="1591"/>
                  </a:lnTo>
                  <a:lnTo>
                    <a:pt x="229" y="1677"/>
                  </a:lnTo>
                  <a:lnTo>
                    <a:pt x="223" y="1768"/>
                  </a:lnTo>
                  <a:lnTo>
                    <a:pt x="219" y="1861"/>
                  </a:lnTo>
                  <a:lnTo>
                    <a:pt x="215" y="1959"/>
                  </a:lnTo>
                  <a:lnTo>
                    <a:pt x="211" y="2060"/>
                  </a:lnTo>
                  <a:lnTo>
                    <a:pt x="209" y="2161"/>
                  </a:lnTo>
                  <a:lnTo>
                    <a:pt x="209" y="2263"/>
                  </a:lnTo>
                  <a:lnTo>
                    <a:pt x="209" y="2777"/>
                  </a:lnTo>
                  <a:lnTo>
                    <a:pt x="209" y="2877"/>
                  </a:lnTo>
                  <a:lnTo>
                    <a:pt x="211" y="2978"/>
                  </a:lnTo>
                  <a:lnTo>
                    <a:pt x="215" y="3075"/>
                  </a:lnTo>
                  <a:lnTo>
                    <a:pt x="219" y="3173"/>
                  </a:lnTo>
                  <a:lnTo>
                    <a:pt x="223" y="3266"/>
                  </a:lnTo>
                  <a:lnTo>
                    <a:pt x="229" y="3355"/>
                  </a:lnTo>
                  <a:lnTo>
                    <a:pt x="235" y="3441"/>
                  </a:lnTo>
                  <a:lnTo>
                    <a:pt x="241" y="3520"/>
                  </a:lnTo>
                  <a:lnTo>
                    <a:pt x="247" y="3594"/>
                  </a:lnTo>
                  <a:lnTo>
                    <a:pt x="253" y="3661"/>
                  </a:lnTo>
                  <a:lnTo>
                    <a:pt x="259" y="3719"/>
                  </a:lnTo>
                  <a:lnTo>
                    <a:pt x="263" y="3771"/>
                  </a:lnTo>
                  <a:lnTo>
                    <a:pt x="269" y="3812"/>
                  </a:lnTo>
                  <a:lnTo>
                    <a:pt x="271" y="3842"/>
                  </a:lnTo>
                  <a:lnTo>
                    <a:pt x="273" y="3862"/>
                  </a:lnTo>
                  <a:lnTo>
                    <a:pt x="274" y="3870"/>
                  </a:lnTo>
                  <a:lnTo>
                    <a:pt x="278" y="3908"/>
                  </a:lnTo>
                  <a:lnTo>
                    <a:pt x="286" y="3955"/>
                  </a:lnTo>
                  <a:lnTo>
                    <a:pt x="296" y="4011"/>
                  </a:lnTo>
                  <a:lnTo>
                    <a:pt x="310" y="4073"/>
                  </a:lnTo>
                  <a:lnTo>
                    <a:pt x="328" y="4136"/>
                  </a:lnTo>
                  <a:lnTo>
                    <a:pt x="348" y="4202"/>
                  </a:lnTo>
                  <a:lnTo>
                    <a:pt x="372" y="4267"/>
                  </a:lnTo>
                  <a:lnTo>
                    <a:pt x="398" y="4329"/>
                  </a:lnTo>
                  <a:lnTo>
                    <a:pt x="426" y="4386"/>
                  </a:lnTo>
                  <a:lnTo>
                    <a:pt x="457" y="4440"/>
                  </a:lnTo>
                  <a:lnTo>
                    <a:pt x="493" y="4482"/>
                  </a:lnTo>
                  <a:lnTo>
                    <a:pt x="553" y="4543"/>
                  </a:lnTo>
                  <a:lnTo>
                    <a:pt x="615" y="4591"/>
                  </a:lnTo>
                  <a:lnTo>
                    <a:pt x="678" y="4631"/>
                  </a:lnTo>
                  <a:lnTo>
                    <a:pt x="742" y="4661"/>
                  </a:lnTo>
                  <a:lnTo>
                    <a:pt x="806" y="4682"/>
                  </a:lnTo>
                  <a:lnTo>
                    <a:pt x="869" y="4700"/>
                  </a:lnTo>
                  <a:lnTo>
                    <a:pt x="929" y="4710"/>
                  </a:lnTo>
                  <a:lnTo>
                    <a:pt x="987" y="4718"/>
                  </a:lnTo>
                  <a:lnTo>
                    <a:pt x="1040" y="4724"/>
                  </a:lnTo>
                  <a:lnTo>
                    <a:pt x="1072" y="4726"/>
                  </a:lnTo>
                  <a:lnTo>
                    <a:pt x="1106" y="4732"/>
                  </a:lnTo>
                  <a:lnTo>
                    <a:pt x="1138" y="4734"/>
                  </a:lnTo>
                  <a:lnTo>
                    <a:pt x="1201" y="4740"/>
                  </a:lnTo>
                  <a:lnTo>
                    <a:pt x="1275" y="4746"/>
                  </a:lnTo>
                  <a:lnTo>
                    <a:pt x="1357" y="4752"/>
                  </a:lnTo>
                  <a:lnTo>
                    <a:pt x="1448" y="4758"/>
                  </a:lnTo>
                  <a:lnTo>
                    <a:pt x="1544" y="4764"/>
                  </a:lnTo>
                  <a:lnTo>
                    <a:pt x="1647" y="4768"/>
                  </a:lnTo>
                  <a:lnTo>
                    <a:pt x="1754" y="4772"/>
                  </a:lnTo>
                  <a:lnTo>
                    <a:pt x="1866" y="4778"/>
                  </a:lnTo>
                  <a:lnTo>
                    <a:pt x="1979" y="4782"/>
                  </a:lnTo>
                  <a:lnTo>
                    <a:pt x="2095" y="4786"/>
                  </a:lnTo>
                  <a:lnTo>
                    <a:pt x="2210" y="4788"/>
                  </a:lnTo>
                  <a:lnTo>
                    <a:pt x="2325" y="4792"/>
                  </a:lnTo>
                  <a:lnTo>
                    <a:pt x="2439" y="4794"/>
                  </a:lnTo>
                  <a:lnTo>
                    <a:pt x="2550" y="4798"/>
                  </a:lnTo>
                  <a:lnTo>
                    <a:pt x="2655" y="4800"/>
                  </a:lnTo>
                  <a:lnTo>
                    <a:pt x="2757" y="4802"/>
                  </a:lnTo>
                  <a:lnTo>
                    <a:pt x="2852" y="4804"/>
                  </a:lnTo>
                  <a:lnTo>
                    <a:pt x="2942" y="4806"/>
                  </a:lnTo>
                  <a:lnTo>
                    <a:pt x="3021" y="4808"/>
                  </a:lnTo>
                  <a:lnTo>
                    <a:pt x="3093" y="4808"/>
                  </a:lnTo>
                  <a:lnTo>
                    <a:pt x="3155" y="4810"/>
                  </a:lnTo>
                  <a:lnTo>
                    <a:pt x="3204" y="4810"/>
                  </a:lnTo>
                  <a:lnTo>
                    <a:pt x="3240" y="4810"/>
                  </a:lnTo>
                  <a:lnTo>
                    <a:pt x="3264" y="4812"/>
                  </a:lnTo>
                  <a:lnTo>
                    <a:pt x="3274" y="4812"/>
                  </a:lnTo>
                  <a:lnTo>
                    <a:pt x="3282" y="4812"/>
                  </a:lnTo>
                  <a:lnTo>
                    <a:pt x="3304" y="4812"/>
                  </a:lnTo>
                  <a:lnTo>
                    <a:pt x="3342" y="4812"/>
                  </a:lnTo>
                  <a:lnTo>
                    <a:pt x="3389" y="4810"/>
                  </a:lnTo>
                  <a:lnTo>
                    <a:pt x="3449" y="4810"/>
                  </a:lnTo>
                  <a:lnTo>
                    <a:pt x="3519" y="4810"/>
                  </a:lnTo>
                  <a:lnTo>
                    <a:pt x="3598" y="4810"/>
                  </a:lnTo>
                  <a:lnTo>
                    <a:pt x="3688" y="4808"/>
                  </a:lnTo>
                  <a:lnTo>
                    <a:pt x="3783" y="4808"/>
                  </a:lnTo>
                  <a:lnTo>
                    <a:pt x="3889" y="4806"/>
                  </a:lnTo>
                  <a:lnTo>
                    <a:pt x="3998" y="4804"/>
                  </a:lnTo>
                  <a:lnTo>
                    <a:pt x="4113" y="4802"/>
                  </a:lnTo>
                  <a:lnTo>
                    <a:pt x="4233" y="4800"/>
                  </a:lnTo>
                  <a:lnTo>
                    <a:pt x="4356" y="4796"/>
                  </a:lnTo>
                  <a:lnTo>
                    <a:pt x="4481" y="4792"/>
                  </a:lnTo>
                  <a:lnTo>
                    <a:pt x="4611" y="4788"/>
                  </a:lnTo>
                  <a:lnTo>
                    <a:pt x="4738" y="4784"/>
                  </a:lnTo>
                  <a:lnTo>
                    <a:pt x="4867" y="4780"/>
                  </a:lnTo>
                  <a:lnTo>
                    <a:pt x="4997" y="4774"/>
                  </a:lnTo>
                  <a:lnTo>
                    <a:pt x="5124" y="4768"/>
                  </a:lnTo>
                  <a:lnTo>
                    <a:pt x="5247" y="4760"/>
                  </a:lnTo>
                  <a:lnTo>
                    <a:pt x="5369" y="4754"/>
                  </a:lnTo>
                  <a:lnTo>
                    <a:pt x="5484" y="4746"/>
                  </a:lnTo>
                  <a:lnTo>
                    <a:pt x="5518" y="4746"/>
                  </a:lnTo>
                  <a:lnTo>
                    <a:pt x="5556" y="4742"/>
                  </a:lnTo>
                  <a:lnTo>
                    <a:pt x="5601" y="4736"/>
                  </a:lnTo>
                  <a:lnTo>
                    <a:pt x="5649" y="4728"/>
                  </a:lnTo>
                  <a:lnTo>
                    <a:pt x="5701" y="4714"/>
                  </a:lnTo>
                  <a:lnTo>
                    <a:pt x="5756" y="4696"/>
                  </a:lnTo>
                  <a:lnTo>
                    <a:pt x="5812" y="4673"/>
                  </a:lnTo>
                  <a:lnTo>
                    <a:pt x="5870" y="4643"/>
                  </a:lnTo>
                  <a:lnTo>
                    <a:pt x="5929" y="4603"/>
                  </a:lnTo>
                  <a:lnTo>
                    <a:pt x="5987" y="4553"/>
                  </a:lnTo>
                  <a:lnTo>
                    <a:pt x="6043" y="4494"/>
                  </a:lnTo>
                  <a:lnTo>
                    <a:pt x="6081" y="4448"/>
                  </a:lnTo>
                  <a:lnTo>
                    <a:pt x="6112" y="4392"/>
                  </a:lnTo>
                  <a:lnTo>
                    <a:pt x="6142" y="4333"/>
                  </a:lnTo>
                  <a:lnTo>
                    <a:pt x="6170" y="4269"/>
                  </a:lnTo>
                  <a:lnTo>
                    <a:pt x="6192" y="4204"/>
                  </a:lnTo>
                  <a:lnTo>
                    <a:pt x="6212" y="4136"/>
                  </a:lnTo>
                  <a:lnTo>
                    <a:pt x="6230" y="4073"/>
                  </a:lnTo>
                  <a:lnTo>
                    <a:pt x="6244" y="4011"/>
                  </a:lnTo>
                  <a:lnTo>
                    <a:pt x="6256" y="3955"/>
                  </a:lnTo>
                  <a:lnTo>
                    <a:pt x="6266" y="3908"/>
                  </a:lnTo>
                  <a:lnTo>
                    <a:pt x="6274" y="3870"/>
                  </a:lnTo>
                  <a:lnTo>
                    <a:pt x="6274" y="3864"/>
                  </a:lnTo>
                  <a:lnTo>
                    <a:pt x="6276" y="3846"/>
                  </a:lnTo>
                  <a:lnTo>
                    <a:pt x="6280" y="3816"/>
                  </a:lnTo>
                  <a:lnTo>
                    <a:pt x="6284" y="3777"/>
                  </a:lnTo>
                  <a:lnTo>
                    <a:pt x="6288" y="3727"/>
                  </a:lnTo>
                  <a:lnTo>
                    <a:pt x="6293" y="3669"/>
                  </a:lnTo>
                  <a:lnTo>
                    <a:pt x="6299" y="3602"/>
                  </a:lnTo>
                  <a:lnTo>
                    <a:pt x="6305" y="3528"/>
                  </a:lnTo>
                  <a:lnTo>
                    <a:pt x="6311" y="3449"/>
                  </a:lnTo>
                  <a:lnTo>
                    <a:pt x="6317" y="3363"/>
                  </a:lnTo>
                  <a:lnTo>
                    <a:pt x="6323" y="3272"/>
                  </a:lnTo>
                  <a:lnTo>
                    <a:pt x="6329" y="3179"/>
                  </a:lnTo>
                  <a:lnTo>
                    <a:pt x="6333" y="3081"/>
                  </a:lnTo>
                  <a:lnTo>
                    <a:pt x="6335" y="2982"/>
                  </a:lnTo>
                  <a:lnTo>
                    <a:pt x="6337" y="2879"/>
                  </a:lnTo>
                  <a:lnTo>
                    <a:pt x="6339" y="2777"/>
                  </a:lnTo>
                  <a:lnTo>
                    <a:pt x="6339" y="2263"/>
                  </a:lnTo>
                  <a:lnTo>
                    <a:pt x="6337" y="2157"/>
                  </a:lnTo>
                  <a:lnTo>
                    <a:pt x="6335" y="2054"/>
                  </a:lnTo>
                  <a:lnTo>
                    <a:pt x="6333" y="1951"/>
                  </a:lnTo>
                  <a:lnTo>
                    <a:pt x="6329" y="1850"/>
                  </a:lnTo>
                  <a:lnTo>
                    <a:pt x="6323" y="1752"/>
                  </a:lnTo>
                  <a:lnTo>
                    <a:pt x="6319" y="1659"/>
                  </a:lnTo>
                  <a:lnTo>
                    <a:pt x="6313" y="1569"/>
                  </a:lnTo>
                  <a:lnTo>
                    <a:pt x="6307" y="1488"/>
                  </a:lnTo>
                  <a:lnTo>
                    <a:pt x="6301" y="1412"/>
                  </a:lnTo>
                  <a:lnTo>
                    <a:pt x="6295" y="1347"/>
                  </a:lnTo>
                  <a:lnTo>
                    <a:pt x="6290" y="1289"/>
                  </a:lnTo>
                  <a:lnTo>
                    <a:pt x="6284" y="1242"/>
                  </a:lnTo>
                  <a:lnTo>
                    <a:pt x="6280" y="1206"/>
                  </a:lnTo>
                  <a:lnTo>
                    <a:pt x="6276" y="1180"/>
                  </a:lnTo>
                  <a:lnTo>
                    <a:pt x="6274" y="1170"/>
                  </a:lnTo>
                  <a:lnTo>
                    <a:pt x="6266" y="1132"/>
                  </a:lnTo>
                  <a:lnTo>
                    <a:pt x="6256" y="1085"/>
                  </a:lnTo>
                  <a:lnTo>
                    <a:pt x="6246" y="1029"/>
                  </a:lnTo>
                  <a:lnTo>
                    <a:pt x="6230" y="967"/>
                  </a:lnTo>
                  <a:lnTo>
                    <a:pt x="6214" y="904"/>
                  </a:lnTo>
                  <a:lnTo>
                    <a:pt x="6194" y="836"/>
                  </a:lnTo>
                  <a:lnTo>
                    <a:pt x="6172" y="771"/>
                  </a:lnTo>
                  <a:lnTo>
                    <a:pt x="6146" y="707"/>
                  </a:lnTo>
                  <a:lnTo>
                    <a:pt x="6118" y="648"/>
                  </a:lnTo>
                  <a:lnTo>
                    <a:pt x="6089" y="592"/>
                  </a:lnTo>
                  <a:lnTo>
                    <a:pt x="6055" y="546"/>
                  </a:lnTo>
                  <a:lnTo>
                    <a:pt x="5997" y="487"/>
                  </a:lnTo>
                  <a:lnTo>
                    <a:pt x="5939" y="437"/>
                  </a:lnTo>
                  <a:lnTo>
                    <a:pt x="5882" y="397"/>
                  </a:lnTo>
                  <a:lnTo>
                    <a:pt x="5824" y="367"/>
                  </a:lnTo>
                  <a:lnTo>
                    <a:pt x="5766" y="344"/>
                  </a:lnTo>
                  <a:lnTo>
                    <a:pt x="5713" y="326"/>
                  </a:lnTo>
                  <a:lnTo>
                    <a:pt x="5659" y="312"/>
                  </a:lnTo>
                  <a:lnTo>
                    <a:pt x="5611" y="304"/>
                  </a:lnTo>
                  <a:lnTo>
                    <a:pt x="5567" y="298"/>
                  </a:lnTo>
                  <a:lnTo>
                    <a:pt x="5528" y="294"/>
                  </a:lnTo>
                  <a:lnTo>
                    <a:pt x="5484" y="294"/>
                  </a:lnTo>
                  <a:lnTo>
                    <a:pt x="5369" y="286"/>
                  </a:lnTo>
                  <a:lnTo>
                    <a:pt x="5247" y="278"/>
                  </a:lnTo>
                  <a:lnTo>
                    <a:pt x="5124" y="272"/>
                  </a:lnTo>
                  <a:lnTo>
                    <a:pt x="4997" y="266"/>
                  </a:lnTo>
                  <a:lnTo>
                    <a:pt x="4867" y="260"/>
                  </a:lnTo>
                  <a:lnTo>
                    <a:pt x="4738" y="254"/>
                  </a:lnTo>
                  <a:lnTo>
                    <a:pt x="4611" y="248"/>
                  </a:lnTo>
                  <a:lnTo>
                    <a:pt x="4481" y="244"/>
                  </a:lnTo>
                  <a:lnTo>
                    <a:pt x="4356" y="240"/>
                  </a:lnTo>
                  <a:lnTo>
                    <a:pt x="4233" y="236"/>
                  </a:lnTo>
                  <a:lnTo>
                    <a:pt x="4113" y="234"/>
                  </a:lnTo>
                  <a:lnTo>
                    <a:pt x="3998" y="230"/>
                  </a:lnTo>
                  <a:lnTo>
                    <a:pt x="3889" y="228"/>
                  </a:lnTo>
                  <a:lnTo>
                    <a:pt x="3783" y="226"/>
                  </a:lnTo>
                  <a:lnTo>
                    <a:pt x="3688" y="224"/>
                  </a:lnTo>
                  <a:lnTo>
                    <a:pt x="3598" y="222"/>
                  </a:lnTo>
                  <a:lnTo>
                    <a:pt x="3519" y="220"/>
                  </a:lnTo>
                  <a:lnTo>
                    <a:pt x="3449" y="220"/>
                  </a:lnTo>
                  <a:lnTo>
                    <a:pt x="3389" y="220"/>
                  </a:lnTo>
                  <a:lnTo>
                    <a:pt x="3342" y="218"/>
                  </a:lnTo>
                  <a:lnTo>
                    <a:pt x="3304" y="218"/>
                  </a:lnTo>
                  <a:lnTo>
                    <a:pt x="3282" y="218"/>
                  </a:lnTo>
                  <a:lnTo>
                    <a:pt x="3274" y="218"/>
                  </a:lnTo>
                  <a:close/>
                  <a:moveTo>
                    <a:pt x="3274" y="0"/>
                  </a:moveTo>
                  <a:lnTo>
                    <a:pt x="3284" y="0"/>
                  </a:lnTo>
                  <a:lnTo>
                    <a:pt x="3308" y="0"/>
                  </a:lnTo>
                  <a:lnTo>
                    <a:pt x="3344" y="0"/>
                  </a:lnTo>
                  <a:lnTo>
                    <a:pt x="3393" y="2"/>
                  </a:lnTo>
                  <a:lnTo>
                    <a:pt x="3455" y="2"/>
                  </a:lnTo>
                  <a:lnTo>
                    <a:pt x="3525" y="2"/>
                  </a:lnTo>
                  <a:lnTo>
                    <a:pt x="3606" y="4"/>
                  </a:lnTo>
                  <a:lnTo>
                    <a:pt x="3696" y="6"/>
                  </a:lnTo>
                  <a:lnTo>
                    <a:pt x="3793" y="8"/>
                  </a:lnTo>
                  <a:lnTo>
                    <a:pt x="3899" y="10"/>
                  </a:lnTo>
                  <a:lnTo>
                    <a:pt x="4008" y="12"/>
                  </a:lnTo>
                  <a:lnTo>
                    <a:pt x="4123" y="16"/>
                  </a:lnTo>
                  <a:lnTo>
                    <a:pt x="4245" y="18"/>
                  </a:lnTo>
                  <a:lnTo>
                    <a:pt x="4368" y="22"/>
                  </a:lnTo>
                  <a:lnTo>
                    <a:pt x="4495" y="26"/>
                  </a:lnTo>
                  <a:lnTo>
                    <a:pt x="4625" y="30"/>
                  </a:lnTo>
                  <a:lnTo>
                    <a:pt x="4754" y="36"/>
                  </a:lnTo>
                  <a:lnTo>
                    <a:pt x="4883" y="42"/>
                  </a:lnTo>
                  <a:lnTo>
                    <a:pt x="5013" y="48"/>
                  </a:lnTo>
                  <a:lnTo>
                    <a:pt x="5142" y="54"/>
                  </a:lnTo>
                  <a:lnTo>
                    <a:pt x="5267" y="60"/>
                  </a:lnTo>
                  <a:lnTo>
                    <a:pt x="5388" y="68"/>
                  </a:lnTo>
                  <a:lnTo>
                    <a:pt x="5506" y="75"/>
                  </a:lnTo>
                  <a:lnTo>
                    <a:pt x="5550" y="75"/>
                  </a:lnTo>
                  <a:lnTo>
                    <a:pt x="5597" y="81"/>
                  </a:lnTo>
                  <a:lnTo>
                    <a:pt x="5651" y="87"/>
                  </a:lnTo>
                  <a:lnTo>
                    <a:pt x="5711" y="97"/>
                  </a:lnTo>
                  <a:lnTo>
                    <a:pt x="5774" y="113"/>
                  </a:lnTo>
                  <a:lnTo>
                    <a:pt x="5844" y="137"/>
                  </a:lnTo>
                  <a:lnTo>
                    <a:pt x="5916" y="167"/>
                  </a:lnTo>
                  <a:lnTo>
                    <a:pt x="5989" y="207"/>
                  </a:lnTo>
                  <a:lnTo>
                    <a:pt x="6067" y="256"/>
                  </a:lnTo>
                  <a:lnTo>
                    <a:pt x="6142" y="318"/>
                  </a:lnTo>
                  <a:lnTo>
                    <a:pt x="6218" y="393"/>
                  </a:lnTo>
                  <a:lnTo>
                    <a:pt x="6258" y="443"/>
                  </a:lnTo>
                  <a:lnTo>
                    <a:pt x="6293" y="497"/>
                  </a:lnTo>
                  <a:lnTo>
                    <a:pt x="6327" y="556"/>
                  </a:lnTo>
                  <a:lnTo>
                    <a:pt x="6355" y="618"/>
                  </a:lnTo>
                  <a:lnTo>
                    <a:pt x="6381" y="681"/>
                  </a:lnTo>
                  <a:lnTo>
                    <a:pt x="6405" y="745"/>
                  </a:lnTo>
                  <a:lnTo>
                    <a:pt x="6425" y="807"/>
                  </a:lnTo>
                  <a:lnTo>
                    <a:pt x="6441" y="868"/>
                  </a:lnTo>
                  <a:lnTo>
                    <a:pt x="6455" y="926"/>
                  </a:lnTo>
                  <a:lnTo>
                    <a:pt x="6467" y="977"/>
                  </a:lnTo>
                  <a:lnTo>
                    <a:pt x="6476" y="1023"/>
                  </a:lnTo>
                  <a:lnTo>
                    <a:pt x="6482" y="1063"/>
                  </a:lnTo>
                  <a:lnTo>
                    <a:pt x="6488" y="1095"/>
                  </a:lnTo>
                  <a:lnTo>
                    <a:pt x="6490" y="1116"/>
                  </a:lnTo>
                  <a:lnTo>
                    <a:pt x="6492" y="1126"/>
                  </a:lnTo>
                  <a:lnTo>
                    <a:pt x="6492" y="1134"/>
                  </a:lnTo>
                  <a:lnTo>
                    <a:pt x="6494" y="1154"/>
                  </a:lnTo>
                  <a:lnTo>
                    <a:pt x="6498" y="1186"/>
                  </a:lnTo>
                  <a:lnTo>
                    <a:pt x="6502" y="1228"/>
                  </a:lnTo>
                  <a:lnTo>
                    <a:pt x="6506" y="1279"/>
                  </a:lnTo>
                  <a:lnTo>
                    <a:pt x="6512" y="1339"/>
                  </a:lnTo>
                  <a:lnTo>
                    <a:pt x="6518" y="1408"/>
                  </a:lnTo>
                  <a:lnTo>
                    <a:pt x="6524" y="1482"/>
                  </a:lnTo>
                  <a:lnTo>
                    <a:pt x="6530" y="1563"/>
                  </a:lnTo>
                  <a:lnTo>
                    <a:pt x="6536" y="1651"/>
                  </a:lnTo>
                  <a:lnTo>
                    <a:pt x="6542" y="1742"/>
                  </a:lnTo>
                  <a:lnTo>
                    <a:pt x="6548" y="1838"/>
                  </a:lnTo>
                  <a:lnTo>
                    <a:pt x="6552" y="1937"/>
                  </a:lnTo>
                  <a:lnTo>
                    <a:pt x="6554" y="2036"/>
                  </a:lnTo>
                  <a:lnTo>
                    <a:pt x="6556" y="2140"/>
                  </a:lnTo>
                  <a:lnTo>
                    <a:pt x="6558" y="2241"/>
                  </a:lnTo>
                  <a:lnTo>
                    <a:pt x="6558" y="2755"/>
                  </a:lnTo>
                  <a:lnTo>
                    <a:pt x="6556" y="2859"/>
                  </a:lnTo>
                  <a:lnTo>
                    <a:pt x="6554" y="2964"/>
                  </a:lnTo>
                  <a:lnTo>
                    <a:pt x="6552" y="3065"/>
                  </a:lnTo>
                  <a:lnTo>
                    <a:pt x="6548" y="3165"/>
                  </a:lnTo>
                  <a:lnTo>
                    <a:pt x="6542" y="3260"/>
                  </a:lnTo>
                  <a:lnTo>
                    <a:pt x="6536" y="3353"/>
                  </a:lnTo>
                  <a:lnTo>
                    <a:pt x="6530" y="3441"/>
                  </a:lnTo>
                  <a:lnTo>
                    <a:pt x="6524" y="3522"/>
                  </a:lnTo>
                  <a:lnTo>
                    <a:pt x="6518" y="3598"/>
                  </a:lnTo>
                  <a:lnTo>
                    <a:pt x="6512" y="3665"/>
                  </a:lnTo>
                  <a:lnTo>
                    <a:pt x="6506" y="3725"/>
                  </a:lnTo>
                  <a:lnTo>
                    <a:pt x="6502" y="3775"/>
                  </a:lnTo>
                  <a:lnTo>
                    <a:pt x="6498" y="3814"/>
                  </a:lnTo>
                  <a:lnTo>
                    <a:pt x="6494" y="3846"/>
                  </a:lnTo>
                  <a:lnTo>
                    <a:pt x="6492" y="3864"/>
                  </a:lnTo>
                  <a:lnTo>
                    <a:pt x="6492" y="3870"/>
                  </a:lnTo>
                  <a:lnTo>
                    <a:pt x="6490" y="3880"/>
                  </a:lnTo>
                  <a:lnTo>
                    <a:pt x="6488" y="3902"/>
                  </a:lnTo>
                  <a:lnTo>
                    <a:pt x="6482" y="3933"/>
                  </a:lnTo>
                  <a:lnTo>
                    <a:pt x="6476" y="3975"/>
                  </a:lnTo>
                  <a:lnTo>
                    <a:pt x="6467" y="4021"/>
                  </a:lnTo>
                  <a:lnTo>
                    <a:pt x="6455" y="4075"/>
                  </a:lnTo>
                  <a:lnTo>
                    <a:pt x="6441" y="4134"/>
                  </a:lnTo>
                  <a:lnTo>
                    <a:pt x="6423" y="4196"/>
                  </a:lnTo>
                  <a:lnTo>
                    <a:pt x="6403" y="4259"/>
                  </a:lnTo>
                  <a:lnTo>
                    <a:pt x="6379" y="4325"/>
                  </a:lnTo>
                  <a:lnTo>
                    <a:pt x="6351" y="4388"/>
                  </a:lnTo>
                  <a:lnTo>
                    <a:pt x="6321" y="4450"/>
                  </a:lnTo>
                  <a:lnTo>
                    <a:pt x="6288" y="4510"/>
                  </a:lnTo>
                  <a:lnTo>
                    <a:pt x="6250" y="4565"/>
                  </a:lnTo>
                  <a:lnTo>
                    <a:pt x="6208" y="4615"/>
                  </a:lnTo>
                  <a:lnTo>
                    <a:pt x="6140" y="4682"/>
                  </a:lnTo>
                  <a:lnTo>
                    <a:pt x="6073" y="4740"/>
                  </a:lnTo>
                  <a:lnTo>
                    <a:pt x="6005" y="4788"/>
                  </a:lnTo>
                  <a:lnTo>
                    <a:pt x="5939" y="4827"/>
                  </a:lnTo>
                  <a:lnTo>
                    <a:pt x="5874" y="4857"/>
                  </a:lnTo>
                  <a:lnTo>
                    <a:pt x="5808" y="4881"/>
                  </a:lnTo>
                  <a:lnTo>
                    <a:pt x="5746" y="4899"/>
                  </a:lnTo>
                  <a:lnTo>
                    <a:pt x="5689" y="4913"/>
                  </a:lnTo>
                  <a:lnTo>
                    <a:pt x="5635" y="4921"/>
                  </a:lnTo>
                  <a:lnTo>
                    <a:pt x="5583" y="4927"/>
                  </a:lnTo>
                  <a:lnTo>
                    <a:pt x="5540" y="4931"/>
                  </a:lnTo>
                  <a:lnTo>
                    <a:pt x="5506" y="4931"/>
                  </a:lnTo>
                  <a:lnTo>
                    <a:pt x="5388" y="4943"/>
                  </a:lnTo>
                  <a:lnTo>
                    <a:pt x="5267" y="4955"/>
                  </a:lnTo>
                  <a:lnTo>
                    <a:pt x="5140" y="4965"/>
                  </a:lnTo>
                  <a:lnTo>
                    <a:pt x="5013" y="4974"/>
                  </a:lnTo>
                  <a:lnTo>
                    <a:pt x="4883" y="4982"/>
                  </a:lnTo>
                  <a:lnTo>
                    <a:pt x="4752" y="4990"/>
                  </a:lnTo>
                  <a:lnTo>
                    <a:pt x="4623" y="4996"/>
                  </a:lnTo>
                  <a:lnTo>
                    <a:pt x="4493" y="5002"/>
                  </a:lnTo>
                  <a:lnTo>
                    <a:pt x="4366" y="5006"/>
                  </a:lnTo>
                  <a:lnTo>
                    <a:pt x="4241" y="5012"/>
                  </a:lnTo>
                  <a:lnTo>
                    <a:pt x="4119" y="5016"/>
                  </a:lnTo>
                  <a:lnTo>
                    <a:pt x="4004" y="5018"/>
                  </a:lnTo>
                  <a:lnTo>
                    <a:pt x="3893" y="5022"/>
                  </a:lnTo>
                  <a:lnTo>
                    <a:pt x="3789" y="5024"/>
                  </a:lnTo>
                  <a:lnTo>
                    <a:pt x="3692" y="5026"/>
                  </a:lnTo>
                  <a:lnTo>
                    <a:pt x="3602" y="5026"/>
                  </a:lnTo>
                  <a:lnTo>
                    <a:pt x="3521" y="5028"/>
                  </a:lnTo>
                  <a:lnTo>
                    <a:pt x="3449" y="5028"/>
                  </a:lnTo>
                  <a:lnTo>
                    <a:pt x="3389" y="5028"/>
                  </a:lnTo>
                  <a:lnTo>
                    <a:pt x="3342" y="5030"/>
                  </a:lnTo>
                  <a:lnTo>
                    <a:pt x="3306" y="5030"/>
                  </a:lnTo>
                  <a:lnTo>
                    <a:pt x="3282" y="5030"/>
                  </a:lnTo>
                  <a:lnTo>
                    <a:pt x="3274" y="5030"/>
                  </a:lnTo>
                  <a:lnTo>
                    <a:pt x="3258" y="5030"/>
                  </a:lnTo>
                  <a:lnTo>
                    <a:pt x="3230" y="5028"/>
                  </a:lnTo>
                  <a:lnTo>
                    <a:pt x="3189" y="5028"/>
                  </a:lnTo>
                  <a:lnTo>
                    <a:pt x="3135" y="5028"/>
                  </a:lnTo>
                  <a:lnTo>
                    <a:pt x="3071" y="5026"/>
                  </a:lnTo>
                  <a:lnTo>
                    <a:pt x="2998" y="5026"/>
                  </a:lnTo>
                  <a:lnTo>
                    <a:pt x="2916" y="5024"/>
                  </a:lnTo>
                  <a:lnTo>
                    <a:pt x="2826" y="5022"/>
                  </a:lnTo>
                  <a:lnTo>
                    <a:pt x="2729" y="5020"/>
                  </a:lnTo>
                  <a:lnTo>
                    <a:pt x="2628" y="5018"/>
                  </a:lnTo>
                  <a:lnTo>
                    <a:pt x="2520" y="5016"/>
                  </a:lnTo>
                  <a:lnTo>
                    <a:pt x="2411" y="5014"/>
                  </a:lnTo>
                  <a:lnTo>
                    <a:pt x="2297" y="5012"/>
                  </a:lnTo>
                  <a:lnTo>
                    <a:pt x="2182" y="5008"/>
                  </a:lnTo>
                  <a:lnTo>
                    <a:pt x="2067" y="5006"/>
                  </a:lnTo>
                  <a:lnTo>
                    <a:pt x="1953" y="5002"/>
                  </a:lnTo>
                  <a:lnTo>
                    <a:pt x="1840" y="4998"/>
                  </a:lnTo>
                  <a:lnTo>
                    <a:pt x="1729" y="4996"/>
                  </a:lnTo>
                  <a:lnTo>
                    <a:pt x="1621" y="4992"/>
                  </a:lnTo>
                  <a:lnTo>
                    <a:pt x="1518" y="4988"/>
                  </a:lnTo>
                  <a:lnTo>
                    <a:pt x="1420" y="4982"/>
                  </a:lnTo>
                  <a:lnTo>
                    <a:pt x="1331" y="4978"/>
                  </a:lnTo>
                  <a:lnTo>
                    <a:pt x="1247" y="4974"/>
                  </a:lnTo>
                  <a:lnTo>
                    <a:pt x="1172" y="4969"/>
                  </a:lnTo>
                  <a:lnTo>
                    <a:pt x="1106" y="4965"/>
                  </a:lnTo>
                  <a:lnTo>
                    <a:pt x="1076" y="4957"/>
                  </a:lnTo>
                  <a:lnTo>
                    <a:pt x="1048" y="4953"/>
                  </a:lnTo>
                  <a:lnTo>
                    <a:pt x="1018" y="4953"/>
                  </a:lnTo>
                  <a:lnTo>
                    <a:pt x="969" y="4947"/>
                  </a:lnTo>
                  <a:lnTo>
                    <a:pt x="913" y="4939"/>
                  </a:lnTo>
                  <a:lnTo>
                    <a:pt x="855" y="4929"/>
                  </a:lnTo>
                  <a:lnTo>
                    <a:pt x="796" y="4915"/>
                  </a:lnTo>
                  <a:lnTo>
                    <a:pt x="732" y="4895"/>
                  </a:lnTo>
                  <a:lnTo>
                    <a:pt x="666" y="4871"/>
                  </a:lnTo>
                  <a:lnTo>
                    <a:pt x="601" y="4841"/>
                  </a:lnTo>
                  <a:lnTo>
                    <a:pt x="535" y="4804"/>
                  </a:lnTo>
                  <a:lnTo>
                    <a:pt x="467" y="4758"/>
                  </a:lnTo>
                  <a:lnTo>
                    <a:pt x="404" y="4702"/>
                  </a:lnTo>
                  <a:lnTo>
                    <a:pt x="340" y="4637"/>
                  </a:lnTo>
                  <a:lnTo>
                    <a:pt x="300" y="4587"/>
                  </a:lnTo>
                  <a:lnTo>
                    <a:pt x="265" y="4531"/>
                  </a:lnTo>
                  <a:lnTo>
                    <a:pt x="231" y="4474"/>
                  </a:lnTo>
                  <a:lnTo>
                    <a:pt x="203" y="4412"/>
                  </a:lnTo>
                  <a:lnTo>
                    <a:pt x="175" y="4349"/>
                  </a:lnTo>
                  <a:lnTo>
                    <a:pt x="153" y="4285"/>
                  </a:lnTo>
                  <a:lnTo>
                    <a:pt x="133" y="4222"/>
                  </a:lnTo>
                  <a:lnTo>
                    <a:pt x="117" y="4162"/>
                  </a:lnTo>
                  <a:lnTo>
                    <a:pt x="101" y="4104"/>
                  </a:lnTo>
                  <a:lnTo>
                    <a:pt x="90" y="4053"/>
                  </a:lnTo>
                  <a:lnTo>
                    <a:pt x="82" y="4005"/>
                  </a:lnTo>
                  <a:lnTo>
                    <a:pt x="74" y="3965"/>
                  </a:lnTo>
                  <a:lnTo>
                    <a:pt x="70" y="3935"/>
                  </a:lnTo>
                  <a:lnTo>
                    <a:pt x="66" y="3914"/>
                  </a:lnTo>
                  <a:lnTo>
                    <a:pt x="66" y="3904"/>
                  </a:lnTo>
                  <a:lnTo>
                    <a:pt x="66" y="3896"/>
                  </a:lnTo>
                  <a:lnTo>
                    <a:pt x="64" y="3874"/>
                  </a:lnTo>
                  <a:lnTo>
                    <a:pt x="60" y="3842"/>
                  </a:lnTo>
                  <a:lnTo>
                    <a:pt x="56" y="3800"/>
                  </a:lnTo>
                  <a:lnTo>
                    <a:pt x="50" y="3751"/>
                  </a:lnTo>
                  <a:lnTo>
                    <a:pt x="46" y="3689"/>
                  </a:lnTo>
                  <a:lnTo>
                    <a:pt x="40" y="3622"/>
                  </a:lnTo>
                  <a:lnTo>
                    <a:pt x="34" y="3546"/>
                  </a:lnTo>
                  <a:lnTo>
                    <a:pt x="26" y="3465"/>
                  </a:lnTo>
                  <a:lnTo>
                    <a:pt x="20" y="3377"/>
                  </a:lnTo>
                  <a:lnTo>
                    <a:pt x="16" y="3286"/>
                  </a:lnTo>
                  <a:lnTo>
                    <a:pt x="10" y="3190"/>
                  </a:lnTo>
                  <a:lnTo>
                    <a:pt x="6" y="3093"/>
                  </a:lnTo>
                  <a:lnTo>
                    <a:pt x="2" y="2992"/>
                  </a:lnTo>
                  <a:lnTo>
                    <a:pt x="0" y="2891"/>
                  </a:lnTo>
                  <a:lnTo>
                    <a:pt x="0" y="2787"/>
                  </a:lnTo>
                  <a:lnTo>
                    <a:pt x="0" y="2275"/>
                  </a:lnTo>
                  <a:lnTo>
                    <a:pt x="0" y="2169"/>
                  </a:lnTo>
                  <a:lnTo>
                    <a:pt x="2" y="2066"/>
                  </a:lnTo>
                  <a:lnTo>
                    <a:pt x="6" y="1965"/>
                  </a:lnTo>
                  <a:lnTo>
                    <a:pt x="10" y="1865"/>
                  </a:lnTo>
                  <a:lnTo>
                    <a:pt x="16" y="1768"/>
                  </a:lnTo>
                  <a:lnTo>
                    <a:pt x="20" y="1677"/>
                  </a:lnTo>
                  <a:lnTo>
                    <a:pt x="26" y="1589"/>
                  </a:lnTo>
                  <a:lnTo>
                    <a:pt x="34" y="1508"/>
                  </a:lnTo>
                  <a:lnTo>
                    <a:pt x="40" y="1432"/>
                  </a:lnTo>
                  <a:lnTo>
                    <a:pt x="46" y="1365"/>
                  </a:lnTo>
                  <a:lnTo>
                    <a:pt x="50" y="1305"/>
                  </a:lnTo>
                  <a:lnTo>
                    <a:pt x="56" y="1256"/>
                  </a:lnTo>
                  <a:lnTo>
                    <a:pt x="60" y="1214"/>
                  </a:lnTo>
                  <a:lnTo>
                    <a:pt x="64" y="1184"/>
                  </a:lnTo>
                  <a:lnTo>
                    <a:pt x="66" y="1166"/>
                  </a:lnTo>
                  <a:lnTo>
                    <a:pt x="66" y="1158"/>
                  </a:lnTo>
                  <a:lnTo>
                    <a:pt x="66" y="1148"/>
                  </a:lnTo>
                  <a:lnTo>
                    <a:pt x="70" y="1126"/>
                  </a:lnTo>
                  <a:lnTo>
                    <a:pt x="74" y="1095"/>
                  </a:lnTo>
                  <a:lnTo>
                    <a:pt x="82" y="1055"/>
                  </a:lnTo>
                  <a:lnTo>
                    <a:pt x="91" y="1007"/>
                  </a:lnTo>
                  <a:lnTo>
                    <a:pt x="103" y="954"/>
                  </a:lnTo>
                  <a:lnTo>
                    <a:pt x="117" y="896"/>
                  </a:lnTo>
                  <a:lnTo>
                    <a:pt x="135" y="834"/>
                  </a:lnTo>
                  <a:lnTo>
                    <a:pt x="155" y="771"/>
                  </a:lnTo>
                  <a:lnTo>
                    <a:pt x="179" y="705"/>
                  </a:lnTo>
                  <a:lnTo>
                    <a:pt x="207" y="642"/>
                  </a:lnTo>
                  <a:lnTo>
                    <a:pt x="237" y="578"/>
                  </a:lnTo>
                  <a:lnTo>
                    <a:pt x="271" y="518"/>
                  </a:lnTo>
                  <a:lnTo>
                    <a:pt x="308" y="465"/>
                  </a:lnTo>
                  <a:lnTo>
                    <a:pt x="350" y="415"/>
                  </a:lnTo>
                  <a:lnTo>
                    <a:pt x="418" y="346"/>
                  </a:lnTo>
                  <a:lnTo>
                    <a:pt x="483" y="288"/>
                  </a:lnTo>
                  <a:lnTo>
                    <a:pt x="551" y="240"/>
                  </a:lnTo>
                  <a:lnTo>
                    <a:pt x="619" y="203"/>
                  </a:lnTo>
                  <a:lnTo>
                    <a:pt x="684" y="171"/>
                  </a:lnTo>
                  <a:lnTo>
                    <a:pt x="748" y="147"/>
                  </a:lnTo>
                  <a:lnTo>
                    <a:pt x="810" y="129"/>
                  </a:lnTo>
                  <a:lnTo>
                    <a:pt x="869" y="117"/>
                  </a:lnTo>
                  <a:lnTo>
                    <a:pt x="923" y="107"/>
                  </a:lnTo>
                  <a:lnTo>
                    <a:pt x="973" y="101"/>
                  </a:lnTo>
                  <a:lnTo>
                    <a:pt x="1018" y="97"/>
                  </a:lnTo>
                  <a:lnTo>
                    <a:pt x="1050" y="97"/>
                  </a:lnTo>
                  <a:lnTo>
                    <a:pt x="1168" y="87"/>
                  </a:lnTo>
                  <a:lnTo>
                    <a:pt x="1289" y="77"/>
                  </a:lnTo>
                  <a:lnTo>
                    <a:pt x="1412" y="68"/>
                  </a:lnTo>
                  <a:lnTo>
                    <a:pt x="1540" y="60"/>
                  </a:lnTo>
                  <a:lnTo>
                    <a:pt x="1669" y="52"/>
                  </a:lnTo>
                  <a:lnTo>
                    <a:pt x="1798" y="44"/>
                  </a:lnTo>
                  <a:lnTo>
                    <a:pt x="1927" y="38"/>
                  </a:lnTo>
                  <a:lnTo>
                    <a:pt x="2057" y="32"/>
                  </a:lnTo>
                  <a:lnTo>
                    <a:pt x="2184" y="26"/>
                  </a:lnTo>
                  <a:lnTo>
                    <a:pt x="2307" y="22"/>
                  </a:lnTo>
                  <a:lnTo>
                    <a:pt x="2429" y="18"/>
                  </a:lnTo>
                  <a:lnTo>
                    <a:pt x="2544" y="14"/>
                  </a:lnTo>
                  <a:lnTo>
                    <a:pt x="2655" y="12"/>
                  </a:lnTo>
                  <a:lnTo>
                    <a:pt x="2759" y="8"/>
                  </a:lnTo>
                  <a:lnTo>
                    <a:pt x="2856" y="6"/>
                  </a:lnTo>
                  <a:lnTo>
                    <a:pt x="2946" y="4"/>
                  </a:lnTo>
                  <a:lnTo>
                    <a:pt x="3025" y="4"/>
                  </a:lnTo>
                  <a:lnTo>
                    <a:pt x="3097" y="2"/>
                  </a:lnTo>
                  <a:lnTo>
                    <a:pt x="3157" y="2"/>
                  </a:lnTo>
                  <a:lnTo>
                    <a:pt x="3206" y="0"/>
                  </a:lnTo>
                  <a:lnTo>
                    <a:pt x="3242" y="0"/>
                  </a:lnTo>
                  <a:lnTo>
                    <a:pt x="3264" y="0"/>
                  </a:lnTo>
                  <a:lnTo>
                    <a:pt x="3274"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61" name="Freeform 25">
              <a:extLst>
                <a:ext uri="{FF2B5EF4-FFF2-40B4-BE49-F238E27FC236}">
                  <a16:creationId xmlns:a16="http://schemas.microsoft.com/office/drawing/2014/main" id="{6B8A348C-DD60-29FB-BBEF-ACF63715D05C}"/>
                </a:ext>
              </a:extLst>
            </p:cNvPr>
            <p:cNvSpPr>
              <a:spLocks noEditPoints="1"/>
            </p:cNvSpPr>
            <p:nvPr/>
          </p:nvSpPr>
          <p:spPr bwMode="auto">
            <a:xfrm>
              <a:off x="5325063" y="2405228"/>
              <a:ext cx="164382" cy="175522"/>
            </a:xfrm>
            <a:custGeom>
              <a:avLst/>
              <a:gdLst>
                <a:gd name="T0" fmla="*/ 219 w 2299"/>
                <a:gd name="T1" fmla="*/ 300 h 2597"/>
                <a:gd name="T2" fmla="*/ 219 w 2299"/>
                <a:gd name="T3" fmla="*/ 2303 h 2597"/>
                <a:gd name="T4" fmla="*/ 1971 w 2299"/>
                <a:gd name="T5" fmla="*/ 1329 h 2597"/>
                <a:gd name="T6" fmla="*/ 219 w 2299"/>
                <a:gd name="T7" fmla="*/ 300 h 2597"/>
                <a:gd name="T8" fmla="*/ 109 w 2299"/>
                <a:gd name="T9" fmla="*/ 0 h 2597"/>
                <a:gd name="T10" fmla="*/ 139 w 2299"/>
                <a:gd name="T11" fmla="*/ 4 h 2597"/>
                <a:gd name="T12" fmla="*/ 165 w 2299"/>
                <a:gd name="T13" fmla="*/ 16 h 2597"/>
                <a:gd name="T14" fmla="*/ 2246 w 2299"/>
                <a:gd name="T15" fmla="*/ 1230 h 2597"/>
                <a:gd name="T16" fmla="*/ 2267 w 2299"/>
                <a:gd name="T17" fmla="*/ 1250 h 2597"/>
                <a:gd name="T18" fmla="*/ 2285 w 2299"/>
                <a:gd name="T19" fmla="*/ 1272 h 2597"/>
                <a:gd name="T20" fmla="*/ 2295 w 2299"/>
                <a:gd name="T21" fmla="*/ 1298 h 2597"/>
                <a:gd name="T22" fmla="*/ 2299 w 2299"/>
                <a:gd name="T23" fmla="*/ 1329 h 2597"/>
                <a:gd name="T24" fmla="*/ 2295 w 2299"/>
                <a:gd name="T25" fmla="*/ 1359 h 2597"/>
                <a:gd name="T26" fmla="*/ 2285 w 2299"/>
                <a:gd name="T27" fmla="*/ 1387 h 2597"/>
                <a:gd name="T28" fmla="*/ 2267 w 2299"/>
                <a:gd name="T29" fmla="*/ 1409 h 2597"/>
                <a:gd name="T30" fmla="*/ 2246 w 2299"/>
                <a:gd name="T31" fmla="*/ 1427 h 2597"/>
                <a:gd name="T32" fmla="*/ 165 w 2299"/>
                <a:gd name="T33" fmla="*/ 2587 h 2597"/>
                <a:gd name="T34" fmla="*/ 145 w 2299"/>
                <a:gd name="T35" fmla="*/ 2595 h 2597"/>
                <a:gd name="T36" fmla="*/ 129 w 2299"/>
                <a:gd name="T37" fmla="*/ 2597 h 2597"/>
                <a:gd name="T38" fmla="*/ 109 w 2299"/>
                <a:gd name="T39" fmla="*/ 2597 h 2597"/>
                <a:gd name="T40" fmla="*/ 91 w 2299"/>
                <a:gd name="T41" fmla="*/ 2597 h 2597"/>
                <a:gd name="T42" fmla="*/ 73 w 2299"/>
                <a:gd name="T43" fmla="*/ 2595 h 2597"/>
                <a:gd name="T44" fmla="*/ 56 w 2299"/>
                <a:gd name="T45" fmla="*/ 2587 h 2597"/>
                <a:gd name="T46" fmla="*/ 34 w 2299"/>
                <a:gd name="T47" fmla="*/ 2567 h 2597"/>
                <a:gd name="T48" fmla="*/ 16 w 2299"/>
                <a:gd name="T49" fmla="*/ 2545 h 2597"/>
                <a:gd name="T50" fmla="*/ 4 w 2299"/>
                <a:gd name="T51" fmla="*/ 2519 h 2597"/>
                <a:gd name="T52" fmla="*/ 0 w 2299"/>
                <a:gd name="T53" fmla="*/ 2488 h 2597"/>
                <a:gd name="T54" fmla="*/ 0 w 2299"/>
                <a:gd name="T55" fmla="*/ 115 h 2597"/>
                <a:gd name="T56" fmla="*/ 4 w 2299"/>
                <a:gd name="T57" fmla="*/ 84 h 2597"/>
                <a:gd name="T58" fmla="*/ 16 w 2299"/>
                <a:gd name="T59" fmla="*/ 58 h 2597"/>
                <a:gd name="T60" fmla="*/ 34 w 2299"/>
                <a:gd name="T61" fmla="*/ 36 h 2597"/>
                <a:gd name="T62" fmla="*/ 56 w 2299"/>
                <a:gd name="T63" fmla="*/ 16 h 2597"/>
                <a:gd name="T64" fmla="*/ 81 w 2299"/>
                <a:gd name="T65" fmla="*/ 4 h 2597"/>
                <a:gd name="T66" fmla="*/ 109 w 2299"/>
                <a:gd name="T67" fmla="*/ 0 h 2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99" h="2597">
                  <a:moveTo>
                    <a:pt x="219" y="300"/>
                  </a:moveTo>
                  <a:lnTo>
                    <a:pt x="219" y="2303"/>
                  </a:lnTo>
                  <a:lnTo>
                    <a:pt x="1971" y="1329"/>
                  </a:lnTo>
                  <a:lnTo>
                    <a:pt x="219" y="300"/>
                  </a:lnTo>
                  <a:close/>
                  <a:moveTo>
                    <a:pt x="109" y="0"/>
                  </a:moveTo>
                  <a:lnTo>
                    <a:pt x="139" y="4"/>
                  </a:lnTo>
                  <a:lnTo>
                    <a:pt x="165" y="16"/>
                  </a:lnTo>
                  <a:lnTo>
                    <a:pt x="2246" y="1230"/>
                  </a:lnTo>
                  <a:lnTo>
                    <a:pt x="2267" y="1250"/>
                  </a:lnTo>
                  <a:lnTo>
                    <a:pt x="2285" y="1272"/>
                  </a:lnTo>
                  <a:lnTo>
                    <a:pt x="2295" y="1298"/>
                  </a:lnTo>
                  <a:lnTo>
                    <a:pt x="2299" y="1329"/>
                  </a:lnTo>
                  <a:lnTo>
                    <a:pt x="2295" y="1359"/>
                  </a:lnTo>
                  <a:lnTo>
                    <a:pt x="2285" y="1387"/>
                  </a:lnTo>
                  <a:lnTo>
                    <a:pt x="2267" y="1409"/>
                  </a:lnTo>
                  <a:lnTo>
                    <a:pt x="2246" y="1427"/>
                  </a:lnTo>
                  <a:lnTo>
                    <a:pt x="165" y="2587"/>
                  </a:lnTo>
                  <a:lnTo>
                    <a:pt x="145" y="2595"/>
                  </a:lnTo>
                  <a:lnTo>
                    <a:pt x="129" y="2597"/>
                  </a:lnTo>
                  <a:lnTo>
                    <a:pt x="109" y="2597"/>
                  </a:lnTo>
                  <a:lnTo>
                    <a:pt x="91" y="2597"/>
                  </a:lnTo>
                  <a:lnTo>
                    <a:pt x="73" y="2595"/>
                  </a:lnTo>
                  <a:lnTo>
                    <a:pt x="56" y="2587"/>
                  </a:lnTo>
                  <a:lnTo>
                    <a:pt x="34" y="2567"/>
                  </a:lnTo>
                  <a:lnTo>
                    <a:pt x="16" y="2545"/>
                  </a:lnTo>
                  <a:lnTo>
                    <a:pt x="4" y="2519"/>
                  </a:lnTo>
                  <a:lnTo>
                    <a:pt x="0" y="2488"/>
                  </a:lnTo>
                  <a:lnTo>
                    <a:pt x="0" y="115"/>
                  </a:lnTo>
                  <a:lnTo>
                    <a:pt x="4" y="84"/>
                  </a:lnTo>
                  <a:lnTo>
                    <a:pt x="16" y="58"/>
                  </a:lnTo>
                  <a:lnTo>
                    <a:pt x="34" y="36"/>
                  </a:lnTo>
                  <a:lnTo>
                    <a:pt x="56" y="16"/>
                  </a:lnTo>
                  <a:lnTo>
                    <a:pt x="81" y="4"/>
                  </a:lnTo>
                  <a:lnTo>
                    <a:pt x="10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Arial"/>
                <a:ea typeface="+mn-ea"/>
                <a:cs typeface="+mn-cs"/>
              </a:endParaRPr>
            </a:p>
          </p:txBody>
        </p:sp>
      </p:grpSp>
      <p:grpSp>
        <p:nvGrpSpPr>
          <p:cNvPr id="62" name="Group 61">
            <a:extLst>
              <a:ext uri="{FF2B5EF4-FFF2-40B4-BE49-F238E27FC236}">
                <a16:creationId xmlns:a16="http://schemas.microsoft.com/office/drawing/2014/main" id="{71656C72-5FEA-5FF0-9B4C-821900B436A0}"/>
              </a:ext>
            </a:extLst>
          </p:cNvPr>
          <p:cNvGrpSpPr/>
          <p:nvPr/>
        </p:nvGrpSpPr>
        <p:grpSpPr>
          <a:xfrm>
            <a:off x="8738302" y="1573688"/>
            <a:ext cx="414770" cy="380184"/>
            <a:chOff x="9414555" y="2268033"/>
            <a:chExt cx="414770" cy="380184"/>
          </a:xfrm>
        </p:grpSpPr>
        <p:sp>
          <p:nvSpPr>
            <p:cNvPr id="63" name="Freeform 67">
              <a:extLst>
                <a:ext uri="{FF2B5EF4-FFF2-40B4-BE49-F238E27FC236}">
                  <a16:creationId xmlns:a16="http://schemas.microsoft.com/office/drawing/2014/main" id="{2C7F1086-E333-6C88-F62F-90C275057C1D}"/>
                </a:ext>
              </a:extLst>
            </p:cNvPr>
            <p:cNvSpPr>
              <a:spLocks/>
            </p:cNvSpPr>
            <p:nvPr/>
          </p:nvSpPr>
          <p:spPr bwMode="auto">
            <a:xfrm>
              <a:off x="9744195" y="2294465"/>
              <a:ext cx="14041" cy="14242"/>
            </a:xfrm>
            <a:custGeom>
              <a:avLst/>
              <a:gdLst>
                <a:gd name="T0" fmla="*/ 112 w 223"/>
                <a:gd name="T1" fmla="*/ 0 h 223"/>
                <a:gd name="T2" fmla="*/ 148 w 223"/>
                <a:gd name="T3" fmla="*/ 6 h 223"/>
                <a:gd name="T4" fmla="*/ 177 w 223"/>
                <a:gd name="T5" fmla="*/ 22 h 223"/>
                <a:gd name="T6" fmla="*/ 201 w 223"/>
                <a:gd name="T7" fmla="*/ 46 h 223"/>
                <a:gd name="T8" fmla="*/ 217 w 223"/>
                <a:gd name="T9" fmla="*/ 76 h 223"/>
                <a:gd name="T10" fmla="*/ 223 w 223"/>
                <a:gd name="T11" fmla="*/ 112 h 223"/>
                <a:gd name="T12" fmla="*/ 217 w 223"/>
                <a:gd name="T13" fmla="*/ 148 h 223"/>
                <a:gd name="T14" fmla="*/ 201 w 223"/>
                <a:gd name="T15" fmla="*/ 177 h 223"/>
                <a:gd name="T16" fmla="*/ 177 w 223"/>
                <a:gd name="T17" fmla="*/ 201 h 223"/>
                <a:gd name="T18" fmla="*/ 148 w 223"/>
                <a:gd name="T19" fmla="*/ 217 h 223"/>
                <a:gd name="T20" fmla="*/ 112 w 223"/>
                <a:gd name="T21" fmla="*/ 223 h 223"/>
                <a:gd name="T22" fmla="*/ 76 w 223"/>
                <a:gd name="T23" fmla="*/ 217 h 223"/>
                <a:gd name="T24" fmla="*/ 46 w 223"/>
                <a:gd name="T25" fmla="*/ 201 h 223"/>
                <a:gd name="T26" fmla="*/ 22 w 223"/>
                <a:gd name="T27" fmla="*/ 177 h 223"/>
                <a:gd name="T28" fmla="*/ 6 w 223"/>
                <a:gd name="T29" fmla="*/ 148 h 223"/>
                <a:gd name="T30" fmla="*/ 0 w 223"/>
                <a:gd name="T31" fmla="*/ 112 h 223"/>
                <a:gd name="T32" fmla="*/ 6 w 223"/>
                <a:gd name="T33" fmla="*/ 76 h 223"/>
                <a:gd name="T34" fmla="*/ 22 w 223"/>
                <a:gd name="T35" fmla="*/ 46 h 223"/>
                <a:gd name="T36" fmla="*/ 46 w 223"/>
                <a:gd name="T37" fmla="*/ 22 h 223"/>
                <a:gd name="T38" fmla="*/ 76 w 223"/>
                <a:gd name="T39" fmla="*/ 6 h 223"/>
                <a:gd name="T40" fmla="*/ 112 w 223"/>
                <a:gd name="T4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3" h="223">
                  <a:moveTo>
                    <a:pt x="112" y="0"/>
                  </a:moveTo>
                  <a:lnTo>
                    <a:pt x="148" y="6"/>
                  </a:lnTo>
                  <a:lnTo>
                    <a:pt x="177" y="22"/>
                  </a:lnTo>
                  <a:lnTo>
                    <a:pt x="201" y="46"/>
                  </a:lnTo>
                  <a:lnTo>
                    <a:pt x="217" y="76"/>
                  </a:lnTo>
                  <a:lnTo>
                    <a:pt x="223" y="112"/>
                  </a:lnTo>
                  <a:lnTo>
                    <a:pt x="217" y="148"/>
                  </a:lnTo>
                  <a:lnTo>
                    <a:pt x="201" y="177"/>
                  </a:lnTo>
                  <a:lnTo>
                    <a:pt x="177" y="201"/>
                  </a:lnTo>
                  <a:lnTo>
                    <a:pt x="148" y="217"/>
                  </a:lnTo>
                  <a:lnTo>
                    <a:pt x="112" y="223"/>
                  </a:lnTo>
                  <a:lnTo>
                    <a:pt x="76" y="217"/>
                  </a:lnTo>
                  <a:lnTo>
                    <a:pt x="46" y="201"/>
                  </a:lnTo>
                  <a:lnTo>
                    <a:pt x="22" y="177"/>
                  </a:lnTo>
                  <a:lnTo>
                    <a:pt x="6" y="148"/>
                  </a:lnTo>
                  <a:lnTo>
                    <a:pt x="0" y="112"/>
                  </a:lnTo>
                  <a:lnTo>
                    <a:pt x="6" y="76"/>
                  </a:lnTo>
                  <a:lnTo>
                    <a:pt x="22" y="46"/>
                  </a:lnTo>
                  <a:lnTo>
                    <a:pt x="46" y="22"/>
                  </a:lnTo>
                  <a:lnTo>
                    <a:pt x="76" y="6"/>
                  </a:lnTo>
                  <a:lnTo>
                    <a:pt x="112"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64" name="Freeform 68">
              <a:extLst>
                <a:ext uri="{FF2B5EF4-FFF2-40B4-BE49-F238E27FC236}">
                  <a16:creationId xmlns:a16="http://schemas.microsoft.com/office/drawing/2014/main" id="{851AC378-58FD-E597-BEAA-00E63CB92721}"/>
                </a:ext>
              </a:extLst>
            </p:cNvPr>
            <p:cNvSpPr>
              <a:spLocks/>
            </p:cNvSpPr>
            <p:nvPr/>
          </p:nvSpPr>
          <p:spPr bwMode="auto">
            <a:xfrm>
              <a:off x="9707892" y="2294465"/>
              <a:ext cx="14294" cy="14242"/>
            </a:xfrm>
            <a:custGeom>
              <a:avLst/>
              <a:gdLst>
                <a:gd name="T0" fmla="*/ 111 w 224"/>
                <a:gd name="T1" fmla="*/ 0 h 223"/>
                <a:gd name="T2" fmla="*/ 147 w 224"/>
                <a:gd name="T3" fmla="*/ 6 h 223"/>
                <a:gd name="T4" fmla="*/ 179 w 224"/>
                <a:gd name="T5" fmla="*/ 22 h 223"/>
                <a:gd name="T6" fmla="*/ 202 w 224"/>
                <a:gd name="T7" fmla="*/ 46 h 223"/>
                <a:gd name="T8" fmla="*/ 218 w 224"/>
                <a:gd name="T9" fmla="*/ 76 h 223"/>
                <a:gd name="T10" fmla="*/ 224 w 224"/>
                <a:gd name="T11" fmla="*/ 112 h 223"/>
                <a:gd name="T12" fmla="*/ 218 w 224"/>
                <a:gd name="T13" fmla="*/ 148 h 223"/>
                <a:gd name="T14" fmla="*/ 202 w 224"/>
                <a:gd name="T15" fmla="*/ 177 h 223"/>
                <a:gd name="T16" fmla="*/ 179 w 224"/>
                <a:gd name="T17" fmla="*/ 201 h 223"/>
                <a:gd name="T18" fmla="*/ 147 w 224"/>
                <a:gd name="T19" fmla="*/ 217 h 223"/>
                <a:gd name="T20" fmla="*/ 111 w 224"/>
                <a:gd name="T21" fmla="*/ 223 h 223"/>
                <a:gd name="T22" fmla="*/ 77 w 224"/>
                <a:gd name="T23" fmla="*/ 217 h 223"/>
                <a:gd name="T24" fmla="*/ 45 w 224"/>
                <a:gd name="T25" fmla="*/ 201 h 223"/>
                <a:gd name="T26" fmla="*/ 21 w 224"/>
                <a:gd name="T27" fmla="*/ 177 h 223"/>
                <a:gd name="T28" fmla="*/ 6 w 224"/>
                <a:gd name="T29" fmla="*/ 148 h 223"/>
                <a:gd name="T30" fmla="*/ 0 w 224"/>
                <a:gd name="T31" fmla="*/ 112 h 223"/>
                <a:gd name="T32" fmla="*/ 6 w 224"/>
                <a:gd name="T33" fmla="*/ 76 h 223"/>
                <a:gd name="T34" fmla="*/ 21 w 224"/>
                <a:gd name="T35" fmla="*/ 46 h 223"/>
                <a:gd name="T36" fmla="*/ 45 w 224"/>
                <a:gd name="T37" fmla="*/ 22 h 223"/>
                <a:gd name="T38" fmla="*/ 77 w 224"/>
                <a:gd name="T39" fmla="*/ 6 h 223"/>
                <a:gd name="T40" fmla="*/ 111 w 224"/>
                <a:gd name="T4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4" h="223">
                  <a:moveTo>
                    <a:pt x="111" y="0"/>
                  </a:moveTo>
                  <a:lnTo>
                    <a:pt x="147" y="6"/>
                  </a:lnTo>
                  <a:lnTo>
                    <a:pt x="179" y="22"/>
                  </a:lnTo>
                  <a:lnTo>
                    <a:pt x="202" y="46"/>
                  </a:lnTo>
                  <a:lnTo>
                    <a:pt x="218" y="76"/>
                  </a:lnTo>
                  <a:lnTo>
                    <a:pt x="224" y="112"/>
                  </a:lnTo>
                  <a:lnTo>
                    <a:pt x="218" y="148"/>
                  </a:lnTo>
                  <a:lnTo>
                    <a:pt x="202" y="177"/>
                  </a:lnTo>
                  <a:lnTo>
                    <a:pt x="179" y="201"/>
                  </a:lnTo>
                  <a:lnTo>
                    <a:pt x="147" y="217"/>
                  </a:lnTo>
                  <a:lnTo>
                    <a:pt x="111" y="223"/>
                  </a:lnTo>
                  <a:lnTo>
                    <a:pt x="77" y="217"/>
                  </a:lnTo>
                  <a:lnTo>
                    <a:pt x="45" y="201"/>
                  </a:lnTo>
                  <a:lnTo>
                    <a:pt x="21" y="177"/>
                  </a:lnTo>
                  <a:lnTo>
                    <a:pt x="6" y="148"/>
                  </a:lnTo>
                  <a:lnTo>
                    <a:pt x="0" y="112"/>
                  </a:lnTo>
                  <a:lnTo>
                    <a:pt x="6" y="76"/>
                  </a:lnTo>
                  <a:lnTo>
                    <a:pt x="21" y="46"/>
                  </a:lnTo>
                  <a:lnTo>
                    <a:pt x="45" y="22"/>
                  </a:lnTo>
                  <a:lnTo>
                    <a:pt x="77" y="6"/>
                  </a:lnTo>
                  <a:lnTo>
                    <a:pt x="111"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65" name="Freeform 69">
              <a:extLst>
                <a:ext uri="{FF2B5EF4-FFF2-40B4-BE49-F238E27FC236}">
                  <a16:creationId xmlns:a16="http://schemas.microsoft.com/office/drawing/2014/main" id="{82705CD9-0E40-FC6A-CD45-CB7E25950CDB}"/>
                </a:ext>
              </a:extLst>
            </p:cNvPr>
            <p:cNvSpPr>
              <a:spLocks/>
            </p:cNvSpPr>
            <p:nvPr/>
          </p:nvSpPr>
          <p:spPr bwMode="auto">
            <a:xfrm>
              <a:off x="9780246" y="2294465"/>
              <a:ext cx="14294" cy="14242"/>
            </a:xfrm>
            <a:custGeom>
              <a:avLst/>
              <a:gdLst>
                <a:gd name="T0" fmla="*/ 114 w 225"/>
                <a:gd name="T1" fmla="*/ 0 h 223"/>
                <a:gd name="T2" fmla="*/ 147 w 225"/>
                <a:gd name="T3" fmla="*/ 6 h 223"/>
                <a:gd name="T4" fmla="*/ 179 w 225"/>
                <a:gd name="T5" fmla="*/ 22 h 223"/>
                <a:gd name="T6" fmla="*/ 203 w 225"/>
                <a:gd name="T7" fmla="*/ 46 h 223"/>
                <a:gd name="T8" fmla="*/ 219 w 225"/>
                <a:gd name="T9" fmla="*/ 76 h 223"/>
                <a:gd name="T10" fmla="*/ 225 w 225"/>
                <a:gd name="T11" fmla="*/ 112 h 223"/>
                <a:gd name="T12" fmla="*/ 219 w 225"/>
                <a:gd name="T13" fmla="*/ 148 h 223"/>
                <a:gd name="T14" fmla="*/ 203 w 225"/>
                <a:gd name="T15" fmla="*/ 177 h 223"/>
                <a:gd name="T16" fmla="*/ 179 w 225"/>
                <a:gd name="T17" fmla="*/ 201 h 223"/>
                <a:gd name="T18" fmla="*/ 147 w 225"/>
                <a:gd name="T19" fmla="*/ 217 h 223"/>
                <a:gd name="T20" fmla="*/ 114 w 225"/>
                <a:gd name="T21" fmla="*/ 223 h 223"/>
                <a:gd name="T22" fmla="*/ 78 w 225"/>
                <a:gd name="T23" fmla="*/ 217 h 223"/>
                <a:gd name="T24" fmla="*/ 46 w 225"/>
                <a:gd name="T25" fmla="*/ 201 h 223"/>
                <a:gd name="T26" fmla="*/ 22 w 225"/>
                <a:gd name="T27" fmla="*/ 177 h 223"/>
                <a:gd name="T28" fmla="*/ 6 w 225"/>
                <a:gd name="T29" fmla="*/ 148 h 223"/>
                <a:gd name="T30" fmla="*/ 0 w 225"/>
                <a:gd name="T31" fmla="*/ 112 h 223"/>
                <a:gd name="T32" fmla="*/ 6 w 225"/>
                <a:gd name="T33" fmla="*/ 76 h 223"/>
                <a:gd name="T34" fmla="*/ 22 w 225"/>
                <a:gd name="T35" fmla="*/ 46 h 223"/>
                <a:gd name="T36" fmla="*/ 46 w 225"/>
                <a:gd name="T37" fmla="*/ 22 h 223"/>
                <a:gd name="T38" fmla="*/ 78 w 225"/>
                <a:gd name="T39" fmla="*/ 6 h 223"/>
                <a:gd name="T40" fmla="*/ 114 w 225"/>
                <a:gd name="T4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5" h="223">
                  <a:moveTo>
                    <a:pt x="114" y="0"/>
                  </a:moveTo>
                  <a:lnTo>
                    <a:pt x="147" y="6"/>
                  </a:lnTo>
                  <a:lnTo>
                    <a:pt x="179" y="22"/>
                  </a:lnTo>
                  <a:lnTo>
                    <a:pt x="203" y="46"/>
                  </a:lnTo>
                  <a:lnTo>
                    <a:pt x="219" y="76"/>
                  </a:lnTo>
                  <a:lnTo>
                    <a:pt x="225" y="112"/>
                  </a:lnTo>
                  <a:lnTo>
                    <a:pt x="219" y="148"/>
                  </a:lnTo>
                  <a:lnTo>
                    <a:pt x="203" y="177"/>
                  </a:lnTo>
                  <a:lnTo>
                    <a:pt x="179" y="201"/>
                  </a:lnTo>
                  <a:lnTo>
                    <a:pt x="147" y="217"/>
                  </a:lnTo>
                  <a:lnTo>
                    <a:pt x="114" y="223"/>
                  </a:lnTo>
                  <a:lnTo>
                    <a:pt x="78" y="217"/>
                  </a:lnTo>
                  <a:lnTo>
                    <a:pt x="46" y="201"/>
                  </a:lnTo>
                  <a:lnTo>
                    <a:pt x="22" y="177"/>
                  </a:lnTo>
                  <a:lnTo>
                    <a:pt x="6" y="148"/>
                  </a:lnTo>
                  <a:lnTo>
                    <a:pt x="0" y="112"/>
                  </a:lnTo>
                  <a:lnTo>
                    <a:pt x="6" y="76"/>
                  </a:lnTo>
                  <a:lnTo>
                    <a:pt x="22" y="46"/>
                  </a:lnTo>
                  <a:lnTo>
                    <a:pt x="46" y="22"/>
                  </a:lnTo>
                  <a:lnTo>
                    <a:pt x="78" y="6"/>
                  </a:lnTo>
                  <a:lnTo>
                    <a:pt x="114"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66" name="Freeform 70">
              <a:extLst>
                <a:ext uri="{FF2B5EF4-FFF2-40B4-BE49-F238E27FC236}">
                  <a16:creationId xmlns:a16="http://schemas.microsoft.com/office/drawing/2014/main" id="{5E911CFB-75CC-2784-373B-51E096DB6450}"/>
                </a:ext>
              </a:extLst>
            </p:cNvPr>
            <p:cNvSpPr>
              <a:spLocks noEditPoints="1"/>
            </p:cNvSpPr>
            <p:nvPr/>
          </p:nvSpPr>
          <p:spPr bwMode="auto">
            <a:xfrm>
              <a:off x="9507780" y="2369141"/>
              <a:ext cx="228319" cy="231600"/>
            </a:xfrm>
            <a:custGeom>
              <a:avLst/>
              <a:gdLst>
                <a:gd name="T0" fmla="*/ 3210 w 3610"/>
                <a:gd name="T1" fmla="*/ 3358 h 3611"/>
                <a:gd name="T2" fmla="*/ 1358 w 3610"/>
                <a:gd name="T3" fmla="*/ 209 h 3611"/>
                <a:gd name="T4" fmla="*/ 1022 w 3610"/>
                <a:gd name="T5" fmla="*/ 259 h 3611"/>
                <a:gd name="T6" fmla="*/ 720 w 3610"/>
                <a:gd name="T7" fmla="*/ 402 h 3611"/>
                <a:gd name="T8" fmla="*/ 469 w 3610"/>
                <a:gd name="T9" fmla="*/ 627 h 3611"/>
                <a:gd name="T10" fmla="*/ 302 w 3610"/>
                <a:gd name="T11" fmla="*/ 901 h 3611"/>
                <a:gd name="T12" fmla="*/ 219 w 3610"/>
                <a:gd name="T13" fmla="*/ 1203 h 3611"/>
                <a:gd name="T14" fmla="*/ 219 w 3610"/>
                <a:gd name="T15" fmla="*/ 1515 h 3611"/>
                <a:gd name="T16" fmla="*/ 302 w 3610"/>
                <a:gd name="T17" fmla="*/ 1817 h 3611"/>
                <a:gd name="T18" fmla="*/ 469 w 3610"/>
                <a:gd name="T19" fmla="*/ 2090 h 3611"/>
                <a:gd name="T20" fmla="*/ 720 w 3610"/>
                <a:gd name="T21" fmla="*/ 2316 h 3611"/>
                <a:gd name="T22" fmla="*/ 1022 w 3610"/>
                <a:gd name="T23" fmla="*/ 2460 h 3611"/>
                <a:gd name="T24" fmla="*/ 1358 w 3610"/>
                <a:gd name="T25" fmla="*/ 2509 h 3611"/>
                <a:gd name="T26" fmla="*/ 1695 w 3610"/>
                <a:gd name="T27" fmla="*/ 2460 h 3611"/>
                <a:gd name="T28" fmla="*/ 1997 w 3610"/>
                <a:gd name="T29" fmla="*/ 2316 h 3611"/>
                <a:gd name="T30" fmla="*/ 2248 w 3610"/>
                <a:gd name="T31" fmla="*/ 2090 h 3611"/>
                <a:gd name="T32" fmla="*/ 2415 w 3610"/>
                <a:gd name="T33" fmla="*/ 1817 h 3611"/>
                <a:gd name="T34" fmla="*/ 2498 w 3610"/>
                <a:gd name="T35" fmla="*/ 1515 h 3611"/>
                <a:gd name="T36" fmla="*/ 2498 w 3610"/>
                <a:gd name="T37" fmla="*/ 1203 h 3611"/>
                <a:gd name="T38" fmla="*/ 2415 w 3610"/>
                <a:gd name="T39" fmla="*/ 901 h 3611"/>
                <a:gd name="T40" fmla="*/ 2248 w 3610"/>
                <a:gd name="T41" fmla="*/ 627 h 3611"/>
                <a:gd name="T42" fmla="*/ 1997 w 3610"/>
                <a:gd name="T43" fmla="*/ 402 h 3611"/>
                <a:gd name="T44" fmla="*/ 1695 w 3610"/>
                <a:gd name="T45" fmla="*/ 259 h 3611"/>
                <a:gd name="T46" fmla="*/ 1358 w 3610"/>
                <a:gd name="T47" fmla="*/ 209 h 3611"/>
                <a:gd name="T48" fmla="*/ 1597 w 3610"/>
                <a:gd name="T49" fmla="*/ 20 h 3611"/>
                <a:gd name="T50" fmla="*/ 1933 w 3610"/>
                <a:gd name="T51" fmla="*/ 126 h 3611"/>
                <a:gd name="T52" fmla="*/ 2232 w 3610"/>
                <a:gd name="T53" fmla="*/ 316 h 3611"/>
                <a:gd name="T54" fmla="*/ 2470 w 3610"/>
                <a:gd name="T55" fmla="*/ 577 h 3611"/>
                <a:gd name="T56" fmla="*/ 2629 w 3610"/>
                <a:gd name="T57" fmla="*/ 877 h 3611"/>
                <a:gd name="T58" fmla="*/ 2709 w 3610"/>
                <a:gd name="T59" fmla="*/ 1199 h 3611"/>
                <a:gd name="T60" fmla="*/ 2707 w 3610"/>
                <a:gd name="T61" fmla="*/ 1531 h 3611"/>
                <a:gd name="T62" fmla="*/ 2626 w 3610"/>
                <a:gd name="T63" fmla="*/ 1853 h 3611"/>
                <a:gd name="T64" fmla="*/ 2462 w 3610"/>
                <a:gd name="T65" fmla="*/ 2151 h 3611"/>
                <a:gd name="T66" fmla="*/ 2616 w 3610"/>
                <a:gd name="T67" fmla="*/ 2320 h 3611"/>
                <a:gd name="T68" fmla="*/ 2707 w 3610"/>
                <a:gd name="T69" fmla="*/ 2291 h 3611"/>
                <a:gd name="T70" fmla="*/ 3580 w 3610"/>
                <a:gd name="T71" fmla="*/ 3137 h 3611"/>
                <a:gd name="T72" fmla="*/ 3610 w 3610"/>
                <a:gd name="T73" fmla="*/ 3227 h 3611"/>
                <a:gd name="T74" fmla="*/ 3286 w 3610"/>
                <a:gd name="T75" fmla="*/ 3581 h 3611"/>
                <a:gd name="T76" fmla="*/ 3210 w 3610"/>
                <a:gd name="T77" fmla="*/ 3611 h 3611"/>
                <a:gd name="T78" fmla="*/ 3137 w 3610"/>
                <a:gd name="T79" fmla="*/ 3581 h 3611"/>
                <a:gd name="T80" fmla="*/ 2293 w 3610"/>
                <a:gd name="T81" fmla="*/ 2718 h 3611"/>
                <a:gd name="T82" fmla="*/ 2303 w 3610"/>
                <a:gd name="T83" fmla="*/ 2638 h 3611"/>
                <a:gd name="T84" fmla="*/ 2244 w 3610"/>
                <a:gd name="T85" fmla="*/ 2392 h 3611"/>
                <a:gd name="T86" fmla="*/ 1941 w 3610"/>
                <a:gd name="T87" fmla="*/ 2589 h 3611"/>
                <a:gd name="T88" fmla="*/ 1601 w 3610"/>
                <a:gd name="T89" fmla="*/ 2698 h 3611"/>
                <a:gd name="T90" fmla="*/ 1237 w 3610"/>
                <a:gd name="T91" fmla="*/ 2714 h 3611"/>
                <a:gd name="T92" fmla="*/ 893 w 3610"/>
                <a:gd name="T93" fmla="*/ 2636 h 3611"/>
                <a:gd name="T94" fmla="*/ 579 w 3610"/>
                <a:gd name="T95" fmla="*/ 2473 h 3611"/>
                <a:gd name="T96" fmla="*/ 316 w 3610"/>
                <a:gd name="T97" fmla="*/ 2235 h 3611"/>
                <a:gd name="T98" fmla="*/ 131 w 3610"/>
                <a:gd name="T99" fmla="*/ 1947 h 3611"/>
                <a:gd name="T100" fmla="*/ 26 w 3610"/>
                <a:gd name="T101" fmla="*/ 1633 h 3611"/>
                <a:gd name="T102" fmla="*/ 0 w 3610"/>
                <a:gd name="T103" fmla="*/ 1305 h 3611"/>
                <a:gd name="T104" fmla="*/ 52 w 3610"/>
                <a:gd name="T105" fmla="*/ 978 h 3611"/>
                <a:gd name="T106" fmla="*/ 185 w 3610"/>
                <a:gd name="T107" fmla="*/ 670 h 3611"/>
                <a:gd name="T108" fmla="*/ 396 w 3610"/>
                <a:gd name="T109" fmla="*/ 398 h 3611"/>
                <a:gd name="T110" fmla="*/ 680 w 3610"/>
                <a:gd name="T111" fmla="*/ 179 h 3611"/>
                <a:gd name="T112" fmla="*/ 1004 w 3610"/>
                <a:gd name="T113" fmla="*/ 46 h 3611"/>
                <a:gd name="T114" fmla="*/ 1358 w 3610"/>
                <a:gd name="T115" fmla="*/ 0 h 3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10" h="3611">
                  <a:moveTo>
                    <a:pt x="2691" y="2543"/>
                  </a:moveTo>
                  <a:lnTo>
                    <a:pt x="2542" y="2690"/>
                  </a:lnTo>
                  <a:lnTo>
                    <a:pt x="3210" y="3358"/>
                  </a:lnTo>
                  <a:lnTo>
                    <a:pt x="3359" y="3211"/>
                  </a:lnTo>
                  <a:lnTo>
                    <a:pt x="2691" y="2543"/>
                  </a:lnTo>
                  <a:close/>
                  <a:moveTo>
                    <a:pt x="1358" y="209"/>
                  </a:moveTo>
                  <a:lnTo>
                    <a:pt x="1243" y="215"/>
                  </a:lnTo>
                  <a:lnTo>
                    <a:pt x="1132" y="231"/>
                  </a:lnTo>
                  <a:lnTo>
                    <a:pt x="1022" y="259"/>
                  </a:lnTo>
                  <a:lnTo>
                    <a:pt x="917" y="295"/>
                  </a:lnTo>
                  <a:lnTo>
                    <a:pt x="815" y="344"/>
                  </a:lnTo>
                  <a:lnTo>
                    <a:pt x="720" y="402"/>
                  </a:lnTo>
                  <a:lnTo>
                    <a:pt x="628" y="470"/>
                  </a:lnTo>
                  <a:lnTo>
                    <a:pt x="545" y="545"/>
                  </a:lnTo>
                  <a:lnTo>
                    <a:pt x="469" y="627"/>
                  </a:lnTo>
                  <a:lnTo>
                    <a:pt x="404" y="714"/>
                  </a:lnTo>
                  <a:lnTo>
                    <a:pt x="348" y="806"/>
                  </a:lnTo>
                  <a:lnTo>
                    <a:pt x="302" y="901"/>
                  </a:lnTo>
                  <a:lnTo>
                    <a:pt x="264" y="1000"/>
                  </a:lnTo>
                  <a:lnTo>
                    <a:pt x="237" y="1102"/>
                  </a:lnTo>
                  <a:lnTo>
                    <a:pt x="219" y="1203"/>
                  </a:lnTo>
                  <a:lnTo>
                    <a:pt x="209" y="1307"/>
                  </a:lnTo>
                  <a:lnTo>
                    <a:pt x="209" y="1412"/>
                  </a:lnTo>
                  <a:lnTo>
                    <a:pt x="219" y="1515"/>
                  </a:lnTo>
                  <a:lnTo>
                    <a:pt x="237" y="1617"/>
                  </a:lnTo>
                  <a:lnTo>
                    <a:pt x="264" y="1718"/>
                  </a:lnTo>
                  <a:lnTo>
                    <a:pt x="302" y="1817"/>
                  </a:lnTo>
                  <a:lnTo>
                    <a:pt x="348" y="1911"/>
                  </a:lnTo>
                  <a:lnTo>
                    <a:pt x="404" y="2004"/>
                  </a:lnTo>
                  <a:lnTo>
                    <a:pt x="469" y="2090"/>
                  </a:lnTo>
                  <a:lnTo>
                    <a:pt x="545" y="2173"/>
                  </a:lnTo>
                  <a:lnTo>
                    <a:pt x="628" y="2249"/>
                  </a:lnTo>
                  <a:lnTo>
                    <a:pt x="720" y="2316"/>
                  </a:lnTo>
                  <a:lnTo>
                    <a:pt x="815" y="2374"/>
                  </a:lnTo>
                  <a:lnTo>
                    <a:pt x="917" y="2422"/>
                  </a:lnTo>
                  <a:lnTo>
                    <a:pt x="1022" y="2460"/>
                  </a:lnTo>
                  <a:lnTo>
                    <a:pt x="1132" y="2487"/>
                  </a:lnTo>
                  <a:lnTo>
                    <a:pt x="1243" y="2503"/>
                  </a:lnTo>
                  <a:lnTo>
                    <a:pt x="1358" y="2509"/>
                  </a:lnTo>
                  <a:lnTo>
                    <a:pt x="1472" y="2503"/>
                  </a:lnTo>
                  <a:lnTo>
                    <a:pt x="1585" y="2487"/>
                  </a:lnTo>
                  <a:lnTo>
                    <a:pt x="1695" y="2460"/>
                  </a:lnTo>
                  <a:lnTo>
                    <a:pt x="1798" y="2422"/>
                  </a:lnTo>
                  <a:lnTo>
                    <a:pt x="1899" y="2374"/>
                  </a:lnTo>
                  <a:lnTo>
                    <a:pt x="1997" y="2316"/>
                  </a:lnTo>
                  <a:lnTo>
                    <a:pt x="2086" y="2249"/>
                  </a:lnTo>
                  <a:lnTo>
                    <a:pt x="2172" y="2173"/>
                  </a:lnTo>
                  <a:lnTo>
                    <a:pt x="2248" y="2090"/>
                  </a:lnTo>
                  <a:lnTo>
                    <a:pt x="2311" y="2004"/>
                  </a:lnTo>
                  <a:lnTo>
                    <a:pt x="2367" y="1911"/>
                  </a:lnTo>
                  <a:lnTo>
                    <a:pt x="2415" y="1817"/>
                  </a:lnTo>
                  <a:lnTo>
                    <a:pt x="2452" y="1718"/>
                  </a:lnTo>
                  <a:lnTo>
                    <a:pt x="2480" y="1617"/>
                  </a:lnTo>
                  <a:lnTo>
                    <a:pt x="2498" y="1515"/>
                  </a:lnTo>
                  <a:lnTo>
                    <a:pt x="2508" y="1412"/>
                  </a:lnTo>
                  <a:lnTo>
                    <a:pt x="2508" y="1307"/>
                  </a:lnTo>
                  <a:lnTo>
                    <a:pt x="2498" y="1203"/>
                  </a:lnTo>
                  <a:lnTo>
                    <a:pt x="2480" y="1102"/>
                  </a:lnTo>
                  <a:lnTo>
                    <a:pt x="2452" y="1000"/>
                  </a:lnTo>
                  <a:lnTo>
                    <a:pt x="2415" y="901"/>
                  </a:lnTo>
                  <a:lnTo>
                    <a:pt x="2367" y="806"/>
                  </a:lnTo>
                  <a:lnTo>
                    <a:pt x="2311" y="714"/>
                  </a:lnTo>
                  <a:lnTo>
                    <a:pt x="2248" y="627"/>
                  </a:lnTo>
                  <a:lnTo>
                    <a:pt x="2172" y="545"/>
                  </a:lnTo>
                  <a:lnTo>
                    <a:pt x="2086" y="470"/>
                  </a:lnTo>
                  <a:lnTo>
                    <a:pt x="1997" y="402"/>
                  </a:lnTo>
                  <a:lnTo>
                    <a:pt x="1899" y="344"/>
                  </a:lnTo>
                  <a:lnTo>
                    <a:pt x="1798" y="295"/>
                  </a:lnTo>
                  <a:lnTo>
                    <a:pt x="1695" y="259"/>
                  </a:lnTo>
                  <a:lnTo>
                    <a:pt x="1585" y="231"/>
                  </a:lnTo>
                  <a:lnTo>
                    <a:pt x="1472" y="215"/>
                  </a:lnTo>
                  <a:lnTo>
                    <a:pt x="1358" y="209"/>
                  </a:lnTo>
                  <a:close/>
                  <a:moveTo>
                    <a:pt x="1358" y="0"/>
                  </a:moveTo>
                  <a:lnTo>
                    <a:pt x="1478" y="4"/>
                  </a:lnTo>
                  <a:lnTo>
                    <a:pt x="1597" y="20"/>
                  </a:lnTo>
                  <a:lnTo>
                    <a:pt x="1713" y="46"/>
                  </a:lnTo>
                  <a:lnTo>
                    <a:pt x="1824" y="82"/>
                  </a:lnTo>
                  <a:lnTo>
                    <a:pt x="1933" y="126"/>
                  </a:lnTo>
                  <a:lnTo>
                    <a:pt x="2037" y="179"/>
                  </a:lnTo>
                  <a:lnTo>
                    <a:pt x="2136" y="243"/>
                  </a:lnTo>
                  <a:lnTo>
                    <a:pt x="2232" y="316"/>
                  </a:lnTo>
                  <a:lnTo>
                    <a:pt x="2321" y="398"/>
                  </a:lnTo>
                  <a:lnTo>
                    <a:pt x="2401" y="485"/>
                  </a:lnTo>
                  <a:lnTo>
                    <a:pt x="2470" y="577"/>
                  </a:lnTo>
                  <a:lnTo>
                    <a:pt x="2532" y="672"/>
                  </a:lnTo>
                  <a:lnTo>
                    <a:pt x="2586" y="774"/>
                  </a:lnTo>
                  <a:lnTo>
                    <a:pt x="2629" y="877"/>
                  </a:lnTo>
                  <a:lnTo>
                    <a:pt x="2665" y="982"/>
                  </a:lnTo>
                  <a:lnTo>
                    <a:pt x="2691" y="1090"/>
                  </a:lnTo>
                  <a:lnTo>
                    <a:pt x="2709" y="1199"/>
                  </a:lnTo>
                  <a:lnTo>
                    <a:pt x="2717" y="1310"/>
                  </a:lnTo>
                  <a:lnTo>
                    <a:pt x="2717" y="1420"/>
                  </a:lnTo>
                  <a:lnTo>
                    <a:pt x="2707" y="1531"/>
                  </a:lnTo>
                  <a:lnTo>
                    <a:pt x="2689" y="1640"/>
                  </a:lnTo>
                  <a:lnTo>
                    <a:pt x="2661" y="1748"/>
                  </a:lnTo>
                  <a:lnTo>
                    <a:pt x="2626" y="1853"/>
                  </a:lnTo>
                  <a:lnTo>
                    <a:pt x="2580" y="1957"/>
                  </a:lnTo>
                  <a:lnTo>
                    <a:pt x="2526" y="2056"/>
                  </a:lnTo>
                  <a:lnTo>
                    <a:pt x="2462" y="2151"/>
                  </a:lnTo>
                  <a:lnTo>
                    <a:pt x="2391" y="2243"/>
                  </a:lnTo>
                  <a:lnTo>
                    <a:pt x="2542" y="2394"/>
                  </a:lnTo>
                  <a:lnTo>
                    <a:pt x="2616" y="2320"/>
                  </a:lnTo>
                  <a:lnTo>
                    <a:pt x="2643" y="2300"/>
                  </a:lnTo>
                  <a:lnTo>
                    <a:pt x="2673" y="2291"/>
                  </a:lnTo>
                  <a:lnTo>
                    <a:pt x="2707" y="2291"/>
                  </a:lnTo>
                  <a:lnTo>
                    <a:pt x="2737" y="2300"/>
                  </a:lnTo>
                  <a:lnTo>
                    <a:pt x="2765" y="2320"/>
                  </a:lnTo>
                  <a:lnTo>
                    <a:pt x="3580" y="3137"/>
                  </a:lnTo>
                  <a:lnTo>
                    <a:pt x="3600" y="3163"/>
                  </a:lnTo>
                  <a:lnTo>
                    <a:pt x="3610" y="3195"/>
                  </a:lnTo>
                  <a:lnTo>
                    <a:pt x="3610" y="3227"/>
                  </a:lnTo>
                  <a:lnTo>
                    <a:pt x="3600" y="3257"/>
                  </a:lnTo>
                  <a:lnTo>
                    <a:pt x="3580" y="3285"/>
                  </a:lnTo>
                  <a:lnTo>
                    <a:pt x="3286" y="3581"/>
                  </a:lnTo>
                  <a:lnTo>
                    <a:pt x="3264" y="3597"/>
                  </a:lnTo>
                  <a:lnTo>
                    <a:pt x="3238" y="3607"/>
                  </a:lnTo>
                  <a:lnTo>
                    <a:pt x="3210" y="3611"/>
                  </a:lnTo>
                  <a:lnTo>
                    <a:pt x="3184" y="3607"/>
                  </a:lnTo>
                  <a:lnTo>
                    <a:pt x="3159" y="3597"/>
                  </a:lnTo>
                  <a:lnTo>
                    <a:pt x="3137" y="3581"/>
                  </a:lnTo>
                  <a:lnTo>
                    <a:pt x="2319" y="2764"/>
                  </a:lnTo>
                  <a:lnTo>
                    <a:pt x="2303" y="2742"/>
                  </a:lnTo>
                  <a:lnTo>
                    <a:pt x="2293" y="2718"/>
                  </a:lnTo>
                  <a:lnTo>
                    <a:pt x="2289" y="2690"/>
                  </a:lnTo>
                  <a:lnTo>
                    <a:pt x="2293" y="2662"/>
                  </a:lnTo>
                  <a:lnTo>
                    <a:pt x="2303" y="2638"/>
                  </a:lnTo>
                  <a:lnTo>
                    <a:pt x="2321" y="2617"/>
                  </a:lnTo>
                  <a:lnTo>
                    <a:pt x="2395" y="2543"/>
                  </a:lnTo>
                  <a:lnTo>
                    <a:pt x="2244" y="2392"/>
                  </a:lnTo>
                  <a:lnTo>
                    <a:pt x="2148" y="2465"/>
                  </a:lnTo>
                  <a:lnTo>
                    <a:pt x="2047" y="2531"/>
                  </a:lnTo>
                  <a:lnTo>
                    <a:pt x="1941" y="2589"/>
                  </a:lnTo>
                  <a:lnTo>
                    <a:pt x="1832" y="2634"/>
                  </a:lnTo>
                  <a:lnTo>
                    <a:pt x="1718" y="2670"/>
                  </a:lnTo>
                  <a:lnTo>
                    <a:pt x="1601" y="2698"/>
                  </a:lnTo>
                  <a:lnTo>
                    <a:pt x="1480" y="2714"/>
                  </a:lnTo>
                  <a:lnTo>
                    <a:pt x="1358" y="2718"/>
                  </a:lnTo>
                  <a:lnTo>
                    <a:pt x="1237" y="2714"/>
                  </a:lnTo>
                  <a:lnTo>
                    <a:pt x="1120" y="2698"/>
                  </a:lnTo>
                  <a:lnTo>
                    <a:pt x="1004" y="2672"/>
                  </a:lnTo>
                  <a:lnTo>
                    <a:pt x="893" y="2636"/>
                  </a:lnTo>
                  <a:lnTo>
                    <a:pt x="784" y="2593"/>
                  </a:lnTo>
                  <a:lnTo>
                    <a:pt x="680" y="2537"/>
                  </a:lnTo>
                  <a:lnTo>
                    <a:pt x="579" y="2473"/>
                  </a:lnTo>
                  <a:lnTo>
                    <a:pt x="485" y="2402"/>
                  </a:lnTo>
                  <a:lnTo>
                    <a:pt x="396" y="2320"/>
                  </a:lnTo>
                  <a:lnTo>
                    <a:pt x="316" y="2235"/>
                  </a:lnTo>
                  <a:lnTo>
                    <a:pt x="247" y="2143"/>
                  </a:lnTo>
                  <a:lnTo>
                    <a:pt x="185" y="2048"/>
                  </a:lnTo>
                  <a:lnTo>
                    <a:pt x="131" y="1947"/>
                  </a:lnTo>
                  <a:lnTo>
                    <a:pt x="87" y="1845"/>
                  </a:lnTo>
                  <a:lnTo>
                    <a:pt x="52" y="1740"/>
                  </a:lnTo>
                  <a:lnTo>
                    <a:pt x="26" y="1633"/>
                  </a:lnTo>
                  <a:lnTo>
                    <a:pt x="8" y="1523"/>
                  </a:lnTo>
                  <a:lnTo>
                    <a:pt x="0" y="1414"/>
                  </a:lnTo>
                  <a:lnTo>
                    <a:pt x="0" y="1305"/>
                  </a:lnTo>
                  <a:lnTo>
                    <a:pt x="8" y="1195"/>
                  </a:lnTo>
                  <a:lnTo>
                    <a:pt x="26" y="1086"/>
                  </a:lnTo>
                  <a:lnTo>
                    <a:pt x="52" y="978"/>
                  </a:lnTo>
                  <a:lnTo>
                    <a:pt x="87" y="873"/>
                  </a:lnTo>
                  <a:lnTo>
                    <a:pt x="131" y="770"/>
                  </a:lnTo>
                  <a:lnTo>
                    <a:pt x="185" y="670"/>
                  </a:lnTo>
                  <a:lnTo>
                    <a:pt x="247" y="575"/>
                  </a:lnTo>
                  <a:lnTo>
                    <a:pt x="316" y="483"/>
                  </a:lnTo>
                  <a:lnTo>
                    <a:pt x="396" y="398"/>
                  </a:lnTo>
                  <a:lnTo>
                    <a:pt x="485" y="316"/>
                  </a:lnTo>
                  <a:lnTo>
                    <a:pt x="579" y="243"/>
                  </a:lnTo>
                  <a:lnTo>
                    <a:pt x="680" y="179"/>
                  </a:lnTo>
                  <a:lnTo>
                    <a:pt x="784" y="126"/>
                  </a:lnTo>
                  <a:lnTo>
                    <a:pt x="893" y="82"/>
                  </a:lnTo>
                  <a:lnTo>
                    <a:pt x="1004" y="46"/>
                  </a:lnTo>
                  <a:lnTo>
                    <a:pt x="1120" y="20"/>
                  </a:lnTo>
                  <a:lnTo>
                    <a:pt x="1237" y="4"/>
                  </a:lnTo>
                  <a:lnTo>
                    <a:pt x="1358"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67" name="Freeform 71">
              <a:extLst>
                <a:ext uri="{FF2B5EF4-FFF2-40B4-BE49-F238E27FC236}">
                  <a16:creationId xmlns:a16="http://schemas.microsoft.com/office/drawing/2014/main" id="{8D64AF9C-DE17-4B6E-0D5D-CA859D558AFD}"/>
                </a:ext>
              </a:extLst>
            </p:cNvPr>
            <p:cNvSpPr>
              <a:spLocks noEditPoints="1"/>
            </p:cNvSpPr>
            <p:nvPr/>
          </p:nvSpPr>
          <p:spPr bwMode="auto">
            <a:xfrm>
              <a:off x="9534217" y="2395959"/>
              <a:ext cx="119030" cy="120740"/>
            </a:xfrm>
            <a:custGeom>
              <a:avLst/>
              <a:gdLst>
                <a:gd name="T0" fmla="*/ 857 w 1881"/>
                <a:gd name="T1" fmla="*/ 213 h 1882"/>
                <a:gd name="T2" fmla="*/ 698 w 1881"/>
                <a:gd name="T3" fmla="*/ 250 h 1882"/>
                <a:gd name="T4" fmla="*/ 551 w 1881"/>
                <a:gd name="T5" fmla="*/ 320 h 1882"/>
                <a:gd name="T6" fmla="*/ 423 w 1881"/>
                <a:gd name="T7" fmla="*/ 423 h 1882"/>
                <a:gd name="T8" fmla="*/ 318 w 1881"/>
                <a:gd name="T9" fmla="*/ 557 h 1882"/>
                <a:gd name="T10" fmla="*/ 248 w 1881"/>
                <a:gd name="T11" fmla="*/ 704 h 1882"/>
                <a:gd name="T12" fmla="*/ 212 w 1881"/>
                <a:gd name="T13" fmla="*/ 861 h 1882"/>
                <a:gd name="T14" fmla="*/ 212 w 1881"/>
                <a:gd name="T15" fmla="*/ 1022 h 1882"/>
                <a:gd name="T16" fmla="*/ 248 w 1881"/>
                <a:gd name="T17" fmla="*/ 1179 h 1882"/>
                <a:gd name="T18" fmla="*/ 318 w 1881"/>
                <a:gd name="T19" fmla="*/ 1326 h 1882"/>
                <a:gd name="T20" fmla="*/ 423 w 1881"/>
                <a:gd name="T21" fmla="*/ 1459 h 1882"/>
                <a:gd name="T22" fmla="*/ 551 w 1881"/>
                <a:gd name="T23" fmla="*/ 1562 h 1882"/>
                <a:gd name="T24" fmla="*/ 698 w 1881"/>
                <a:gd name="T25" fmla="*/ 1632 h 1882"/>
                <a:gd name="T26" fmla="*/ 857 w 1881"/>
                <a:gd name="T27" fmla="*/ 1668 h 1882"/>
                <a:gd name="T28" fmla="*/ 1024 w 1881"/>
                <a:gd name="T29" fmla="*/ 1668 h 1882"/>
                <a:gd name="T30" fmla="*/ 1183 w 1881"/>
                <a:gd name="T31" fmla="*/ 1632 h 1882"/>
                <a:gd name="T32" fmla="*/ 1328 w 1881"/>
                <a:gd name="T33" fmla="*/ 1562 h 1882"/>
                <a:gd name="T34" fmla="*/ 1458 w 1881"/>
                <a:gd name="T35" fmla="*/ 1459 h 1882"/>
                <a:gd name="T36" fmla="*/ 1563 w 1881"/>
                <a:gd name="T37" fmla="*/ 1326 h 1882"/>
                <a:gd name="T38" fmla="*/ 1633 w 1881"/>
                <a:gd name="T39" fmla="*/ 1179 h 1882"/>
                <a:gd name="T40" fmla="*/ 1668 w 1881"/>
                <a:gd name="T41" fmla="*/ 1022 h 1882"/>
                <a:gd name="T42" fmla="*/ 1668 w 1881"/>
                <a:gd name="T43" fmla="*/ 861 h 1882"/>
                <a:gd name="T44" fmla="*/ 1633 w 1881"/>
                <a:gd name="T45" fmla="*/ 704 h 1882"/>
                <a:gd name="T46" fmla="*/ 1563 w 1881"/>
                <a:gd name="T47" fmla="*/ 557 h 1882"/>
                <a:gd name="T48" fmla="*/ 1458 w 1881"/>
                <a:gd name="T49" fmla="*/ 423 h 1882"/>
                <a:gd name="T50" fmla="*/ 1328 w 1881"/>
                <a:gd name="T51" fmla="*/ 320 h 1882"/>
                <a:gd name="T52" fmla="*/ 1183 w 1881"/>
                <a:gd name="T53" fmla="*/ 250 h 1882"/>
                <a:gd name="T54" fmla="*/ 1024 w 1881"/>
                <a:gd name="T55" fmla="*/ 213 h 1882"/>
                <a:gd name="T56" fmla="*/ 940 w 1881"/>
                <a:gd name="T57" fmla="*/ 0 h 1882"/>
                <a:gd name="T58" fmla="*/ 1125 w 1881"/>
                <a:gd name="T59" fmla="*/ 18 h 1882"/>
                <a:gd name="T60" fmla="*/ 1300 w 1881"/>
                <a:gd name="T61" fmla="*/ 71 h 1882"/>
                <a:gd name="T62" fmla="*/ 1462 w 1881"/>
                <a:gd name="T63" fmla="*/ 157 h 1882"/>
                <a:gd name="T64" fmla="*/ 1607 w 1881"/>
                <a:gd name="T65" fmla="*/ 276 h 1882"/>
                <a:gd name="T66" fmla="*/ 1726 w 1881"/>
                <a:gd name="T67" fmla="*/ 423 h 1882"/>
                <a:gd name="T68" fmla="*/ 1814 w 1881"/>
                <a:gd name="T69" fmla="*/ 586 h 1882"/>
                <a:gd name="T70" fmla="*/ 1865 w 1881"/>
                <a:gd name="T71" fmla="*/ 761 h 1882"/>
                <a:gd name="T72" fmla="*/ 1881 w 1881"/>
                <a:gd name="T73" fmla="*/ 940 h 1882"/>
                <a:gd name="T74" fmla="*/ 1865 w 1881"/>
                <a:gd name="T75" fmla="*/ 1121 h 1882"/>
                <a:gd name="T76" fmla="*/ 1814 w 1881"/>
                <a:gd name="T77" fmla="*/ 1296 h 1882"/>
                <a:gd name="T78" fmla="*/ 1726 w 1881"/>
                <a:gd name="T79" fmla="*/ 1459 h 1882"/>
                <a:gd name="T80" fmla="*/ 1607 w 1881"/>
                <a:gd name="T81" fmla="*/ 1606 h 1882"/>
                <a:gd name="T82" fmla="*/ 1462 w 1881"/>
                <a:gd name="T83" fmla="*/ 1725 h 1882"/>
                <a:gd name="T84" fmla="*/ 1300 w 1881"/>
                <a:gd name="T85" fmla="*/ 1811 h 1882"/>
                <a:gd name="T86" fmla="*/ 1125 w 1881"/>
                <a:gd name="T87" fmla="*/ 1865 h 1882"/>
                <a:gd name="T88" fmla="*/ 940 w 1881"/>
                <a:gd name="T89" fmla="*/ 1882 h 1882"/>
                <a:gd name="T90" fmla="*/ 755 w 1881"/>
                <a:gd name="T91" fmla="*/ 1865 h 1882"/>
                <a:gd name="T92" fmla="*/ 580 w 1881"/>
                <a:gd name="T93" fmla="*/ 1811 h 1882"/>
                <a:gd name="T94" fmla="*/ 417 w 1881"/>
                <a:gd name="T95" fmla="*/ 1725 h 1882"/>
                <a:gd name="T96" fmla="*/ 274 w 1881"/>
                <a:gd name="T97" fmla="*/ 1606 h 1882"/>
                <a:gd name="T98" fmla="*/ 155 w 1881"/>
                <a:gd name="T99" fmla="*/ 1459 h 1882"/>
                <a:gd name="T100" fmla="*/ 67 w 1881"/>
                <a:gd name="T101" fmla="*/ 1296 h 1882"/>
                <a:gd name="T102" fmla="*/ 16 w 1881"/>
                <a:gd name="T103" fmla="*/ 1121 h 1882"/>
                <a:gd name="T104" fmla="*/ 0 w 1881"/>
                <a:gd name="T105" fmla="*/ 940 h 1882"/>
                <a:gd name="T106" fmla="*/ 16 w 1881"/>
                <a:gd name="T107" fmla="*/ 761 h 1882"/>
                <a:gd name="T108" fmla="*/ 67 w 1881"/>
                <a:gd name="T109" fmla="*/ 586 h 1882"/>
                <a:gd name="T110" fmla="*/ 155 w 1881"/>
                <a:gd name="T111" fmla="*/ 423 h 1882"/>
                <a:gd name="T112" fmla="*/ 274 w 1881"/>
                <a:gd name="T113" fmla="*/ 276 h 1882"/>
                <a:gd name="T114" fmla="*/ 417 w 1881"/>
                <a:gd name="T115" fmla="*/ 157 h 1882"/>
                <a:gd name="T116" fmla="*/ 580 w 1881"/>
                <a:gd name="T117" fmla="*/ 71 h 1882"/>
                <a:gd name="T118" fmla="*/ 755 w 1881"/>
                <a:gd name="T119" fmla="*/ 18 h 1882"/>
                <a:gd name="T120" fmla="*/ 940 w 1881"/>
                <a:gd name="T121" fmla="*/ 0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81" h="1882">
                  <a:moveTo>
                    <a:pt x="940" y="209"/>
                  </a:moveTo>
                  <a:lnTo>
                    <a:pt x="857" y="213"/>
                  </a:lnTo>
                  <a:lnTo>
                    <a:pt x="775" y="227"/>
                  </a:lnTo>
                  <a:lnTo>
                    <a:pt x="698" y="250"/>
                  </a:lnTo>
                  <a:lnTo>
                    <a:pt x="622" y="280"/>
                  </a:lnTo>
                  <a:lnTo>
                    <a:pt x="551" y="320"/>
                  </a:lnTo>
                  <a:lnTo>
                    <a:pt x="485" y="368"/>
                  </a:lnTo>
                  <a:lnTo>
                    <a:pt x="423" y="423"/>
                  </a:lnTo>
                  <a:lnTo>
                    <a:pt x="366" y="487"/>
                  </a:lnTo>
                  <a:lnTo>
                    <a:pt x="318" y="557"/>
                  </a:lnTo>
                  <a:lnTo>
                    <a:pt x="278" y="628"/>
                  </a:lnTo>
                  <a:lnTo>
                    <a:pt x="248" y="704"/>
                  </a:lnTo>
                  <a:lnTo>
                    <a:pt x="226" y="781"/>
                  </a:lnTo>
                  <a:lnTo>
                    <a:pt x="212" y="861"/>
                  </a:lnTo>
                  <a:lnTo>
                    <a:pt x="208" y="940"/>
                  </a:lnTo>
                  <a:lnTo>
                    <a:pt x="212" y="1022"/>
                  </a:lnTo>
                  <a:lnTo>
                    <a:pt x="226" y="1101"/>
                  </a:lnTo>
                  <a:lnTo>
                    <a:pt x="248" y="1179"/>
                  </a:lnTo>
                  <a:lnTo>
                    <a:pt x="278" y="1254"/>
                  </a:lnTo>
                  <a:lnTo>
                    <a:pt x="318" y="1326"/>
                  </a:lnTo>
                  <a:lnTo>
                    <a:pt x="366" y="1395"/>
                  </a:lnTo>
                  <a:lnTo>
                    <a:pt x="423" y="1459"/>
                  </a:lnTo>
                  <a:lnTo>
                    <a:pt x="485" y="1515"/>
                  </a:lnTo>
                  <a:lnTo>
                    <a:pt x="551" y="1562"/>
                  </a:lnTo>
                  <a:lnTo>
                    <a:pt x="622" y="1600"/>
                  </a:lnTo>
                  <a:lnTo>
                    <a:pt x="698" y="1632"/>
                  </a:lnTo>
                  <a:lnTo>
                    <a:pt x="775" y="1654"/>
                  </a:lnTo>
                  <a:lnTo>
                    <a:pt x="857" y="1668"/>
                  </a:lnTo>
                  <a:lnTo>
                    <a:pt x="940" y="1674"/>
                  </a:lnTo>
                  <a:lnTo>
                    <a:pt x="1024" y="1668"/>
                  </a:lnTo>
                  <a:lnTo>
                    <a:pt x="1104" y="1654"/>
                  </a:lnTo>
                  <a:lnTo>
                    <a:pt x="1183" y="1632"/>
                  </a:lnTo>
                  <a:lnTo>
                    <a:pt x="1259" y="1600"/>
                  </a:lnTo>
                  <a:lnTo>
                    <a:pt x="1328" y="1562"/>
                  </a:lnTo>
                  <a:lnTo>
                    <a:pt x="1396" y="1515"/>
                  </a:lnTo>
                  <a:lnTo>
                    <a:pt x="1458" y="1459"/>
                  </a:lnTo>
                  <a:lnTo>
                    <a:pt x="1515" y="1395"/>
                  </a:lnTo>
                  <a:lnTo>
                    <a:pt x="1563" y="1326"/>
                  </a:lnTo>
                  <a:lnTo>
                    <a:pt x="1603" y="1254"/>
                  </a:lnTo>
                  <a:lnTo>
                    <a:pt x="1633" y="1179"/>
                  </a:lnTo>
                  <a:lnTo>
                    <a:pt x="1655" y="1101"/>
                  </a:lnTo>
                  <a:lnTo>
                    <a:pt x="1668" y="1022"/>
                  </a:lnTo>
                  <a:lnTo>
                    <a:pt x="1672" y="940"/>
                  </a:lnTo>
                  <a:lnTo>
                    <a:pt x="1668" y="861"/>
                  </a:lnTo>
                  <a:lnTo>
                    <a:pt x="1655" y="781"/>
                  </a:lnTo>
                  <a:lnTo>
                    <a:pt x="1633" y="704"/>
                  </a:lnTo>
                  <a:lnTo>
                    <a:pt x="1603" y="628"/>
                  </a:lnTo>
                  <a:lnTo>
                    <a:pt x="1563" y="557"/>
                  </a:lnTo>
                  <a:lnTo>
                    <a:pt x="1515" y="487"/>
                  </a:lnTo>
                  <a:lnTo>
                    <a:pt x="1458" y="423"/>
                  </a:lnTo>
                  <a:lnTo>
                    <a:pt x="1396" y="368"/>
                  </a:lnTo>
                  <a:lnTo>
                    <a:pt x="1328" y="320"/>
                  </a:lnTo>
                  <a:lnTo>
                    <a:pt x="1259" y="280"/>
                  </a:lnTo>
                  <a:lnTo>
                    <a:pt x="1183" y="250"/>
                  </a:lnTo>
                  <a:lnTo>
                    <a:pt x="1104" y="227"/>
                  </a:lnTo>
                  <a:lnTo>
                    <a:pt x="1024" y="213"/>
                  </a:lnTo>
                  <a:lnTo>
                    <a:pt x="940" y="209"/>
                  </a:lnTo>
                  <a:close/>
                  <a:moveTo>
                    <a:pt x="940" y="0"/>
                  </a:moveTo>
                  <a:lnTo>
                    <a:pt x="1034" y="4"/>
                  </a:lnTo>
                  <a:lnTo>
                    <a:pt x="1125" y="18"/>
                  </a:lnTo>
                  <a:lnTo>
                    <a:pt x="1215" y="40"/>
                  </a:lnTo>
                  <a:lnTo>
                    <a:pt x="1300" y="71"/>
                  </a:lnTo>
                  <a:lnTo>
                    <a:pt x="1384" y="109"/>
                  </a:lnTo>
                  <a:lnTo>
                    <a:pt x="1462" y="157"/>
                  </a:lnTo>
                  <a:lnTo>
                    <a:pt x="1537" y="213"/>
                  </a:lnTo>
                  <a:lnTo>
                    <a:pt x="1607" y="276"/>
                  </a:lnTo>
                  <a:lnTo>
                    <a:pt x="1670" y="348"/>
                  </a:lnTo>
                  <a:lnTo>
                    <a:pt x="1726" y="423"/>
                  </a:lnTo>
                  <a:lnTo>
                    <a:pt x="1774" y="503"/>
                  </a:lnTo>
                  <a:lnTo>
                    <a:pt x="1814" y="586"/>
                  </a:lnTo>
                  <a:lnTo>
                    <a:pt x="1844" y="674"/>
                  </a:lnTo>
                  <a:lnTo>
                    <a:pt x="1865" y="761"/>
                  </a:lnTo>
                  <a:lnTo>
                    <a:pt x="1877" y="851"/>
                  </a:lnTo>
                  <a:lnTo>
                    <a:pt x="1881" y="940"/>
                  </a:lnTo>
                  <a:lnTo>
                    <a:pt x="1877" y="1032"/>
                  </a:lnTo>
                  <a:lnTo>
                    <a:pt x="1865" y="1121"/>
                  </a:lnTo>
                  <a:lnTo>
                    <a:pt x="1844" y="1209"/>
                  </a:lnTo>
                  <a:lnTo>
                    <a:pt x="1814" y="1296"/>
                  </a:lnTo>
                  <a:lnTo>
                    <a:pt x="1774" y="1380"/>
                  </a:lnTo>
                  <a:lnTo>
                    <a:pt x="1726" y="1459"/>
                  </a:lnTo>
                  <a:lnTo>
                    <a:pt x="1670" y="1535"/>
                  </a:lnTo>
                  <a:lnTo>
                    <a:pt x="1607" y="1606"/>
                  </a:lnTo>
                  <a:lnTo>
                    <a:pt x="1537" y="1670"/>
                  </a:lnTo>
                  <a:lnTo>
                    <a:pt x="1462" y="1725"/>
                  </a:lnTo>
                  <a:lnTo>
                    <a:pt x="1384" y="1771"/>
                  </a:lnTo>
                  <a:lnTo>
                    <a:pt x="1300" y="1811"/>
                  </a:lnTo>
                  <a:lnTo>
                    <a:pt x="1215" y="1843"/>
                  </a:lnTo>
                  <a:lnTo>
                    <a:pt x="1125" y="1865"/>
                  </a:lnTo>
                  <a:lnTo>
                    <a:pt x="1034" y="1879"/>
                  </a:lnTo>
                  <a:lnTo>
                    <a:pt x="940" y="1882"/>
                  </a:lnTo>
                  <a:lnTo>
                    <a:pt x="847" y="1879"/>
                  </a:lnTo>
                  <a:lnTo>
                    <a:pt x="755" y="1865"/>
                  </a:lnTo>
                  <a:lnTo>
                    <a:pt x="666" y="1843"/>
                  </a:lnTo>
                  <a:lnTo>
                    <a:pt x="580" y="1811"/>
                  </a:lnTo>
                  <a:lnTo>
                    <a:pt x="497" y="1771"/>
                  </a:lnTo>
                  <a:lnTo>
                    <a:pt x="417" y="1725"/>
                  </a:lnTo>
                  <a:lnTo>
                    <a:pt x="344" y="1670"/>
                  </a:lnTo>
                  <a:lnTo>
                    <a:pt x="274" y="1606"/>
                  </a:lnTo>
                  <a:lnTo>
                    <a:pt x="210" y="1535"/>
                  </a:lnTo>
                  <a:lnTo>
                    <a:pt x="155" y="1459"/>
                  </a:lnTo>
                  <a:lnTo>
                    <a:pt x="107" y="1380"/>
                  </a:lnTo>
                  <a:lnTo>
                    <a:pt x="67" y="1296"/>
                  </a:lnTo>
                  <a:lnTo>
                    <a:pt x="37" y="1209"/>
                  </a:lnTo>
                  <a:lnTo>
                    <a:pt x="16" y="1121"/>
                  </a:lnTo>
                  <a:lnTo>
                    <a:pt x="4" y="1032"/>
                  </a:lnTo>
                  <a:lnTo>
                    <a:pt x="0" y="940"/>
                  </a:lnTo>
                  <a:lnTo>
                    <a:pt x="4" y="851"/>
                  </a:lnTo>
                  <a:lnTo>
                    <a:pt x="16" y="761"/>
                  </a:lnTo>
                  <a:lnTo>
                    <a:pt x="37" y="674"/>
                  </a:lnTo>
                  <a:lnTo>
                    <a:pt x="67" y="586"/>
                  </a:lnTo>
                  <a:lnTo>
                    <a:pt x="107" y="503"/>
                  </a:lnTo>
                  <a:lnTo>
                    <a:pt x="155" y="423"/>
                  </a:lnTo>
                  <a:lnTo>
                    <a:pt x="210" y="348"/>
                  </a:lnTo>
                  <a:lnTo>
                    <a:pt x="274" y="276"/>
                  </a:lnTo>
                  <a:lnTo>
                    <a:pt x="344" y="213"/>
                  </a:lnTo>
                  <a:lnTo>
                    <a:pt x="417" y="157"/>
                  </a:lnTo>
                  <a:lnTo>
                    <a:pt x="497" y="109"/>
                  </a:lnTo>
                  <a:lnTo>
                    <a:pt x="580" y="71"/>
                  </a:lnTo>
                  <a:lnTo>
                    <a:pt x="666" y="40"/>
                  </a:lnTo>
                  <a:lnTo>
                    <a:pt x="755" y="18"/>
                  </a:lnTo>
                  <a:lnTo>
                    <a:pt x="847" y="4"/>
                  </a:lnTo>
                  <a:lnTo>
                    <a:pt x="94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68" name="Freeform 66">
              <a:extLst>
                <a:ext uri="{FF2B5EF4-FFF2-40B4-BE49-F238E27FC236}">
                  <a16:creationId xmlns:a16="http://schemas.microsoft.com/office/drawing/2014/main" id="{10D02C5C-BE8A-B3DA-4F12-090C11CF3ED6}"/>
                </a:ext>
              </a:extLst>
            </p:cNvPr>
            <p:cNvSpPr>
              <a:spLocks noEditPoints="1"/>
            </p:cNvSpPr>
            <p:nvPr/>
          </p:nvSpPr>
          <p:spPr bwMode="auto">
            <a:xfrm>
              <a:off x="9414555" y="2268033"/>
              <a:ext cx="414770" cy="380184"/>
            </a:xfrm>
            <a:custGeom>
              <a:avLst/>
              <a:gdLst>
                <a:gd name="T0" fmla="*/ 4290 w 6558"/>
                <a:gd name="T1" fmla="*/ 209 h 5926"/>
                <a:gd name="T2" fmla="*/ 4290 w 6558"/>
                <a:gd name="T3" fmla="*/ 837 h 5926"/>
                <a:gd name="T4" fmla="*/ 6349 w 6558"/>
                <a:gd name="T5" fmla="*/ 837 h 5926"/>
                <a:gd name="T6" fmla="*/ 6349 w 6558"/>
                <a:gd name="T7" fmla="*/ 209 h 5926"/>
                <a:gd name="T8" fmla="*/ 4290 w 6558"/>
                <a:gd name="T9" fmla="*/ 209 h 5926"/>
                <a:gd name="T10" fmla="*/ 209 w 6558"/>
                <a:gd name="T11" fmla="*/ 209 h 5926"/>
                <a:gd name="T12" fmla="*/ 209 w 6558"/>
                <a:gd name="T13" fmla="*/ 837 h 5926"/>
                <a:gd name="T14" fmla="*/ 4082 w 6558"/>
                <a:gd name="T15" fmla="*/ 837 h 5926"/>
                <a:gd name="T16" fmla="*/ 4082 w 6558"/>
                <a:gd name="T17" fmla="*/ 209 h 5926"/>
                <a:gd name="T18" fmla="*/ 209 w 6558"/>
                <a:gd name="T19" fmla="*/ 209 h 5926"/>
                <a:gd name="T20" fmla="*/ 105 w 6558"/>
                <a:gd name="T21" fmla="*/ 0 h 5926"/>
                <a:gd name="T22" fmla="*/ 6453 w 6558"/>
                <a:gd name="T23" fmla="*/ 0 h 5926"/>
                <a:gd name="T24" fmla="*/ 6486 w 6558"/>
                <a:gd name="T25" fmla="*/ 6 h 5926"/>
                <a:gd name="T26" fmla="*/ 6514 w 6558"/>
                <a:gd name="T27" fmla="*/ 20 h 5926"/>
                <a:gd name="T28" fmla="*/ 6538 w 6558"/>
                <a:gd name="T29" fmla="*/ 42 h 5926"/>
                <a:gd name="T30" fmla="*/ 6552 w 6558"/>
                <a:gd name="T31" fmla="*/ 72 h 5926"/>
                <a:gd name="T32" fmla="*/ 6558 w 6558"/>
                <a:gd name="T33" fmla="*/ 103 h 5926"/>
                <a:gd name="T34" fmla="*/ 6558 w 6558"/>
                <a:gd name="T35" fmla="*/ 4288 h 5926"/>
                <a:gd name="T36" fmla="*/ 6552 w 6558"/>
                <a:gd name="T37" fmla="*/ 4320 h 5926"/>
                <a:gd name="T38" fmla="*/ 6538 w 6558"/>
                <a:gd name="T39" fmla="*/ 4350 h 5926"/>
                <a:gd name="T40" fmla="*/ 6514 w 6558"/>
                <a:gd name="T41" fmla="*/ 4371 h 5926"/>
                <a:gd name="T42" fmla="*/ 6486 w 6558"/>
                <a:gd name="T43" fmla="*/ 4387 h 5926"/>
                <a:gd name="T44" fmla="*/ 6453 w 6558"/>
                <a:gd name="T45" fmla="*/ 4391 h 5926"/>
                <a:gd name="T46" fmla="*/ 6421 w 6558"/>
                <a:gd name="T47" fmla="*/ 4387 h 5926"/>
                <a:gd name="T48" fmla="*/ 6391 w 6558"/>
                <a:gd name="T49" fmla="*/ 4371 h 5926"/>
                <a:gd name="T50" fmla="*/ 6369 w 6558"/>
                <a:gd name="T51" fmla="*/ 4350 h 5926"/>
                <a:gd name="T52" fmla="*/ 6353 w 6558"/>
                <a:gd name="T53" fmla="*/ 4320 h 5926"/>
                <a:gd name="T54" fmla="*/ 6349 w 6558"/>
                <a:gd name="T55" fmla="*/ 4288 h 5926"/>
                <a:gd name="T56" fmla="*/ 6349 w 6558"/>
                <a:gd name="T57" fmla="*/ 1046 h 5926"/>
                <a:gd name="T58" fmla="*/ 209 w 6558"/>
                <a:gd name="T59" fmla="*/ 1046 h 5926"/>
                <a:gd name="T60" fmla="*/ 209 w 6558"/>
                <a:gd name="T61" fmla="*/ 5717 h 5926"/>
                <a:gd name="T62" fmla="*/ 6349 w 6558"/>
                <a:gd name="T63" fmla="*/ 5717 h 5926"/>
                <a:gd name="T64" fmla="*/ 6349 w 6558"/>
                <a:gd name="T65" fmla="*/ 4705 h 5926"/>
                <a:gd name="T66" fmla="*/ 6353 w 6558"/>
                <a:gd name="T67" fmla="*/ 4674 h 5926"/>
                <a:gd name="T68" fmla="*/ 6369 w 6558"/>
                <a:gd name="T69" fmla="*/ 4644 h 5926"/>
                <a:gd name="T70" fmla="*/ 6391 w 6558"/>
                <a:gd name="T71" fmla="*/ 4622 h 5926"/>
                <a:gd name="T72" fmla="*/ 6421 w 6558"/>
                <a:gd name="T73" fmla="*/ 4606 h 5926"/>
                <a:gd name="T74" fmla="*/ 6453 w 6558"/>
                <a:gd name="T75" fmla="*/ 4602 h 5926"/>
                <a:gd name="T76" fmla="*/ 6486 w 6558"/>
                <a:gd name="T77" fmla="*/ 4606 h 5926"/>
                <a:gd name="T78" fmla="*/ 6514 w 6558"/>
                <a:gd name="T79" fmla="*/ 4622 h 5926"/>
                <a:gd name="T80" fmla="*/ 6538 w 6558"/>
                <a:gd name="T81" fmla="*/ 4644 h 5926"/>
                <a:gd name="T82" fmla="*/ 6552 w 6558"/>
                <a:gd name="T83" fmla="*/ 4674 h 5926"/>
                <a:gd name="T84" fmla="*/ 6558 w 6558"/>
                <a:gd name="T85" fmla="*/ 4705 h 5926"/>
                <a:gd name="T86" fmla="*/ 6558 w 6558"/>
                <a:gd name="T87" fmla="*/ 5821 h 5926"/>
                <a:gd name="T88" fmla="*/ 6552 w 6558"/>
                <a:gd name="T89" fmla="*/ 5855 h 5926"/>
                <a:gd name="T90" fmla="*/ 6538 w 6558"/>
                <a:gd name="T91" fmla="*/ 5882 h 5926"/>
                <a:gd name="T92" fmla="*/ 6514 w 6558"/>
                <a:gd name="T93" fmla="*/ 5906 h 5926"/>
                <a:gd name="T94" fmla="*/ 6486 w 6558"/>
                <a:gd name="T95" fmla="*/ 5920 h 5926"/>
                <a:gd name="T96" fmla="*/ 6453 w 6558"/>
                <a:gd name="T97" fmla="*/ 5926 h 5926"/>
                <a:gd name="T98" fmla="*/ 105 w 6558"/>
                <a:gd name="T99" fmla="*/ 5926 h 5926"/>
                <a:gd name="T100" fmla="*/ 72 w 6558"/>
                <a:gd name="T101" fmla="*/ 5920 h 5926"/>
                <a:gd name="T102" fmla="*/ 44 w 6558"/>
                <a:gd name="T103" fmla="*/ 5906 h 5926"/>
                <a:gd name="T104" fmla="*/ 20 w 6558"/>
                <a:gd name="T105" fmla="*/ 5882 h 5926"/>
                <a:gd name="T106" fmla="*/ 6 w 6558"/>
                <a:gd name="T107" fmla="*/ 5855 h 5926"/>
                <a:gd name="T108" fmla="*/ 0 w 6558"/>
                <a:gd name="T109" fmla="*/ 5821 h 5926"/>
                <a:gd name="T110" fmla="*/ 0 w 6558"/>
                <a:gd name="T111" fmla="*/ 103 h 5926"/>
                <a:gd name="T112" fmla="*/ 6 w 6558"/>
                <a:gd name="T113" fmla="*/ 72 h 5926"/>
                <a:gd name="T114" fmla="*/ 20 w 6558"/>
                <a:gd name="T115" fmla="*/ 42 h 5926"/>
                <a:gd name="T116" fmla="*/ 44 w 6558"/>
                <a:gd name="T117" fmla="*/ 20 h 5926"/>
                <a:gd name="T118" fmla="*/ 72 w 6558"/>
                <a:gd name="T119" fmla="*/ 6 h 5926"/>
                <a:gd name="T120" fmla="*/ 105 w 6558"/>
                <a:gd name="T121" fmla="*/ 0 h 5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58" h="5926">
                  <a:moveTo>
                    <a:pt x="4290" y="209"/>
                  </a:moveTo>
                  <a:lnTo>
                    <a:pt x="4290" y="837"/>
                  </a:lnTo>
                  <a:lnTo>
                    <a:pt x="6349" y="837"/>
                  </a:lnTo>
                  <a:lnTo>
                    <a:pt x="6349" y="209"/>
                  </a:lnTo>
                  <a:lnTo>
                    <a:pt x="4290" y="209"/>
                  </a:lnTo>
                  <a:close/>
                  <a:moveTo>
                    <a:pt x="209" y="209"/>
                  </a:moveTo>
                  <a:lnTo>
                    <a:pt x="209" y="837"/>
                  </a:lnTo>
                  <a:lnTo>
                    <a:pt x="4082" y="837"/>
                  </a:lnTo>
                  <a:lnTo>
                    <a:pt x="4082" y="209"/>
                  </a:lnTo>
                  <a:lnTo>
                    <a:pt x="209" y="209"/>
                  </a:lnTo>
                  <a:close/>
                  <a:moveTo>
                    <a:pt x="105" y="0"/>
                  </a:moveTo>
                  <a:lnTo>
                    <a:pt x="6453" y="0"/>
                  </a:lnTo>
                  <a:lnTo>
                    <a:pt x="6486" y="6"/>
                  </a:lnTo>
                  <a:lnTo>
                    <a:pt x="6514" y="20"/>
                  </a:lnTo>
                  <a:lnTo>
                    <a:pt x="6538" y="42"/>
                  </a:lnTo>
                  <a:lnTo>
                    <a:pt x="6552" y="72"/>
                  </a:lnTo>
                  <a:lnTo>
                    <a:pt x="6558" y="103"/>
                  </a:lnTo>
                  <a:lnTo>
                    <a:pt x="6558" y="4288"/>
                  </a:lnTo>
                  <a:lnTo>
                    <a:pt x="6552" y="4320"/>
                  </a:lnTo>
                  <a:lnTo>
                    <a:pt x="6538" y="4350"/>
                  </a:lnTo>
                  <a:lnTo>
                    <a:pt x="6514" y="4371"/>
                  </a:lnTo>
                  <a:lnTo>
                    <a:pt x="6486" y="4387"/>
                  </a:lnTo>
                  <a:lnTo>
                    <a:pt x="6453" y="4391"/>
                  </a:lnTo>
                  <a:lnTo>
                    <a:pt x="6421" y="4387"/>
                  </a:lnTo>
                  <a:lnTo>
                    <a:pt x="6391" y="4371"/>
                  </a:lnTo>
                  <a:lnTo>
                    <a:pt x="6369" y="4350"/>
                  </a:lnTo>
                  <a:lnTo>
                    <a:pt x="6353" y="4320"/>
                  </a:lnTo>
                  <a:lnTo>
                    <a:pt x="6349" y="4288"/>
                  </a:lnTo>
                  <a:lnTo>
                    <a:pt x="6349" y="1046"/>
                  </a:lnTo>
                  <a:lnTo>
                    <a:pt x="209" y="1046"/>
                  </a:lnTo>
                  <a:lnTo>
                    <a:pt x="209" y="5717"/>
                  </a:lnTo>
                  <a:lnTo>
                    <a:pt x="6349" y="5717"/>
                  </a:lnTo>
                  <a:lnTo>
                    <a:pt x="6349" y="4705"/>
                  </a:lnTo>
                  <a:lnTo>
                    <a:pt x="6353" y="4674"/>
                  </a:lnTo>
                  <a:lnTo>
                    <a:pt x="6369" y="4644"/>
                  </a:lnTo>
                  <a:lnTo>
                    <a:pt x="6391" y="4622"/>
                  </a:lnTo>
                  <a:lnTo>
                    <a:pt x="6421" y="4606"/>
                  </a:lnTo>
                  <a:lnTo>
                    <a:pt x="6453" y="4602"/>
                  </a:lnTo>
                  <a:lnTo>
                    <a:pt x="6486" y="4606"/>
                  </a:lnTo>
                  <a:lnTo>
                    <a:pt x="6514" y="4622"/>
                  </a:lnTo>
                  <a:lnTo>
                    <a:pt x="6538" y="4644"/>
                  </a:lnTo>
                  <a:lnTo>
                    <a:pt x="6552" y="4674"/>
                  </a:lnTo>
                  <a:lnTo>
                    <a:pt x="6558" y="4705"/>
                  </a:lnTo>
                  <a:lnTo>
                    <a:pt x="6558" y="5821"/>
                  </a:lnTo>
                  <a:lnTo>
                    <a:pt x="6552" y="5855"/>
                  </a:lnTo>
                  <a:lnTo>
                    <a:pt x="6538" y="5882"/>
                  </a:lnTo>
                  <a:lnTo>
                    <a:pt x="6514" y="5906"/>
                  </a:lnTo>
                  <a:lnTo>
                    <a:pt x="6486" y="5920"/>
                  </a:lnTo>
                  <a:lnTo>
                    <a:pt x="6453" y="5926"/>
                  </a:lnTo>
                  <a:lnTo>
                    <a:pt x="105" y="5926"/>
                  </a:lnTo>
                  <a:lnTo>
                    <a:pt x="72" y="5920"/>
                  </a:lnTo>
                  <a:lnTo>
                    <a:pt x="44" y="5906"/>
                  </a:lnTo>
                  <a:lnTo>
                    <a:pt x="20" y="5882"/>
                  </a:lnTo>
                  <a:lnTo>
                    <a:pt x="6" y="5855"/>
                  </a:lnTo>
                  <a:lnTo>
                    <a:pt x="0" y="5821"/>
                  </a:lnTo>
                  <a:lnTo>
                    <a:pt x="0" y="103"/>
                  </a:lnTo>
                  <a:lnTo>
                    <a:pt x="6" y="72"/>
                  </a:lnTo>
                  <a:lnTo>
                    <a:pt x="20" y="42"/>
                  </a:lnTo>
                  <a:lnTo>
                    <a:pt x="44" y="20"/>
                  </a:lnTo>
                  <a:lnTo>
                    <a:pt x="72" y="6"/>
                  </a:lnTo>
                  <a:lnTo>
                    <a:pt x="105"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grpSp>
      <p:pic>
        <p:nvPicPr>
          <p:cNvPr id="69" name="Picture 2" descr="cinema Icon 1468738">
            <a:extLst>
              <a:ext uri="{FF2B5EF4-FFF2-40B4-BE49-F238E27FC236}">
                <a16:creationId xmlns:a16="http://schemas.microsoft.com/office/drawing/2014/main" id="{82FA1499-EA3B-36DA-A0C9-ED7A256055EC}"/>
              </a:ext>
            </a:extLst>
          </p:cNvPr>
          <p:cNvPicPr>
            <a:picLocks noChangeAspect="1" noChangeArrowheads="1"/>
          </p:cNvPicPr>
          <p:nvPr/>
        </p:nvPicPr>
        <p:blipFill>
          <a:blip r:embed="rId1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27810" y="1555092"/>
            <a:ext cx="456164" cy="456164"/>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descr="message Icon 4702918">
            <a:extLst>
              <a:ext uri="{FF2B5EF4-FFF2-40B4-BE49-F238E27FC236}">
                <a16:creationId xmlns:a16="http://schemas.microsoft.com/office/drawing/2014/main" id="{8BEC662B-4707-5AD1-3335-BDC93CD6F322}"/>
              </a:ext>
            </a:extLst>
          </p:cNvPr>
          <p:cNvPicPr>
            <a:picLocks noChangeAspect="1" noChangeArrowheads="1"/>
          </p:cNvPicPr>
          <p:nvPr/>
        </p:nvPicPr>
        <p:blipFill>
          <a:blip r:embed="rId1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40997" y="3813160"/>
            <a:ext cx="381998" cy="38199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social media Icon 2731512">
            <a:extLst>
              <a:ext uri="{FF2B5EF4-FFF2-40B4-BE49-F238E27FC236}">
                <a16:creationId xmlns:a16="http://schemas.microsoft.com/office/drawing/2014/main" id="{6EA1DFD2-5CB0-250F-8A7C-7572D380804F}"/>
              </a:ext>
            </a:extLst>
          </p:cNvPr>
          <p:cNvPicPr>
            <a:picLocks noChangeAspect="1" noChangeArrowheads="1"/>
          </p:cNvPicPr>
          <p:nvPr/>
        </p:nvPicPr>
        <p:blipFill>
          <a:blip r:embed="rId1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53046" y="3736353"/>
            <a:ext cx="373816" cy="3738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65752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6F58D-FA53-6C10-2931-FAB529542141}"/>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38E27E41-4CA5-A117-AE5C-3BC9EE8B88D7}"/>
              </a:ext>
            </a:extLst>
          </p:cNvPr>
          <p:cNvGraphicFramePr>
            <a:graphicFrameLocks noGrp="1"/>
          </p:cNvGraphicFramePr>
          <p:nvPr>
            <p:ph sz="quarter" idx="14"/>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CE194FB0-18B9-3510-BF60-9EDAD733B150}"/>
              </a:ext>
            </a:extLst>
          </p:cNvPr>
          <p:cNvSpPr>
            <a:spLocks noGrp="1"/>
          </p:cNvSpPr>
          <p:nvPr>
            <p:ph type="title"/>
          </p:nvPr>
        </p:nvSpPr>
        <p:spPr/>
        <p:txBody>
          <a:bodyPr/>
          <a:lstStyle/>
          <a:p>
            <a:r>
              <a:rPr lang="en-GB" dirty="0"/>
              <a:t>TV, magazines &amp; radio deliver strongest trust signal </a:t>
            </a:r>
          </a:p>
        </p:txBody>
      </p:sp>
      <p:sp>
        <p:nvSpPr>
          <p:cNvPr id="3" name="Text Placeholder 2">
            <a:extLst>
              <a:ext uri="{FF2B5EF4-FFF2-40B4-BE49-F238E27FC236}">
                <a16:creationId xmlns:a16="http://schemas.microsoft.com/office/drawing/2014/main" id="{344DD49C-6CF1-BC75-1211-73800A8A9FE5}"/>
              </a:ext>
            </a:extLst>
          </p:cNvPr>
          <p:cNvSpPr>
            <a:spLocks noGrp="1"/>
          </p:cNvSpPr>
          <p:nvPr>
            <p:ph type="body" sz="quarter" idx="15"/>
          </p:nvPr>
        </p:nvSpPr>
        <p:spPr/>
        <p:txBody>
          <a:bodyPr/>
          <a:lstStyle/>
          <a:p>
            <a:r>
              <a:rPr lang="en-GB" dirty="0"/>
              <a:t>Source: Signalling Success, 2020, house51/Thinkbox. Base: all adults (3,654)</a:t>
            </a:r>
          </a:p>
        </p:txBody>
      </p:sp>
      <p:sp>
        <p:nvSpPr>
          <p:cNvPr id="4" name="TextBox 3">
            <a:extLst>
              <a:ext uri="{FF2B5EF4-FFF2-40B4-BE49-F238E27FC236}">
                <a16:creationId xmlns:a16="http://schemas.microsoft.com/office/drawing/2014/main" id="{B1328CAB-FE65-D3C8-092D-14048716EF93}"/>
              </a:ext>
            </a:extLst>
          </p:cNvPr>
          <p:cNvSpPr txBox="1"/>
          <p:nvPr/>
        </p:nvSpPr>
        <p:spPr>
          <a:xfrm rot="16200000">
            <a:off x="-812939" y="3224669"/>
            <a:ext cx="309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mn-cs"/>
              </a:rPr>
              <a:t>TRUST SIGNAL (% POSITIVELY SCORING)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err="1">
              <a:ln>
                <a:noFill/>
              </a:ln>
              <a:solidFill>
                <a:srgbClr val="4D4D4D"/>
              </a:solidFill>
              <a:effectLst/>
              <a:uLnTx/>
              <a:uFillTx/>
              <a:latin typeface="Arial"/>
              <a:ea typeface="+mn-ea"/>
              <a:cs typeface="+mn-cs"/>
            </a:endParaRPr>
          </a:p>
        </p:txBody>
      </p:sp>
      <p:cxnSp>
        <p:nvCxnSpPr>
          <p:cNvPr id="7" name="Straight Connector 6">
            <a:extLst>
              <a:ext uri="{FF2B5EF4-FFF2-40B4-BE49-F238E27FC236}">
                <a16:creationId xmlns:a16="http://schemas.microsoft.com/office/drawing/2014/main" id="{A06CE719-F823-52BA-AD2B-B491272B9B85}"/>
              </a:ext>
            </a:extLst>
          </p:cNvPr>
          <p:cNvCxnSpPr/>
          <p:nvPr/>
        </p:nvCxnSpPr>
        <p:spPr>
          <a:xfrm>
            <a:off x="1517753" y="2847529"/>
            <a:ext cx="9612000" cy="0"/>
          </a:xfrm>
          <a:prstGeom prst="line">
            <a:avLst/>
          </a:prstGeom>
          <a:ln w="22225">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DAEE6C5-975F-BCE5-24E5-795AFCAF60CE}"/>
              </a:ext>
            </a:extLst>
          </p:cNvPr>
          <p:cNvSpPr txBox="1"/>
          <p:nvPr/>
        </p:nvSpPr>
        <p:spPr>
          <a:xfrm>
            <a:off x="11107449" y="2548726"/>
            <a:ext cx="864718"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4D4D4D"/>
                </a:solidFill>
                <a:effectLst/>
                <a:uLnTx/>
                <a:uFillTx/>
                <a:latin typeface="Arial"/>
                <a:ea typeface="+mn-ea"/>
                <a:cs typeface="+mn-cs"/>
              </a:rPr>
              <a:t>Average </a:t>
            </a:r>
            <a:r>
              <a:rPr kumimoji="0" lang="en-GB" sz="1100" b="1" i="0" u="sng" strike="noStrike" kern="1200" cap="none" spc="0" normalizeH="0" baseline="0" noProof="0" dirty="0">
                <a:ln>
                  <a:noFill/>
                </a:ln>
                <a:solidFill>
                  <a:srgbClr val="4D4D4D"/>
                </a:solidFill>
                <a:effectLst/>
                <a:uLnTx/>
                <a:uFillTx/>
                <a:latin typeface="Arial"/>
                <a:ea typeface="+mn-ea"/>
                <a:cs typeface="+mn-cs"/>
              </a:rPr>
              <a:t>trust</a:t>
            </a:r>
            <a:r>
              <a:rPr kumimoji="0" lang="en-GB" sz="1100" b="1" i="0" u="none" strike="noStrike" kern="1200" cap="none" spc="0" normalizeH="0" baseline="0" noProof="0" dirty="0">
                <a:ln>
                  <a:noFill/>
                </a:ln>
                <a:solidFill>
                  <a:srgbClr val="4D4D4D"/>
                </a:solidFill>
                <a:effectLst/>
                <a:uLnTx/>
                <a:uFillTx/>
                <a:latin typeface="Arial"/>
                <a:ea typeface="+mn-ea"/>
                <a:cs typeface="+mn-cs"/>
              </a:rPr>
              <a:t> signal</a:t>
            </a:r>
          </a:p>
        </p:txBody>
      </p:sp>
      <p:sp>
        <p:nvSpPr>
          <p:cNvPr id="9" name="TextBox 8">
            <a:extLst>
              <a:ext uri="{FF2B5EF4-FFF2-40B4-BE49-F238E27FC236}">
                <a16:creationId xmlns:a16="http://schemas.microsoft.com/office/drawing/2014/main" id="{6CEA18ED-9990-AA67-795E-C6B9E2F263E5}"/>
              </a:ext>
            </a:extLst>
          </p:cNvPr>
          <p:cNvSpPr txBox="1"/>
          <p:nvPr/>
        </p:nvSpPr>
        <p:spPr>
          <a:xfrm>
            <a:off x="4346665" y="1592262"/>
            <a:ext cx="349866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4D4D4D"/>
                </a:solidFill>
                <a:effectLst/>
                <a:uLnTx/>
                <a:uFillTx/>
                <a:latin typeface="Arial"/>
                <a:ea typeface="+mn-ea"/>
                <a:cs typeface="+mn-cs"/>
              </a:rPr>
              <a:t>Trust to deliver on promises made</a:t>
            </a:r>
          </a:p>
        </p:txBody>
      </p:sp>
    </p:spTree>
    <p:extLst>
      <p:ext uri="{BB962C8B-B14F-4D97-AF65-F5344CB8AC3E}">
        <p14:creationId xmlns:p14="http://schemas.microsoft.com/office/powerpoint/2010/main" val="1381878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77">
            <a:extLst>
              <a:ext uri="{FF2B5EF4-FFF2-40B4-BE49-F238E27FC236}">
                <a16:creationId xmlns:a16="http://schemas.microsoft.com/office/drawing/2014/main" id="{D9D2C5B5-A28F-40EE-9BF0-85B3E76E37E6}"/>
              </a:ext>
            </a:extLst>
          </p:cNvPr>
          <p:cNvSpPr>
            <a:spLocks noGrp="1"/>
          </p:cNvSpPr>
          <p:nvPr>
            <p:ph type="title"/>
          </p:nvPr>
        </p:nvSpPr>
        <p:spPr/>
        <p:txBody>
          <a:bodyPr/>
          <a:lstStyle/>
          <a:p>
            <a:r>
              <a:rPr lang="en-GB" dirty="0"/>
              <a:t>The trust for TV and radio is deeply embedded</a:t>
            </a:r>
          </a:p>
        </p:txBody>
      </p:sp>
      <p:sp>
        <p:nvSpPr>
          <p:cNvPr id="79" name="Text Placeholder 78">
            <a:extLst>
              <a:ext uri="{FF2B5EF4-FFF2-40B4-BE49-F238E27FC236}">
                <a16:creationId xmlns:a16="http://schemas.microsoft.com/office/drawing/2014/main" id="{41BAC79F-034B-4C1B-8CC1-178CA0AD7AF6}"/>
              </a:ext>
            </a:extLst>
          </p:cNvPr>
          <p:cNvSpPr>
            <a:spLocks noGrp="1"/>
          </p:cNvSpPr>
          <p:nvPr>
            <p:ph type="body" sz="quarter" idx="15"/>
          </p:nvPr>
        </p:nvSpPr>
        <p:spPr>
          <a:xfrm>
            <a:off x="377757" y="5582840"/>
            <a:ext cx="11334817" cy="304800"/>
          </a:xfrm>
        </p:spPr>
        <p:txBody>
          <a:bodyPr/>
          <a:lstStyle/>
          <a:p>
            <a:r>
              <a:rPr lang="en-GB" dirty="0"/>
              <a:t>Source: Signalling Success, 2020, house51/Thinkbox. Base: all adults (3,654). Please see notes for detail on implicit trust calculation.</a:t>
            </a:r>
          </a:p>
        </p:txBody>
      </p:sp>
      <p:sp>
        <p:nvSpPr>
          <p:cNvPr id="50" name="TextBox 9">
            <a:extLst>
              <a:ext uri="{FF2B5EF4-FFF2-40B4-BE49-F238E27FC236}">
                <a16:creationId xmlns:a16="http://schemas.microsoft.com/office/drawing/2014/main" id="{BFC51726-CD5C-474A-86E0-B91BE95D4A32}"/>
              </a:ext>
            </a:extLst>
          </p:cNvPr>
          <p:cNvSpPr txBox="1"/>
          <p:nvPr/>
        </p:nvSpPr>
        <p:spPr>
          <a:xfrm>
            <a:off x="3381578" y="1291229"/>
            <a:ext cx="5408848" cy="400110"/>
          </a:xfrm>
          <a:prstGeom prst="rect">
            <a:avLst/>
          </a:prstGeom>
          <a:noFill/>
        </p:spPr>
        <p:txBody>
          <a:bodyPr wrap="square" rtlCol="0" anchor="b">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defRPr/>
            </a:pPr>
            <a:r>
              <a:rPr lang="en-GB" sz="2000" dirty="0"/>
              <a:t>TRUST</a:t>
            </a:r>
          </a:p>
        </p:txBody>
      </p:sp>
      <p:sp>
        <p:nvSpPr>
          <p:cNvPr id="51" name="Rectangle 50">
            <a:extLst>
              <a:ext uri="{FF2B5EF4-FFF2-40B4-BE49-F238E27FC236}">
                <a16:creationId xmlns:a16="http://schemas.microsoft.com/office/drawing/2014/main" id="{0C56DBE9-E2F6-46BB-A87A-4C29E1AF9DB3}"/>
              </a:ext>
            </a:extLst>
          </p:cNvPr>
          <p:cNvSpPr/>
          <p:nvPr/>
        </p:nvSpPr>
        <p:spPr>
          <a:xfrm>
            <a:off x="2361667" y="3433602"/>
            <a:ext cx="3703594" cy="1715335"/>
          </a:xfrm>
          <a:prstGeom prst="rect">
            <a:avLst/>
          </a:prstGeom>
          <a:solidFill>
            <a:srgbClr val="A19A9C">
              <a:lumMod val="20000"/>
              <a:lumOff val="80000"/>
            </a:srgbClr>
          </a:solidFill>
          <a:ln w="15875" cap="flat" cmpd="sng" algn="ctr">
            <a:solidFill>
              <a:srgbClr val="A19A9C"/>
            </a:solidFill>
            <a:prstDash val="solid"/>
            <a:miter lim="800000"/>
          </a:ln>
          <a:effectLst/>
        </p:spPr>
        <p:txBody>
          <a:bodyPr lIns="180000" rtlCol="0" anchor="ctr"/>
          <a:lstStyle/>
          <a:p>
            <a:pPr algn="ctr">
              <a:defRPr/>
            </a:pPr>
            <a:endParaRPr lang="en-GB" kern="0" dirty="0">
              <a:solidFill>
                <a:prstClr val="black">
                  <a:lumMod val="65000"/>
                  <a:lumOff val="35000"/>
                </a:prstClr>
              </a:solidFill>
              <a:latin typeface="Calibri" panose="020F0502020204030204"/>
            </a:endParaRPr>
          </a:p>
        </p:txBody>
      </p:sp>
      <p:sp>
        <p:nvSpPr>
          <p:cNvPr id="52" name="Rectangle 51">
            <a:extLst>
              <a:ext uri="{FF2B5EF4-FFF2-40B4-BE49-F238E27FC236}">
                <a16:creationId xmlns:a16="http://schemas.microsoft.com/office/drawing/2014/main" id="{1B10B7CB-C29A-4D04-A30B-92E51FD21EC2}"/>
              </a:ext>
            </a:extLst>
          </p:cNvPr>
          <p:cNvSpPr/>
          <p:nvPr/>
        </p:nvSpPr>
        <p:spPr>
          <a:xfrm>
            <a:off x="6061166" y="3433601"/>
            <a:ext cx="3798251" cy="1715336"/>
          </a:xfrm>
          <a:prstGeom prst="rect">
            <a:avLst/>
          </a:prstGeom>
          <a:solidFill>
            <a:srgbClr val="A19A9C">
              <a:lumMod val="20000"/>
              <a:lumOff val="80000"/>
            </a:srgbClr>
          </a:solidFill>
          <a:ln w="15875" cap="flat" cmpd="sng" algn="ctr">
            <a:solidFill>
              <a:srgbClr val="A19A9C"/>
            </a:solidFill>
            <a:prstDash val="solid"/>
            <a:miter lim="800000"/>
          </a:ln>
          <a:effectLst/>
        </p:spPr>
        <p:txBody>
          <a:bodyPr lIns="180000" rtlCol="0" anchor="ctr"/>
          <a:lstStyle/>
          <a:p>
            <a:pPr algn="ctr">
              <a:defRPr/>
            </a:pPr>
            <a:endParaRPr lang="en-GB" kern="0" dirty="0">
              <a:solidFill>
                <a:srgbClr val="A19A9C">
                  <a:lumMod val="75000"/>
                </a:srgbClr>
              </a:solidFill>
              <a:latin typeface="Calibri" panose="020F0502020204030204"/>
            </a:endParaRPr>
          </a:p>
        </p:txBody>
      </p:sp>
      <p:sp>
        <p:nvSpPr>
          <p:cNvPr id="53" name="Rectangle 52">
            <a:extLst>
              <a:ext uri="{FF2B5EF4-FFF2-40B4-BE49-F238E27FC236}">
                <a16:creationId xmlns:a16="http://schemas.microsoft.com/office/drawing/2014/main" id="{16AA9DC0-3260-48FE-B666-8B280C83D678}"/>
              </a:ext>
            </a:extLst>
          </p:cNvPr>
          <p:cNvSpPr/>
          <p:nvPr/>
        </p:nvSpPr>
        <p:spPr>
          <a:xfrm>
            <a:off x="6060376" y="1716345"/>
            <a:ext cx="3827907" cy="1716999"/>
          </a:xfrm>
          <a:prstGeom prst="rect">
            <a:avLst/>
          </a:prstGeom>
          <a:solidFill>
            <a:srgbClr val="C4E9E7"/>
          </a:solidFill>
          <a:ln w="19050" cap="flat" cmpd="sng" algn="ctr">
            <a:solidFill>
              <a:srgbClr val="6BC9C3"/>
            </a:solidFill>
            <a:prstDash val="solid"/>
            <a:miter lim="800000"/>
          </a:ln>
          <a:effectLst/>
        </p:spPr>
        <p:txBody>
          <a:bodyPr lIns="180000" rtlCol="0" anchor="ctr"/>
          <a:lstStyle/>
          <a:p>
            <a:pPr algn="ctr">
              <a:defRPr/>
            </a:pPr>
            <a:endParaRPr lang="en-GB" kern="0" dirty="0">
              <a:solidFill>
                <a:srgbClr val="A19A9C">
                  <a:lumMod val="75000"/>
                </a:srgbClr>
              </a:solidFill>
              <a:latin typeface="Calibri" panose="020F0502020204030204"/>
            </a:endParaRPr>
          </a:p>
        </p:txBody>
      </p:sp>
      <p:sp>
        <p:nvSpPr>
          <p:cNvPr id="54" name="Rectangle 53">
            <a:extLst>
              <a:ext uri="{FF2B5EF4-FFF2-40B4-BE49-F238E27FC236}">
                <a16:creationId xmlns:a16="http://schemas.microsoft.com/office/drawing/2014/main" id="{E9A97A24-EA79-4D11-9455-21E9E4109B3F}"/>
              </a:ext>
            </a:extLst>
          </p:cNvPr>
          <p:cNvSpPr/>
          <p:nvPr/>
        </p:nvSpPr>
        <p:spPr>
          <a:xfrm>
            <a:off x="2370376" y="1716345"/>
            <a:ext cx="3703594" cy="1716999"/>
          </a:xfrm>
          <a:prstGeom prst="rect">
            <a:avLst/>
          </a:prstGeom>
          <a:solidFill>
            <a:srgbClr val="A19A9C">
              <a:lumMod val="20000"/>
              <a:lumOff val="80000"/>
            </a:srgbClr>
          </a:solidFill>
          <a:ln w="15875" cap="flat" cmpd="sng" algn="ctr">
            <a:solidFill>
              <a:srgbClr val="A19A9C"/>
            </a:solidFill>
            <a:prstDash val="solid"/>
            <a:miter lim="800000"/>
          </a:ln>
          <a:effectLst/>
        </p:spPr>
        <p:txBody>
          <a:bodyPr lIns="180000" rtlCol="0" anchor="ctr"/>
          <a:lstStyle/>
          <a:p>
            <a:pPr algn="ctr">
              <a:defRPr/>
            </a:pPr>
            <a:endParaRPr lang="en-GB" kern="0" dirty="0">
              <a:solidFill>
                <a:srgbClr val="A19A9C">
                  <a:lumMod val="75000"/>
                </a:srgbClr>
              </a:solidFill>
              <a:latin typeface="Calibri" panose="020F0502020204030204"/>
            </a:endParaRPr>
          </a:p>
        </p:txBody>
      </p:sp>
      <p:sp>
        <p:nvSpPr>
          <p:cNvPr id="55" name="Rectangle 54">
            <a:extLst>
              <a:ext uri="{FF2B5EF4-FFF2-40B4-BE49-F238E27FC236}">
                <a16:creationId xmlns:a16="http://schemas.microsoft.com/office/drawing/2014/main" id="{466EDD27-DCDA-42B6-9837-7E71BD3DB325}"/>
              </a:ext>
            </a:extLst>
          </p:cNvPr>
          <p:cNvSpPr/>
          <p:nvPr/>
        </p:nvSpPr>
        <p:spPr>
          <a:xfrm>
            <a:off x="1117729" y="1743633"/>
            <a:ext cx="1021179" cy="276999"/>
          </a:xfrm>
          <a:prstGeom prst="rect">
            <a:avLst/>
          </a:prstGeom>
        </p:spPr>
        <p:txBody>
          <a:bodyPr wrap="square">
            <a:spAutoFit/>
          </a:bodyPr>
          <a:lstStyle/>
          <a:p>
            <a:pPr algn="r">
              <a:defRPr/>
            </a:pPr>
            <a:r>
              <a:rPr lang="en-GB" sz="1200" kern="0" dirty="0">
                <a:solidFill>
                  <a:schemeClr val="tx1">
                    <a:lumMod val="65000"/>
                    <a:lumOff val="35000"/>
                  </a:schemeClr>
                </a:solidFill>
              </a:rPr>
              <a:t>% Agree</a:t>
            </a:r>
          </a:p>
        </p:txBody>
      </p:sp>
      <p:sp>
        <p:nvSpPr>
          <p:cNvPr id="56" name="Rectangle 55">
            <a:extLst>
              <a:ext uri="{FF2B5EF4-FFF2-40B4-BE49-F238E27FC236}">
                <a16:creationId xmlns:a16="http://schemas.microsoft.com/office/drawing/2014/main" id="{A14B4690-561C-488C-8A0E-50EE0175EC73}"/>
              </a:ext>
            </a:extLst>
          </p:cNvPr>
          <p:cNvSpPr/>
          <p:nvPr/>
        </p:nvSpPr>
        <p:spPr>
          <a:xfrm>
            <a:off x="9888283" y="5271090"/>
            <a:ext cx="1596939" cy="246221"/>
          </a:xfrm>
          <a:prstGeom prst="rect">
            <a:avLst/>
          </a:prstGeom>
        </p:spPr>
        <p:txBody>
          <a:bodyPr wrap="square">
            <a:spAutoFit/>
          </a:bodyPr>
          <a:lstStyle/>
          <a:p>
            <a:pPr>
              <a:defRPr/>
            </a:pPr>
            <a:r>
              <a:rPr lang="en-GB" sz="1000" dirty="0">
                <a:solidFill>
                  <a:schemeClr val="tx1">
                    <a:lumMod val="65000"/>
                    <a:lumOff val="35000"/>
                  </a:schemeClr>
                </a:solidFill>
              </a:rPr>
              <a:t>Reaction time</a:t>
            </a:r>
          </a:p>
        </p:txBody>
      </p:sp>
      <p:cxnSp>
        <p:nvCxnSpPr>
          <p:cNvPr id="57" name="Straight Arrow Connector 56">
            <a:extLst>
              <a:ext uri="{FF2B5EF4-FFF2-40B4-BE49-F238E27FC236}">
                <a16:creationId xmlns:a16="http://schemas.microsoft.com/office/drawing/2014/main" id="{070ABA38-AAFE-4C11-AD0F-8FB24440EF92}"/>
              </a:ext>
            </a:extLst>
          </p:cNvPr>
          <p:cNvCxnSpPr/>
          <p:nvPr/>
        </p:nvCxnSpPr>
        <p:spPr>
          <a:xfrm>
            <a:off x="2166959" y="5379643"/>
            <a:ext cx="7743701" cy="8848"/>
          </a:xfrm>
          <a:prstGeom prst="straightConnector1">
            <a:avLst/>
          </a:prstGeom>
          <a:noFill/>
          <a:ln w="28575" cap="flat" cmpd="sng" algn="ctr">
            <a:solidFill>
              <a:schemeClr val="tx1">
                <a:lumMod val="65000"/>
                <a:lumOff val="35000"/>
              </a:schemeClr>
            </a:solidFill>
            <a:prstDash val="solid"/>
            <a:miter lim="800000"/>
            <a:tailEnd type="triangle"/>
          </a:ln>
          <a:effectLst/>
        </p:spPr>
      </p:cxnSp>
      <p:cxnSp>
        <p:nvCxnSpPr>
          <p:cNvPr id="58" name="Straight Arrow Connector 57">
            <a:extLst>
              <a:ext uri="{FF2B5EF4-FFF2-40B4-BE49-F238E27FC236}">
                <a16:creationId xmlns:a16="http://schemas.microsoft.com/office/drawing/2014/main" id="{BE99D170-08AF-497B-AB71-DB00A693FACA}"/>
              </a:ext>
            </a:extLst>
          </p:cNvPr>
          <p:cNvCxnSpPr/>
          <p:nvPr/>
        </p:nvCxnSpPr>
        <p:spPr>
          <a:xfrm flipV="1">
            <a:off x="2174343" y="1658342"/>
            <a:ext cx="16282" cy="3708000"/>
          </a:xfrm>
          <a:prstGeom prst="straightConnector1">
            <a:avLst/>
          </a:prstGeom>
          <a:noFill/>
          <a:ln w="28575" cap="flat" cmpd="sng" algn="ctr">
            <a:solidFill>
              <a:schemeClr val="tx1">
                <a:lumMod val="65000"/>
                <a:lumOff val="35000"/>
              </a:schemeClr>
            </a:solidFill>
            <a:prstDash val="solid"/>
            <a:miter lim="800000"/>
            <a:tailEnd type="triangle"/>
          </a:ln>
          <a:effectLst/>
        </p:spPr>
      </p:cxnSp>
      <p:sp>
        <p:nvSpPr>
          <p:cNvPr id="59" name="Rectangle 58">
            <a:extLst>
              <a:ext uri="{FF2B5EF4-FFF2-40B4-BE49-F238E27FC236}">
                <a16:creationId xmlns:a16="http://schemas.microsoft.com/office/drawing/2014/main" id="{964E397D-841C-42C4-9EBB-DDDB822C554D}"/>
              </a:ext>
            </a:extLst>
          </p:cNvPr>
          <p:cNvSpPr/>
          <p:nvPr/>
        </p:nvSpPr>
        <p:spPr>
          <a:xfrm>
            <a:off x="4986668" y="5107580"/>
            <a:ext cx="2180082" cy="246221"/>
          </a:xfrm>
          <a:prstGeom prst="rect">
            <a:avLst/>
          </a:prstGeom>
        </p:spPr>
        <p:txBody>
          <a:bodyPr wrap="square">
            <a:spAutoFit/>
          </a:bodyPr>
          <a:lstStyle/>
          <a:p>
            <a:pPr algn="ctr">
              <a:defRPr/>
            </a:pPr>
            <a:r>
              <a:rPr lang="en-GB" sz="1000" dirty="0">
                <a:solidFill>
                  <a:schemeClr val="tx1">
                    <a:lumMod val="65000"/>
                    <a:lumOff val="35000"/>
                  </a:schemeClr>
                </a:solidFill>
              </a:rPr>
              <a:t>Avg RT </a:t>
            </a:r>
          </a:p>
        </p:txBody>
      </p:sp>
      <p:sp>
        <p:nvSpPr>
          <p:cNvPr id="60" name="Rectangle 59">
            <a:extLst>
              <a:ext uri="{FF2B5EF4-FFF2-40B4-BE49-F238E27FC236}">
                <a16:creationId xmlns:a16="http://schemas.microsoft.com/office/drawing/2014/main" id="{3C15E46C-9D97-4B6C-A13F-91FF88A54FD5}"/>
              </a:ext>
            </a:extLst>
          </p:cNvPr>
          <p:cNvSpPr/>
          <p:nvPr/>
        </p:nvSpPr>
        <p:spPr>
          <a:xfrm>
            <a:off x="2395804" y="1706213"/>
            <a:ext cx="624675" cy="246221"/>
          </a:xfrm>
          <a:prstGeom prst="rect">
            <a:avLst/>
          </a:prstGeom>
        </p:spPr>
        <p:txBody>
          <a:bodyPr wrap="square">
            <a:spAutoFit/>
          </a:bodyPr>
          <a:lstStyle/>
          <a:p>
            <a:pPr>
              <a:defRPr/>
            </a:pPr>
            <a:r>
              <a:rPr lang="en-GB" sz="1000" kern="0" dirty="0">
                <a:solidFill>
                  <a:srgbClr val="A19A9C"/>
                </a:solidFill>
                <a:latin typeface="Arial" panose="020B0604020202020204" pitchFamily="34" charset="0"/>
                <a:cs typeface="Arial" panose="020B0604020202020204" pitchFamily="34" charset="0"/>
              </a:rPr>
              <a:t>100%</a:t>
            </a:r>
          </a:p>
        </p:txBody>
      </p:sp>
      <p:sp>
        <p:nvSpPr>
          <p:cNvPr id="61" name="Rectangle 60">
            <a:extLst>
              <a:ext uri="{FF2B5EF4-FFF2-40B4-BE49-F238E27FC236}">
                <a16:creationId xmlns:a16="http://schemas.microsoft.com/office/drawing/2014/main" id="{716C5A5A-5485-40A6-AF43-18F3857C5F3B}"/>
              </a:ext>
            </a:extLst>
          </p:cNvPr>
          <p:cNvSpPr/>
          <p:nvPr/>
        </p:nvSpPr>
        <p:spPr>
          <a:xfrm>
            <a:off x="2395805" y="4868470"/>
            <a:ext cx="482469" cy="246221"/>
          </a:xfrm>
          <a:prstGeom prst="rect">
            <a:avLst/>
          </a:prstGeom>
        </p:spPr>
        <p:txBody>
          <a:bodyPr wrap="square">
            <a:spAutoFit/>
          </a:bodyPr>
          <a:lstStyle/>
          <a:p>
            <a:pPr>
              <a:defRPr/>
            </a:pPr>
            <a:r>
              <a:rPr lang="en-GB" sz="1000" kern="0" dirty="0">
                <a:solidFill>
                  <a:srgbClr val="A19A9C"/>
                </a:solidFill>
              </a:rPr>
              <a:t>0%</a:t>
            </a:r>
          </a:p>
        </p:txBody>
      </p:sp>
      <p:sp>
        <p:nvSpPr>
          <p:cNvPr id="62" name="Rectangle 61">
            <a:extLst>
              <a:ext uri="{FF2B5EF4-FFF2-40B4-BE49-F238E27FC236}">
                <a16:creationId xmlns:a16="http://schemas.microsoft.com/office/drawing/2014/main" id="{1BFD9B4A-AC2D-4C5E-9D40-838E7EFBD1C9}"/>
              </a:ext>
            </a:extLst>
          </p:cNvPr>
          <p:cNvSpPr/>
          <p:nvPr/>
        </p:nvSpPr>
        <p:spPr>
          <a:xfrm>
            <a:off x="6635566" y="1423595"/>
            <a:ext cx="3252717" cy="276999"/>
          </a:xfrm>
          <a:prstGeom prst="rect">
            <a:avLst/>
          </a:prstGeom>
        </p:spPr>
        <p:txBody>
          <a:bodyPr wrap="square">
            <a:spAutoFit/>
          </a:bodyPr>
          <a:lstStyle/>
          <a:p>
            <a:pPr algn="r">
              <a:defRPr/>
            </a:pPr>
            <a:r>
              <a:rPr lang="en-GB" sz="1200" dirty="0">
                <a:solidFill>
                  <a:schemeClr val="tx1">
                    <a:lumMod val="65000"/>
                    <a:lumOff val="35000"/>
                  </a:schemeClr>
                </a:solidFill>
              </a:rPr>
              <a:t>High &amp; Automatic </a:t>
            </a:r>
          </a:p>
        </p:txBody>
      </p:sp>
      <p:sp>
        <p:nvSpPr>
          <p:cNvPr id="63" name="Rectangle 62">
            <a:extLst>
              <a:ext uri="{FF2B5EF4-FFF2-40B4-BE49-F238E27FC236}">
                <a16:creationId xmlns:a16="http://schemas.microsoft.com/office/drawing/2014/main" id="{1B57F855-37C2-46F2-B71B-1C580069C651}"/>
              </a:ext>
            </a:extLst>
          </p:cNvPr>
          <p:cNvSpPr/>
          <p:nvPr/>
        </p:nvSpPr>
        <p:spPr>
          <a:xfrm>
            <a:off x="2361667" y="5114691"/>
            <a:ext cx="2987762" cy="276999"/>
          </a:xfrm>
          <a:prstGeom prst="rect">
            <a:avLst/>
          </a:prstGeom>
        </p:spPr>
        <p:txBody>
          <a:bodyPr wrap="square">
            <a:spAutoFit/>
          </a:bodyPr>
          <a:lstStyle/>
          <a:p>
            <a:pPr>
              <a:defRPr/>
            </a:pPr>
            <a:r>
              <a:rPr lang="en-GB" sz="1200" dirty="0">
                <a:solidFill>
                  <a:schemeClr val="tx1">
                    <a:lumMod val="65000"/>
                    <a:lumOff val="35000"/>
                  </a:schemeClr>
                </a:solidFill>
              </a:rPr>
              <a:t>Low, more effort</a:t>
            </a:r>
          </a:p>
        </p:txBody>
      </p:sp>
      <p:sp>
        <p:nvSpPr>
          <p:cNvPr id="64" name="Rectangle 63">
            <a:extLst>
              <a:ext uri="{FF2B5EF4-FFF2-40B4-BE49-F238E27FC236}">
                <a16:creationId xmlns:a16="http://schemas.microsoft.com/office/drawing/2014/main" id="{0C355790-6DAA-48F2-A9C7-61038103BD87}"/>
              </a:ext>
            </a:extLst>
          </p:cNvPr>
          <p:cNvSpPr/>
          <p:nvPr/>
        </p:nvSpPr>
        <p:spPr>
          <a:xfrm>
            <a:off x="2361667" y="1437018"/>
            <a:ext cx="3695714" cy="276999"/>
          </a:xfrm>
          <a:prstGeom prst="rect">
            <a:avLst/>
          </a:prstGeom>
        </p:spPr>
        <p:txBody>
          <a:bodyPr wrap="square">
            <a:spAutoFit/>
          </a:bodyPr>
          <a:lstStyle/>
          <a:p>
            <a:pPr>
              <a:defRPr/>
            </a:pPr>
            <a:r>
              <a:rPr lang="en-GB" sz="1200" dirty="0">
                <a:solidFill>
                  <a:schemeClr val="tx1">
                    <a:lumMod val="65000"/>
                    <a:lumOff val="35000"/>
                  </a:schemeClr>
                </a:solidFill>
              </a:rPr>
              <a:t>High, more effort</a:t>
            </a:r>
          </a:p>
        </p:txBody>
      </p:sp>
      <p:sp>
        <p:nvSpPr>
          <p:cNvPr id="65" name="Rectangle 64">
            <a:extLst>
              <a:ext uri="{FF2B5EF4-FFF2-40B4-BE49-F238E27FC236}">
                <a16:creationId xmlns:a16="http://schemas.microsoft.com/office/drawing/2014/main" id="{952782F7-98C6-4C09-B787-D2D1279CD3FC}"/>
              </a:ext>
            </a:extLst>
          </p:cNvPr>
          <p:cNvSpPr/>
          <p:nvPr/>
        </p:nvSpPr>
        <p:spPr>
          <a:xfrm>
            <a:off x="6456561" y="5104212"/>
            <a:ext cx="3402856" cy="276999"/>
          </a:xfrm>
          <a:prstGeom prst="rect">
            <a:avLst/>
          </a:prstGeom>
        </p:spPr>
        <p:txBody>
          <a:bodyPr wrap="square">
            <a:spAutoFit/>
          </a:bodyPr>
          <a:lstStyle/>
          <a:p>
            <a:pPr algn="r">
              <a:defRPr/>
            </a:pPr>
            <a:r>
              <a:rPr lang="en-GB" sz="1200" dirty="0">
                <a:solidFill>
                  <a:schemeClr val="tx1">
                    <a:lumMod val="65000"/>
                    <a:lumOff val="35000"/>
                  </a:schemeClr>
                </a:solidFill>
              </a:rPr>
              <a:t>Low &amp; Automatic</a:t>
            </a:r>
          </a:p>
        </p:txBody>
      </p:sp>
      <p:graphicFrame>
        <p:nvGraphicFramePr>
          <p:cNvPr id="66" name="Chart 65">
            <a:extLst>
              <a:ext uri="{FF2B5EF4-FFF2-40B4-BE49-F238E27FC236}">
                <a16:creationId xmlns:a16="http://schemas.microsoft.com/office/drawing/2014/main" id="{F4140461-FA31-4133-9C2D-04E9FC3F9EB3}"/>
              </a:ext>
            </a:extLst>
          </p:cNvPr>
          <p:cNvGraphicFramePr/>
          <p:nvPr/>
        </p:nvGraphicFramePr>
        <p:xfrm>
          <a:off x="2324403" y="1723570"/>
          <a:ext cx="7538337" cy="3405809"/>
        </p:xfrm>
        <a:graphic>
          <a:graphicData uri="http://schemas.openxmlformats.org/drawingml/2006/chart">
            <c:chart xmlns:c="http://schemas.openxmlformats.org/drawingml/2006/chart" xmlns:r="http://schemas.openxmlformats.org/officeDocument/2006/relationships" r:id="rId3"/>
          </a:graphicData>
        </a:graphic>
      </p:graphicFrame>
      <p:sp>
        <p:nvSpPr>
          <p:cNvPr id="67" name="Rectangle 66">
            <a:extLst>
              <a:ext uri="{FF2B5EF4-FFF2-40B4-BE49-F238E27FC236}">
                <a16:creationId xmlns:a16="http://schemas.microsoft.com/office/drawing/2014/main" id="{4BEA0192-307D-41B1-B0F9-FCF2F49090CA}"/>
              </a:ext>
            </a:extLst>
          </p:cNvPr>
          <p:cNvSpPr/>
          <p:nvPr/>
        </p:nvSpPr>
        <p:spPr>
          <a:xfrm>
            <a:off x="579411" y="3524736"/>
            <a:ext cx="1569389" cy="276999"/>
          </a:xfrm>
          <a:prstGeom prst="rect">
            <a:avLst/>
          </a:prstGeom>
        </p:spPr>
        <p:txBody>
          <a:bodyPr wrap="square">
            <a:spAutoFit/>
          </a:bodyPr>
          <a:lstStyle/>
          <a:p>
            <a:pPr>
              <a:defRPr/>
            </a:pPr>
            <a:r>
              <a:rPr lang="en-GB" sz="1200" dirty="0">
                <a:solidFill>
                  <a:schemeClr val="tx1">
                    <a:lumMod val="65000"/>
                    <a:lumOff val="35000"/>
                  </a:schemeClr>
                </a:solidFill>
              </a:rPr>
              <a:t>Rational Trust </a:t>
            </a:r>
          </a:p>
        </p:txBody>
      </p:sp>
      <p:sp>
        <p:nvSpPr>
          <p:cNvPr id="68" name="Rectangle 67">
            <a:extLst>
              <a:ext uri="{FF2B5EF4-FFF2-40B4-BE49-F238E27FC236}">
                <a16:creationId xmlns:a16="http://schemas.microsoft.com/office/drawing/2014/main" id="{05EEB6A5-0FC8-4C06-888B-836B670F630F}"/>
              </a:ext>
            </a:extLst>
          </p:cNvPr>
          <p:cNvSpPr/>
          <p:nvPr/>
        </p:nvSpPr>
        <p:spPr>
          <a:xfrm>
            <a:off x="10430529" y="3512342"/>
            <a:ext cx="1569389" cy="276999"/>
          </a:xfrm>
          <a:prstGeom prst="rect">
            <a:avLst/>
          </a:prstGeom>
        </p:spPr>
        <p:txBody>
          <a:bodyPr wrap="square">
            <a:spAutoFit/>
          </a:bodyPr>
          <a:lstStyle/>
          <a:p>
            <a:pPr>
              <a:defRPr/>
            </a:pPr>
            <a:r>
              <a:rPr lang="en-GB" sz="1200" dirty="0">
                <a:solidFill>
                  <a:schemeClr val="tx1">
                    <a:lumMod val="65000"/>
                    <a:lumOff val="35000"/>
                  </a:schemeClr>
                </a:solidFill>
              </a:rPr>
              <a:t>Emotional Trust </a:t>
            </a:r>
          </a:p>
        </p:txBody>
      </p:sp>
      <p:pic>
        <p:nvPicPr>
          <p:cNvPr id="69" name="Picture 68" descr="https://d30y9cdsu7xlg0.cloudfront.net/png/30409-200.png">
            <a:extLst>
              <a:ext uri="{FF2B5EF4-FFF2-40B4-BE49-F238E27FC236}">
                <a16:creationId xmlns:a16="http://schemas.microsoft.com/office/drawing/2014/main" id="{91B59B8A-DEEF-4072-9700-54FEEE88B032}"/>
              </a:ext>
            </a:extLst>
          </p:cNvPr>
          <p:cNvPicPr>
            <a:picLocks noChangeAspect="1" noChangeArrowheads="1"/>
          </p:cNvPicPr>
          <p:nvPr/>
        </p:nvPicPr>
        <p:blipFill>
          <a:blip r:embed="rId4" cstate="print">
            <a:duotone>
              <a:srgbClr val="A19A9C">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674760" y="2659593"/>
            <a:ext cx="766881" cy="766881"/>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5" descr="https://d30y9cdsu7xlg0.cloudfront.net/png/67881-200.png">
            <a:extLst>
              <a:ext uri="{FF2B5EF4-FFF2-40B4-BE49-F238E27FC236}">
                <a16:creationId xmlns:a16="http://schemas.microsoft.com/office/drawing/2014/main" id="{6589BD5B-5F0A-4FFC-9DF8-41B606D5B095}"/>
              </a:ext>
            </a:extLst>
          </p:cNvPr>
          <p:cNvPicPr>
            <a:picLocks noChangeAspect="1" noChangeArrowheads="1"/>
          </p:cNvPicPr>
          <p:nvPr/>
        </p:nvPicPr>
        <p:blipFill rotWithShape="1">
          <a:blip r:embed="rId5" cstate="print">
            <a:duotone>
              <a:srgbClr val="A19A9C">
                <a:shade val="45000"/>
                <a:satMod val="135000"/>
              </a:srgbClr>
              <a:prstClr val="white"/>
            </a:duotone>
            <a:extLst>
              <a:ext uri="{28A0092B-C50C-407E-A947-70E740481C1C}">
                <a14:useLocalDpi xmlns:a14="http://schemas.microsoft.com/office/drawing/2010/main" val="0"/>
              </a:ext>
            </a:extLst>
          </a:blip>
          <a:srcRect t="14012" b="16419"/>
          <a:stretch/>
        </p:blipFill>
        <p:spPr bwMode="auto">
          <a:xfrm>
            <a:off x="10420742" y="2708004"/>
            <a:ext cx="1100982" cy="765940"/>
          </a:xfrm>
          <a:prstGeom prst="rect">
            <a:avLst/>
          </a:prstGeom>
          <a:noFill/>
          <a:extLst>
            <a:ext uri="{909E8E84-426E-40DD-AFC4-6F175D3DCCD1}">
              <a14:hiddenFill xmlns:a14="http://schemas.microsoft.com/office/drawing/2010/main">
                <a:solidFill>
                  <a:srgbClr val="FFFFFF"/>
                </a:solidFill>
              </a14:hiddenFill>
            </a:ext>
          </a:extLst>
        </p:spPr>
      </p:pic>
      <p:sp>
        <p:nvSpPr>
          <p:cNvPr id="71" name="Cloud Callout 14">
            <a:extLst>
              <a:ext uri="{FF2B5EF4-FFF2-40B4-BE49-F238E27FC236}">
                <a16:creationId xmlns:a16="http://schemas.microsoft.com/office/drawing/2014/main" id="{E979DE2C-BA24-42D4-89F1-7B20DC7101D6}"/>
              </a:ext>
            </a:extLst>
          </p:cNvPr>
          <p:cNvSpPr/>
          <p:nvPr/>
        </p:nvSpPr>
        <p:spPr>
          <a:xfrm>
            <a:off x="595726" y="4377450"/>
            <a:ext cx="1120280" cy="659688"/>
          </a:xfrm>
          <a:prstGeom prst="cloudCallout">
            <a:avLst/>
          </a:prstGeom>
          <a:solidFill>
            <a:srgbClr val="A19A9C"/>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defRPr/>
            </a:pPr>
            <a:r>
              <a:rPr lang="en-GB" sz="1400" kern="0" dirty="0">
                <a:solidFill>
                  <a:prstClr val="white"/>
                </a:solidFill>
              </a:rPr>
              <a:t>SLOW</a:t>
            </a:r>
          </a:p>
        </p:txBody>
      </p:sp>
      <p:sp>
        <p:nvSpPr>
          <p:cNvPr id="72" name="Oval Callout 11">
            <a:extLst>
              <a:ext uri="{FF2B5EF4-FFF2-40B4-BE49-F238E27FC236}">
                <a16:creationId xmlns:a16="http://schemas.microsoft.com/office/drawing/2014/main" id="{16DB924C-3390-41AC-BCEE-516B72E98E51}"/>
              </a:ext>
            </a:extLst>
          </p:cNvPr>
          <p:cNvSpPr/>
          <p:nvPr/>
        </p:nvSpPr>
        <p:spPr>
          <a:xfrm>
            <a:off x="10522786" y="4423979"/>
            <a:ext cx="1100981" cy="649584"/>
          </a:xfrm>
          <a:prstGeom prst="wedgeEllipseCallout">
            <a:avLst/>
          </a:prstGeom>
          <a:solidFill>
            <a:srgbClr val="A19A9C"/>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defRPr/>
            </a:pPr>
            <a:r>
              <a:rPr lang="en-GB" sz="1400" kern="0" dirty="0">
                <a:solidFill>
                  <a:prstClr val="white"/>
                </a:solidFill>
              </a:rPr>
              <a:t>FAST!</a:t>
            </a:r>
          </a:p>
        </p:txBody>
      </p:sp>
    </p:spTree>
    <p:extLst>
      <p:ext uri="{BB962C8B-B14F-4D97-AF65-F5344CB8AC3E}">
        <p14:creationId xmlns:p14="http://schemas.microsoft.com/office/powerpoint/2010/main" val="1563227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AEBE61-21C0-4D2C-B5AA-49299D191115}"/>
              </a:ext>
            </a:extLst>
          </p:cNvPr>
          <p:cNvSpPr>
            <a:spLocks noGrp="1"/>
          </p:cNvSpPr>
          <p:nvPr>
            <p:ph type="title"/>
          </p:nvPr>
        </p:nvSpPr>
        <p:spPr/>
        <p:txBody>
          <a:bodyPr/>
          <a:lstStyle/>
          <a:p>
            <a:r>
              <a:rPr lang="en-GB" dirty="0"/>
              <a:t>Across the board, TV drive the strongest signals</a:t>
            </a:r>
          </a:p>
        </p:txBody>
      </p:sp>
      <p:pic>
        <p:nvPicPr>
          <p:cNvPr id="6" name="Content Placeholder 5">
            <a:extLst>
              <a:ext uri="{FF2B5EF4-FFF2-40B4-BE49-F238E27FC236}">
                <a16:creationId xmlns:a16="http://schemas.microsoft.com/office/drawing/2014/main" id="{C719DEE8-09BE-49B5-ADEC-CCA1B27E5A3F}"/>
              </a:ext>
            </a:extLst>
          </p:cNvPr>
          <p:cNvPicPr>
            <a:picLocks noGrp="1" noChangeAspect="1"/>
          </p:cNvPicPr>
          <p:nvPr>
            <p:ph sz="quarter" idx="14"/>
          </p:nvPr>
        </p:nvPicPr>
        <p:blipFill>
          <a:blip r:embed="rId3"/>
          <a:stretch>
            <a:fillRect/>
          </a:stretch>
        </p:blipFill>
        <p:spPr>
          <a:xfrm>
            <a:off x="668095" y="1967801"/>
            <a:ext cx="10717697" cy="2944623"/>
          </a:xfrm>
          <a:prstGeom prst="rect">
            <a:avLst/>
          </a:prstGeom>
        </p:spPr>
      </p:pic>
      <p:sp>
        <p:nvSpPr>
          <p:cNvPr id="7" name="Text Placeholder 6">
            <a:extLst>
              <a:ext uri="{FF2B5EF4-FFF2-40B4-BE49-F238E27FC236}">
                <a16:creationId xmlns:a16="http://schemas.microsoft.com/office/drawing/2014/main" id="{CC559683-C8FB-4760-A9FB-76209C45651A}"/>
              </a:ext>
            </a:extLst>
          </p:cNvPr>
          <p:cNvSpPr>
            <a:spLocks noGrp="1"/>
          </p:cNvSpPr>
          <p:nvPr>
            <p:ph type="body" sz="quarter" idx="15"/>
          </p:nvPr>
        </p:nvSpPr>
        <p:spPr/>
        <p:txBody>
          <a:bodyPr/>
          <a:lstStyle/>
          <a:p>
            <a:r>
              <a:rPr lang="en-GB" dirty="0"/>
              <a:t>Source: Signalling Success, 2020, house51/Thinkbox. Base: all adults (3,654)</a:t>
            </a:r>
          </a:p>
        </p:txBody>
      </p:sp>
    </p:spTree>
    <p:extLst>
      <p:ext uri="{BB962C8B-B14F-4D97-AF65-F5344CB8AC3E}">
        <p14:creationId xmlns:p14="http://schemas.microsoft.com/office/powerpoint/2010/main" val="12991169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BEEF9-7376-B22A-7129-9699CFCCFB9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3DB3183-35EB-A046-DA15-1D1BA73A8150}"/>
              </a:ext>
            </a:extLst>
          </p:cNvPr>
          <p:cNvPicPr>
            <a:picLocks noChangeAspect="1"/>
          </p:cNvPicPr>
          <p:nvPr/>
        </p:nvPicPr>
        <p:blipFill>
          <a:blip r:embed="rId3"/>
          <a:stretch>
            <a:fillRect/>
          </a:stretch>
        </p:blipFill>
        <p:spPr>
          <a:xfrm rot="372335">
            <a:off x="6156905" y="3358740"/>
            <a:ext cx="2650681" cy="956182"/>
          </a:xfrm>
          <a:prstGeom prst="rect">
            <a:avLst/>
          </a:prstGeom>
        </p:spPr>
      </p:pic>
      <p:pic>
        <p:nvPicPr>
          <p:cNvPr id="11" name="Picture 10">
            <a:extLst>
              <a:ext uri="{FF2B5EF4-FFF2-40B4-BE49-F238E27FC236}">
                <a16:creationId xmlns:a16="http://schemas.microsoft.com/office/drawing/2014/main" id="{23D44B34-FAE2-C351-56F6-E4A7E9F5BCB3}"/>
              </a:ext>
            </a:extLst>
          </p:cNvPr>
          <p:cNvPicPr>
            <a:picLocks noChangeAspect="1"/>
          </p:cNvPicPr>
          <p:nvPr/>
        </p:nvPicPr>
        <p:blipFill>
          <a:blip r:embed="rId4"/>
          <a:stretch>
            <a:fillRect/>
          </a:stretch>
        </p:blipFill>
        <p:spPr>
          <a:xfrm>
            <a:off x="513118" y="1957793"/>
            <a:ext cx="3799710" cy="718084"/>
          </a:xfrm>
          <a:prstGeom prst="rect">
            <a:avLst/>
          </a:prstGeom>
        </p:spPr>
      </p:pic>
      <p:pic>
        <p:nvPicPr>
          <p:cNvPr id="9" name="Picture 8">
            <a:extLst>
              <a:ext uri="{FF2B5EF4-FFF2-40B4-BE49-F238E27FC236}">
                <a16:creationId xmlns:a16="http://schemas.microsoft.com/office/drawing/2014/main" id="{BE830B58-6BD8-CBEF-3E5E-8656B6B2B060}"/>
              </a:ext>
            </a:extLst>
          </p:cNvPr>
          <p:cNvPicPr>
            <a:picLocks noChangeAspect="1"/>
          </p:cNvPicPr>
          <p:nvPr/>
        </p:nvPicPr>
        <p:blipFill>
          <a:blip r:embed="rId5"/>
          <a:stretch>
            <a:fillRect/>
          </a:stretch>
        </p:blipFill>
        <p:spPr>
          <a:xfrm rot="264525">
            <a:off x="321992" y="2706420"/>
            <a:ext cx="3909652" cy="558020"/>
          </a:xfrm>
          <a:prstGeom prst="rect">
            <a:avLst/>
          </a:prstGeom>
        </p:spPr>
      </p:pic>
      <p:pic>
        <p:nvPicPr>
          <p:cNvPr id="20" name="Picture 19">
            <a:extLst>
              <a:ext uri="{FF2B5EF4-FFF2-40B4-BE49-F238E27FC236}">
                <a16:creationId xmlns:a16="http://schemas.microsoft.com/office/drawing/2014/main" id="{A123373B-8B3C-EB9D-CF70-DC9E63EF8D59}"/>
              </a:ext>
            </a:extLst>
          </p:cNvPr>
          <p:cNvPicPr>
            <a:picLocks noChangeAspect="1"/>
          </p:cNvPicPr>
          <p:nvPr/>
        </p:nvPicPr>
        <p:blipFill>
          <a:blip r:embed="rId6"/>
          <a:stretch>
            <a:fillRect/>
          </a:stretch>
        </p:blipFill>
        <p:spPr>
          <a:xfrm>
            <a:off x="2525982" y="2486050"/>
            <a:ext cx="3484773" cy="617432"/>
          </a:xfrm>
          <a:prstGeom prst="rect">
            <a:avLst/>
          </a:prstGeom>
        </p:spPr>
      </p:pic>
      <p:pic>
        <p:nvPicPr>
          <p:cNvPr id="16" name="Picture 15">
            <a:extLst>
              <a:ext uri="{FF2B5EF4-FFF2-40B4-BE49-F238E27FC236}">
                <a16:creationId xmlns:a16="http://schemas.microsoft.com/office/drawing/2014/main" id="{B95CD5C5-D40E-85C3-450F-CBAABB9CA6E3}"/>
              </a:ext>
            </a:extLst>
          </p:cNvPr>
          <p:cNvPicPr>
            <a:picLocks noChangeAspect="1"/>
          </p:cNvPicPr>
          <p:nvPr/>
        </p:nvPicPr>
        <p:blipFill>
          <a:blip r:embed="rId7"/>
          <a:stretch>
            <a:fillRect/>
          </a:stretch>
        </p:blipFill>
        <p:spPr>
          <a:xfrm>
            <a:off x="4041503" y="5006625"/>
            <a:ext cx="3950921" cy="434167"/>
          </a:xfrm>
          <a:prstGeom prst="rect">
            <a:avLst/>
          </a:prstGeom>
        </p:spPr>
      </p:pic>
      <p:pic>
        <p:nvPicPr>
          <p:cNvPr id="7" name="Picture 6">
            <a:extLst>
              <a:ext uri="{FF2B5EF4-FFF2-40B4-BE49-F238E27FC236}">
                <a16:creationId xmlns:a16="http://schemas.microsoft.com/office/drawing/2014/main" id="{F7C557DA-6257-9E85-6625-BB100E86D92B}"/>
              </a:ext>
            </a:extLst>
          </p:cNvPr>
          <p:cNvPicPr>
            <a:picLocks noChangeAspect="1"/>
          </p:cNvPicPr>
          <p:nvPr/>
        </p:nvPicPr>
        <p:blipFill>
          <a:blip r:embed="rId8"/>
          <a:stretch>
            <a:fillRect/>
          </a:stretch>
        </p:blipFill>
        <p:spPr>
          <a:xfrm rot="368738">
            <a:off x="6606225" y="1156743"/>
            <a:ext cx="4124413" cy="723711"/>
          </a:xfrm>
          <a:prstGeom prst="rect">
            <a:avLst/>
          </a:prstGeom>
        </p:spPr>
      </p:pic>
      <p:sp>
        <p:nvSpPr>
          <p:cNvPr id="2" name="Title 1">
            <a:extLst>
              <a:ext uri="{FF2B5EF4-FFF2-40B4-BE49-F238E27FC236}">
                <a16:creationId xmlns:a16="http://schemas.microsoft.com/office/drawing/2014/main" id="{3FF74AD3-1A3B-D70C-DEB1-E593977B66D4}"/>
              </a:ext>
            </a:extLst>
          </p:cNvPr>
          <p:cNvSpPr>
            <a:spLocks noGrp="1"/>
          </p:cNvSpPr>
          <p:nvPr>
            <p:ph type="title"/>
          </p:nvPr>
        </p:nvSpPr>
        <p:spPr/>
        <p:txBody>
          <a:bodyPr/>
          <a:lstStyle/>
          <a:p>
            <a:r>
              <a:rPr lang="en-GB"/>
              <a:t>Everyone seems to want to talk about trust</a:t>
            </a:r>
          </a:p>
        </p:txBody>
      </p:sp>
      <p:sp>
        <p:nvSpPr>
          <p:cNvPr id="3" name="Text Placeholder 2">
            <a:extLst>
              <a:ext uri="{FF2B5EF4-FFF2-40B4-BE49-F238E27FC236}">
                <a16:creationId xmlns:a16="http://schemas.microsoft.com/office/drawing/2014/main" id="{9F7C90D5-4D4A-5C3F-7F5D-F70657018BB8}"/>
              </a:ext>
            </a:extLst>
          </p:cNvPr>
          <p:cNvSpPr>
            <a:spLocks noGrp="1"/>
          </p:cNvSpPr>
          <p:nvPr>
            <p:ph type="body" sz="quarter" idx="15"/>
          </p:nvPr>
        </p:nvSpPr>
        <p:spPr/>
        <p:txBody>
          <a:bodyPr/>
          <a:lstStyle/>
          <a:p>
            <a:r>
              <a:rPr lang="en-GB"/>
              <a:t>Source: The Media Leader, Campaign, </a:t>
            </a:r>
            <a:r>
              <a:rPr lang="en-GB" err="1"/>
              <a:t>Videoweek</a:t>
            </a:r>
            <a:r>
              <a:rPr lang="en-GB"/>
              <a:t>, The Drum</a:t>
            </a:r>
          </a:p>
        </p:txBody>
      </p:sp>
      <p:pic>
        <p:nvPicPr>
          <p:cNvPr id="5" name="Picture 4">
            <a:extLst>
              <a:ext uri="{FF2B5EF4-FFF2-40B4-BE49-F238E27FC236}">
                <a16:creationId xmlns:a16="http://schemas.microsoft.com/office/drawing/2014/main" id="{1ECED0EF-75F8-28F1-321D-55C715686332}"/>
              </a:ext>
            </a:extLst>
          </p:cNvPr>
          <p:cNvPicPr>
            <a:picLocks noChangeAspect="1"/>
          </p:cNvPicPr>
          <p:nvPr/>
        </p:nvPicPr>
        <p:blipFill>
          <a:blip r:embed="rId9"/>
          <a:stretch>
            <a:fillRect/>
          </a:stretch>
        </p:blipFill>
        <p:spPr>
          <a:xfrm rot="21405172">
            <a:off x="176983" y="940717"/>
            <a:ext cx="3769970" cy="684511"/>
          </a:xfrm>
          <a:prstGeom prst="rect">
            <a:avLst/>
          </a:prstGeom>
        </p:spPr>
      </p:pic>
      <p:pic>
        <p:nvPicPr>
          <p:cNvPr id="13" name="Picture 12">
            <a:extLst>
              <a:ext uri="{FF2B5EF4-FFF2-40B4-BE49-F238E27FC236}">
                <a16:creationId xmlns:a16="http://schemas.microsoft.com/office/drawing/2014/main" id="{C24B7C8D-1326-7B44-4EFD-88BCDA5E2D12}"/>
              </a:ext>
            </a:extLst>
          </p:cNvPr>
          <p:cNvPicPr>
            <a:picLocks noChangeAspect="1"/>
          </p:cNvPicPr>
          <p:nvPr/>
        </p:nvPicPr>
        <p:blipFill>
          <a:blip r:embed="rId10"/>
          <a:stretch>
            <a:fillRect/>
          </a:stretch>
        </p:blipFill>
        <p:spPr>
          <a:xfrm rot="395076">
            <a:off x="7612026" y="2844697"/>
            <a:ext cx="3682532" cy="754254"/>
          </a:xfrm>
          <a:prstGeom prst="rect">
            <a:avLst/>
          </a:prstGeom>
        </p:spPr>
      </p:pic>
      <p:pic>
        <p:nvPicPr>
          <p:cNvPr id="15" name="Picture 14">
            <a:extLst>
              <a:ext uri="{FF2B5EF4-FFF2-40B4-BE49-F238E27FC236}">
                <a16:creationId xmlns:a16="http://schemas.microsoft.com/office/drawing/2014/main" id="{68D7317B-DB3B-F578-9970-82C44FF69532}"/>
              </a:ext>
            </a:extLst>
          </p:cNvPr>
          <p:cNvPicPr>
            <a:picLocks noChangeAspect="1"/>
          </p:cNvPicPr>
          <p:nvPr/>
        </p:nvPicPr>
        <p:blipFill>
          <a:blip r:embed="rId11"/>
          <a:stretch>
            <a:fillRect/>
          </a:stretch>
        </p:blipFill>
        <p:spPr>
          <a:xfrm rot="21294864">
            <a:off x="414509" y="3357706"/>
            <a:ext cx="2619516" cy="1087264"/>
          </a:xfrm>
          <a:prstGeom prst="rect">
            <a:avLst/>
          </a:prstGeom>
        </p:spPr>
      </p:pic>
      <p:pic>
        <p:nvPicPr>
          <p:cNvPr id="19" name="Picture 18">
            <a:extLst>
              <a:ext uri="{FF2B5EF4-FFF2-40B4-BE49-F238E27FC236}">
                <a16:creationId xmlns:a16="http://schemas.microsoft.com/office/drawing/2014/main" id="{B9E282BB-D1FA-08F1-520F-B849EDC72E5D}"/>
              </a:ext>
            </a:extLst>
          </p:cNvPr>
          <p:cNvPicPr>
            <a:picLocks noChangeAspect="1"/>
          </p:cNvPicPr>
          <p:nvPr/>
        </p:nvPicPr>
        <p:blipFill>
          <a:blip r:embed="rId12"/>
          <a:stretch>
            <a:fillRect/>
          </a:stretch>
        </p:blipFill>
        <p:spPr>
          <a:xfrm rot="286048">
            <a:off x="3133529" y="3618819"/>
            <a:ext cx="2712031" cy="937658"/>
          </a:xfrm>
          <a:prstGeom prst="rect">
            <a:avLst/>
          </a:prstGeom>
        </p:spPr>
      </p:pic>
      <p:pic>
        <p:nvPicPr>
          <p:cNvPr id="21" name="Picture 20">
            <a:extLst>
              <a:ext uri="{FF2B5EF4-FFF2-40B4-BE49-F238E27FC236}">
                <a16:creationId xmlns:a16="http://schemas.microsoft.com/office/drawing/2014/main" id="{949FCDDC-3AA5-EC2B-4822-CE81956939B6}"/>
              </a:ext>
            </a:extLst>
          </p:cNvPr>
          <p:cNvPicPr>
            <a:picLocks noChangeAspect="1"/>
          </p:cNvPicPr>
          <p:nvPr/>
        </p:nvPicPr>
        <p:blipFill>
          <a:blip r:embed="rId13"/>
          <a:stretch>
            <a:fillRect/>
          </a:stretch>
        </p:blipFill>
        <p:spPr>
          <a:xfrm rot="464143">
            <a:off x="9311909" y="637216"/>
            <a:ext cx="2264607" cy="758004"/>
          </a:xfrm>
          <a:prstGeom prst="rect">
            <a:avLst/>
          </a:prstGeom>
        </p:spPr>
      </p:pic>
      <p:pic>
        <p:nvPicPr>
          <p:cNvPr id="23" name="Picture 22">
            <a:extLst>
              <a:ext uri="{FF2B5EF4-FFF2-40B4-BE49-F238E27FC236}">
                <a16:creationId xmlns:a16="http://schemas.microsoft.com/office/drawing/2014/main" id="{15632117-06AB-68E8-EFD8-4CA98AEA5ED6}"/>
              </a:ext>
            </a:extLst>
          </p:cNvPr>
          <p:cNvPicPr>
            <a:picLocks noChangeAspect="1"/>
          </p:cNvPicPr>
          <p:nvPr/>
        </p:nvPicPr>
        <p:blipFill>
          <a:blip r:embed="rId14"/>
          <a:stretch>
            <a:fillRect/>
          </a:stretch>
        </p:blipFill>
        <p:spPr>
          <a:xfrm rot="21261300">
            <a:off x="8879990" y="4014389"/>
            <a:ext cx="2774332" cy="766337"/>
          </a:xfrm>
          <a:prstGeom prst="rect">
            <a:avLst/>
          </a:prstGeom>
        </p:spPr>
      </p:pic>
      <p:pic>
        <p:nvPicPr>
          <p:cNvPr id="8" name="Picture 7">
            <a:extLst>
              <a:ext uri="{FF2B5EF4-FFF2-40B4-BE49-F238E27FC236}">
                <a16:creationId xmlns:a16="http://schemas.microsoft.com/office/drawing/2014/main" id="{28098164-8B16-5DC9-E823-E03F2B45F8B5}"/>
              </a:ext>
            </a:extLst>
          </p:cNvPr>
          <p:cNvPicPr>
            <a:picLocks noChangeAspect="1"/>
          </p:cNvPicPr>
          <p:nvPr/>
        </p:nvPicPr>
        <p:blipFill>
          <a:blip r:embed="rId15"/>
          <a:stretch>
            <a:fillRect/>
          </a:stretch>
        </p:blipFill>
        <p:spPr>
          <a:xfrm rot="21389988">
            <a:off x="5559685" y="4492460"/>
            <a:ext cx="3275098" cy="566660"/>
          </a:xfrm>
          <a:prstGeom prst="rect">
            <a:avLst/>
          </a:prstGeom>
        </p:spPr>
      </p:pic>
      <p:pic>
        <p:nvPicPr>
          <p:cNvPr id="10" name="Picture 9">
            <a:extLst>
              <a:ext uri="{FF2B5EF4-FFF2-40B4-BE49-F238E27FC236}">
                <a16:creationId xmlns:a16="http://schemas.microsoft.com/office/drawing/2014/main" id="{581097F8-E303-6076-3CD5-F43891B050CB}"/>
              </a:ext>
            </a:extLst>
          </p:cNvPr>
          <p:cNvPicPr>
            <a:picLocks noChangeAspect="1"/>
          </p:cNvPicPr>
          <p:nvPr/>
        </p:nvPicPr>
        <p:blipFill>
          <a:blip r:embed="rId16"/>
          <a:stretch>
            <a:fillRect/>
          </a:stretch>
        </p:blipFill>
        <p:spPr>
          <a:xfrm rot="208809">
            <a:off x="8010674" y="4988130"/>
            <a:ext cx="3658835" cy="630952"/>
          </a:xfrm>
          <a:prstGeom prst="rect">
            <a:avLst/>
          </a:prstGeom>
        </p:spPr>
      </p:pic>
      <p:pic>
        <p:nvPicPr>
          <p:cNvPr id="14" name="Picture 13">
            <a:extLst>
              <a:ext uri="{FF2B5EF4-FFF2-40B4-BE49-F238E27FC236}">
                <a16:creationId xmlns:a16="http://schemas.microsoft.com/office/drawing/2014/main" id="{3A1C8DD6-3AF4-1465-62E3-C03241F7272B}"/>
              </a:ext>
            </a:extLst>
          </p:cNvPr>
          <p:cNvPicPr>
            <a:picLocks noChangeAspect="1"/>
          </p:cNvPicPr>
          <p:nvPr/>
        </p:nvPicPr>
        <p:blipFill>
          <a:blip r:embed="rId17"/>
          <a:stretch>
            <a:fillRect/>
          </a:stretch>
        </p:blipFill>
        <p:spPr>
          <a:xfrm>
            <a:off x="9271198" y="1880642"/>
            <a:ext cx="2498988" cy="456296"/>
          </a:xfrm>
          <a:prstGeom prst="rect">
            <a:avLst/>
          </a:prstGeom>
        </p:spPr>
      </p:pic>
      <p:pic>
        <p:nvPicPr>
          <p:cNvPr id="18" name="Picture 17">
            <a:extLst>
              <a:ext uri="{FF2B5EF4-FFF2-40B4-BE49-F238E27FC236}">
                <a16:creationId xmlns:a16="http://schemas.microsoft.com/office/drawing/2014/main" id="{4001633C-88FC-233A-ACF8-D2DD08A4DC86}"/>
              </a:ext>
            </a:extLst>
          </p:cNvPr>
          <p:cNvPicPr>
            <a:picLocks noChangeAspect="1"/>
          </p:cNvPicPr>
          <p:nvPr/>
        </p:nvPicPr>
        <p:blipFill>
          <a:blip r:embed="rId18"/>
          <a:stretch>
            <a:fillRect/>
          </a:stretch>
        </p:blipFill>
        <p:spPr>
          <a:xfrm rot="198736">
            <a:off x="5621217" y="1838313"/>
            <a:ext cx="3190737" cy="723797"/>
          </a:xfrm>
          <a:prstGeom prst="rect">
            <a:avLst/>
          </a:prstGeom>
        </p:spPr>
      </p:pic>
      <p:pic>
        <p:nvPicPr>
          <p:cNvPr id="22" name="Picture 21">
            <a:extLst>
              <a:ext uri="{FF2B5EF4-FFF2-40B4-BE49-F238E27FC236}">
                <a16:creationId xmlns:a16="http://schemas.microsoft.com/office/drawing/2014/main" id="{78A0D987-2487-C3BC-9E54-8F1071061952}"/>
              </a:ext>
            </a:extLst>
          </p:cNvPr>
          <p:cNvPicPr>
            <a:picLocks noChangeAspect="1"/>
          </p:cNvPicPr>
          <p:nvPr/>
        </p:nvPicPr>
        <p:blipFill>
          <a:blip r:embed="rId19"/>
          <a:stretch>
            <a:fillRect/>
          </a:stretch>
        </p:blipFill>
        <p:spPr>
          <a:xfrm>
            <a:off x="1250896" y="4538082"/>
            <a:ext cx="3230404" cy="616929"/>
          </a:xfrm>
          <a:prstGeom prst="rect">
            <a:avLst/>
          </a:prstGeom>
        </p:spPr>
      </p:pic>
      <p:pic>
        <p:nvPicPr>
          <p:cNvPr id="12" name="Picture 11">
            <a:extLst>
              <a:ext uri="{FF2B5EF4-FFF2-40B4-BE49-F238E27FC236}">
                <a16:creationId xmlns:a16="http://schemas.microsoft.com/office/drawing/2014/main" id="{09314B15-B035-AD61-D9E7-AFDCE21902B8}"/>
              </a:ext>
            </a:extLst>
          </p:cNvPr>
          <p:cNvPicPr>
            <a:picLocks noChangeAspect="1"/>
          </p:cNvPicPr>
          <p:nvPr/>
        </p:nvPicPr>
        <p:blipFill>
          <a:blip r:embed="rId20"/>
          <a:stretch>
            <a:fillRect/>
          </a:stretch>
        </p:blipFill>
        <p:spPr>
          <a:xfrm rot="433851">
            <a:off x="8885717" y="2373843"/>
            <a:ext cx="2965499" cy="734880"/>
          </a:xfrm>
          <a:prstGeom prst="rect">
            <a:avLst/>
          </a:prstGeom>
        </p:spPr>
      </p:pic>
      <p:pic>
        <p:nvPicPr>
          <p:cNvPr id="26" name="Picture 25">
            <a:extLst>
              <a:ext uri="{FF2B5EF4-FFF2-40B4-BE49-F238E27FC236}">
                <a16:creationId xmlns:a16="http://schemas.microsoft.com/office/drawing/2014/main" id="{61EF4835-E380-49BE-91CE-806719B423F4}"/>
              </a:ext>
            </a:extLst>
          </p:cNvPr>
          <p:cNvPicPr>
            <a:picLocks noChangeAspect="1"/>
          </p:cNvPicPr>
          <p:nvPr/>
        </p:nvPicPr>
        <p:blipFill>
          <a:blip r:embed="rId21"/>
          <a:stretch>
            <a:fillRect/>
          </a:stretch>
        </p:blipFill>
        <p:spPr>
          <a:xfrm>
            <a:off x="5213500" y="2992794"/>
            <a:ext cx="2265190" cy="409083"/>
          </a:xfrm>
          <a:prstGeom prst="rect">
            <a:avLst/>
          </a:prstGeom>
        </p:spPr>
      </p:pic>
      <p:pic>
        <p:nvPicPr>
          <p:cNvPr id="28" name="Picture 27">
            <a:extLst>
              <a:ext uri="{FF2B5EF4-FFF2-40B4-BE49-F238E27FC236}">
                <a16:creationId xmlns:a16="http://schemas.microsoft.com/office/drawing/2014/main" id="{24395037-7B06-C110-42F1-881E93DAF8DE}"/>
              </a:ext>
            </a:extLst>
          </p:cNvPr>
          <p:cNvPicPr>
            <a:picLocks noChangeAspect="1"/>
          </p:cNvPicPr>
          <p:nvPr/>
        </p:nvPicPr>
        <p:blipFill>
          <a:blip r:embed="rId22"/>
          <a:stretch>
            <a:fillRect/>
          </a:stretch>
        </p:blipFill>
        <p:spPr>
          <a:xfrm rot="231735">
            <a:off x="1492137" y="1453483"/>
            <a:ext cx="3059240" cy="572263"/>
          </a:xfrm>
          <a:prstGeom prst="rect">
            <a:avLst/>
          </a:prstGeom>
        </p:spPr>
      </p:pic>
      <p:pic>
        <p:nvPicPr>
          <p:cNvPr id="25" name="Picture 24">
            <a:extLst>
              <a:ext uri="{FF2B5EF4-FFF2-40B4-BE49-F238E27FC236}">
                <a16:creationId xmlns:a16="http://schemas.microsoft.com/office/drawing/2014/main" id="{26309D45-AF1A-E2DE-C6F8-C3D8B4ABC957}"/>
              </a:ext>
            </a:extLst>
          </p:cNvPr>
          <p:cNvPicPr>
            <a:picLocks noChangeAspect="1"/>
          </p:cNvPicPr>
          <p:nvPr/>
        </p:nvPicPr>
        <p:blipFill>
          <a:blip r:embed="rId23"/>
          <a:stretch>
            <a:fillRect/>
          </a:stretch>
        </p:blipFill>
        <p:spPr>
          <a:xfrm rot="21337456">
            <a:off x="4337554" y="1093691"/>
            <a:ext cx="2217059" cy="732851"/>
          </a:xfrm>
          <a:prstGeom prst="rect">
            <a:avLst/>
          </a:prstGeom>
        </p:spPr>
      </p:pic>
    </p:spTree>
    <p:extLst>
      <p:ext uri="{BB962C8B-B14F-4D97-AF65-F5344CB8AC3E}">
        <p14:creationId xmlns:p14="http://schemas.microsoft.com/office/powerpoint/2010/main" val="39577385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7EA55-63FC-453A-C17B-A8F9B173D4CF}"/>
              </a:ext>
            </a:extLst>
          </p:cNvPr>
          <p:cNvSpPr>
            <a:spLocks noGrp="1"/>
          </p:cNvSpPr>
          <p:nvPr>
            <p:ph type="title"/>
          </p:nvPr>
        </p:nvSpPr>
        <p:spPr/>
        <p:txBody>
          <a:bodyPr/>
          <a:lstStyle/>
          <a:p>
            <a:r>
              <a:rPr lang="en-US" dirty="0"/>
              <a:t>TV and Cinema drive the highest level of trust</a:t>
            </a:r>
            <a:endParaRPr lang="en-GB" dirty="0"/>
          </a:p>
        </p:txBody>
      </p:sp>
      <p:sp>
        <p:nvSpPr>
          <p:cNvPr id="3" name="Text Placeholder 2">
            <a:extLst>
              <a:ext uri="{FF2B5EF4-FFF2-40B4-BE49-F238E27FC236}">
                <a16:creationId xmlns:a16="http://schemas.microsoft.com/office/drawing/2014/main" id="{ABDFEA1E-165C-C890-A917-9B583C800FEF}"/>
              </a:ext>
            </a:extLst>
          </p:cNvPr>
          <p:cNvSpPr>
            <a:spLocks noGrp="1"/>
          </p:cNvSpPr>
          <p:nvPr>
            <p:ph type="body" sz="quarter" idx="15"/>
          </p:nvPr>
        </p:nvSpPr>
        <p:spPr>
          <a:xfrm>
            <a:off x="377758" y="5365115"/>
            <a:ext cx="10296868" cy="304800"/>
          </a:xfrm>
        </p:spPr>
        <p:txBody>
          <a:bodyPr/>
          <a:lstStyle/>
          <a:p>
            <a:pPr>
              <a:spcBef>
                <a:spcPts val="0"/>
              </a:spcBef>
            </a:pPr>
            <a:r>
              <a:rPr lang="en-US" dirty="0"/>
              <a:t>Source: The New Life of the Living Room by RTL AdAlliance. Online field from 25 Jan. to 7 Feb. 2025. 12,297+ respondents aged 18-64.</a:t>
            </a:r>
          </a:p>
          <a:p>
            <a:pPr>
              <a:spcBef>
                <a:spcPts val="0"/>
              </a:spcBef>
            </a:pPr>
            <a:r>
              <a:rPr lang="en-US" dirty="0"/>
              <a:t> Europe 14: Austria, Belgium, Denmark, Finland, France, Germany, Italy, the Netherlands, Norway, Poland, Spain, Sweden, Switzerland, the UK.</a:t>
            </a:r>
          </a:p>
        </p:txBody>
      </p:sp>
      <p:pic>
        <p:nvPicPr>
          <p:cNvPr id="6" name="Content Placeholder 5">
            <a:extLst>
              <a:ext uri="{FF2B5EF4-FFF2-40B4-BE49-F238E27FC236}">
                <a16:creationId xmlns:a16="http://schemas.microsoft.com/office/drawing/2014/main" id="{4A838119-B408-8BB5-E6FF-284650470E5D}"/>
              </a:ext>
            </a:extLst>
          </p:cNvPr>
          <p:cNvPicPr>
            <a:picLocks noGrp="1" noChangeAspect="1"/>
          </p:cNvPicPr>
          <p:nvPr>
            <p:ph sz="quarter" idx="14"/>
          </p:nvPr>
        </p:nvPicPr>
        <p:blipFill>
          <a:blip r:embed="rId3"/>
          <a:srcRect l="5813" t="4101"/>
          <a:stretch>
            <a:fillRect/>
          </a:stretch>
        </p:blipFill>
        <p:spPr>
          <a:xfrm>
            <a:off x="2571114" y="1614488"/>
            <a:ext cx="6911660" cy="3651250"/>
          </a:xfrm>
          <a:prstGeom prst="rect">
            <a:avLst/>
          </a:prstGeom>
          <a:effectLst>
            <a:outerShdw blurRad="228600" dist="76200" dir="2700000" algn="ctr" rotWithShape="0">
              <a:srgbClr val="000000">
                <a:alpha val="40000"/>
              </a:srgbClr>
            </a:outerShdw>
          </a:effectLst>
        </p:spPr>
      </p:pic>
    </p:spTree>
    <p:extLst>
      <p:ext uri="{BB962C8B-B14F-4D97-AF65-F5344CB8AC3E}">
        <p14:creationId xmlns:p14="http://schemas.microsoft.com/office/powerpoint/2010/main" val="110520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5CE4D3-BBD8-5286-8B89-43EEFD141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45283CB5-40E5-87C8-3A61-530C2DDFDB7F}"/>
              </a:ext>
            </a:extLst>
          </p:cNvPr>
          <p:cNvSpPr/>
          <p:nvPr/>
        </p:nvSpPr>
        <p:spPr>
          <a:xfrm>
            <a:off x="0" y="0"/>
            <a:ext cx="12192000" cy="6857321"/>
          </a:xfrm>
          <a:prstGeom prst="rect">
            <a:avLst/>
          </a:prstGeom>
          <a:gradFill flip="none" rotWithShape="1">
            <a:gsLst>
              <a:gs pos="50000">
                <a:srgbClr val="000000">
                  <a:alpha val="50000"/>
                </a:srgbClr>
              </a:gs>
              <a:gs pos="97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sp>
        <p:nvSpPr>
          <p:cNvPr id="3" name="Title 2">
            <a:extLst>
              <a:ext uri="{FF2B5EF4-FFF2-40B4-BE49-F238E27FC236}">
                <a16:creationId xmlns:a16="http://schemas.microsoft.com/office/drawing/2014/main" id="{7217070D-BA7E-C99E-4173-5E7118D8B223}"/>
              </a:ext>
            </a:extLst>
          </p:cNvPr>
          <p:cNvSpPr>
            <a:spLocks noGrp="1"/>
          </p:cNvSpPr>
          <p:nvPr>
            <p:ph type="ctrTitle"/>
          </p:nvPr>
        </p:nvSpPr>
        <p:spPr>
          <a:xfrm>
            <a:off x="371288" y="1140293"/>
            <a:ext cx="9667015" cy="2412000"/>
          </a:xfrm>
        </p:spPr>
        <p:txBody>
          <a:bodyPr/>
          <a:lstStyle/>
          <a:p>
            <a:r>
              <a:rPr lang="en-US" dirty="0"/>
              <a:t>“Ad effectiveness and purchase intent were significantly higher when the ad was displayed on a platform that the audience trusted”</a:t>
            </a:r>
            <a:endParaRPr lang="en-GB" dirty="0"/>
          </a:p>
        </p:txBody>
      </p:sp>
      <p:sp>
        <p:nvSpPr>
          <p:cNvPr id="4" name="Text Placeholder 3">
            <a:extLst>
              <a:ext uri="{FF2B5EF4-FFF2-40B4-BE49-F238E27FC236}">
                <a16:creationId xmlns:a16="http://schemas.microsoft.com/office/drawing/2014/main" id="{35137DC9-1EC8-BB1D-9FDD-DC909B586618}"/>
              </a:ext>
            </a:extLst>
          </p:cNvPr>
          <p:cNvSpPr>
            <a:spLocks noGrp="1"/>
          </p:cNvSpPr>
          <p:nvPr>
            <p:ph type="body" sz="quarter" idx="14"/>
          </p:nvPr>
        </p:nvSpPr>
        <p:spPr>
          <a:xfrm>
            <a:off x="471771" y="3688817"/>
            <a:ext cx="6450012" cy="352613"/>
          </a:xfrm>
        </p:spPr>
        <p:txBody>
          <a:bodyPr>
            <a:normAutofit lnSpcReduction="10000"/>
          </a:bodyPr>
          <a:lstStyle/>
          <a:p>
            <a:r>
              <a:rPr lang="en-US" sz="1050" b="0" dirty="0">
                <a:latin typeface="+mn-lt"/>
                <a:ea typeface="+mn-ea"/>
                <a:cs typeface="+mn-cs"/>
              </a:rPr>
              <a:t>Source: Kristin Stewart (California State University/San Marcos) &amp; Isabella Cunningham</a:t>
            </a:r>
          </a:p>
          <a:p>
            <a:r>
              <a:rPr lang="en-US" sz="1050" b="0" dirty="0">
                <a:latin typeface="+mn-lt"/>
                <a:ea typeface="+mn-ea"/>
                <a:cs typeface="+mn-cs"/>
              </a:rPr>
              <a:t>(University of Texas/Austin), Journal of Advertising Research, 2017</a:t>
            </a:r>
            <a:endParaRPr lang="en-GB" sz="1050" b="0" dirty="0">
              <a:latin typeface="+mn-lt"/>
              <a:ea typeface="+mn-ea"/>
              <a:cs typeface="+mn-cs"/>
            </a:endParaRPr>
          </a:p>
        </p:txBody>
      </p:sp>
      <p:sp>
        <p:nvSpPr>
          <p:cNvPr id="7" name="Text Placeholder 3">
            <a:extLst>
              <a:ext uri="{FF2B5EF4-FFF2-40B4-BE49-F238E27FC236}">
                <a16:creationId xmlns:a16="http://schemas.microsoft.com/office/drawing/2014/main" id="{03B7CC04-AE53-4FE3-F2BE-1A35DE49F7AF}"/>
              </a:ext>
            </a:extLst>
          </p:cNvPr>
          <p:cNvSpPr txBox="1">
            <a:spLocks/>
          </p:cNvSpPr>
          <p:nvPr/>
        </p:nvSpPr>
        <p:spPr>
          <a:xfrm>
            <a:off x="371288" y="3512511"/>
            <a:ext cx="6450012" cy="3526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en-US" sz="1800" b="1" kern="1200" spc="30" baseline="0" dirty="0" smtClean="0">
                <a:solidFill>
                  <a:schemeClr val="bg1"/>
                </a:solidFill>
                <a:latin typeface="+mj-lt"/>
                <a:ea typeface="+mj-ea"/>
                <a:cs typeface="+mj-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pic>
        <p:nvPicPr>
          <p:cNvPr id="5" name="Picture 4">
            <a:extLst>
              <a:ext uri="{FF2B5EF4-FFF2-40B4-BE49-F238E27FC236}">
                <a16:creationId xmlns:a16="http://schemas.microsoft.com/office/drawing/2014/main" id="{8E64F881-5D33-FFBD-B7E6-BD3549522A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11" name="TextBox 10">
            <a:extLst>
              <a:ext uri="{FF2B5EF4-FFF2-40B4-BE49-F238E27FC236}">
                <a16:creationId xmlns:a16="http://schemas.microsoft.com/office/drawing/2014/main" id="{D42B4A39-7725-C83C-0FED-08BCAED77B8D}"/>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white"/>
                </a:solidFill>
                <a:effectLst/>
                <a:uLnTx/>
                <a:uFillTx/>
                <a:latin typeface="Arial"/>
                <a:ea typeface="+mn-ea"/>
                <a:cs typeface="+mn-cs"/>
              </a:rPr>
              <a:t>Toyota - Imagine the Possibilities</a:t>
            </a:r>
          </a:p>
        </p:txBody>
      </p:sp>
    </p:spTree>
    <p:extLst>
      <p:ext uri="{BB962C8B-B14F-4D97-AF65-F5344CB8AC3E}">
        <p14:creationId xmlns:p14="http://schemas.microsoft.com/office/powerpoint/2010/main" val="3779374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26324D-7CF8-DFCC-4684-37A0DE0BD666}"/>
              </a:ext>
            </a:extLst>
          </p:cNvPr>
          <p:cNvSpPr>
            <a:spLocks noGrp="1"/>
          </p:cNvSpPr>
          <p:nvPr>
            <p:ph type="title"/>
          </p:nvPr>
        </p:nvSpPr>
        <p:spPr/>
        <p:txBody>
          <a:bodyPr/>
          <a:lstStyle/>
          <a:p>
            <a:r>
              <a:rPr lang="en-US" dirty="0"/>
              <a:t>Trust is linked to profit growth</a:t>
            </a:r>
            <a:endParaRPr lang="en-GB" dirty="0"/>
          </a:p>
        </p:txBody>
      </p:sp>
      <p:sp>
        <p:nvSpPr>
          <p:cNvPr id="8" name="Text Placeholder 7">
            <a:extLst>
              <a:ext uri="{FF2B5EF4-FFF2-40B4-BE49-F238E27FC236}">
                <a16:creationId xmlns:a16="http://schemas.microsoft.com/office/drawing/2014/main" id="{23EB6AC4-00E9-7085-442C-BB4F3D61E516}"/>
              </a:ext>
            </a:extLst>
          </p:cNvPr>
          <p:cNvSpPr>
            <a:spLocks noGrp="1"/>
          </p:cNvSpPr>
          <p:nvPr>
            <p:ph type="body" sz="quarter" idx="15"/>
          </p:nvPr>
        </p:nvSpPr>
        <p:spPr>
          <a:xfrm>
            <a:off x="377758" y="5365115"/>
            <a:ext cx="8646972" cy="304800"/>
          </a:xfrm>
        </p:spPr>
        <p:txBody>
          <a:bodyPr/>
          <a:lstStyle/>
          <a:p>
            <a:r>
              <a:rPr lang="en-US" dirty="0"/>
              <a:t>Source: IPA Databank 2004-2022 for profit cases reporting very large trust improvements. NB: insufficient data prior to 2008. </a:t>
            </a:r>
            <a:endParaRPr lang="en-GB" dirty="0"/>
          </a:p>
        </p:txBody>
      </p:sp>
      <p:graphicFrame>
        <p:nvGraphicFramePr>
          <p:cNvPr id="9" name="Content Placeholder 3">
            <a:extLst>
              <a:ext uri="{FF2B5EF4-FFF2-40B4-BE49-F238E27FC236}">
                <a16:creationId xmlns:a16="http://schemas.microsoft.com/office/drawing/2014/main" id="{45FDF99C-5567-9FA4-23D2-7F692EFF3B96}"/>
              </a:ext>
            </a:extLst>
          </p:cNvPr>
          <p:cNvGraphicFramePr>
            <a:graphicFrameLocks noGrp="1"/>
          </p:cNvGraphicFramePr>
          <p:nvPr>
            <p:ph sz="quarter" idx="14"/>
          </p:nvPr>
        </p:nvGraphicFramePr>
        <p:xfrm>
          <a:off x="379413" y="1605252"/>
          <a:ext cx="11295062" cy="365125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descr="IPA-logo.jpg">
            <a:extLst>
              <a:ext uri="{FF2B5EF4-FFF2-40B4-BE49-F238E27FC236}">
                <a16:creationId xmlns:a16="http://schemas.microsoft.com/office/drawing/2014/main" id="{AC9B0A59-63CC-1B8A-CA84-770870DD18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8839" y="5365115"/>
            <a:ext cx="648072" cy="366032"/>
          </a:xfrm>
          <a:prstGeom prst="rect">
            <a:avLst/>
          </a:prstGeom>
        </p:spPr>
      </p:pic>
      <p:pic>
        <p:nvPicPr>
          <p:cNvPr id="11" name="Picture 10">
            <a:extLst>
              <a:ext uri="{FF2B5EF4-FFF2-40B4-BE49-F238E27FC236}">
                <a16:creationId xmlns:a16="http://schemas.microsoft.com/office/drawing/2014/main" id="{3F83AE70-D045-7660-E10F-B02F56C3C2C2}"/>
              </a:ext>
            </a:extLst>
          </p:cNvPr>
          <p:cNvPicPr>
            <a:picLocks noChangeAspect="1"/>
          </p:cNvPicPr>
          <p:nvPr/>
        </p:nvPicPr>
        <p:blipFill>
          <a:blip r:embed="rId5"/>
          <a:stretch>
            <a:fillRect/>
          </a:stretch>
        </p:blipFill>
        <p:spPr>
          <a:xfrm>
            <a:off x="10747388" y="5250793"/>
            <a:ext cx="1066855" cy="419122"/>
          </a:xfrm>
          <a:prstGeom prst="rect">
            <a:avLst/>
          </a:prstGeom>
        </p:spPr>
      </p:pic>
    </p:spTree>
    <p:extLst>
      <p:ext uri="{BB962C8B-B14F-4D97-AF65-F5344CB8AC3E}">
        <p14:creationId xmlns:p14="http://schemas.microsoft.com/office/powerpoint/2010/main" val="1265958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12DFE-10CF-228B-6B28-02F4039C9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6611D346-5659-E2C1-97D0-EFDCB6F99944}"/>
              </a:ext>
            </a:extLst>
          </p:cNvPr>
          <p:cNvSpPr/>
          <p:nvPr/>
        </p:nvSpPr>
        <p:spPr>
          <a:xfrm>
            <a:off x="0" y="0"/>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pic>
        <p:nvPicPr>
          <p:cNvPr id="9" name="Picture 8">
            <a:extLst>
              <a:ext uri="{FF2B5EF4-FFF2-40B4-BE49-F238E27FC236}">
                <a16:creationId xmlns:a16="http://schemas.microsoft.com/office/drawing/2014/main" id="{322E5EB0-DA15-99D6-1765-621C2CE60D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10" name="TextBox 9">
            <a:extLst>
              <a:ext uri="{FF2B5EF4-FFF2-40B4-BE49-F238E27FC236}">
                <a16:creationId xmlns:a16="http://schemas.microsoft.com/office/drawing/2014/main" id="{B4E7057E-8F3A-6647-1AA0-F5903F7BE5C4}"/>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white"/>
                </a:solidFill>
                <a:effectLst/>
                <a:uLnTx/>
                <a:uFillTx/>
                <a:latin typeface="Arial"/>
                <a:ea typeface="+mn-ea"/>
                <a:cs typeface="+mn-cs"/>
              </a:rPr>
              <a:t>Moju</a:t>
            </a:r>
            <a:r>
              <a:rPr kumimoji="0" lang="en-GB" sz="1000" b="0" i="0" u="none" strike="noStrike" kern="1200" cap="none" spc="0" normalizeH="0" baseline="0" noProof="0" dirty="0">
                <a:ln>
                  <a:noFill/>
                </a:ln>
                <a:solidFill>
                  <a:prstClr val="white"/>
                </a:solidFill>
                <a:effectLst/>
                <a:uLnTx/>
                <a:uFillTx/>
                <a:latin typeface="Arial"/>
                <a:ea typeface="+mn-ea"/>
                <a:cs typeface="+mn-cs"/>
              </a:rPr>
              <a:t> - Game Show</a:t>
            </a:r>
          </a:p>
        </p:txBody>
      </p:sp>
      <p:sp>
        <p:nvSpPr>
          <p:cNvPr id="5" name="Title 4">
            <a:extLst>
              <a:ext uri="{FF2B5EF4-FFF2-40B4-BE49-F238E27FC236}">
                <a16:creationId xmlns:a16="http://schemas.microsoft.com/office/drawing/2014/main" id="{EF90C260-AA04-1393-AE96-8ACCA1106B5A}"/>
              </a:ext>
            </a:extLst>
          </p:cNvPr>
          <p:cNvSpPr>
            <a:spLocks noGrp="1"/>
          </p:cNvSpPr>
          <p:nvPr>
            <p:ph type="ctrTitle"/>
          </p:nvPr>
        </p:nvSpPr>
        <p:spPr/>
        <p:txBody>
          <a:bodyPr/>
          <a:lstStyle/>
          <a:p>
            <a:r>
              <a:rPr lang="en-US" dirty="0"/>
              <a:t>Trust now ranks as the No. 2 metric linked to </a:t>
            </a:r>
            <a:r>
              <a:rPr lang="en-US"/>
              <a:t>driving business </a:t>
            </a:r>
            <a:r>
              <a:rPr lang="en-US" dirty="0"/>
              <a:t>effects</a:t>
            </a:r>
            <a:endParaRPr lang="en-GB" dirty="0"/>
          </a:p>
        </p:txBody>
      </p:sp>
      <p:sp>
        <p:nvSpPr>
          <p:cNvPr id="7" name="Text Placeholder 6">
            <a:extLst>
              <a:ext uri="{FF2B5EF4-FFF2-40B4-BE49-F238E27FC236}">
                <a16:creationId xmlns:a16="http://schemas.microsoft.com/office/drawing/2014/main" id="{ADFD685D-29D0-0E3B-ECB0-79E06A627929}"/>
              </a:ext>
            </a:extLst>
          </p:cNvPr>
          <p:cNvSpPr>
            <a:spLocks noGrp="1"/>
          </p:cNvSpPr>
          <p:nvPr>
            <p:ph type="body" sz="quarter" idx="14"/>
          </p:nvPr>
        </p:nvSpPr>
        <p:spPr/>
        <p:txBody>
          <a:bodyPr/>
          <a:lstStyle/>
          <a:p>
            <a:endParaRPr lang="en-GB"/>
          </a:p>
        </p:txBody>
      </p:sp>
      <p:sp>
        <p:nvSpPr>
          <p:cNvPr id="11" name="Text Placeholder 3">
            <a:extLst>
              <a:ext uri="{FF2B5EF4-FFF2-40B4-BE49-F238E27FC236}">
                <a16:creationId xmlns:a16="http://schemas.microsoft.com/office/drawing/2014/main" id="{31F8716F-BCBB-C735-BA73-D0601F5A1106}"/>
              </a:ext>
            </a:extLst>
          </p:cNvPr>
          <p:cNvSpPr txBox="1">
            <a:spLocks/>
          </p:cNvSpPr>
          <p:nvPr/>
        </p:nvSpPr>
        <p:spPr>
          <a:xfrm>
            <a:off x="471771" y="3688817"/>
            <a:ext cx="6450012" cy="3526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en-US" sz="1800" b="1" kern="1200" spc="30" baseline="0" dirty="0" smtClean="0">
                <a:solidFill>
                  <a:schemeClr val="bg1"/>
                </a:solidFill>
                <a:latin typeface="+mj-lt"/>
                <a:ea typeface="+mj-ea"/>
                <a:cs typeface="+mj-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panose="020B0604020202020204" pitchFamily="34" charset="0"/>
              <a:buNone/>
              <a:tabLst/>
              <a:defRPr/>
            </a:pPr>
            <a:r>
              <a:rPr kumimoji="0" lang="en-US" sz="1050" b="0" i="0" u="none" strike="noStrike" kern="1200" cap="none" spc="30" normalizeH="0" baseline="0" noProof="0" dirty="0">
                <a:ln>
                  <a:noFill/>
                </a:ln>
                <a:solidFill>
                  <a:prstClr val="white"/>
                </a:solidFill>
                <a:effectLst/>
                <a:uLnTx/>
                <a:uFillTx/>
                <a:latin typeface="Arial"/>
                <a:ea typeface="+mj-ea"/>
                <a:cs typeface="+mj-cs"/>
              </a:rPr>
              <a:t>Source: IPA Effectiveness Databank 2016 - 2024</a:t>
            </a:r>
          </a:p>
        </p:txBody>
      </p:sp>
    </p:spTree>
    <p:extLst>
      <p:ext uri="{BB962C8B-B14F-4D97-AF65-F5344CB8AC3E}">
        <p14:creationId xmlns:p14="http://schemas.microsoft.com/office/powerpoint/2010/main" val="157640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FA2A-8FCE-01BB-FE0C-E5FE143BBC57}"/>
              </a:ext>
            </a:extLst>
          </p:cNvPr>
          <p:cNvSpPr>
            <a:spLocks noGrp="1"/>
          </p:cNvSpPr>
          <p:nvPr>
            <p:ph type="title"/>
          </p:nvPr>
        </p:nvSpPr>
        <p:spPr/>
        <p:txBody>
          <a:bodyPr/>
          <a:lstStyle/>
          <a:p>
            <a:r>
              <a:rPr lang="en-US" dirty="0"/>
              <a:t>Trust is important because it’s linked to business effects</a:t>
            </a:r>
            <a:endParaRPr lang="en-GB" dirty="0"/>
          </a:p>
        </p:txBody>
      </p:sp>
      <p:pic>
        <p:nvPicPr>
          <p:cNvPr id="9" name="Content Placeholder 8">
            <a:extLst>
              <a:ext uri="{FF2B5EF4-FFF2-40B4-BE49-F238E27FC236}">
                <a16:creationId xmlns:a16="http://schemas.microsoft.com/office/drawing/2014/main" id="{1152F70C-7D9C-29F3-110D-818B1C6E85EE}"/>
              </a:ext>
            </a:extLst>
          </p:cNvPr>
          <p:cNvPicPr>
            <a:picLocks noGrp="1" noChangeAspect="1"/>
          </p:cNvPicPr>
          <p:nvPr>
            <p:ph sz="quarter" idx="14"/>
          </p:nvPr>
        </p:nvPicPr>
        <p:blipFill>
          <a:blip r:embed="rId3"/>
          <a:stretch>
            <a:fillRect/>
          </a:stretch>
        </p:blipFill>
        <p:spPr>
          <a:xfrm>
            <a:off x="1309399" y="1713356"/>
            <a:ext cx="9465249" cy="3319527"/>
          </a:xfrm>
          <a:prstGeom prst="rect">
            <a:avLst/>
          </a:prstGeom>
          <a:effectLst>
            <a:outerShdw blurRad="228600" dist="38100" dir="2700000" algn="ctr" rotWithShape="0">
              <a:srgbClr val="000000">
                <a:alpha val="40000"/>
              </a:srgbClr>
            </a:outerShdw>
          </a:effectLst>
        </p:spPr>
      </p:pic>
      <p:sp>
        <p:nvSpPr>
          <p:cNvPr id="5" name="Text Placeholder 4">
            <a:extLst>
              <a:ext uri="{FF2B5EF4-FFF2-40B4-BE49-F238E27FC236}">
                <a16:creationId xmlns:a16="http://schemas.microsoft.com/office/drawing/2014/main" id="{FA2EB5A2-B557-C3B4-CF3D-700D3152D189}"/>
              </a:ext>
            </a:extLst>
          </p:cNvPr>
          <p:cNvSpPr>
            <a:spLocks noGrp="1"/>
          </p:cNvSpPr>
          <p:nvPr>
            <p:ph type="body" sz="quarter" idx="15"/>
          </p:nvPr>
        </p:nvSpPr>
        <p:spPr>
          <a:xfrm>
            <a:off x="377758" y="5365114"/>
            <a:ext cx="8283642" cy="362585"/>
          </a:xfrm>
        </p:spPr>
        <p:txBody>
          <a:bodyPr/>
          <a:lstStyle/>
          <a:p>
            <a:r>
              <a:rPr lang="en-GB" dirty="0"/>
              <a:t>Source: Trust-building advertising works, IPA, 2026. </a:t>
            </a:r>
            <a:r>
              <a:rPr lang="en-US" dirty="0"/>
              <a:t>N=812 for-profit IPA Effectiveness Databank campaigns 1998 to 2024.</a:t>
            </a:r>
          </a:p>
          <a:p>
            <a:endParaRPr lang="en-GB" dirty="0"/>
          </a:p>
        </p:txBody>
      </p:sp>
      <p:pic>
        <p:nvPicPr>
          <p:cNvPr id="6" name="Picture 5" descr="IPA-logo.jpg">
            <a:extLst>
              <a:ext uri="{FF2B5EF4-FFF2-40B4-BE49-F238E27FC236}">
                <a16:creationId xmlns:a16="http://schemas.microsoft.com/office/drawing/2014/main" id="{18BC12A2-162A-590E-3370-2507EAE0A0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1136" y="5365114"/>
            <a:ext cx="648072" cy="366032"/>
          </a:xfrm>
          <a:prstGeom prst="rect">
            <a:avLst/>
          </a:prstGeom>
        </p:spPr>
      </p:pic>
    </p:spTree>
    <p:extLst>
      <p:ext uri="{BB962C8B-B14F-4D97-AF65-F5344CB8AC3E}">
        <p14:creationId xmlns:p14="http://schemas.microsoft.com/office/powerpoint/2010/main" val="20617619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27370-8C89-6922-7277-6D51484AAB23}"/>
              </a:ext>
            </a:extLst>
          </p:cNvPr>
          <p:cNvPicPr>
            <a:picLocks noChangeAspect="1"/>
          </p:cNvPicPr>
          <p:nvPr/>
        </p:nvPicPr>
        <p:blipFill>
          <a:blip r:embed="rId3"/>
          <a:stretch>
            <a:fillRect/>
          </a:stretch>
        </p:blipFill>
        <p:spPr>
          <a:xfrm>
            <a:off x="2781388" y="1614488"/>
            <a:ext cx="6491111" cy="3635812"/>
          </a:xfrm>
          <a:prstGeom prst="rect">
            <a:avLst/>
          </a:prstGeom>
          <a:effectLst>
            <a:outerShdw blurRad="228600" dist="38100" dir="2700000" algn="ctr" rotWithShape="0">
              <a:srgbClr val="000000">
                <a:alpha val="40000"/>
              </a:srgbClr>
            </a:outerShdw>
          </a:effectLst>
        </p:spPr>
      </p:pic>
      <p:sp>
        <p:nvSpPr>
          <p:cNvPr id="2" name="Title 1">
            <a:extLst>
              <a:ext uri="{FF2B5EF4-FFF2-40B4-BE49-F238E27FC236}">
                <a16:creationId xmlns:a16="http://schemas.microsoft.com/office/drawing/2014/main" id="{6681EE9B-4522-5B52-61A8-182829A39B0C}"/>
              </a:ext>
            </a:extLst>
          </p:cNvPr>
          <p:cNvSpPr>
            <a:spLocks noGrp="1"/>
          </p:cNvSpPr>
          <p:nvPr>
            <p:ph type="title"/>
          </p:nvPr>
        </p:nvSpPr>
        <p:spPr/>
        <p:txBody>
          <a:bodyPr>
            <a:normAutofit/>
          </a:bodyPr>
          <a:lstStyle/>
          <a:p>
            <a:r>
              <a:rPr lang="en-US" dirty="0"/>
              <a:t>Advertising’s reputation </a:t>
            </a:r>
            <a:r>
              <a:rPr lang="en-US"/>
              <a:t>is recovering</a:t>
            </a:r>
            <a:endParaRPr lang="en-GB" dirty="0"/>
          </a:p>
        </p:txBody>
      </p:sp>
      <p:sp>
        <p:nvSpPr>
          <p:cNvPr id="4" name="Text Placeholder 3">
            <a:extLst>
              <a:ext uri="{FF2B5EF4-FFF2-40B4-BE49-F238E27FC236}">
                <a16:creationId xmlns:a16="http://schemas.microsoft.com/office/drawing/2014/main" id="{08EFCF7C-487F-DF2A-A4E2-B0A8182F5B92}"/>
              </a:ext>
            </a:extLst>
          </p:cNvPr>
          <p:cNvSpPr>
            <a:spLocks noGrp="1"/>
          </p:cNvSpPr>
          <p:nvPr>
            <p:ph type="body" sz="quarter" idx="15"/>
          </p:nvPr>
        </p:nvSpPr>
        <p:spPr>
          <a:xfrm>
            <a:off x="377757" y="5365115"/>
            <a:ext cx="10409305" cy="235585"/>
          </a:xfrm>
        </p:spPr>
        <p:txBody>
          <a:bodyPr/>
          <a:lstStyle/>
          <a:p>
            <a:r>
              <a:rPr lang="en-GB" dirty="0"/>
              <a:t>Source: Public Trust in Advertising, Advertising Association, Credos. 2026.</a:t>
            </a:r>
          </a:p>
        </p:txBody>
      </p:sp>
    </p:spTree>
    <p:extLst>
      <p:ext uri="{BB962C8B-B14F-4D97-AF65-F5344CB8AC3E}">
        <p14:creationId xmlns:p14="http://schemas.microsoft.com/office/powerpoint/2010/main" val="3339488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F830C-9F0A-F574-9193-8915F785860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F9A585D-9586-F8E7-7717-5457DF85E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BAF56177-9112-FA31-8930-9908307CBC47}"/>
              </a:ext>
            </a:extLst>
          </p:cNvPr>
          <p:cNvSpPr/>
          <p:nvPr/>
        </p:nvSpPr>
        <p:spPr>
          <a:xfrm>
            <a:off x="0" y="679"/>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097C7BF2-217B-8FF3-1367-4D2DB2A852DE}"/>
              </a:ext>
            </a:extLst>
          </p:cNvPr>
          <p:cNvSpPr/>
          <p:nvPr/>
        </p:nvSpPr>
        <p:spPr>
          <a:xfrm rot="10800000">
            <a:off x="0" y="679"/>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 Placeholder 11">
            <a:extLst>
              <a:ext uri="{FF2B5EF4-FFF2-40B4-BE49-F238E27FC236}">
                <a16:creationId xmlns:a16="http://schemas.microsoft.com/office/drawing/2014/main" id="{FDD11CB3-3E76-953B-A578-B4217863280E}"/>
              </a:ext>
            </a:extLst>
          </p:cNvPr>
          <p:cNvSpPr>
            <a:spLocks noGrp="1"/>
          </p:cNvSpPr>
          <p:nvPr>
            <p:ph type="body" sz="quarter" idx="17"/>
          </p:nvPr>
        </p:nvSpPr>
        <p:spPr>
          <a:xfrm>
            <a:off x="371476" y="1871028"/>
            <a:ext cx="3955252" cy="3059113"/>
          </a:xfrm>
        </p:spPr>
        <p:txBody>
          <a:bodyPr>
            <a:normAutofit/>
          </a:bodyPr>
          <a:lstStyle/>
          <a:p>
            <a:pPr algn="ctr"/>
            <a:r>
              <a:rPr lang="en-US" sz="2400" dirty="0">
                <a:solidFill>
                  <a:schemeClr val="bg1"/>
                </a:solidFill>
              </a:rPr>
              <a:t>More likely to trust advertising seen within professional content </a:t>
            </a:r>
            <a:endParaRPr lang="en-GB" sz="2400" dirty="0">
              <a:solidFill>
                <a:schemeClr val="bg1"/>
              </a:solidFill>
            </a:endParaRPr>
          </a:p>
        </p:txBody>
      </p:sp>
      <p:sp>
        <p:nvSpPr>
          <p:cNvPr id="10" name="Title 9">
            <a:extLst>
              <a:ext uri="{FF2B5EF4-FFF2-40B4-BE49-F238E27FC236}">
                <a16:creationId xmlns:a16="http://schemas.microsoft.com/office/drawing/2014/main" id="{3CBCF27E-A9FE-79F6-0B13-8036DF21ED0F}"/>
              </a:ext>
            </a:extLst>
          </p:cNvPr>
          <p:cNvSpPr>
            <a:spLocks noGrp="1"/>
          </p:cNvSpPr>
          <p:nvPr>
            <p:ph type="title"/>
          </p:nvPr>
        </p:nvSpPr>
        <p:spPr/>
        <p:txBody>
          <a:bodyPr/>
          <a:lstStyle/>
          <a:p>
            <a:r>
              <a:rPr lang="en-GB" sz="12000" dirty="0">
                <a:solidFill>
                  <a:schemeClr val="bg1"/>
                </a:solidFill>
              </a:rPr>
              <a:t>+44%</a:t>
            </a:r>
          </a:p>
        </p:txBody>
      </p:sp>
      <p:sp>
        <p:nvSpPr>
          <p:cNvPr id="11" name="Text Placeholder 10">
            <a:extLst>
              <a:ext uri="{FF2B5EF4-FFF2-40B4-BE49-F238E27FC236}">
                <a16:creationId xmlns:a16="http://schemas.microsoft.com/office/drawing/2014/main" id="{DA5B79E2-9264-A4F3-C239-05C2AEA5EF64}"/>
              </a:ext>
            </a:extLst>
          </p:cNvPr>
          <p:cNvSpPr>
            <a:spLocks noGrp="1"/>
          </p:cNvSpPr>
          <p:nvPr>
            <p:ph type="body" sz="quarter" idx="16"/>
          </p:nvPr>
        </p:nvSpPr>
        <p:spPr>
          <a:xfrm>
            <a:off x="371476" y="6211421"/>
            <a:ext cx="11334816" cy="304800"/>
          </a:xfrm>
        </p:spPr>
        <p:txBody>
          <a:bodyPr/>
          <a:lstStyle/>
          <a:p>
            <a:r>
              <a:rPr lang="en-GB" dirty="0">
                <a:solidFill>
                  <a:schemeClr val="bg1"/>
                </a:solidFill>
              </a:rPr>
              <a:t>Source: Context Effects, Map The Territory &amp; Tapestry Research, 2024. Staying Power, Tapestry Research, 2025.</a:t>
            </a:r>
          </a:p>
        </p:txBody>
      </p:sp>
      <p:sp>
        <p:nvSpPr>
          <p:cNvPr id="6" name="Text Placeholder 11">
            <a:extLst>
              <a:ext uri="{FF2B5EF4-FFF2-40B4-BE49-F238E27FC236}">
                <a16:creationId xmlns:a16="http://schemas.microsoft.com/office/drawing/2014/main" id="{440273B4-4E17-99C0-1CFC-25F25C08A15C}"/>
              </a:ext>
            </a:extLst>
          </p:cNvPr>
          <p:cNvSpPr txBox="1">
            <a:spLocks/>
          </p:cNvSpPr>
          <p:nvPr/>
        </p:nvSpPr>
        <p:spPr>
          <a:xfrm>
            <a:off x="7747605" y="5028491"/>
            <a:ext cx="3525504" cy="3184849"/>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solidFill>
                  <a:schemeClr val="bg1"/>
                </a:solidFill>
              </a:rPr>
              <a:t>Higher brand trust when watched with others</a:t>
            </a:r>
            <a:endParaRPr lang="en-GB" sz="2400" dirty="0">
              <a:solidFill>
                <a:schemeClr val="bg1"/>
              </a:solidFill>
            </a:endParaRPr>
          </a:p>
        </p:txBody>
      </p:sp>
      <p:sp>
        <p:nvSpPr>
          <p:cNvPr id="7" name="Title 9">
            <a:extLst>
              <a:ext uri="{FF2B5EF4-FFF2-40B4-BE49-F238E27FC236}">
                <a16:creationId xmlns:a16="http://schemas.microsoft.com/office/drawing/2014/main" id="{52029F3B-EE5F-7C52-5E49-68D4A12C9D14}"/>
              </a:ext>
            </a:extLst>
          </p:cNvPr>
          <p:cNvSpPr txBox="1">
            <a:spLocks/>
          </p:cNvSpPr>
          <p:nvPr/>
        </p:nvSpPr>
        <p:spPr>
          <a:xfrm>
            <a:off x="7440727" y="3282714"/>
            <a:ext cx="4459604" cy="1745777"/>
          </a:xfrm>
          <a:prstGeom prst="rect">
            <a:avLst/>
          </a:prstGeom>
        </p:spPr>
        <p:txBody>
          <a:bodyPr vert="horz" lIns="91440" tIns="45720" rIns="91440" bIns="0" rtlCol="0" anchor="t">
            <a:noAutofit/>
          </a:bodyPr>
          <a:lstStyle>
            <a:lvl1pPr algn="l" defTabSz="914400" rtl="0" eaLnBrk="1" latinLnBrk="0" hangingPunct="1">
              <a:lnSpc>
                <a:spcPct val="90000"/>
              </a:lnSpc>
              <a:spcBef>
                <a:spcPct val="0"/>
              </a:spcBef>
              <a:buNone/>
              <a:defRPr sz="12600" b="1" kern="5000" spc="-700" baseline="0">
                <a:solidFill>
                  <a:schemeClr val="tx2"/>
                </a:solidFill>
                <a:latin typeface="+mj-lt"/>
                <a:ea typeface="+mj-ea"/>
                <a:cs typeface="+mj-cs"/>
              </a:defRPr>
            </a:lvl1pPr>
          </a:lstStyle>
          <a:p>
            <a:r>
              <a:rPr lang="en-GB" sz="12000" dirty="0">
                <a:solidFill>
                  <a:schemeClr val="bg1"/>
                </a:solidFill>
              </a:rPr>
              <a:t>+15%</a:t>
            </a:r>
          </a:p>
        </p:txBody>
      </p:sp>
      <p:pic>
        <p:nvPicPr>
          <p:cNvPr id="14" name="Picture 13">
            <a:extLst>
              <a:ext uri="{FF2B5EF4-FFF2-40B4-BE49-F238E27FC236}">
                <a16:creationId xmlns:a16="http://schemas.microsoft.com/office/drawing/2014/main" id="{9A155B13-2C21-BCEA-E899-50951EAD472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17" name="TextBox 16">
            <a:extLst>
              <a:ext uri="{FF2B5EF4-FFF2-40B4-BE49-F238E27FC236}">
                <a16:creationId xmlns:a16="http://schemas.microsoft.com/office/drawing/2014/main" id="{6AE92D92-38AC-69CA-D349-10463246B9E3}"/>
              </a:ext>
            </a:extLst>
          </p:cNvPr>
          <p:cNvSpPr txBox="1"/>
          <p:nvPr/>
        </p:nvSpPr>
        <p:spPr>
          <a:xfrm rot="16200000">
            <a:off x="10486929" y="4324278"/>
            <a:ext cx="2982494" cy="246221"/>
          </a:xfrm>
          <a:prstGeom prst="rect">
            <a:avLst/>
          </a:prstGeom>
          <a:noFill/>
        </p:spPr>
        <p:txBody>
          <a:bodyPr wrap="square" rtlCol="0">
            <a:spAutoFit/>
          </a:bodyPr>
          <a:lstStyle/>
          <a:p>
            <a:pPr lvl="0">
              <a:defRPr/>
            </a:pPr>
            <a:r>
              <a:rPr lang="en-GB" sz="1000" dirty="0">
                <a:solidFill>
                  <a:prstClr val="white"/>
                </a:solidFill>
              </a:rPr>
              <a:t>Currys - Analysis Paralysis</a:t>
            </a:r>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92362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F7E96-3863-43E4-8840-1C2FB4DBBE44}"/>
              </a:ext>
            </a:extLst>
          </p:cNvPr>
          <p:cNvSpPr>
            <a:spLocks noGrp="1"/>
          </p:cNvSpPr>
          <p:nvPr>
            <p:ph type="title"/>
          </p:nvPr>
        </p:nvSpPr>
        <p:spPr/>
        <p:txBody>
          <a:bodyPr/>
          <a:lstStyle/>
          <a:p>
            <a:r>
              <a:rPr lang="en-GB" dirty="0"/>
              <a:t>Perceived cost signals trust</a:t>
            </a:r>
          </a:p>
        </p:txBody>
      </p:sp>
      <p:sp>
        <p:nvSpPr>
          <p:cNvPr id="3" name="Text Placeholder 2">
            <a:extLst>
              <a:ext uri="{FF2B5EF4-FFF2-40B4-BE49-F238E27FC236}">
                <a16:creationId xmlns:a16="http://schemas.microsoft.com/office/drawing/2014/main" id="{44C1C658-38C1-410B-9EE4-F5FF6557458F}"/>
              </a:ext>
            </a:extLst>
          </p:cNvPr>
          <p:cNvSpPr>
            <a:spLocks noGrp="1"/>
          </p:cNvSpPr>
          <p:nvPr>
            <p:ph type="body" sz="quarter" idx="15"/>
          </p:nvPr>
        </p:nvSpPr>
        <p:spPr/>
        <p:txBody>
          <a:bodyPr/>
          <a:lstStyle/>
          <a:p>
            <a:r>
              <a:rPr lang="en-GB" dirty="0"/>
              <a:t>Source: Signalling Success, 2020, house51/Thinkbox. Base: all adults (3,654)</a:t>
            </a:r>
            <a:endParaRPr lang="en-US" kern="0" dirty="0">
              <a:latin typeface="Calibri" panose="020F0502020204030204"/>
            </a:endParaRPr>
          </a:p>
          <a:p>
            <a:endParaRPr lang="en-GB" dirty="0"/>
          </a:p>
        </p:txBody>
      </p:sp>
      <p:sp>
        <p:nvSpPr>
          <p:cNvPr id="8" name="TextBox 7">
            <a:extLst>
              <a:ext uri="{FF2B5EF4-FFF2-40B4-BE49-F238E27FC236}">
                <a16:creationId xmlns:a16="http://schemas.microsoft.com/office/drawing/2014/main" id="{C45875B1-B675-47CB-B1A1-06395279A6B4}"/>
              </a:ext>
            </a:extLst>
          </p:cNvPr>
          <p:cNvSpPr txBox="1"/>
          <p:nvPr/>
        </p:nvSpPr>
        <p:spPr>
          <a:xfrm rot="16200000">
            <a:off x="-696044" y="2811858"/>
            <a:ext cx="351171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mn-cs"/>
              </a:rPr>
              <a:t>TRUST  SIGNAL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err="1">
              <a:ln>
                <a:noFill/>
              </a:ln>
              <a:solidFill>
                <a:srgbClr val="4D4D4D"/>
              </a:solidFill>
              <a:effectLst/>
              <a:uLnTx/>
              <a:uFillTx/>
              <a:latin typeface="Arial"/>
              <a:ea typeface="+mn-ea"/>
              <a:cs typeface="+mn-cs"/>
            </a:endParaRPr>
          </a:p>
        </p:txBody>
      </p:sp>
      <p:graphicFrame>
        <p:nvGraphicFramePr>
          <p:cNvPr id="7" name="Content Placeholder 6">
            <a:extLst>
              <a:ext uri="{FF2B5EF4-FFF2-40B4-BE49-F238E27FC236}">
                <a16:creationId xmlns:a16="http://schemas.microsoft.com/office/drawing/2014/main" id="{58B36E93-7F04-0D6E-71C4-FD0043EFDCEA}"/>
              </a:ext>
            </a:extLst>
          </p:cNvPr>
          <p:cNvGraphicFramePr>
            <a:graphicFrameLocks noGrp="1"/>
          </p:cNvGraphicFramePr>
          <p:nvPr>
            <p:ph sz="quarter" idx="14"/>
            <p:extLst>
              <p:ext uri="{D42A27DB-BD31-4B8C-83A1-F6EECF244321}">
                <p14:modId xmlns:p14="http://schemas.microsoft.com/office/powerpoint/2010/main" val="1954105396"/>
              </p:ext>
            </p:extLst>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44023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PASSING_SCORE" val="0.000000"/>
  <p:tag name="ISPRING_ULTRA_SCORM_COURSE_ID" val="316CFD80-1DBF-4797-81F9-556B7541FB8B"/>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26"/>
  <p:tag name="ISPRINGCLOUDFOLDERPATH" val="Repository/Nickable Charts/TV  viewing &amp; audiences"/>
  <p:tag name="ISPRING_OUTPUT_FOLDER" val="S:\Thinkbox.tv\Website content\4.Research\Nickable Charts\Effectiveness and Planning\The Power of Trust"/>
  <p:tag name="ISPRING_PRESENTATION_TITLE" val="The Power of Trust"/>
  <p:tag name="ISPRING_FIRST_PUBLISH" val="1"/>
  <p:tag name="ISPRING_SCORM_RATE_QUIZZES"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10.xml><?xml version="1.0" encoding="utf-8"?>
<a:theme xmlns:a="http://schemas.openxmlformats.org/drawingml/2006/main" name="15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3.xml><?xml version="1.0" encoding="utf-8"?>
<a:theme xmlns:a="http://schemas.openxmlformats.org/drawingml/2006/main" name="5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4.xml><?xml version="1.0" encoding="utf-8"?>
<a:theme xmlns:a="http://schemas.openxmlformats.org/drawingml/2006/main" name="3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D00"/>
        </a:solidFill>
        <a:ln w="15875">
          <a:solidFill>
            <a:schemeClr val="accent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5.xml><?xml version="1.0" encoding="utf-8"?>
<a:theme xmlns:a="http://schemas.openxmlformats.org/drawingml/2006/main" name="1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6.xml><?xml version="1.0" encoding="utf-8"?>
<a:theme xmlns:a="http://schemas.openxmlformats.org/drawingml/2006/main" name="4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7.xml><?xml version="1.0" encoding="utf-8"?>
<a:theme xmlns:a="http://schemas.openxmlformats.org/drawingml/2006/main" name="6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ThinkboxPowerPoint_Template_Nov17_FINAL.pptx" id="{3F326CAD-93B2-44EF-A03C-22051131FAD6}" vid="{43955D0F-805C-462F-9BA3-8D8784816F2A}"/>
    </a:ext>
  </a:extLst>
</a:theme>
</file>

<file path=ppt/theme/theme8.xml><?xml version="1.0" encoding="utf-8"?>
<a:theme xmlns:a="http://schemas.openxmlformats.org/drawingml/2006/main" name="7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ThinkboxPowerPoint_Template_Nov17_FINAL.pptx" id="{3F326CAD-93B2-44EF-A03C-22051131FAD6}" vid="{43955D0F-805C-462F-9BA3-8D8784816F2A}"/>
    </a:ext>
  </a:extLst>
</a:theme>
</file>

<file path=ppt/theme/theme9.xml><?xml version="1.0" encoding="utf-8"?>
<a:theme xmlns:a="http://schemas.openxmlformats.org/drawingml/2006/main" name="The long and the short of it for McCains Brussels Dec 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F2DAF52A-30DF-8340-A30B-F82F35615CAF}" vid="{C9E982A6-3EE6-E541-B1B8-70D6B0DA0A6B}"/>
    </a:ext>
  </a:extLst>
</a:theme>
</file>

<file path=ppt/theme/themeOverride1.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house51">
    <a:dk1>
      <a:sysClr val="windowText" lastClr="000000"/>
    </a:dk1>
    <a:lt1>
      <a:sysClr val="window" lastClr="FFFFFF"/>
    </a:lt1>
    <a:dk2>
      <a:srgbClr val="77AF2B"/>
    </a:dk2>
    <a:lt2>
      <a:srgbClr val="104894"/>
    </a:lt2>
    <a:accent1>
      <a:srgbClr val="6BC9C3"/>
    </a:accent1>
    <a:accent2>
      <a:srgbClr val="A19A9C"/>
    </a:accent2>
    <a:accent3>
      <a:srgbClr val="EF8024"/>
    </a:accent3>
    <a:accent4>
      <a:srgbClr val="E3499B"/>
    </a:accent4>
    <a:accent5>
      <a:srgbClr val="EC331E"/>
    </a:accent5>
    <a:accent6>
      <a:srgbClr val="F5DB42"/>
    </a:accent6>
    <a:hlink>
      <a:srgbClr val="000000"/>
    </a:hlink>
    <a:folHlink>
      <a:srgbClr val="EC331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1F8487C-746C-4DFD-8509-A180F29D1862}">
  <we:reference id="WA200001745" version="1.0.1.5" store="Omex" storeType="OMEX"/>
  <we:alternateReferences>
    <we:reference id="WA200001745" version="1.0.1.5" store="WA20000174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2F1BA96B62EC48BBE10C7FA30F2811" ma:contentTypeVersion="10" ma:contentTypeDescription="Create a new document." ma:contentTypeScope="" ma:versionID="bc5859252107d26ade36ac6da92e4e87">
  <xsd:schema xmlns:xsd="http://www.w3.org/2001/XMLSchema" xmlns:xs="http://www.w3.org/2001/XMLSchema" xmlns:p="http://schemas.microsoft.com/office/2006/metadata/properties" xmlns:ns2="d8fcc8b7-b09b-47d4-9ecc-f5937158678f" xmlns:ns3="aa472dba-c4b9-408d-9083-6db5dcb0046f" targetNamespace="http://schemas.microsoft.com/office/2006/metadata/properties" ma:root="true" ma:fieldsID="6302c011cb6eac02ebcbd53f803ff3d2" ns2:_="" ns3:_="">
    <xsd:import namespace="d8fcc8b7-b09b-47d4-9ecc-f5937158678f"/>
    <xsd:import namespace="aa472dba-c4b9-408d-9083-6db5dcb0046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fcc8b7-b09b-47d4-9ecc-f593715867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472dba-c4b9-408d-9083-6db5dcb0046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D5CEEF-3DEC-4680-8F75-CA4B36C5AE6B}">
  <ds:schemaRefs>
    <ds:schemaRef ds:uri="http://schemas.microsoft.com/sharepoint/v3/contenttype/forms"/>
  </ds:schemaRefs>
</ds:datastoreItem>
</file>

<file path=customXml/itemProps2.xml><?xml version="1.0" encoding="utf-8"?>
<ds:datastoreItem xmlns:ds="http://schemas.openxmlformats.org/officeDocument/2006/customXml" ds:itemID="{CE7E7736-2190-4A62-9E4D-0E764B142F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fcc8b7-b09b-47d4-9ecc-f5937158678f"/>
    <ds:schemaRef ds:uri="aa472dba-c4b9-408d-9083-6db5dcb004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E2865E-B599-4796-9AD0-627CBC61A47D}">
  <ds:schemaRefs>
    <ds:schemaRef ds:uri="http://schemas.microsoft.com/office/2006/metadata/properties"/>
    <ds:schemaRef ds:uri="http://www.w3.org/XML/1998/namespace"/>
    <ds:schemaRef ds:uri="http://schemas.microsoft.com/office/2006/documentManagement/types"/>
    <ds:schemaRef ds:uri="http://purl.org/dc/dcmitype/"/>
    <ds:schemaRef ds:uri="http://schemas.microsoft.com/office/infopath/2007/PartnerControls"/>
    <ds:schemaRef ds:uri="http://purl.org/dc/terms/"/>
    <ds:schemaRef ds:uri="http://schemas.openxmlformats.org/package/2006/metadata/core-properties"/>
    <ds:schemaRef ds:uri="aa472dba-c4b9-408d-9083-6db5dcb0046f"/>
    <ds:schemaRef ds:uri="d8fcc8b7-b09b-47d4-9ecc-f5937158678f"/>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3139</Words>
  <Application>Microsoft Office PowerPoint</Application>
  <PresentationFormat>Widescreen</PresentationFormat>
  <Paragraphs>239</Paragraphs>
  <Slides>20</Slides>
  <Notes>20</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20</vt:i4>
      </vt:variant>
    </vt:vector>
  </HeadingPairs>
  <TitlesOfParts>
    <vt:vector size="37" baseType="lpstr">
      <vt:lpstr>Aptos</vt:lpstr>
      <vt:lpstr>Arial</vt:lpstr>
      <vt:lpstr>Calibri</vt:lpstr>
      <vt:lpstr>Century Gothic</vt:lpstr>
      <vt:lpstr>Inter</vt:lpstr>
      <vt:lpstr>Raleway</vt:lpstr>
      <vt:lpstr>Symbol</vt:lpstr>
      <vt:lpstr>Thinkbox</vt:lpstr>
      <vt:lpstr>2_Thinkbox</vt:lpstr>
      <vt:lpstr>5_Thinkbox</vt:lpstr>
      <vt:lpstr>3_Thinkbox</vt:lpstr>
      <vt:lpstr>1_Thinkbox</vt:lpstr>
      <vt:lpstr>4_Thinkbox</vt:lpstr>
      <vt:lpstr>6_Thinkbox</vt:lpstr>
      <vt:lpstr>7_Thinkbox</vt:lpstr>
      <vt:lpstr>The long and the short of it for McCains Brussels Dec 2013</vt:lpstr>
      <vt:lpstr>15_Thinkbox</vt:lpstr>
      <vt:lpstr>The power of trust</vt:lpstr>
      <vt:lpstr>Everyone seems to want to talk about trust</vt:lpstr>
      <vt:lpstr>“Ad effectiveness and purchase intent were significantly higher when the ad was displayed on a platform that the audience trusted”</vt:lpstr>
      <vt:lpstr>Trust is linked to profit growth</vt:lpstr>
      <vt:lpstr>Trust now ranks as the No. 2 metric linked to driving business effects</vt:lpstr>
      <vt:lpstr>Trust is important because it’s linked to business effects</vt:lpstr>
      <vt:lpstr>Advertising’s reputation is recovering</vt:lpstr>
      <vt:lpstr>+44%</vt:lpstr>
      <vt:lpstr>Perceived cost signals trust</vt:lpstr>
      <vt:lpstr>There’s a clear relationship between perceived reach and trust signals </vt:lpstr>
      <vt:lpstr>TV advertising is the most trusted medium</vt:lpstr>
      <vt:lpstr>A generational trust difference </vt:lpstr>
      <vt:lpstr>TV is a trusted medium </vt:lpstr>
      <vt:lpstr>People trust brands on TV more than any other channel</vt:lpstr>
      <vt:lpstr>Brand trust rises across channels as age drops</vt:lpstr>
      <vt:lpstr>TV advertising is seen as most trustworthy</vt:lpstr>
      <vt:lpstr>TV, magazines &amp; radio deliver strongest trust signal </vt:lpstr>
      <vt:lpstr>The trust for TV and radio is deeply embedded</vt:lpstr>
      <vt:lpstr>Across the board, TV drive the strongest signals</vt:lpstr>
      <vt:lpstr>TV and Cinema drive the highest level of trust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Trust</dc:title>
  <dc:creator>Rachel Granger</dc:creator>
  <cp:lastModifiedBy>Akeel Mungul</cp:lastModifiedBy>
  <cp:revision>82</cp:revision>
  <cp:lastPrinted>2024-12-17T08:51:16Z</cp:lastPrinted>
  <dcterms:created xsi:type="dcterms:W3CDTF">2024-11-07T17:31:46Z</dcterms:created>
  <dcterms:modified xsi:type="dcterms:W3CDTF">2026-09-01T13:35:37Z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0x010100EF2F1BA96B62EC48BBE10C7FA30F2811</vt:lpwstr>
  </property>
</Properties>
</file>