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70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68428" autoAdjust="0"/>
  </p:normalViewPr>
  <p:slideViewPr>
    <p:cSldViewPr snapToGrid="0">
      <p:cViewPr varScale="1">
        <p:scale>
          <a:sx n="73" d="100"/>
          <a:sy n="73" d="100"/>
        </p:scale>
        <p:origin x="2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11/09/2019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Hotwir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Challenge</a:t>
            </a:r>
          </a:p>
          <a:p>
            <a:r>
              <a:rPr lang="en-US" sz="1200" b="0" i="0" kern="1200" dirty="0">
                <a:solidFill>
                  <a:schemeClr val="tx1"/>
                </a:solidFill>
                <a:effectLst/>
                <a:latin typeface="+mn-lt"/>
                <a:ea typeface="+mn-ea"/>
                <a:cs typeface="+mn-cs"/>
              </a:rPr>
              <a:t>Hotwire.com is a travel website that offers low priced deals on hotels by selling off unsold rooms at discounted prices. When hotel rooms go unsold, hoteliers use Hotwire.com to sell them. Hotwire does not identify the participating hotels until after the purchaser has paid so as not to directly compete with regular retail sales of the travel partners. This “opaque” sales model is very new and unheard of by the vast majority of the UK online travel consumers.</a:t>
            </a:r>
          </a:p>
          <a:p>
            <a:r>
              <a:rPr lang="en-US" sz="1200" b="0" i="0" kern="1200" dirty="0">
                <a:solidFill>
                  <a:schemeClr val="tx1"/>
                </a:solidFill>
                <a:effectLst/>
                <a:latin typeface="+mn-lt"/>
                <a:ea typeface="+mn-ea"/>
                <a:cs typeface="+mn-cs"/>
              </a:rPr>
              <a:t>The challenge for Hotwire.com was to launch a new brand and new business model in the UK. To do this, the brand needed to educate its target market and explain the “opaque” form of purchasing a hotel room. Would UK audiences understand, accept and ultimately have trust and confidence in not knowing the hotel they were going to stay in? Coupled with this were ambitious and aggressive response targets in a fiercely competitive marketplace. £27m was spent on TV by their competitors who were the hotel aggregators and hotel chains direct in 2011, and a further £45m was spent by tour operator giants.</a:t>
            </a:r>
          </a:p>
          <a:p>
            <a:r>
              <a:rPr lang="en-US" sz="1200" b="0" i="0" kern="1200" dirty="0">
                <a:solidFill>
                  <a:schemeClr val="tx1"/>
                </a:solidFill>
                <a:effectLst/>
                <a:latin typeface="+mn-lt"/>
                <a:ea typeface="+mn-ea"/>
                <a:cs typeface="+mn-cs"/>
              </a:rPr>
              <a:t>Hotwire.com and Total Media identified that the best time to launch would be when people tended to book short term holidays – in the summer months from Easter onwards and in particular leading up to the May Bank Holiday. They also knew the target audience were savvy short-breakers who were affluent, urban professionals aged between 25 and 44 and didn’t have children.</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Solution</a:t>
            </a:r>
          </a:p>
          <a:p>
            <a:r>
              <a:rPr lang="en-US" sz="1200" b="0" i="0" kern="1200" dirty="0">
                <a:solidFill>
                  <a:schemeClr val="tx1"/>
                </a:solidFill>
                <a:effectLst/>
                <a:latin typeface="+mn-lt"/>
                <a:ea typeface="+mn-ea"/>
                <a:cs typeface="+mn-cs"/>
              </a:rPr>
              <a:t>Coupled with the planning insight data, Total Media identified the dayparts and channels in which their target audience were most likely to search during for deals online. They knew that their audience were watching TV whilst using other devices such as laptops and tablets. TV was used to build fame and educate and was integral in generating high coverage to create an instantly </a:t>
            </a:r>
            <a:r>
              <a:rPr lang="en-US" sz="1200" b="0" i="0" kern="1200" dirty="0" err="1">
                <a:solidFill>
                  <a:schemeClr val="tx1"/>
                </a:solidFill>
                <a:effectLst/>
                <a:latin typeface="+mn-lt"/>
                <a:ea typeface="+mn-ea"/>
                <a:cs typeface="+mn-cs"/>
              </a:rPr>
              <a:t>recognisable</a:t>
            </a:r>
            <a:r>
              <a:rPr lang="en-US" sz="1200" b="0" i="0" kern="1200" dirty="0">
                <a:solidFill>
                  <a:schemeClr val="tx1"/>
                </a:solidFill>
                <a:effectLst/>
                <a:latin typeface="+mn-lt"/>
                <a:ea typeface="+mn-ea"/>
                <a:cs typeface="+mn-cs"/>
              </a:rPr>
              <a:t> brand nationwide. </a:t>
            </a:r>
          </a:p>
          <a:p>
            <a:r>
              <a:rPr lang="en-US" sz="1200" b="0" i="0" kern="1200" dirty="0">
                <a:solidFill>
                  <a:schemeClr val="tx1"/>
                </a:solidFill>
                <a:effectLst/>
                <a:latin typeface="+mn-lt"/>
                <a:ea typeface="+mn-ea"/>
                <a:cs typeface="+mn-cs"/>
              </a:rPr>
              <a:t>The campaign launched just after the May bank holiday and ran until the end of August 2011. The airtime was paused for two separate weeks in June to test the true immediacy and carry over effect of TV. The creative was a 30” that ran on multichannel and there were c.80 Adult TVRs per week across the campaign. Sundays and Mondays were uplifted taking into account the planning insights, and the campaign achieved 87% 1+ cover for adults and the campaign appeared in the El </a:t>
            </a:r>
            <a:r>
              <a:rPr lang="en-US" sz="1200" b="0" i="0" kern="1200" dirty="0" err="1">
                <a:solidFill>
                  <a:schemeClr val="tx1"/>
                </a:solidFill>
                <a:effectLst/>
                <a:latin typeface="+mn-lt"/>
                <a:ea typeface="+mn-ea"/>
                <a:cs typeface="+mn-cs"/>
              </a:rPr>
              <a:t>Classico</a:t>
            </a:r>
            <a:r>
              <a:rPr lang="en-US" sz="1200" b="0" i="0" kern="1200" dirty="0">
                <a:solidFill>
                  <a:schemeClr val="tx1"/>
                </a:solidFill>
                <a:effectLst/>
                <a:latin typeface="+mn-lt"/>
                <a:ea typeface="+mn-ea"/>
                <a:cs typeface="+mn-cs"/>
              </a:rPr>
              <a:t> on Sky Sports (Real Madrid v Barcelona) as well as More4, Sky1, ITV2 Sky Atlantic and sport on ITV4.</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42.6m adults saw the Hotwire TV advert at least once (high frequency of 14.3 OTS)</a:t>
            </a:r>
          </a:p>
          <a:p>
            <a:r>
              <a:rPr lang="en-US" sz="1200" b="0" i="0" kern="1200" dirty="0">
                <a:solidFill>
                  <a:schemeClr val="tx1"/>
                </a:solidFill>
                <a:effectLst/>
                <a:latin typeface="+mn-lt"/>
                <a:ea typeface="+mn-ea"/>
                <a:cs typeface="+mn-cs"/>
              </a:rPr>
              <a:t>Response rates surpassed all predictions</a:t>
            </a:r>
          </a:p>
          <a:p>
            <a:r>
              <a:rPr lang="en-US" sz="1200" b="0" i="0" kern="1200" dirty="0">
                <a:solidFill>
                  <a:schemeClr val="tx1"/>
                </a:solidFill>
                <a:effectLst/>
                <a:latin typeface="+mn-lt"/>
                <a:ea typeface="+mn-ea"/>
                <a:cs typeface="+mn-cs"/>
              </a:rPr>
              <a:t>Clear relationship demonstrated between TV and brand search</a:t>
            </a:r>
          </a:p>
          <a:p>
            <a:r>
              <a:rPr lang="en-US" sz="1200" b="0" i="0" kern="1200" dirty="0">
                <a:solidFill>
                  <a:schemeClr val="tx1"/>
                </a:solidFill>
                <a:effectLst/>
                <a:latin typeface="+mn-lt"/>
                <a:ea typeface="+mn-ea"/>
                <a:cs typeface="+mn-cs"/>
              </a:rPr>
              <a:t>Through modelling and spot analysis, Total Media found that TV delivers a 48% incremental uplift on rolling baseline response</a:t>
            </a:r>
          </a:p>
          <a:p>
            <a:r>
              <a:rPr lang="en-US" sz="1200" b="0" i="0" kern="1200" dirty="0">
                <a:solidFill>
                  <a:schemeClr val="tx1"/>
                </a:solidFill>
                <a:effectLst/>
                <a:latin typeface="+mn-lt"/>
                <a:ea typeface="+mn-ea"/>
                <a:cs typeface="+mn-cs"/>
              </a:rPr>
              <a:t>Hotwire.com are back on TV in 2012</a:t>
            </a:r>
          </a:p>
          <a:p>
            <a:endParaRPr lang="en-US" sz="1200" b="0" i="0" kern="1200" dirty="0">
              <a:solidFill>
                <a:schemeClr val="tx1"/>
              </a:solidFill>
              <a:effectLst/>
              <a:latin typeface="+mn-lt"/>
              <a:ea typeface="+mn-ea"/>
              <a:cs typeface="+mn-cs"/>
            </a:endParaRPr>
          </a:p>
          <a:p>
            <a:r>
              <a:rPr lang="en-GB" dirty="0"/>
              <a:t>To read the full case study and access the creative visit: </a:t>
            </a:r>
            <a:r>
              <a:rPr lang="en-GB" dirty="0">
                <a:hlinkClick r:id="rId3"/>
              </a:rPr>
              <a:t>https://www.thinkbox.tv/Case-studies/Hotwire</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1988864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11/09/2019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11/09/2019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11/09/2019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11/09/2019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11/09/2019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11/09/2019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11/09/2019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DA4A-EB1C-4979-B159-9D119C94C328}"/>
              </a:ext>
            </a:extLst>
          </p:cNvPr>
          <p:cNvSpPr>
            <a:spLocks noGrp="1"/>
          </p:cNvSpPr>
          <p:nvPr>
            <p:ph type="title"/>
          </p:nvPr>
        </p:nvSpPr>
        <p:spPr/>
        <p:txBody>
          <a:bodyPr>
            <a:normAutofit fontScale="90000"/>
          </a:bodyPr>
          <a:lstStyle/>
          <a:p>
            <a:r>
              <a:rPr lang="en-US" dirty="0">
                <a:solidFill>
                  <a:schemeClr val="accent6"/>
                </a:solidFill>
              </a:rPr>
              <a:t>Hotwire.com: Hotting up response through TV</a:t>
            </a:r>
            <a:br>
              <a:rPr lang="en-US" dirty="0">
                <a:solidFill>
                  <a:schemeClr val="accent6"/>
                </a:solidFill>
              </a:rPr>
            </a:br>
            <a:endParaRPr lang="en-GB" dirty="0">
              <a:solidFill>
                <a:schemeClr val="accent6"/>
              </a:solidFill>
            </a:endParaRPr>
          </a:p>
        </p:txBody>
      </p:sp>
      <p:sp>
        <p:nvSpPr>
          <p:cNvPr id="3" name="Text Placeholder 2">
            <a:extLst>
              <a:ext uri="{FF2B5EF4-FFF2-40B4-BE49-F238E27FC236}">
                <a16:creationId xmlns:a16="http://schemas.microsoft.com/office/drawing/2014/main" id="{B72E9511-550B-463C-A71F-8530886C2244}"/>
              </a:ext>
            </a:extLst>
          </p:cNvPr>
          <p:cNvSpPr>
            <a:spLocks noGrp="1"/>
          </p:cNvSpPr>
          <p:nvPr>
            <p:ph type="body" sz="quarter" idx="13"/>
          </p:nvPr>
        </p:nvSpPr>
        <p:spPr>
          <a:xfrm>
            <a:off x="377758" y="1911237"/>
            <a:ext cx="4442436" cy="3725288"/>
          </a:xfrm>
        </p:spPr>
        <p:txBody>
          <a:bodyPr>
            <a:normAutofit fontScale="92500" lnSpcReduction="20000"/>
          </a:bodyPr>
          <a:lstStyle/>
          <a:p>
            <a:r>
              <a:rPr lang="en-GB" u="sng" dirty="0"/>
              <a:t>Challenge</a:t>
            </a:r>
          </a:p>
          <a:p>
            <a:pPr marL="285750" indent="-285750">
              <a:buFont typeface="Arial" panose="020B0604020202020204" pitchFamily="34" charset="0"/>
              <a:buChar char="•"/>
            </a:pPr>
            <a:r>
              <a:rPr lang="en-GB" dirty="0"/>
              <a:t>Hotwire.com wanted to launch in the UK but had a unique business model that needed to be communicated to the most relevant viewers</a:t>
            </a:r>
          </a:p>
          <a:p>
            <a:r>
              <a:rPr lang="en-GB" u="sng" dirty="0"/>
              <a:t>Solution</a:t>
            </a:r>
          </a:p>
          <a:p>
            <a:pPr marL="285750" indent="-285750">
              <a:buFont typeface="Arial" panose="020B0604020202020204" pitchFamily="34" charset="0"/>
              <a:buChar char="•"/>
            </a:pPr>
            <a:r>
              <a:rPr lang="en-GB" dirty="0"/>
              <a:t>Planned a TV campaign when people tend to book short term holidays targeting affluent, urban professionals aged 25 to 44 without children </a:t>
            </a:r>
          </a:p>
          <a:p>
            <a:r>
              <a:rPr lang="en-GB" u="sng" dirty="0"/>
              <a:t>Results</a:t>
            </a:r>
          </a:p>
          <a:p>
            <a:pPr marL="285750" indent="-285750">
              <a:buFont typeface="Arial" panose="020B0604020202020204" pitchFamily="34" charset="0"/>
              <a:buChar char="•"/>
            </a:pPr>
            <a:r>
              <a:rPr lang="en-US" dirty="0"/>
              <a:t>42.6m adults saw the Hotwire TV advert at least once</a:t>
            </a:r>
          </a:p>
          <a:p>
            <a:pPr marL="285750" indent="-285750">
              <a:buFont typeface="Arial" panose="020B0604020202020204" pitchFamily="34" charset="0"/>
              <a:buChar char="•"/>
            </a:pPr>
            <a:r>
              <a:rPr lang="en-US" dirty="0"/>
              <a:t>TV delivered a 48% incremental uplift on rolling baseline response</a:t>
            </a:r>
            <a:endParaRPr lang="en-GB" dirty="0"/>
          </a:p>
          <a:p>
            <a:pPr marL="285750" indent="-285750">
              <a:buFont typeface="Arial" panose="020B0604020202020204" pitchFamily="34" charset="0"/>
              <a:buChar char="•"/>
            </a:pPr>
            <a:endParaRPr lang="en-GB" u="sng" dirty="0"/>
          </a:p>
          <a:p>
            <a:endParaRPr lang="en-GB" u="sng" dirty="0"/>
          </a:p>
        </p:txBody>
      </p:sp>
      <p:pic>
        <p:nvPicPr>
          <p:cNvPr id="6" name="Picture Placeholder 5">
            <a:extLst>
              <a:ext uri="{FF2B5EF4-FFF2-40B4-BE49-F238E27FC236}">
                <a16:creationId xmlns:a16="http://schemas.microsoft.com/office/drawing/2014/main" id="{34BDAD5D-8E0A-4807-AD93-484B91C52F71}"/>
              </a:ext>
            </a:extLst>
          </p:cNvPr>
          <p:cNvPicPr>
            <a:picLocks noGrp="1" noChangeAspect="1"/>
          </p:cNvPicPr>
          <p:nvPr>
            <p:ph type="pic" sz="quarter" idx="14"/>
          </p:nvPr>
        </p:nvPicPr>
        <p:blipFill rotWithShape="1">
          <a:blip r:embed="rId3"/>
          <a:srcRect l="50446" t="18269" r="807" b="14011"/>
          <a:stretch/>
        </p:blipFill>
        <p:spPr>
          <a:xfrm>
            <a:off x="5568287" y="1851026"/>
            <a:ext cx="6144288" cy="3414712"/>
          </a:xfrm>
          <a:prstGeom prst="rect">
            <a:avLst/>
          </a:prstGeom>
        </p:spPr>
      </p:pic>
      <p:pic>
        <p:nvPicPr>
          <p:cNvPr id="4098" name="Picture 2" descr="Image result for hotwire">
            <a:extLst>
              <a:ext uri="{FF2B5EF4-FFF2-40B4-BE49-F238E27FC236}">
                <a16:creationId xmlns:a16="http://schemas.microsoft.com/office/drawing/2014/main" id="{73FF3D62-369B-4528-BFE3-7F6CC6B544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4800" y="359944"/>
            <a:ext cx="1247775" cy="914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total media logo">
            <a:extLst>
              <a:ext uri="{FF2B5EF4-FFF2-40B4-BE49-F238E27FC236}">
                <a16:creationId xmlns:a16="http://schemas.microsoft.com/office/drawing/2014/main" id="{13071E0D-4C31-4CAB-A932-D30E7E3D4B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1863" y="543677"/>
            <a:ext cx="1702937" cy="54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45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428</Words>
  <Application>Microsoft Office PowerPoint</Application>
  <PresentationFormat>Widescreen</PresentationFormat>
  <Paragraphs>26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Hotwire.com: Hotting up response through TV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90</cp:revision>
  <dcterms:created xsi:type="dcterms:W3CDTF">2018-11-16T11:43:00Z</dcterms:created>
  <dcterms:modified xsi:type="dcterms:W3CDTF">2019-09-11T16:10:04Z</dcterms:modified>
</cp:coreProperties>
</file>