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2.xml" ContentType="application/vnd.openxmlformats-officedocument.presentationml.tags+xml"/>
  <Override PartName="/ppt/tags/tag33.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61" r:id="rId2"/>
  </p:sldIdLst>
  <p:sldSz cx="12192000" cy="6858000"/>
  <p:notesSz cx="6858000" cy="9144000"/>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78" userDrawn="1">
          <p15:clr>
            <a:srgbClr val="A4A3A4"/>
          </p15:clr>
        </p15:guide>
        <p15:guide id="4" orient="horz" pos="3430" userDrawn="1">
          <p15:clr>
            <a:srgbClr val="A4A3A4"/>
          </p15:clr>
        </p15:guide>
        <p15:guide id="5" orient="horz" pos="3453" userDrawn="1">
          <p15:clr>
            <a:srgbClr val="A4A3A4"/>
          </p15:clr>
        </p15:guide>
        <p15:guide id="6" orient="horz" pos="2980" userDrawn="1">
          <p15:clr>
            <a:srgbClr val="A4A3A4"/>
          </p15:clr>
        </p15:guide>
        <p15:guide id="7" orient="horz" pos="104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D2EC"/>
    <a:srgbClr val="E10514"/>
    <a:srgbClr val="D9D9D9"/>
    <a:srgbClr val="E5E5E5"/>
    <a:srgbClr val="00A5D7"/>
    <a:srgbClr val="808080"/>
    <a:srgbClr val="B9CD00"/>
    <a:srgbClr val="FFC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59" autoAdjust="0"/>
    <p:restoredTop sz="58284" autoAdjust="0"/>
  </p:normalViewPr>
  <p:slideViewPr>
    <p:cSldViewPr snapToGrid="0" showGuides="1">
      <p:cViewPr varScale="1">
        <p:scale>
          <a:sx n="63" d="100"/>
          <a:sy n="63" d="100"/>
        </p:scale>
        <p:origin x="2400" y="60"/>
      </p:cViewPr>
      <p:guideLst>
        <p:guide pos="3840"/>
        <p:guide orient="horz" pos="278"/>
        <p:guide orient="horz" pos="3430"/>
        <p:guide orient="horz" pos="3453"/>
        <p:guide orient="horz" pos="2980"/>
        <p:guide orient="horz" pos="1049"/>
      </p:guideLst>
    </p:cSldViewPr>
  </p:slideViewPr>
  <p:outlineViewPr>
    <p:cViewPr>
      <p:scale>
        <a:sx n="33" d="100"/>
        <a:sy n="33" d="100"/>
      </p:scale>
      <p:origin x="0" y="-16800"/>
    </p:cViewPr>
  </p:outlineViewPr>
  <p:notesTextViewPr>
    <p:cViewPr>
      <p:scale>
        <a:sx n="3" d="2"/>
        <a:sy n="3" d="2"/>
      </p:scale>
      <p:origin x="0" y="0"/>
    </p:cViewPr>
  </p:notesTextViewPr>
  <p:notesViewPr>
    <p:cSldViewPr snapToGrid="0" showGuides="1">
      <p:cViewPr varScale="1">
        <p:scale>
          <a:sx n="82" d="100"/>
          <a:sy n="82" d="100"/>
        </p:scale>
        <p:origin x="387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tags" Target="../tags/tag32.x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56BA460-DC86-49AC-90AA-86C1E02239B2}" type="datetimeFigureOut">
              <a:rPr lang="en-GB" smtClean="0"/>
              <a:t>09/09/2019</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DDBEB2-BA40-44C0-A1B9-C3272EDE07E4}" type="slidenum">
              <a:rPr lang="en-GB" smtClean="0"/>
              <a:t>‹#›</a:t>
            </a:fld>
            <a:endParaRPr lang="en-GB"/>
          </a:p>
        </p:txBody>
      </p:sp>
    </p:spTree>
    <p:custDataLst>
      <p:tags r:id="rId2"/>
    </p:custDataLst>
    <p:extLst>
      <p:ext uri="{BB962C8B-B14F-4D97-AF65-F5344CB8AC3E}">
        <p14:creationId xmlns:p14="http://schemas.microsoft.com/office/powerpoint/2010/main" val="9023875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2C2853-E575-4BC1-90FA-3518084ECF7E}" type="datetimeFigureOut">
              <a:rPr lang="en-GB" smtClean="0"/>
              <a:t>09/09/2019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0DFD36-33EA-4DB4-B32D-6EBE0B1D4496}" type="slidenum">
              <a:rPr lang="en-GB" smtClean="0"/>
              <a:t>‹#›</a:t>
            </a:fld>
            <a:endParaRPr lang="en-GB"/>
          </a:p>
        </p:txBody>
      </p:sp>
    </p:spTree>
    <p:extLst>
      <p:ext uri="{BB962C8B-B14F-4D97-AF65-F5344CB8AC3E}">
        <p14:creationId xmlns:p14="http://schemas.microsoft.com/office/powerpoint/2010/main" val="1326831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sng" dirty="0"/>
              <a:t>Challenge</a:t>
            </a:r>
          </a:p>
          <a:p>
            <a:r>
              <a:rPr lang="en-GB" dirty="0"/>
              <a:t>Quorn is the brand leader in the meat free grocery category and in 2011, ranked at 35 among all UK grocery brands. Previous success had been built on a small group of loyal and mostly vegetarian buyers, but encouraging greater frequency among this loyal base was proving difficult.</a:t>
            </a:r>
          </a:p>
          <a:p>
            <a:endParaRPr lang="en-GB" dirty="0"/>
          </a:p>
          <a:p>
            <a:r>
              <a:rPr lang="en-GB" dirty="0"/>
              <a:t>In 2011, the challenge for Quorn was to drive greater saliency and also higher household penetration in order to drive sales.</a:t>
            </a:r>
          </a:p>
          <a:p>
            <a:endParaRPr lang="en-GB" dirty="0"/>
          </a:p>
          <a:p>
            <a:r>
              <a:rPr lang="en-GB" b="1" u="sng" dirty="0"/>
              <a:t>The Solution</a:t>
            </a:r>
          </a:p>
          <a:p>
            <a:r>
              <a:rPr lang="en-GB" dirty="0"/>
              <a:t>Initiative suggested a repositioning of the brand from a meat substitute aimed at vegetarians, to a mainstream healthy eating brand packed with protein and for everyone. Analysis also showed that Quorn sales were highly responsive to advertising and declined rapidly in periods without adverting. Moreover, they determined that TV was driving a higher ROI than any other media.</a:t>
            </a:r>
          </a:p>
          <a:p>
            <a:endParaRPr lang="en-GB" dirty="0"/>
          </a:p>
          <a:p>
            <a:r>
              <a:rPr lang="en-GB" dirty="0"/>
              <a:t>In 2011, Initiative recommended a reduction in weekly weights in order to increase the campaign length.  This meant an additional eight weeks on air compared to the previous approach and made Quorn active on TV for 25 weeks of the year for the first time in its history. </a:t>
            </a:r>
          </a:p>
          <a:p>
            <a:endParaRPr lang="en-GB" dirty="0"/>
          </a:p>
          <a:p>
            <a:r>
              <a:rPr lang="en-GB" dirty="0"/>
              <a:t>In 2012, they opted to reduce the ad length to 20s as they were driving significantly greater ROI than 30s and put emphasis on great looking healthy meals. The approach generated growth and strong ROI and allowed Quorn to be on air for 27 weeks in total - despite working to a similar TV budget year on year. The strong ROI seen in 2012 allowed Quorn’s marketing team to build the business case to invest 26% more money into TV in 2013.</a:t>
            </a:r>
          </a:p>
          <a:p>
            <a:endParaRPr lang="en-GB" dirty="0"/>
          </a:p>
          <a:p>
            <a:r>
              <a:rPr lang="en-GB" dirty="0"/>
              <a:t>In 2013, Quorn was on air for 44 weeks of the year using an optimised mix of 20 and 10 second </a:t>
            </a:r>
            <a:r>
              <a:rPr lang="en-GB" dirty="0" err="1"/>
              <a:t>timelengths</a:t>
            </a:r>
            <a:r>
              <a:rPr lang="en-GB" dirty="0"/>
              <a:t>.  They also expanded their search activity to mop up the subsequent increase in brand saliency.</a:t>
            </a:r>
          </a:p>
          <a:p>
            <a:endParaRPr lang="en-GB" dirty="0"/>
          </a:p>
          <a:p>
            <a:r>
              <a:rPr lang="en-GB" dirty="0"/>
              <a:t>In 2014, Quorn used double Olympic gold medal winner Mo Farah in their ads. Mo was used to target individuals who strive for healthier lifestyles through eating well and a little bit of exercise. Mo proved to be another breakthrough in Quorn’s brand growth.</a:t>
            </a:r>
          </a:p>
          <a:p>
            <a:endParaRPr lang="en-GB" dirty="0"/>
          </a:p>
          <a:p>
            <a:r>
              <a:rPr lang="en-GB" b="1" u="sng" dirty="0"/>
              <a:t>Results</a:t>
            </a:r>
          </a:p>
          <a:p>
            <a:r>
              <a:rPr lang="en-GB" dirty="0"/>
              <a:t>• TV investment grew by 50% between 2011 and 2014 and the ROI from every pound invested in TV continued to grow</a:t>
            </a:r>
          </a:p>
          <a:p>
            <a:r>
              <a:rPr lang="en-GB" dirty="0"/>
              <a:t>• In 2014, incremental volume attributable to TV advertising increased by 336,000kg</a:t>
            </a:r>
          </a:p>
          <a:p>
            <a:r>
              <a:rPr lang="en-GB" dirty="0"/>
              <a:t>• In 2013, after increasing brand saliency through TV, improved search activity drove an additional 6,000 new visitors a month to the Quorn website</a:t>
            </a:r>
          </a:p>
          <a:p>
            <a:r>
              <a:rPr lang="en-GB" dirty="0"/>
              <a:t>• Campaign was shortlisted in the 2015 TV Planning Awards for Best Ongoing Use of TV</a:t>
            </a:r>
          </a:p>
        </p:txBody>
      </p:sp>
      <p:sp>
        <p:nvSpPr>
          <p:cNvPr id="4" name="Slide Number Placeholder 3"/>
          <p:cNvSpPr>
            <a:spLocks noGrp="1"/>
          </p:cNvSpPr>
          <p:nvPr>
            <p:ph type="sldNum" sz="quarter" idx="5"/>
          </p:nvPr>
        </p:nvSpPr>
        <p:spPr/>
        <p:txBody>
          <a:bodyPr/>
          <a:lstStyle/>
          <a:p>
            <a:fld id="{BA0DFD36-33EA-4DB4-B32D-6EBE0B1D4496}" type="slidenum">
              <a:rPr lang="en-GB" smtClean="0"/>
              <a:t>1</a:t>
            </a:fld>
            <a:endParaRPr lang="en-GB"/>
          </a:p>
        </p:txBody>
      </p:sp>
    </p:spTree>
    <p:extLst>
      <p:ext uri="{BB962C8B-B14F-4D97-AF65-F5344CB8AC3E}">
        <p14:creationId xmlns:p14="http://schemas.microsoft.com/office/powerpoint/2010/main" val="26145448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9.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0.xml"/></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09/09/2019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2861215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userDrawn="1">
          <p15:clr>
            <a:srgbClr val="FBAE40"/>
          </p15:clr>
        </p15:guide>
        <p15:guide id="2" pos="30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09/09/2019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428750"/>
            <a:ext cx="2680405" cy="383698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428750"/>
            <a:ext cx="2680405" cy="383698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428750"/>
            <a:ext cx="2680405" cy="383698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428750"/>
            <a:ext cx="2680405" cy="383698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975014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09/09/2019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428750"/>
            <a:ext cx="6342907" cy="383698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320066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09/09/2019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5442018"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279127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09/09/2019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5" name="Text Placeholder 7"/>
          <p:cNvSpPr>
            <a:spLocks noGrp="1"/>
          </p:cNvSpPr>
          <p:nvPr>
            <p:ph type="body" sz="quarter" idx="18"/>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a:extLst>
              <a:ext uri="{FF2B5EF4-FFF2-40B4-BE49-F238E27FC236}">
                <a16:creationId xmlns:a16="http://schemas.microsoft.com/office/drawing/2014/main" id="{C83E0A7E-A4E1-41C3-86F6-B6D82D556557}"/>
              </a:ext>
            </a:extLst>
          </p:cNvPr>
          <p:cNvSpPr>
            <a:spLocks noGrp="1"/>
          </p:cNvSpPr>
          <p:nvPr>
            <p:ph type="pic" sz="quarter" idx="14"/>
          </p:nvPr>
        </p:nvSpPr>
        <p:spPr>
          <a:xfrm>
            <a:off x="4930580" y="1428750"/>
            <a:ext cx="3318069" cy="1853970"/>
          </a:xfrm>
          <a:prstGeom prst="rect">
            <a:avLst/>
          </a:prstGeom>
          <a:solidFill>
            <a:schemeClr val="bg1">
              <a:lumMod val="85000"/>
            </a:schemeClr>
          </a:solidFill>
        </p:spPr>
        <p:txBody>
          <a:bodyPr/>
          <a:lstStyle/>
          <a:p>
            <a:endParaRPr lang="en-GB" dirty="0"/>
          </a:p>
        </p:txBody>
      </p:sp>
      <p:sp>
        <p:nvSpPr>
          <p:cNvPr id="19" name="Picture Placeholder 8">
            <a:extLst>
              <a:ext uri="{FF2B5EF4-FFF2-40B4-BE49-F238E27FC236}">
                <a16:creationId xmlns:a16="http://schemas.microsoft.com/office/drawing/2014/main" id="{2E7303BD-8C87-4547-94CC-49DD3934C1D4}"/>
              </a:ext>
            </a:extLst>
          </p:cNvPr>
          <p:cNvSpPr>
            <a:spLocks noGrp="1"/>
          </p:cNvSpPr>
          <p:nvPr>
            <p:ph type="pic" sz="quarter" idx="15"/>
          </p:nvPr>
        </p:nvSpPr>
        <p:spPr>
          <a:xfrm>
            <a:off x="8394505" y="1428750"/>
            <a:ext cx="3318069" cy="1853970"/>
          </a:xfrm>
          <a:prstGeom prst="rect">
            <a:avLst/>
          </a:prstGeom>
          <a:solidFill>
            <a:schemeClr val="bg1">
              <a:lumMod val="85000"/>
            </a:schemeClr>
          </a:solidFill>
        </p:spPr>
        <p:txBody>
          <a:bodyPr/>
          <a:lstStyle/>
          <a:p>
            <a:endParaRPr lang="en-GB" dirty="0"/>
          </a:p>
        </p:txBody>
      </p:sp>
      <p:sp>
        <p:nvSpPr>
          <p:cNvPr id="20" name="Picture Placeholder 8">
            <a:extLst>
              <a:ext uri="{FF2B5EF4-FFF2-40B4-BE49-F238E27FC236}">
                <a16:creationId xmlns:a16="http://schemas.microsoft.com/office/drawing/2014/main" id="{3F505454-5599-4E41-93B7-601ECB120810}"/>
              </a:ext>
            </a:extLst>
          </p:cNvPr>
          <p:cNvSpPr>
            <a:spLocks noGrp="1"/>
          </p:cNvSpPr>
          <p:nvPr>
            <p:ph type="pic" sz="quarter" idx="16"/>
          </p:nvPr>
        </p:nvSpPr>
        <p:spPr>
          <a:xfrm>
            <a:off x="8394505" y="3411769"/>
            <a:ext cx="3318069" cy="1853970"/>
          </a:xfrm>
          <a:prstGeom prst="rect">
            <a:avLst/>
          </a:prstGeom>
          <a:solidFill>
            <a:schemeClr val="bg1">
              <a:lumMod val="85000"/>
            </a:schemeClr>
          </a:solidFill>
        </p:spPr>
        <p:txBody>
          <a:bodyPr/>
          <a:lstStyle/>
          <a:p>
            <a:endParaRPr lang="en-GB" dirty="0"/>
          </a:p>
        </p:txBody>
      </p:sp>
      <p:sp>
        <p:nvSpPr>
          <p:cNvPr id="21" name="Picture Placeholder 8">
            <a:extLst>
              <a:ext uri="{FF2B5EF4-FFF2-40B4-BE49-F238E27FC236}">
                <a16:creationId xmlns:a16="http://schemas.microsoft.com/office/drawing/2014/main" id="{3189B23B-90CA-44D3-94DB-D124B4FC4F69}"/>
              </a:ext>
            </a:extLst>
          </p:cNvPr>
          <p:cNvSpPr>
            <a:spLocks noGrp="1"/>
          </p:cNvSpPr>
          <p:nvPr>
            <p:ph type="pic" sz="quarter" idx="17"/>
          </p:nvPr>
        </p:nvSpPr>
        <p:spPr>
          <a:xfrm>
            <a:off x="4930580" y="3411769"/>
            <a:ext cx="3318069" cy="1853970"/>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2073396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428750"/>
            <a:ext cx="3645289" cy="1853970"/>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428750"/>
            <a:ext cx="3645289" cy="1853970"/>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428750"/>
            <a:ext cx="3645289" cy="1853970"/>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09/09/2019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411769"/>
            <a:ext cx="3645289" cy="1853970"/>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411769"/>
            <a:ext cx="3645289" cy="1853970"/>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411769"/>
            <a:ext cx="3645289" cy="1853970"/>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968757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61420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09/09/2019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55199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09/09/2019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662775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614207"/>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09/09/2019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2781120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09/09/2019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459579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userDrawn="1">
          <p15:clr>
            <a:srgbClr val="FBAE40"/>
          </p15:clr>
        </p15:guide>
        <p15:guide id="2" userDrawn="1">
          <p15:clr>
            <a:srgbClr val="FBAE40"/>
          </p15:clr>
        </p15:guide>
        <p15:guide id="3" orient="horz" pos="216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ull Screen Video - Option 1">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09/09/2019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3910324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09/09/2019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2459108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x Video - Option 1">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09/09/2019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25167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Full screen video - Option 2">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4DE1B2C-E2EB-4D98-843F-9CDD27271EB2}"/>
              </a:ext>
            </a:extLst>
          </p:cNvPr>
          <p:cNvSpPr>
            <a:spLocks noGrp="1"/>
          </p:cNvSpPr>
          <p:nvPr>
            <p:ph type="dt" sz="half" idx="10"/>
          </p:nvPr>
        </p:nvSpPr>
        <p:spPr/>
        <p:txBody>
          <a:bodyPr/>
          <a:lstStyle/>
          <a:p>
            <a:fld id="{2E6EF22D-7DBE-4099-99F0-B83DD9779912}" type="datetimeFigureOut">
              <a:rPr lang="en-GB" smtClean="0"/>
              <a:pPr/>
              <a:t>09/09/2019</a:t>
            </a:fld>
            <a:endParaRPr lang="en-GB" dirty="0"/>
          </a:p>
        </p:txBody>
      </p:sp>
      <p:sp>
        <p:nvSpPr>
          <p:cNvPr id="4" name="Footer Placeholder 3">
            <a:extLst>
              <a:ext uri="{FF2B5EF4-FFF2-40B4-BE49-F238E27FC236}">
                <a16:creationId xmlns:a16="http://schemas.microsoft.com/office/drawing/2014/main" id="{09B3BE8F-C639-42D5-B26C-D4093C446871}"/>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48228E9-593B-43BF-9FE7-6F9613A7A563}"/>
              </a:ext>
            </a:extLst>
          </p:cNvPr>
          <p:cNvSpPr>
            <a:spLocks noGrp="1"/>
          </p:cNvSpPr>
          <p:nvPr>
            <p:ph type="sldNum" sz="quarter" idx="12"/>
          </p:nvPr>
        </p:nvSpPr>
        <p:spPr/>
        <p:txBody>
          <a:bodyPr/>
          <a:lstStyle/>
          <a:p>
            <a:fld id="{6623F64F-6692-49A2-80FF-3D660AAAEE7A}" type="slidenum">
              <a:rPr lang="en-GB" smtClean="0"/>
              <a:pPr/>
              <a:t>‹#›</a:t>
            </a:fld>
            <a:endParaRPr lang="en-GB" dirty="0"/>
          </a:p>
        </p:txBody>
      </p:sp>
      <p:sp>
        <p:nvSpPr>
          <p:cNvPr id="7" name="Media Placeholder 6">
            <a:extLst>
              <a:ext uri="{FF2B5EF4-FFF2-40B4-BE49-F238E27FC236}">
                <a16:creationId xmlns:a16="http://schemas.microsoft.com/office/drawing/2014/main" id="{89F17558-6D60-4901-A0B6-C4274AAB5238}"/>
              </a:ext>
            </a:extLst>
          </p:cNvPr>
          <p:cNvSpPr>
            <a:spLocks noGrp="1"/>
          </p:cNvSpPr>
          <p:nvPr>
            <p:ph type="media" sz="quarter" idx="13"/>
          </p:nvPr>
        </p:nvSpPr>
        <p:spPr>
          <a:xfrm>
            <a:off x="0" y="0"/>
            <a:ext cx="12192000" cy="6858000"/>
          </a:xfrm>
        </p:spPr>
        <p:txBody>
          <a:bodyPr/>
          <a:lstStyle/>
          <a:p>
            <a:endParaRPr lang="en-GB"/>
          </a:p>
        </p:txBody>
      </p:sp>
    </p:spTree>
    <p:custDataLst>
      <p:tags r:id="rId1"/>
    </p:custDataLst>
    <p:extLst>
      <p:ext uri="{BB962C8B-B14F-4D97-AF65-F5344CB8AC3E}">
        <p14:creationId xmlns:p14="http://schemas.microsoft.com/office/powerpoint/2010/main" val="1810603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712898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21023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162061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831620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1044598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686801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09/09/2019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4218576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09/09/2019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1223076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10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748257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1475" y="359944"/>
            <a:ext cx="11341099" cy="1021181"/>
          </a:xfrm>
        </p:spPr>
        <p:txBody>
          <a:bodyPr/>
          <a:lstStyle>
            <a:lvl1pPr>
              <a:defRPr/>
            </a:lvl1pPr>
          </a:lstStyle>
          <a:p>
            <a:r>
              <a:rPr lang="en-US" dirty="0"/>
              <a:t>Click to edit </a:t>
            </a:r>
            <a:br>
              <a:rPr lang="en-US" dirty="0"/>
            </a:br>
            <a:r>
              <a:rPr lang="en-US" dirty="0"/>
              <a:t>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614207"/>
            <a:ext cx="1129603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42875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683157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614207"/>
            <a:ext cx="556260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42875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614207"/>
            <a:ext cx="556260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42875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335673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09/09/2019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65153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471938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orient="horz" pos="278"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09/09/2019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651531"/>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281982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horizontal">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09/09/2019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6"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73355"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22" name="Straight Connector 21"/>
          <p:cNvCxnSpPr/>
          <p:nvPr userDrawn="1"/>
        </p:nvCxnSpPr>
        <p:spPr>
          <a:xfrm>
            <a:off x="8067285"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27" name="Picture Placeholder 8">
            <a:extLst>
              <a:ext uri="{FF2B5EF4-FFF2-40B4-BE49-F238E27FC236}">
                <a16:creationId xmlns:a16="http://schemas.microsoft.com/office/drawing/2014/main" id="{8DFCE19A-1050-41D6-952B-88D1EA6241CC}"/>
              </a:ext>
            </a:extLst>
          </p:cNvPr>
          <p:cNvSpPr>
            <a:spLocks noGrp="1"/>
          </p:cNvSpPr>
          <p:nvPr>
            <p:ph type="pic" sz="quarter" idx="14"/>
          </p:nvPr>
        </p:nvSpPr>
        <p:spPr>
          <a:xfrm>
            <a:off x="4273355" y="1428749"/>
            <a:ext cx="3645289" cy="2106775"/>
          </a:xfrm>
          <a:prstGeom prst="rect">
            <a:avLst/>
          </a:prstGeom>
          <a:solidFill>
            <a:schemeClr val="bg1">
              <a:lumMod val="85000"/>
            </a:schemeClr>
          </a:solidFill>
        </p:spPr>
        <p:txBody>
          <a:bodyPr/>
          <a:lstStyle/>
          <a:p>
            <a:endParaRPr lang="en-GB" dirty="0"/>
          </a:p>
        </p:txBody>
      </p:sp>
      <p:sp>
        <p:nvSpPr>
          <p:cNvPr id="28" name="Picture Placeholder 8">
            <a:extLst>
              <a:ext uri="{FF2B5EF4-FFF2-40B4-BE49-F238E27FC236}">
                <a16:creationId xmlns:a16="http://schemas.microsoft.com/office/drawing/2014/main" id="{474332AB-8E82-4D2C-A077-AD78447B3B65}"/>
              </a:ext>
            </a:extLst>
          </p:cNvPr>
          <p:cNvSpPr>
            <a:spLocks noGrp="1"/>
          </p:cNvSpPr>
          <p:nvPr>
            <p:ph type="pic" sz="quarter" idx="15"/>
          </p:nvPr>
        </p:nvSpPr>
        <p:spPr>
          <a:xfrm>
            <a:off x="8067285" y="1428749"/>
            <a:ext cx="3645289" cy="2106775"/>
          </a:xfrm>
          <a:prstGeom prst="rect">
            <a:avLst/>
          </a:prstGeom>
          <a:solidFill>
            <a:schemeClr val="bg1">
              <a:lumMod val="85000"/>
            </a:schemeClr>
          </a:solidFill>
        </p:spPr>
        <p:txBody>
          <a:bodyPr/>
          <a:lstStyle/>
          <a:p>
            <a:endParaRPr lang="en-GB" dirty="0"/>
          </a:p>
        </p:txBody>
      </p:sp>
      <p:sp>
        <p:nvSpPr>
          <p:cNvPr id="29" name="Picture Placeholder 8">
            <a:extLst>
              <a:ext uri="{FF2B5EF4-FFF2-40B4-BE49-F238E27FC236}">
                <a16:creationId xmlns:a16="http://schemas.microsoft.com/office/drawing/2014/main" id="{44395837-4037-4FBC-A80F-2DFA7942FF5A}"/>
              </a:ext>
            </a:extLst>
          </p:cNvPr>
          <p:cNvSpPr>
            <a:spLocks noGrp="1"/>
          </p:cNvSpPr>
          <p:nvPr>
            <p:ph type="pic" sz="quarter" idx="22"/>
          </p:nvPr>
        </p:nvSpPr>
        <p:spPr>
          <a:xfrm>
            <a:off x="479425" y="1428749"/>
            <a:ext cx="3645289" cy="2106775"/>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2712311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orient="horz" pos="27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image &amp; text horizontal">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09/09/2019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2792238"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3337118"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3330340"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6184644"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22" name="Straight Connector 21"/>
          <p:cNvCxnSpPr/>
          <p:nvPr userDrawn="1"/>
        </p:nvCxnSpPr>
        <p:spPr>
          <a:xfrm>
            <a:off x="6181255"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27" name="Picture Placeholder 16">
            <a:extLst>
              <a:ext uri="{FF2B5EF4-FFF2-40B4-BE49-F238E27FC236}">
                <a16:creationId xmlns:a16="http://schemas.microsoft.com/office/drawing/2014/main" id="{CCB00622-CF55-4D6B-A1E3-FEDA9C507933}"/>
              </a:ext>
            </a:extLst>
          </p:cNvPr>
          <p:cNvSpPr>
            <a:spLocks noGrp="1"/>
          </p:cNvSpPr>
          <p:nvPr>
            <p:ph type="pic" sz="quarter" idx="23"/>
          </p:nvPr>
        </p:nvSpPr>
        <p:spPr>
          <a:xfrm>
            <a:off x="479425" y="1428750"/>
            <a:ext cx="2680405" cy="2106774"/>
          </a:xfrm>
          <a:solidFill>
            <a:schemeClr val="bg1">
              <a:lumMod val="85000"/>
            </a:schemeClr>
          </a:solidFill>
        </p:spPr>
        <p:txBody>
          <a:bodyPr/>
          <a:lstStyle/>
          <a:p>
            <a:endParaRPr lang="en-GB" dirty="0"/>
          </a:p>
        </p:txBody>
      </p:sp>
      <p:sp>
        <p:nvSpPr>
          <p:cNvPr id="28" name="Picture Placeholder 16">
            <a:extLst>
              <a:ext uri="{FF2B5EF4-FFF2-40B4-BE49-F238E27FC236}">
                <a16:creationId xmlns:a16="http://schemas.microsoft.com/office/drawing/2014/main" id="{2B88D738-52E2-4893-86C8-E779DC5CA1A3}"/>
              </a:ext>
            </a:extLst>
          </p:cNvPr>
          <p:cNvSpPr>
            <a:spLocks noGrp="1"/>
          </p:cNvSpPr>
          <p:nvPr>
            <p:ph type="pic" sz="quarter" idx="24"/>
          </p:nvPr>
        </p:nvSpPr>
        <p:spPr>
          <a:xfrm>
            <a:off x="3330340" y="1428750"/>
            <a:ext cx="2680405" cy="2106774"/>
          </a:xfrm>
          <a:solidFill>
            <a:schemeClr val="bg1">
              <a:lumMod val="85000"/>
            </a:schemeClr>
          </a:solidFill>
        </p:spPr>
        <p:txBody>
          <a:bodyPr/>
          <a:lstStyle/>
          <a:p>
            <a:endParaRPr lang="en-GB"/>
          </a:p>
        </p:txBody>
      </p:sp>
      <p:sp>
        <p:nvSpPr>
          <p:cNvPr id="29" name="Picture Placeholder 16">
            <a:extLst>
              <a:ext uri="{FF2B5EF4-FFF2-40B4-BE49-F238E27FC236}">
                <a16:creationId xmlns:a16="http://schemas.microsoft.com/office/drawing/2014/main" id="{796217F8-03C9-4D68-93B3-20FA2E83EE1B}"/>
              </a:ext>
            </a:extLst>
          </p:cNvPr>
          <p:cNvSpPr>
            <a:spLocks noGrp="1"/>
          </p:cNvSpPr>
          <p:nvPr>
            <p:ph type="pic" sz="quarter" idx="25"/>
          </p:nvPr>
        </p:nvSpPr>
        <p:spPr>
          <a:xfrm>
            <a:off x="6181255" y="1428750"/>
            <a:ext cx="2680405" cy="2106774"/>
          </a:xfrm>
          <a:solidFill>
            <a:schemeClr val="bg1">
              <a:lumMod val="85000"/>
            </a:schemeClr>
          </a:solidFill>
        </p:spPr>
        <p:txBody>
          <a:bodyPr/>
          <a:lstStyle/>
          <a:p>
            <a:endParaRPr lang="en-GB" dirty="0"/>
          </a:p>
        </p:txBody>
      </p:sp>
      <p:sp>
        <p:nvSpPr>
          <p:cNvPr id="30" name="Picture Placeholder 16">
            <a:extLst>
              <a:ext uri="{FF2B5EF4-FFF2-40B4-BE49-F238E27FC236}">
                <a16:creationId xmlns:a16="http://schemas.microsoft.com/office/drawing/2014/main" id="{2723B1CA-8DFB-497B-9F08-8CA0C90D7E3E}"/>
              </a:ext>
            </a:extLst>
          </p:cNvPr>
          <p:cNvSpPr>
            <a:spLocks noGrp="1"/>
          </p:cNvSpPr>
          <p:nvPr>
            <p:ph type="pic" sz="quarter" idx="26"/>
          </p:nvPr>
        </p:nvSpPr>
        <p:spPr>
          <a:xfrm>
            <a:off x="9032169" y="1428750"/>
            <a:ext cx="2680405" cy="2106774"/>
          </a:xfrm>
          <a:solidFill>
            <a:schemeClr val="bg1">
              <a:lumMod val="85000"/>
            </a:schemeClr>
          </a:solidFill>
        </p:spPr>
        <p:txBody>
          <a:bodyPr/>
          <a:lstStyle/>
          <a:p>
            <a:endParaRPr lang="en-GB" dirty="0"/>
          </a:p>
        </p:txBody>
      </p:sp>
      <p:cxnSp>
        <p:nvCxnSpPr>
          <p:cNvPr id="31" name="Straight Connector 30">
            <a:extLst>
              <a:ext uri="{FF2B5EF4-FFF2-40B4-BE49-F238E27FC236}">
                <a16:creationId xmlns:a16="http://schemas.microsoft.com/office/drawing/2014/main" id="{B54C563D-6383-41D0-9D47-C959095D88EA}"/>
              </a:ext>
            </a:extLst>
          </p:cNvPr>
          <p:cNvCxnSpPr/>
          <p:nvPr userDrawn="1"/>
        </p:nvCxnSpPr>
        <p:spPr>
          <a:xfrm>
            <a:off x="9030574"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32" name="Text Placeholder 6">
            <a:extLst>
              <a:ext uri="{FF2B5EF4-FFF2-40B4-BE49-F238E27FC236}">
                <a16:creationId xmlns:a16="http://schemas.microsoft.com/office/drawing/2014/main" id="{334F0F9F-7167-4551-BFAC-B216392DF765}"/>
              </a:ext>
            </a:extLst>
          </p:cNvPr>
          <p:cNvSpPr>
            <a:spLocks noGrp="1"/>
          </p:cNvSpPr>
          <p:nvPr>
            <p:ph type="body" sz="quarter" idx="27"/>
          </p:nvPr>
        </p:nvSpPr>
        <p:spPr>
          <a:xfrm>
            <a:off x="9032170"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Tree>
    <p:custDataLst>
      <p:tags r:id="rId1"/>
    </p:custDataLst>
    <p:extLst>
      <p:ext uri="{BB962C8B-B14F-4D97-AF65-F5344CB8AC3E}">
        <p14:creationId xmlns:p14="http://schemas.microsoft.com/office/powerpoint/2010/main" val="646399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2"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a:t>
            </a:r>
            <a:br>
              <a:rPr lang="en-US" dirty="0"/>
            </a:br>
            <a:r>
              <a:rPr lang="en-US" dirty="0"/>
              <a:t>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1000" b="0">
                <a:solidFill>
                  <a:schemeClr val="bg1"/>
                </a:solidFill>
              </a:defRPr>
            </a:lvl1pPr>
          </a:lstStyle>
          <a:p>
            <a:fld id="{2E6EF22D-7DBE-4099-99F0-B83DD9779912}" type="datetimeFigureOut">
              <a:rPr lang="en-GB" smtClean="0"/>
              <a:pPr/>
              <a:t>09/09/2019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10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10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614207"/>
            <a:ext cx="11334817" cy="365153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1"/>
    </p:custDataLst>
    <p:extLst>
      <p:ext uri="{BB962C8B-B14F-4D97-AF65-F5344CB8AC3E}">
        <p14:creationId xmlns:p14="http://schemas.microsoft.com/office/powerpoint/2010/main" val="2116753593"/>
      </p:ext>
    </p:extLst>
  </p:cSld>
  <p:clrMap bg1="lt1" tx1="dk1" bg2="lt2" tx2="dk2" accent1="accent1" accent2="accent2" accent3="accent3" accent4="accent4" accent5="accent5" accent6="accent6" hlink="hlink" folHlink="folHlink"/>
  <p:sldLayoutIdLst>
    <p:sldLayoutId id="2147483673" r:id="rId1"/>
    <p:sldLayoutId id="2147483684" r:id="rId2"/>
    <p:sldLayoutId id="2147483697" r:id="rId3"/>
    <p:sldLayoutId id="2147483687" r:id="rId4"/>
    <p:sldLayoutId id="2147483825" r:id="rId5"/>
    <p:sldLayoutId id="2147483686" r:id="rId6"/>
    <p:sldLayoutId id="2147483680" r:id="rId7"/>
    <p:sldLayoutId id="2147483678" r:id="rId8"/>
    <p:sldLayoutId id="2147483958" r:id="rId9"/>
    <p:sldLayoutId id="2147483956" r:id="rId10"/>
    <p:sldLayoutId id="2147483681" r:id="rId11"/>
    <p:sldLayoutId id="2147483682" r:id="rId12"/>
    <p:sldLayoutId id="2147483683" r:id="rId13"/>
    <p:sldLayoutId id="2147483957" r:id="rId14"/>
    <p:sldLayoutId id="2147483676" r:id="rId15"/>
    <p:sldLayoutId id="2147483696" r:id="rId16"/>
    <p:sldLayoutId id="2147483685" r:id="rId17"/>
    <p:sldLayoutId id="2147483688" r:id="rId18"/>
    <p:sldLayoutId id="2147483689" r:id="rId19"/>
    <p:sldLayoutId id="2147483690" r:id="rId20"/>
    <p:sldLayoutId id="2147483959" r:id="rId21"/>
    <p:sldLayoutId id="2147483691" r:id="rId22"/>
    <p:sldLayoutId id="2147483692" r:id="rId23"/>
    <p:sldLayoutId id="2147483693" r:id="rId24"/>
    <p:sldLayoutId id="2147483694" r:id="rId25"/>
    <p:sldLayoutId id="2147483695" r:id="rId26"/>
    <p:sldLayoutId id="2147483698" r:id="rId27"/>
    <p:sldLayoutId id="2147483679" r:id="rId28"/>
    <p:sldLayoutId id="2147483699" r:id="rId2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userDrawn="1">
          <p15:clr>
            <a:srgbClr val="F26B43"/>
          </p15:clr>
        </p15:guide>
        <p15:guide id="2" pos="302" userDrawn="1">
          <p15:clr>
            <a:srgbClr val="F26B43"/>
          </p15:clr>
        </p15:guide>
        <p15:guide id="3" pos="7378" userDrawn="1">
          <p15:clr>
            <a:srgbClr val="F26B43"/>
          </p15:clr>
        </p15:guide>
        <p15:guide id="4" orient="horz" pos="2160" userDrawn="1">
          <p15:clr>
            <a:srgbClr val="F26B43"/>
          </p15:clr>
        </p15:guide>
        <p15:guide id="5" orient="horz" pos="4165" userDrawn="1">
          <p15:clr>
            <a:srgbClr val="F26B43"/>
          </p15:clr>
        </p15:guide>
        <p15:guide id="6" orient="horz" pos="3317"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1.xml"/><Relationship Id="rId1" Type="http://schemas.openxmlformats.org/officeDocument/2006/relationships/tags" Target="../tags/tag33.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6634403" cy="1021181"/>
          </a:xfrm>
        </p:spPr>
        <p:txBody>
          <a:bodyPr/>
          <a:lstStyle/>
          <a:p>
            <a:r>
              <a:rPr lang="en-GB" dirty="0"/>
              <a:t>Quorn sees solid growth with long-term TV-focussed strategy</a:t>
            </a:r>
          </a:p>
        </p:txBody>
      </p:sp>
      <p:sp>
        <p:nvSpPr>
          <p:cNvPr id="5" name="Text Placeholder 4"/>
          <p:cNvSpPr>
            <a:spLocks noGrp="1"/>
          </p:cNvSpPr>
          <p:nvPr>
            <p:ph type="body" sz="quarter" idx="13"/>
          </p:nvPr>
        </p:nvSpPr>
        <p:spPr>
          <a:xfrm>
            <a:off x="371476" y="1631015"/>
            <a:ext cx="4991910" cy="4355554"/>
          </a:xfrm>
        </p:spPr>
        <p:txBody>
          <a:bodyPr>
            <a:noAutofit/>
          </a:bodyPr>
          <a:lstStyle/>
          <a:p>
            <a:pPr>
              <a:spcBef>
                <a:spcPts val="0"/>
              </a:spcBef>
            </a:pPr>
            <a:r>
              <a:rPr lang="en-GB" sz="1400" b="1" u="sng" dirty="0"/>
              <a:t>Challenge </a:t>
            </a:r>
          </a:p>
          <a:p>
            <a:pPr marL="285750" indent="-285750">
              <a:spcBef>
                <a:spcPts val="0"/>
              </a:spcBef>
              <a:buFont typeface="Arial" panose="020B0604020202020204" pitchFamily="34" charset="0"/>
              <a:buChar char="•"/>
            </a:pPr>
            <a:r>
              <a:rPr lang="en-GB" sz="1400" dirty="0"/>
              <a:t>Quorn wanted to grow sales by driving saliency and achieving higher household penetration</a:t>
            </a:r>
          </a:p>
          <a:p>
            <a:pPr lvl="0">
              <a:spcBef>
                <a:spcPts val="0"/>
              </a:spcBef>
            </a:pPr>
            <a:endParaRPr lang="en-GB" sz="1400" dirty="0"/>
          </a:p>
          <a:p>
            <a:pPr>
              <a:spcBef>
                <a:spcPts val="0"/>
              </a:spcBef>
            </a:pPr>
            <a:r>
              <a:rPr lang="en-GB" sz="1400" b="1" u="sng" dirty="0"/>
              <a:t>Solution </a:t>
            </a:r>
          </a:p>
          <a:p>
            <a:pPr marL="285750" lvl="0" indent="-285750">
              <a:buFont typeface="Arial" panose="020B0604020202020204" pitchFamily="34" charset="0"/>
              <a:buChar char="•"/>
            </a:pPr>
            <a:r>
              <a:rPr lang="en-GB" sz="1400" dirty="0"/>
              <a:t>By optimising weekly weights and moving to more effective spot lengths, Quorn evolved their TV plan to enable almost year-long TV presence</a:t>
            </a:r>
          </a:p>
          <a:p>
            <a:pPr marL="285750" lvl="0" indent="-285750">
              <a:buFont typeface="Arial" panose="020B0604020202020204" pitchFamily="34" charset="0"/>
              <a:buChar char="•"/>
            </a:pPr>
            <a:r>
              <a:rPr lang="en-GB" sz="1400" dirty="0"/>
              <a:t>By delivering growth and a consistently strong ROI, TV investment grew by 50% between 2011 and 2014</a:t>
            </a:r>
          </a:p>
          <a:p>
            <a:pPr>
              <a:spcBef>
                <a:spcPts val="0"/>
              </a:spcBef>
            </a:pPr>
            <a:endParaRPr lang="en-GB" sz="1400" dirty="0"/>
          </a:p>
          <a:p>
            <a:pPr>
              <a:spcBef>
                <a:spcPts val="0"/>
              </a:spcBef>
            </a:pPr>
            <a:r>
              <a:rPr lang="en-GB" sz="1400" b="1" u="sng" dirty="0"/>
              <a:t>Results</a:t>
            </a:r>
          </a:p>
          <a:p>
            <a:pPr marL="285750" lvl="0" indent="-285750">
              <a:buFont typeface="Arial" panose="020B0604020202020204" pitchFamily="34" charset="0"/>
              <a:buChar char="•"/>
            </a:pPr>
            <a:r>
              <a:rPr lang="en-GB" sz="1400" dirty="0"/>
              <a:t>ROI from every £ invested in TV continued to grow</a:t>
            </a:r>
          </a:p>
          <a:p>
            <a:pPr marL="285750" indent="-285750">
              <a:buFont typeface="Arial" panose="020B0604020202020204" pitchFamily="34" charset="0"/>
              <a:buChar char="•"/>
            </a:pPr>
            <a:r>
              <a:rPr lang="en-GB" sz="1400" dirty="0"/>
              <a:t>In 2014, incremental volume attributable to TV advertising increased by 336,000kg</a:t>
            </a:r>
          </a:p>
          <a:p>
            <a:pPr marL="285750" lvl="0" indent="-285750">
              <a:buFont typeface="Arial" panose="020B0604020202020204" pitchFamily="34" charset="0"/>
              <a:buChar char="•"/>
            </a:pPr>
            <a:endParaRPr lang="en-GB" sz="1400" dirty="0"/>
          </a:p>
        </p:txBody>
      </p:sp>
      <p:pic>
        <p:nvPicPr>
          <p:cNvPr id="1032" name="Picture 8" descr="Image result for initiative agency logo">
            <a:extLst>
              <a:ext uri="{FF2B5EF4-FFF2-40B4-BE49-F238E27FC236}">
                <a16:creationId xmlns:a16="http://schemas.microsoft.com/office/drawing/2014/main" id="{EA90CE72-220B-4534-8185-6BA8DAC9D7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35031" y="244943"/>
            <a:ext cx="2283497" cy="91339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Placeholder 6">
            <a:extLst>
              <a:ext uri="{FF2B5EF4-FFF2-40B4-BE49-F238E27FC236}">
                <a16:creationId xmlns:a16="http://schemas.microsoft.com/office/drawing/2014/main" id="{8F90DFCA-6C26-4915-8131-24945B2FFB33}"/>
              </a:ext>
            </a:extLst>
          </p:cNvPr>
          <p:cNvPicPr>
            <a:picLocks noGrp="1" noChangeAspect="1"/>
          </p:cNvPicPr>
          <p:nvPr>
            <p:ph type="pic" sz="quarter" idx="14"/>
          </p:nvPr>
        </p:nvPicPr>
        <p:blipFill>
          <a:blip r:embed="rId5">
            <a:extLst>
              <a:ext uri="{28A0092B-C50C-407E-A947-70E740481C1C}">
                <a14:useLocalDpi xmlns:a14="http://schemas.microsoft.com/office/drawing/2010/main" val="0"/>
              </a:ext>
            </a:extLst>
          </a:blip>
          <a:srcRect l="3444" r="3444"/>
          <a:stretch>
            <a:fillRect/>
          </a:stretch>
        </p:blipFill>
        <p:spPr/>
      </p:pic>
      <p:pic>
        <p:nvPicPr>
          <p:cNvPr id="1026" name="Picture 2" descr="Image result for quorn logo">
            <a:extLst>
              <a:ext uri="{FF2B5EF4-FFF2-40B4-BE49-F238E27FC236}">
                <a16:creationId xmlns:a16="http://schemas.microsoft.com/office/drawing/2014/main" id="{1F6215EE-F99D-4D9C-B590-F4F04CD42DD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32786" y="244943"/>
            <a:ext cx="1975338" cy="1035406"/>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4044218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THUMBNAIL_REFRESH" val="1"/>
  <p:tag name="ARTICULATE_SLIDE_COUNT" val="36"/>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
  <a:themeElements>
    <a:clrScheme name="THINKBOX">
      <a:dk1>
        <a:sysClr val="windowText" lastClr="000000"/>
      </a:dk1>
      <a:lt1>
        <a:sysClr val="window" lastClr="FFFFFF"/>
      </a:lt1>
      <a:dk2>
        <a:srgbClr val="372D87"/>
      </a:dk2>
      <a:lt2>
        <a:srgbClr val="4D4D4D"/>
      </a:lt2>
      <a:accent1>
        <a:srgbClr val="372D87"/>
      </a:accent1>
      <a:accent2>
        <a:srgbClr val="0069B4"/>
      </a:accent2>
      <a:accent3>
        <a:srgbClr val="E10514"/>
      </a:accent3>
      <a:accent4>
        <a:srgbClr val="EB7305"/>
      </a:accent4>
      <a:accent5>
        <a:srgbClr val="009B3C"/>
      </a:accent5>
      <a:accent6>
        <a:srgbClr val="87B923"/>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sz="1600" dirty="0" err="1" smtClean="0">
            <a:solidFill>
              <a:schemeClr val="bg2"/>
            </a:solidFill>
          </a:defRPr>
        </a:defPPr>
      </a:lstStyle>
    </a:tx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3449</TotalTime>
  <Words>532</Words>
  <Application>Microsoft Office PowerPoint</Application>
  <PresentationFormat>Widescreen</PresentationFormat>
  <Paragraphs>33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vt:lpstr>
      <vt:lpstr>Quorn sees solid growth with long-term TV-focussed strategy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Carla Leclezio</dc:creator>
  <cp:lastModifiedBy>Rupen Shah</cp:lastModifiedBy>
  <cp:revision>194</cp:revision>
  <dcterms:created xsi:type="dcterms:W3CDTF">2017-06-26T09:49:09Z</dcterms:created>
  <dcterms:modified xsi:type="dcterms:W3CDTF">2019-09-09T15:01:01Z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C1462182-D2AD-484E-BA59-D92BD6CB2974</vt:lpwstr>
  </property>
  <property fmtid="{D5CDD505-2E9C-101B-9397-08002B2CF9AE}" pid="3" name="ArticulatePath">
    <vt:lpwstr>Presentation1</vt:lpwstr>
  </property>
</Properties>
</file>