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4.xml" ContentType="application/vnd.openxmlformats-officedocument.them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heme/theme5.xml" ContentType="application/vnd.openxmlformats-officedocument.theme+xml"/>
  <Override PartName="/ppt/tags/tag12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  <p:sldMasterId id="2147483722" r:id="rId3"/>
    <p:sldMasterId id="2147483753" r:id="rId4"/>
  </p:sldMasterIdLst>
  <p:notesMasterIdLst>
    <p:notesMasterId r:id="rId12"/>
  </p:notesMasterIdLst>
  <p:sldIdLst>
    <p:sldId id="379" r:id="rId5"/>
    <p:sldId id="2147377085" r:id="rId6"/>
    <p:sldId id="2147482339" r:id="rId7"/>
    <p:sldId id="11442" r:id="rId8"/>
    <p:sldId id="2147376255" r:id="rId9"/>
    <p:sldId id="2147482553" r:id="rId10"/>
    <p:sldId id="2147482536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31452B-FC13-47A0-97CB-FC10194E1CD7}">
          <p14:sldIdLst>
            <p14:sldId id="379"/>
            <p14:sldId id="2147377085"/>
            <p14:sldId id="2147482339"/>
            <p14:sldId id="11442"/>
            <p14:sldId id="2147376255"/>
            <p14:sldId id="2147482553"/>
            <p14:sldId id="21474825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404" autoAdjust="0"/>
  </p:normalViewPr>
  <p:slideViewPr>
    <p:cSldViewPr snapToGrid="0">
      <p:cViewPr varScale="1">
        <p:scale>
          <a:sx n="104" d="100"/>
          <a:sy n="104" d="100"/>
        </p:scale>
        <p:origin x="7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94655460844027E-2"/>
          <c:y val="3.4026272569197914E-2"/>
          <c:w val="0.94298717779312458"/>
          <c:h val="0.88198022676549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Impacts (billions)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7.4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944533615087431E-2"/>
                      <c:h val="5.198298637658192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9922-4CC1-B208-71014B0E7B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Procter &amp; gamble uk</c:v>
                </c:pt>
                <c:pt idx="1">
                  <c:v>Unilever</c:v>
                </c:pt>
                <c:pt idx="2">
                  <c:v>Sky uk</c:v>
                </c:pt>
                <c:pt idx="3">
                  <c:v>Everything everywher</c:v>
                </c:pt>
                <c:pt idx="4">
                  <c:v>Reckitt benckiser</c:v>
                </c:pt>
                <c:pt idx="5">
                  <c:v>Tesco</c:v>
                </c:pt>
                <c:pt idx="6">
                  <c:v>Loreal uk</c:v>
                </c:pt>
                <c:pt idx="7">
                  <c:v>Amazon.co.uk</c:v>
                </c:pt>
                <c:pt idx="8">
                  <c:v>Mcdonalds restaurant</c:v>
                </c:pt>
                <c:pt idx="9">
                  <c:v>Glaxosmithkline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30.086383784999999</c:v>
                </c:pt>
                <c:pt idx="1">
                  <c:v>13.190872265499999</c:v>
                </c:pt>
                <c:pt idx="2">
                  <c:v>12.208241581799999</c:v>
                </c:pt>
                <c:pt idx="3">
                  <c:v>7.5261791999999996</c:v>
                </c:pt>
                <c:pt idx="4">
                  <c:v>7.4318476850000001</c:v>
                </c:pt>
                <c:pt idx="5">
                  <c:v>6.5635852799999999</c:v>
                </c:pt>
                <c:pt idx="6">
                  <c:v>6.1972388561999994</c:v>
                </c:pt>
                <c:pt idx="7">
                  <c:v>6.0565873285</c:v>
                </c:pt>
                <c:pt idx="8">
                  <c:v>5.4591637643000004</c:v>
                </c:pt>
                <c:pt idx="9">
                  <c:v>5.33079605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5A-437B-A6E7-DDF55565D3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1183104"/>
        <c:axId val="41288832"/>
      </c:barChart>
      <c:catAx>
        <c:axId val="411831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1288832"/>
        <c:crossesAt val="0"/>
        <c:auto val="1"/>
        <c:lblAlgn val="ctr"/>
        <c:lblOffset val="100"/>
        <c:noMultiLvlLbl val="0"/>
      </c:catAx>
      <c:valAx>
        <c:axId val="41288832"/>
        <c:scaling>
          <c:orientation val="minMax"/>
        </c:scaling>
        <c:delete val="0"/>
        <c:axPos val="b"/>
        <c:majorGridlines>
          <c:spPr>
            <a:ln>
              <a:solidFill>
                <a:srgbClr val="D9D9D9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41183104"/>
        <c:crosses val="max"/>
        <c:crossBetween val="between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571968365645613E-2"/>
          <c:y val="3.4038851494660509E-2"/>
          <c:w val="0.92661005313649447"/>
          <c:h val="0.79216733995207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A5D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97-4E2B-9119-19E03EAC66F5}"/>
              </c:ext>
            </c:extLst>
          </c:dPt>
          <c:cat>
            <c:strRef>
              <c:f>Sheet1!$A$2:$A$11</c:f>
              <c:strCache>
                <c:ptCount val="10"/>
                <c:pt idx="0">
                  <c:v>Online Born</c:v>
                </c:pt>
                <c:pt idx="1">
                  <c:v>Food</c:v>
                </c:pt>
                <c:pt idx="2">
                  <c:v>Household Fmcg</c:v>
                </c:pt>
                <c:pt idx="3">
                  <c:v>Cosmetics &amp; Personal Care</c:v>
                </c:pt>
                <c:pt idx="4">
                  <c:v>Government Social Political Organisation</c:v>
                </c:pt>
                <c:pt idx="5">
                  <c:v>Entertainment &amp; Leisure</c:v>
                </c:pt>
                <c:pt idx="6">
                  <c:v>Travel &amp; Transport</c:v>
                </c:pt>
                <c:pt idx="7">
                  <c:v>Finance</c:v>
                </c:pt>
                <c:pt idx="8">
                  <c:v>Automotive</c:v>
                </c:pt>
                <c:pt idx="9">
                  <c:v>Retail</c:v>
                </c:pt>
              </c:strCache>
            </c:strRef>
          </c:cat>
          <c:val>
            <c:numRef>
              <c:f>Sheet1!$B$2:$B$11</c:f>
              <c:numCache>
                <c:formatCode>_-* #,##0_-;\-* #,##0_-;_-* "-"??_-;_-@_-</c:formatCode>
                <c:ptCount val="10"/>
                <c:pt idx="0">
                  <c:v>774</c:v>
                </c:pt>
                <c:pt idx="1">
                  <c:v>522</c:v>
                </c:pt>
                <c:pt idx="2">
                  <c:v>334</c:v>
                </c:pt>
                <c:pt idx="3">
                  <c:v>326</c:v>
                </c:pt>
                <c:pt idx="4">
                  <c:v>321</c:v>
                </c:pt>
                <c:pt idx="5">
                  <c:v>319</c:v>
                </c:pt>
                <c:pt idx="6">
                  <c:v>312</c:v>
                </c:pt>
                <c:pt idx="7">
                  <c:v>298</c:v>
                </c:pt>
                <c:pt idx="8">
                  <c:v>204</c:v>
                </c:pt>
                <c:pt idx="9">
                  <c:v>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97-4E2B-9119-19E03EAC6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-27"/>
        <c:axId val="466111976"/>
        <c:axId val="466112304"/>
      </c:barChart>
      <c:catAx>
        <c:axId val="466111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112304"/>
        <c:crosses val="autoZero"/>
        <c:auto val="1"/>
        <c:lblAlgn val="ctr"/>
        <c:lblOffset val="100"/>
        <c:noMultiLvlLbl val="0"/>
      </c:catAx>
      <c:valAx>
        <c:axId val="466112304"/>
        <c:scaling>
          <c:orientation val="minMax"/>
          <c:max val="1000"/>
          <c:min val="0"/>
        </c:scaling>
        <c:delete val="0"/>
        <c:axPos val="l"/>
        <c:numFmt formatCode="&quot;£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111976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571968365645613E-2"/>
          <c:y val="3.4038851494660509E-2"/>
          <c:w val="0.9524709116249207"/>
          <c:h val="0.802602122560766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Everything Else</c:v>
                </c:pt>
              </c:strCache>
            </c:strRef>
          </c:tx>
          <c:spPr>
            <a:solidFill>
              <a:srgbClr val="00A5D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8C0353B-8C7B-4739-85C9-99C2C234474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0361-4696-B4F0-B8DE03D3062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FBB79C5-D028-48C0-8D1F-4FA089535D4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0361-4696-B4F0-B8DE03D3062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5FDE147-B043-4326-90A2-322B59F558A8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0361-4696-B4F0-B8DE03D3062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D37DC78-121E-4B53-9905-7F824A718D3F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0361-4696-B4F0-B8DE03D3062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99CC9B0-44EC-4426-B923-68BA17CEF7FF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0361-4696-B4F0-B8DE03D3062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608AD08-EA7A-4761-B806-1CE21B2E7827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361-4696-B4F0-B8DE03D3062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2E536D3-E3CA-4693-B7FB-1EAA7CFD8C1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0361-4696-B4F0-B8DE03D3062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C925B53-5EE4-48E9-8733-550CE2E7B2FB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0361-4696-B4F0-B8DE03D3062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DE0EBB4-537B-4BB8-88A6-D1803260BCB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0361-4696-B4F0-B8DE03D3062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DC6209F-F9DD-4843-8D67-2D02120248C3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0361-4696-B4F0-B8DE03D306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Food</c:v>
                </c:pt>
                <c:pt idx="1">
                  <c:v>Entertainment &amp; Leisure</c:v>
                </c:pt>
                <c:pt idx="2">
                  <c:v>Finance</c:v>
                </c:pt>
                <c:pt idx="3">
                  <c:v>Travel &amp; Transport</c:v>
                </c:pt>
                <c:pt idx="4">
                  <c:v>Household FMCG</c:v>
                </c:pt>
                <c:pt idx="5">
                  <c:v>Cosmetics &amp; Personal Care</c:v>
                </c:pt>
                <c:pt idx="6">
                  <c:v>Government Social Political Organisation</c:v>
                </c:pt>
                <c:pt idx="7">
                  <c:v>Telecoms</c:v>
                </c:pt>
                <c:pt idx="8">
                  <c:v>Retail</c:v>
                </c:pt>
                <c:pt idx="9">
                  <c:v>Automotive</c:v>
                </c:pt>
              </c:strCache>
            </c:strRef>
          </c:cat>
          <c:val>
            <c:numRef>
              <c:f>Sheet1!$B$2:$B$11</c:f>
              <c:numCache>
                <c:formatCode>_-* #,##0_-;\-* #,##0_-;_-* "-"??_-;_-@_-</c:formatCode>
                <c:ptCount val="10"/>
                <c:pt idx="0">
                  <c:v>522</c:v>
                </c:pt>
                <c:pt idx="1">
                  <c:v>319</c:v>
                </c:pt>
                <c:pt idx="2">
                  <c:v>298</c:v>
                </c:pt>
                <c:pt idx="3">
                  <c:v>312</c:v>
                </c:pt>
                <c:pt idx="4">
                  <c:v>334</c:v>
                </c:pt>
                <c:pt idx="5">
                  <c:v>326</c:v>
                </c:pt>
                <c:pt idx="6">
                  <c:v>321</c:v>
                </c:pt>
                <c:pt idx="7">
                  <c:v>189</c:v>
                </c:pt>
                <c:pt idx="8">
                  <c:v>194</c:v>
                </c:pt>
                <c:pt idx="9">
                  <c:v>204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Sheet1!$B$16:$B$26</c15:f>
                <c15:dlblRangeCache>
                  <c:ptCount val="11"/>
                  <c:pt idx="0">
                    <c:v>96%</c:v>
                  </c:pt>
                  <c:pt idx="1">
                    <c:v>66%</c:v>
                  </c:pt>
                  <c:pt idx="2">
                    <c:v>70%</c:v>
                  </c:pt>
                  <c:pt idx="3">
                    <c:v>82%</c:v>
                  </c:pt>
                  <c:pt idx="4">
                    <c:v>95%</c:v>
                  </c:pt>
                  <c:pt idx="5">
                    <c:v>99%</c:v>
                  </c:pt>
                  <c:pt idx="6">
                    <c:v>100%</c:v>
                  </c:pt>
                  <c:pt idx="7">
                    <c:v>82%</c:v>
                  </c:pt>
                  <c:pt idx="8">
                    <c:v>84%</c:v>
                  </c:pt>
                  <c:pt idx="9">
                    <c:v>90%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0361-4696-B4F0-B8DE03D306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Online Born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819E05E-B7F1-40C5-A3A3-E23A665625F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0361-4696-B4F0-B8DE03D3062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E6717C4-D73C-4393-9125-1809638AB316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0361-4696-B4F0-B8DE03D3062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9221A9F-9618-421A-80F8-E1011037B272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0361-4696-B4F0-B8DE03D3062D}"/>
                </c:ext>
              </c:extLst>
            </c:dLbl>
            <c:dLbl>
              <c:idx val="3"/>
              <c:layout>
                <c:manualLayout>
                  <c:x val="0"/>
                  <c:y val="-2.1245604203236072E-2"/>
                </c:manualLayout>
              </c:layout>
              <c:tx>
                <c:rich>
                  <a:bodyPr/>
                  <a:lstStyle/>
                  <a:p>
                    <a:fld id="{F25302AC-EB78-4FE8-ACE7-D232EF96305A}" type="CELLRANGE">
                      <a:rPr lang="en-US">
                        <a:solidFill>
                          <a:schemeClr val="bg1"/>
                        </a:solidFill>
                      </a:rPr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0361-4696-B4F0-B8DE03D3062D}"/>
                </c:ext>
              </c:extLst>
            </c:dLbl>
            <c:dLbl>
              <c:idx val="4"/>
              <c:layout>
                <c:manualLayout>
                  <c:x val="0"/>
                  <c:y val="6.956521739130435E-3"/>
                </c:manualLayout>
              </c:layout>
              <c:tx>
                <c:rich>
                  <a:bodyPr/>
                  <a:lstStyle/>
                  <a:p>
                    <a:fld id="{77FE4124-E1AD-4FF3-B6C0-5B59E7415D9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0361-4696-B4F0-B8DE03D3062D}"/>
                </c:ext>
              </c:extLst>
            </c:dLbl>
            <c:dLbl>
              <c:idx val="5"/>
              <c:layout>
                <c:manualLayout>
                  <c:x val="0"/>
                  <c:y val="-2.43478260869565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51BD88C-9F87-44E9-B340-3CEB0E90F368}" type="CELLRANG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>
                        <a:defRPr b="1">
                          <a:solidFill>
                            <a:schemeClr val="bg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B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0361-4696-B4F0-B8DE03D3062D}"/>
                </c:ext>
              </c:extLst>
            </c:dLbl>
            <c:dLbl>
              <c:idx val="6"/>
              <c:layout>
                <c:manualLayout>
                  <c:x val="0"/>
                  <c:y val="-2.42806905179841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299EEE4-1ACE-42F7-BD1C-529772A51E82}" type="CELLRANG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>
                        <a:defRPr b="1">
                          <a:solidFill>
                            <a:schemeClr val="bg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B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0361-4696-B4F0-B8DE03D3062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DA9BCD6-527F-4216-AB10-A11CCFA4AEF2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0361-4696-B4F0-B8DE03D3062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44B14572-B454-4D1F-B6BE-5F20FB87A779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0361-4696-B4F0-B8DE03D3062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836220DF-0F9F-4235-9AC3-E9EAE362679D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0361-4696-B4F0-B8DE03D306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Food</c:v>
                </c:pt>
                <c:pt idx="1">
                  <c:v>Entertainment &amp; Leisure</c:v>
                </c:pt>
                <c:pt idx="2">
                  <c:v>Finance</c:v>
                </c:pt>
                <c:pt idx="3">
                  <c:v>Travel &amp; Transport</c:v>
                </c:pt>
                <c:pt idx="4">
                  <c:v>Household FMCG</c:v>
                </c:pt>
                <c:pt idx="5">
                  <c:v>Cosmetics &amp; Personal Care</c:v>
                </c:pt>
                <c:pt idx="6">
                  <c:v>Government Social Political Organisation</c:v>
                </c:pt>
                <c:pt idx="7">
                  <c:v>Telecoms</c:v>
                </c:pt>
                <c:pt idx="8">
                  <c:v>Retail</c:v>
                </c:pt>
                <c:pt idx="9">
                  <c:v>Automotive</c:v>
                </c:pt>
              </c:strCache>
            </c:strRef>
          </c:cat>
          <c:val>
            <c:numRef>
              <c:f>Sheet1!$C$2:$C$11</c:f>
              <c:numCache>
                <c:formatCode>_-* #,##0_-;\-* #,##0_-;_-* "-"??_-;_-@_-</c:formatCode>
                <c:ptCount val="10"/>
                <c:pt idx="0">
                  <c:v>22</c:v>
                </c:pt>
                <c:pt idx="1">
                  <c:v>164</c:v>
                </c:pt>
                <c:pt idx="2">
                  <c:v>130</c:v>
                </c:pt>
                <c:pt idx="3">
                  <c:v>68</c:v>
                </c:pt>
                <c:pt idx="4">
                  <c:v>16</c:v>
                </c:pt>
                <c:pt idx="5">
                  <c:v>2</c:v>
                </c:pt>
                <c:pt idx="6">
                  <c:v>0</c:v>
                </c:pt>
                <c:pt idx="7">
                  <c:v>42</c:v>
                </c:pt>
                <c:pt idx="8">
                  <c:v>37</c:v>
                </c:pt>
                <c:pt idx="9">
                  <c:v>23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Sheet1!$C$16:$C$25</c15:f>
                <c15:dlblRangeCache>
                  <c:ptCount val="10"/>
                  <c:pt idx="0">
                    <c:v>4%</c:v>
                  </c:pt>
                  <c:pt idx="1">
                    <c:v>34%</c:v>
                  </c:pt>
                  <c:pt idx="2">
                    <c:v>30%</c:v>
                  </c:pt>
                  <c:pt idx="3">
                    <c:v>18%</c:v>
                  </c:pt>
                  <c:pt idx="4">
                    <c:v>5%</c:v>
                  </c:pt>
                  <c:pt idx="5">
                    <c:v>1%</c:v>
                  </c:pt>
                  <c:pt idx="6">
                    <c:v>0%</c:v>
                  </c:pt>
                  <c:pt idx="7">
                    <c:v>18%</c:v>
                  </c:pt>
                  <c:pt idx="8">
                    <c:v>16%</c:v>
                  </c:pt>
                  <c:pt idx="9">
                    <c:v>10%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5-0361-4696-B4F0-B8DE03D30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466111976"/>
        <c:axId val="466112304"/>
      </c:barChart>
      <c:catAx>
        <c:axId val="466111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112304"/>
        <c:crosses val="autoZero"/>
        <c:auto val="1"/>
        <c:lblAlgn val="ctr"/>
        <c:lblOffset val="100"/>
        <c:noMultiLvlLbl val="0"/>
      </c:catAx>
      <c:valAx>
        <c:axId val="466112304"/>
        <c:scaling>
          <c:orientation val="minMax"/>
          <c:max val="700"/>
          <c:min val="0"/>
        </c:scaling>
        <c:delete val="0"/>
        <c:axPos val="l"/>
        <c:numFmt formatCode="&quot;£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111976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571968365645613E-2"/>
          <c:y val="3.4038851494660509E-2"/>
          <c:w val="0.94684898586656718"/>
          <c:h val="0.7295587534159656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Everything Else</c:v>
                </c:pt>
              </c:strCache>
            </c:strRef>
          </c:tx>
          <c:spPr>
            <a:solidFill>
              <a:srgbClr val="00A5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Online Retail </c:v>
                </c:pt>
                <c:pt idx="1">
                  <c:v>Property</c:v>
                </c:pt>
                <c:pt idx="2">
                  <c:v>Computers</c:v>
                </c:pt>
                <c:pt idx="3">
                  <c:v>Entertainment &amp; Leisure</c:v>
                </c:pt>
                <c:pt idx="4">
                  <c:v>Finance</c:v>
                </c:pt>
                <c:pt idx="5">
                  <c:v>Business &amp; Industrial</c:v>
                </c:pt>
                <c:pt idx="6">
                  <c:v>Games &amp; Consoles</c:v>
                </c:pt>
                <c:pt idx="7">
                  <c:v>Travel &amp; Transport</c:v>
                </c:pt>
                <c:pt idx="8">
                  <c:v>Clothing &amp; Accessories</c:v>
                </c:pt>
                <c:pt idx="9">
                  <c:v>Automotive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0.18</c:v>
                </c:pt>
                <c:pt idx="1">
                  <c:v>0.19</c:v>
                </c:pt>
                <c:pt idx="2">
                  <c:v>0.2</c:v>
                </c:pt>
                <c:pt idx="3">
                  <c:v>0.66</c:v>
                </c:pt>
                <c:pt idx="4">
                  <c:v>0.68</c:v>
                </c:pt>
                <c:pt idx="5">
                  <c:v>0.7</c:v>
                </c:pt>
                <c:pt idx="6">
                  <c:v>0.73</c:v>
                </c:pt>
                <c:pt idx="7">
                  <c:v>0.77</c:v>
                </c:pt>
                <c:pt idx="8">
                  <c:v>0.78</c:v>
                </c:pt>
                <c:pt idx="9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16-4AEB-B51C-3C837536DC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Online Born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Online Retail </c:v>
                </c:pt>
                <c:pt idx="1">
                  <c:v>Property</c:v>
                </c:pt>
                <c:pt idx="2">
                  <c:v>Computers</c:v>
                </c:pt>
                <c:pt idx="3">
                  <c:v>Entertainment &amp; Leisure</c:v>
                </c:pt>
                <c:pt idx="4">
                  <c:v>Finance</c:v>
                </c:pt>
                <c:pt idx="5">
                  <c:v>Business &amp; Industrial</c:v>
                </c:pt>
                <c:pt idx="6">
                  <c:v>Games &amp; Consoles</c:v>
                </c:pt>
                <c:pt idx="7">
                  <c:v>Travel &amp; Transport</c:v>
                </c:pt>
                <c:pt idx="8">
                  <c:v>Clothing &amp; Accessories</c:v>
                </c:pt>
                <c:pt idx="9">
                  <c:v>Automotive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0.82</c:v>
                </c:pt>
                <c:pt idx="1">
                  <c:v>0.81</c:v>
                </c:pt>
                <c:pt idx="2">
                  <c:v>0.8</c:v>
                </c:pt>
                <c:pt idx="3">
                  <c:v>0.34</c:v>
                </c:pt>
                <c:pt idx="4">
                  <c:v>0.32</c:v>
                </c:pt>
                <c:pt idx="5">
                  <c:v>0.3</c:v>
                </c:pt>
                <c:pt idx="6">
                  <c:v>0.27</c:v>
                </c:pt>
                <c:pt idx="7">
                  <c:v>0.23</c:v>
                </c:pt>
                <c:pt idx="8">
                  <c:v>0.22</c:v>
                </c:pt>
                <c:pt idx="9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16-4AEB-B51C-3C837536DC0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3"/>
        <c:overlap val="100"/>
        <c:axId val="466111976"/>
        <c:axId val="466112304"/>
      </c:barChart>
      <c:catAx>
        <c:axId val="466111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112304"/>
        <c:crosses val="autoZero"/>
        <c:auto val="1"/>
        <c:lblAlgn val="ctr"/>
        <c:lblOffset val="100"/>
        <c:noMultiLvlLbl val="0"/>
      </c:catAx>
      <c:valAx>
        <c:axId val="466112304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1119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10931994654312"/>
          <c:y val="0.88574320608984336"/>
          <c:w val="0.25578127285032037"/>
          <c:h val="5.74815656975035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92F88"/>
            </a:solidFill>
            <a:ln w="12700">
              <a:noFill/>
            </a:ln>
            <a:effectLst/>
          </c:spPr>
          <c:invertIfNegative val="0"/>
          <c:dLbls>
            <c:dLbl>
              <c:idx val="0"/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1CD0-4025-83C3-FD0EECB74A1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71E8-4D27-B647-45430391B8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Less than £50k</c:v>
                </c:pt>
                <c:pt idx="1">
                  <c:v>£50-250k</c:v>
                </c:pt>
                <c:pt idx="2">
                  <c:v>£250k-1m</c:v>
                </c:pt>
                <c:pt idx="3">
                  <c:v>£1-2.5m</c:v>
                </c:pt>
                <c:pt idx="4">
                  <c:v>£2.5-5m</c:v>
                </c:pt>
                <c:pt idx="5">
                  <c:v>£5-10m</c:v>
                </c:pt>
                <c:pt idx="6">
                  <c:v>£10-50m</c:v>
                </c:pt>
                <c:pt idx="7">
                  <c:v>£50m+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598</c:v>
                </c:pt>
                <c:pt idx="1">
                  <c:v>505</c:v>
                </c:pt>
                <c:pt idx="2">
                  <c:v>416</c:v>
                </c:pt>
                <c:pt idx="3">
                  <c:v>287</c:v>
                </c:pt>
                <c:pt idx="4">
                  <c:v>160</c:v>
                </c:pt>
                <c:pt idx="5">
                  <c:v>115</c:v>
                </c:pt>
                <c:pt idx="6">
                  <c:v>109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D0-4025-83C3-FD0EECB74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2"/>
        <c:overlap val="-30"/>
        <c:axId val="1423869000"/>
        <c:axId val="1423863096"/>
      </c:barChart>
      <c:catAx>
        <c:axId val="1423869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3863096"/>
        <c:crosses val="autoZero"/>
        <c:auto val="1"/>
        <c:lblAlgn val="ctr"/>
        <c:lblOffset val="100"/>
        <c:noMultiLvlLbl val="0"/>
      </c:catAx>
      <c:valAx>
        <c:axId val="1423863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Number of advertisers</a:t>
                </a:r>
              </a:p>
            </c:rich>
          </c:tx>
          <c:layout>
            <c:manualLayout>
              <c:xMode val="edge"/>
              <c:yMode val="edge"/>
              <c:x val="5.8796296296296296E-3"/>
              <c:y val="0.258927020202020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3869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0D2D5-B4D1-42C2-A954-5865DB1F6FF5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24C00-85C6-4295-BE2C-B41F9E304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05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24C00-85C6-4295-BE2C-B41F9E304FE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/>
              <a:t>Procter and Gamble was the most viewed advertiser on TV in 2025 with 30.1 billion impacts.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D13A2-D920-4735-8201-3F799BD60F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97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 2025, there were 984 new to TV advertisers, many of whom were ecommerce business looking to supercharge their growth through TV.</a:t>
            </a:r>
          </a:p>
          <a:p>
            <a:endParaRPr lang="en-GB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DB052-C55A-41EB-9921-1FFBD2A2DF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767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00577-96A7-61B4-6212-97A483092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A1EBA4-1CA8-AF3E-B6C2-401A36B0E1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DB99DB-1030-2F3D-17E2-B4C19BCC02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AE34B-8D32-BE00-3529-073EABE2ED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87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24C00-85C6-4295-BE2C-B41F9E304FE2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873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019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When looking at the top 10 highest spending categories, Entertainment &amp; Leisure and Finance have the highest proportion of Online Born businesses.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01CE4-3762-45B6-9736-1C63892740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036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9E2FE-CE31-25DE-E970-C726C6D69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9CCA11-341C-FD7D-A977-589CA48A3A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E31BEB-5FEB-7C24-8939-00C9065171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Looking at all categories, Online Retail, Property, and Computers have the highest proportion of online born businesses.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13BA4-F16C-0F9A-C444-1774A4A81C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01CE4-3762-45B6-9736-1C63892740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873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09A93-9B80-2EDD-3F19-45944FEE1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8DCF1F-8ACA-9ECD-EE92-164D47851B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070572-B75E-4B87-6927-77A88B6CDA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Looking at the make-up of TV advertisers across 2025, 598 - which is 27% of all advertisers - spent less than 50 thousand pounds on TV and 1,103, which is 50%, spent less than 250 thousand.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31% of all advertisers spent over a million pounds and 5% spent over ten million.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9635F-D3C1-D07D-D091-75C8B99E78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24C00-85C6-4295-BE2C-B41F9E304FE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04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9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0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517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170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92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494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34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7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069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08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/>
              <a:t>XXX%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9686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278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85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058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191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133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49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525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659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806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612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863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437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648" y="804344"/>
            <a:ext cx="3887171" cy="2112000"/>
          </a:xfrm>
        </p:spPr>
        <p:txBody>
          <a:bodyPr anchor="t">
            <a:normAutofit/>
          </a:bodyPr>
          <a:lstStyle>
            <a:lvl1pPr algn="l"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648" y="2938157"/>
            <a:ext cx="3887171" cy="2123024"/>
          </a:xfrm>
        </p:spPr>
        <p:txBody>
          <a:bodyPr>
            <a:norm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648" y="548680"/>
            <a:ext cx="2844800" cy="240000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59585B9F-EF5C-4314-BCBC-A6F82ED753B2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F885-FE6B-4251-84D2-F6CEF084999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16827" y="488405"/>
            <a:ext cx="3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6827" y="488405"/>
            <a:ext cx="3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716827" y="488405"/>
            <a:ext cx="3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716827" y="488405"/>
            <a:ext cx="3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16827" y="488405"/>
            <a:ext cx="3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8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ole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" y="-75629"/>
            <a:ext cx="12192000" cy="408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1" y="514975"/>
            <a:ext cx="11233633" cy="936000"/>
          </a:xfrm>
          <a:prstGeom prst="rect">
            <a:avLst/>
          </a:prstGeom>
        </p:spPr>
        <p:txBody>
          <a:bodyPr lIns="0" tIns="36000" rIns="0" bIns="36000" anchor="t"/>
          <a:lstStyle>
            <a:lvl1pPr>
              <a:defRPr sz="2800"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1448000" y="44625"/>
            <a:ext cx="341760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C1F650A-73F3-45B0-B89C-37B7A7A179DA}" type="slidenum">
              <a:rPr lang="en-GB" sz="1000">
                <a:solidFill>
                  <a:prstClr val="black"/>
                </a:solidFill>
                <a:latin typeface="Century Gothic" panose="020B0502020202020204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000">
              <a:solidFill>
                <a:prstClr val="black"/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79998" y="0"/>
            <a:ext cx="3550135" cy="2894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Click to add doc section/title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00" y="1952626"/>
            <a:ext cx="11233633" cy="4321175"/>
          </a:xfrm>
          <a:prstGeom prst="rect">
            <a:avLst/>
          </a:prstGeom>
        </p:spPr>
        <p:txBody>
          <a:bodyPr lIns="0" t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9999" y="6489700"/>
            <a:ext cx="11233635" cy="3683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aseline="0"/>
            </a:lvl1pPr>
          </a:lstStyle>
          <a:p>
            <a:pPr lvl="0"/>
            <a:r>
              <a:rPr lang="en-US"/>
              <a:t>Click to add sources/notes</a:t>
            </a:r>
          </a:p>
        </p:txBody>
      </p:sp>
      <p:pic>
        <p:nvPicPr>
          <p:cNvPr id="14" name="Picture 9" descr="mtm_95black-03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2619" y="0"/>
            <a:ext cx="7667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3680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53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6">
            <a:extLst>
              <a:ext uri="{FF2B5EF4-FFF2-40B4-BE49-F238E27FC236}">
                <a16:creationId xmlns:a16="http://schemas.microsoft.com/office/drawing/2014/main" id="{9C8B26C0-A80C-691B-592F-DF64977168B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92633" y="2428621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AD97536-789A-7744-C13B-53E10C02D1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885" y="1149559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9B94EB92-59A2-CAE0-A920-38D56FEEE9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77087" y="1149559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A2037EF0-46C5-5ECD-6D7D-8B423B1354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39289" y="1149559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1" name="Picture Placeholder 5">
            <a:extLst>
              <a:ext uri="{FF2B5EF4-FFF2-40B4-BE49-F238E27FC236}">
                <a16:creationId xmlns:a16="http://schemas.microsoft.com/office/drawing/2014/main" id="{691DB60B-EBF1-0394-56AB-9271D358443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1491" y="1149559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0743C6B7-447D-329E-04CC-831A65AA2BD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463691" y="1149559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97885C51-DAF8-CFE4-E07E-4A77D20A2D0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4259" y="3346575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id="{85B93E8A-559B-3B56-D8B2-697FFE0069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76461" y="3346575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CABD96A4-7320-AAC4-F94F-6763511A79E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538663" y="3346575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4877BC27-3D51-9663-2237-14A93A7CC09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00865" y="3346575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7" name="Picture Placeholder 5">
            <a:extLst>
              <a:ext uri="{FF2B5EF4-FFF2-40B4-BE49-F238E27FC236}">
                <a16:creationId xmlns:a16="http://schemas.microsoft.com/office/drawing/2014/main" id="{14626682-DD25-49BD-144A-69E8DC5359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463065" y="3346575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1C2C8-4790-21AB-D95A-92CA8FA8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59944"/>
            <a:ext cx="11518423" cy="7015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761C70-B041-4A23-4BCB-F5CB4E944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2B300-B434-691D-3D76-E4AF774A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6692B-927B-4B22-9C5F-35CB3A5AC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8CFFC5-56C6-267B-E772-EFDE38E880EE}"/>
              </a:ext>
            </a:extLst>
          </p:cNvPr>
          <p:cNvCxnSpPr>
            <a:cxnSpLocks/>
          </p:cNvCxnSpPr>
          <p:nvPr userDrawn="1"/>
        </p:nvCxnSpPr>
        <p:spPr>
          <a:xfrm>
            <a:off x="382866" y="2415546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2C87480-7EC0-E06B-80CE-A5E61F866A2B}"/>
              </a:ext>
            </a:extLst>
          </p:cNvPr>
          <p:cNvCxnSpPr>
            <a:cxnSpLocks/>
          </p:cNvCxnSpPr>
          <p:nvPr userDrawn="1"/>
        </p:nvCxnSpPr>
        <p:spPr>
          <a:xfrm>
            <a:off x="2893461" y="2415546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5449B5-F0DD-5201-E55C-9CC82C0210E2}"/>
              </a:ext>
            </a:extLst>
          </p:cNvPr>
          <p:cNvCxnSpPr>
            <a:cxnSpLocks/>
          </p:cNvCxnSpPr>
          <p:nvPr userDrawn="1"/>
        </p:nvCxnSpPr>
        <p:spPr>
          <a:xfrm>
            <a:off x="5302129" y="2415546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6C37246-3AD9-B2AC-76D9-17FDAD4B05C9}"/>
              </a:ext>
            </a:extLst>
          </p:cNvPr>
          <p:cNvCxnSpPr>
            <a:cxnSpLocks/>
          </p:cNvCxnSpPr>
          <p:nvPr userDrawn="1"/>
        </p:nvCxnSpPr>
        <p:spPr>
          <a:xfrm>
            <a:off x="7766244" y="2415546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1A764D-3E43-45CC-0191-A353558094A7}"/>
              </a:ext>
            </a:extLst>
          </p:cNvPr>
          <p:cNvCxnSpPr>
            <a:cxnSpLocks/>
          </p:cNvCxnSpPr>
          <p:nvPr userDrawn="1"/>
        </p:nvCxnSpPr>
        <p:spPr>
          <a:xfrm>
            <a:off x="10220687" y="2415546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9FA8FC-3DAD-0365-DCC6-0F32E87173AA}"/>
              </a:ext>
            </a:extLst>
          </p:cNvPr>
          <p:cNvCxnSpPr>
            <a:cxnSpLocks/>
          </p:cNvCxnSpPr>
          <p:nvPr userDrawn="1"/>
        </p:nvCxnSpPr>
        <p:spPr>
          <a:xfrm>
            <a:off x="2898438" y="4629949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4215D00-4EC5-ED6C-6901-9C80C4842851}"/>
              </a:ext>
            </a:extLst>
          </p:cNvPr>
          <p:cNvCxnSpPr>
            <a:cxnSpLocks/>
          </p:cNvCxnSpPr>
          <p:nvPr userDrawn="1"/>
        </p:nvCxnSpPr>
        <p:spPr>
          <a:xfrm>
            <a:off x="5327145" y="4629949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04CDA88-7F72-6884-E098-8EF2A6E29414}"/>
              </a:ext>
            </a:extLst>
          </p:cNvPr>
          <p:cNvCxnSpPr>
            <a:cxnSpLocks/>
          </p:cNvCxnSpPr>
          <p:nvPr userDrawn="1"/>
        </p:nvCxnSpPr>
        <p:spPr>
          <a:xfrm>
            <a:off x="10263495" y="4629949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79A4DB-0427-0A66-AF0B-093378DC095E}"/>
              </a:ext>
            </a:extLst>
          </p:cNvPr>
          <p:cNvCxnSpPr>
            <a:cxnSpLocks/>
          </p:cNvCxnSpPr>
          <p:nvPr userDrawn="1"/>
        </p:nvCxnSpPr>
        <p:spPr>
          <a:xfrm>
            <a:off x="7803150" y="4624675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9D02220-F018-1969-3164-6BFF4EA1B235}"/>
              </a:ext>
            </a:extLst>
          </p:cNvPr>
          <p:cNvCxnSpPr>
            <a:cxnSpLocks/>
          </p:cNvCxnSpPr>
          <p:nvPr userDrawn="1"/>
        </p:nvCxnSpPr>
        <p:spPr>
          <a:xfrm>
            <a:off x="484036" y="4647739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19EADE65-C122-EB2C-19EB-19D10330B91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2843" y="2428621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CB9D182C-F076-5175-7385-DE48C8E9FF5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26317" y="2428621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88730061-9A2D-BBD8-79B7-3F41D535AE9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729449" y="2428621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5" name="Text Placeholder 6">
            <a:extLst>
              <a:ext uri="{FF2B5EF4-FFF2-40B4-BE49-F238E27FC236}">
                <a16:creationId xmlns:a16="http://schemas.microsoft.com/office/drawing/2014/main" id="{97C1F9A3-D059-7259-C0FB-DF8D338811A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170273" y="2428621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6" name="Text Placeholder 6">
            <a:extLst>
              <a:ext uri="{FF2B5EF4-FFF2-40B4-BE49-F238E27FC236}">
                <a16:creationId xmlns:a16="http://schemas.microsoft.com/office/drawing/2014/main" id="{B6A037C9-0C42-CE2B-896B-AF6B848B534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92633" y="4654203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7" name="Text Placeholder 6">
            <a:extLst>
              <a:ext uri="{FF2B5EF4-FFF2-40B4-BE49-F238E27FC236}">
                <a16:creationId xmlns:a16="http://schemas.microsoft.com/office/drawing/2014/main" id="{D83EABD8-8716-2269-4367-B8B667FDE79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2843" y="4654203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EA92B77D-AE99-9AE0-42D8-2D2A16ED3C1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26317" y="4654203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ADC7C694-3541-85F1-A4EC-DA4E64C5A09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29449" y="4654203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0" name="Text Placeholder 6">
            <a:extLst>
              <a:ext uri="{FF2B5EF4-FFF2-40B4-BE49-F238E27FC236}">
                <a16:creationId xmlns:a16="http://schemas.microsoft.com/office/drawing/2014/main" id="{B724C0B8-9B99-F1BB-62EB-0C571FF3E75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170273" y="4654203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3157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C5BB-39CE-1A4C-8812-F3A17EA4417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7034-C073-224B-8A1D-BD7C891A4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3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6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094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42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045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3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4412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2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07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927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91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8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47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347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94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782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67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707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14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286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76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575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21/04/2026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537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21/04/2026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911351"/>
            <a:ext cx="11296030" cy="33543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75260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549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21/04/2026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911351"/>
            <a:ext cx="5562600" cy="33543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75260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911351"/>
            <a:ext cx="5562600" cy="33543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96283" y="175260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7019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4368867" cy="33545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313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4368867" cy="33545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458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7" y="3685540"/>
            <a:ext cx="36201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94504" y="3685540"/>
            <a:ext cx="36201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752600"/>
            <a:ext cx="3611563" cy="17829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4285684" y="1752600"/>
            <a:ext cx="3611563" cy="17829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8101012" y="1752600"/>
            <a:ext cx="3611563" cy="17829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101012" y="3685540"/>
            <a:ext cx="36201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7654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752600"/>
            <a:ext cx="2680405" cy="35131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752600"/>
            <a:ext cx="2680405" cy="35131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752600"/>
            <a:ext cx="2680405" cy="35131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752600"/>
            <a:ext cx="2680405" cy="35131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974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4368867" cy="34147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752600"/>
            <a:ext cx="6342907" cy="3513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217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1726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5442018" cy="34147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53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4368867" cy="34147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226050" y="1752600"/>
            <a:ext cx="3159193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553381" y="1752600"/>
            <a:ext cx="3159193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553381" y="3592744"/>
            <a:ext cx="3159193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226050" y="3592744"/>
            <a:ext cx="3159193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360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752600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752600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752600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592744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592744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592744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8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50653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67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7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814300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077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5466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36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21/04/2026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278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7271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21/04/2026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216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21/04/2026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26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21/04/2026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095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21/04/2026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254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21/04/2026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2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559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32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164"/>
            <a:ext cx="10094912" cy="9575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7293"/>
            <a:ext cx="11150600" cy="5006016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5B9F-EF5C-4314-BCBC-A6F82ED753B2}" type="datetimeFigureOut">
              <a:rPr lang="en-GB" smtClean="0">
                <a:solidFill>
                  <a:srgbClr val="515254">
                    <a:tint val="75000"/>
                  </a:srgbClr>
                </a:solidFill>
              </a:rPr>
              <a:pPr/>
              <a:t>21/04/2026</a:t>
            </a:fld>
            <a:endParaRPr lang="en-GB">
              <a:solidFill>
                <a:srgbClr val="5152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152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F885-FE6B-4251-84D2-F6CEF084999B}" type="slidenum">
              <a:rPr lang="en-GB" smtClean="0">
                <a:solidFill>
                  <a:srgbClr val="515254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152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764" y="29164"/>
            <a:ext cx="10094912" cy="9575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764" y="1205127"/>
            <a:ext cx="5472608" cy="5088565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443" y="1205127"/>
            <a:ext cx="5472608" cy="5088565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5B9F-EF5C-4314-BCBC-A6F82ED753B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F885-FE6B-4251-84D2-F6CEF0849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97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164"/>
            <a:ext cx="10094912" cy="9575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551F-6DD1-4455-A929-CE3610787234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D968-63AE-4165-9E6B-542FD22CA0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32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106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09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774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21/04/2026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21/04/2026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345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21/04/2026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3165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812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10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48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 userDrawn="1"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256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5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116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904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623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85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26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002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994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887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8153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052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25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83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21/04/2026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899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21/04/2026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74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21/04/2026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226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21/04/2026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176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21/04/2026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263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21/04/2026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236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21/04/2026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70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645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01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Speaker name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32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42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1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47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915">
          <p15:clr>
            <a:srgbClr val="FBAE40"/>
          </p15:clr>
        </p15:guide>
        <p15:guide id="3" orient="horz" pos="4025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2305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8890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69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756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06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 userDrawn="1"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799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910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87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tags" Target="../tags/tag32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8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tags" Target="../tags/tag60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26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109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5" Type="http://schemas.openxmlformats.org/officeDocument/2006/relationships/slideLayout" Target="../slideLayouts/slideLayout113.xml"/><Relationship Id="rId33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108.xml"/><Relationship Id="rId29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slideLayout" Target="../slideLayouts/slideLayout112.xml"/><Relationship Id="rId32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23" Type="http://schemas.openxmlformats.org/officeDocument/2006/relationships/slideLayout" Target="../slideLayouts/slideLayout111.xml"/><Relationship Id="rId28" Type="http://schemas.openxmlformats.org/officeDocument/2006/relationships/slideLayout" Target="../slideLayouts/slideLayout116.xml"/><Relationship Id="rId36" Type="http://schemas.openxmlformats.org/officeDocument/2006/relationships/image" Target="../media/image2.jpeg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31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10.xml"/><Relationship Id="rId27" Type="http://schemas.openxmlformats.org/officeDocument/2006/relationships/slideLayout" Target="../slideLayouts/slideLayout115.xml"/><Relationship Id="rId30" Type="http://schemas.openxmlformats.org/officeDocument/2006/relationships/slideLayout" Target="../slideLayouts/slideLayout118.xml"/><Relationship Id="rId35" Type="http://schemas.openxmlformats.org/officeDocument/2006/relationships/tags" Target="../tags/tag90.xml"/><Relationship Id="rId8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87D4F53B-E777-4D22-BF14-5A6FF8D3BEA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58781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fld id="{2E6EF22D-7DBE-4099-99F0-B83DD9779912}" type="datetimeFigureOut">
              <a:rPr lang="en-GB" smtClean="0"/>
              <a:pPr/>
              <a:t>21/04/2026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911237"/>
            <a:ext cx="11334817" cy="3354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2"/>
    </p:custDataLst>
    <p:extLst>
      <p:ext uri="{BB962C8B-B14F-4D97-AF65-F5344CB8AC3E}">
        <p14:creationId xmlns:p14="http://schemas.microsoft.com/office/powerpoint/2010/main" val="242621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2E6EF22D-7DBE-4099-99F0-B83DD9779912}" type="datetimeFigureOut">
              <a:rPr lang="en-GB" smtClean="0"/>
              <a:pPr/>
              <a:t>21/04/2026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130725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  <p:sldLayoutId id="2147483750" r:id="rId28"/>
    <p:sldLayoutId id="2147483751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2E6EF22D-7DBE-4099-99F0-B83DD9779912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35"/>
    </p:custDataLst>
    <p:extLst>
      <p:ext uri="{BB962C8B-B14F-4D97-AF65-F5344CB8AC3E}">
        <p14:creationId xmlns:p14="http://schemas.microsoft.com/office/powerpoint/2010/main" val="179273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  <p:sldLayoutId id="2147483776" r:id="rId23"/>
    <p:sldLayoutId id="2147483777" r:id="rId24"/>
    <p:sldLayoutId id="2147483778" r:id="rId25"/>
    <p:sldLayoutId id="2147483779" r:id="rId26"/>
    <p:sldLayoutId id="2147483780" r:id="rId27"/>
    <p:sldLayoutId id="2147483781" r:id="rId28"/>
    <p:sldLayoutId id="2147483782" r:id="rId29"/>
    <p:sldLayoutId id="2147483783" r:id="rId30"/>
    <p:sldLayoutId id="2147483784" r:id="rId31"/>
    <p:sldLayoutId id="2147483785" r:id="rId32"/>
    <p:sldLayoutId id="2147483786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chart" Target="../charts/chart1.xm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jpe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21" Type="http://schemas.openxmlformats.org/officeDocument/2006/relationships/image" Target="../media/image35.png"/><Relationship Id="rId34" Type="http://schemas.openxmlformats.org/officeDocument/2006/relationships/image" Target="../media/image48.jpeg"/><Relationship Id="rId42" Type="http://schemas.openxmlformats.org/officeDocument/2006/relationships/image" Target="../media/image56.png"/><Relationship Id="rId47" Type="http://schemas.openxmlformats.org/officeDocument/2006/relationships/image" Target="../media/image61.png"/><Relationship Id="rId50" Type="http://schemas.openxmlformats.org/officeDocument/2006/relationships/image" Target="../media/image64.png"/><Relationship Id="rId55" Type="http://schemas.openxmlformats.org/officeDocument/2006/relationships/image" Target="../media/image69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29" Type="http://schemas.openxmlformats.org/officeDocument/2006/relationships/image" Target="../media/image43.png"/><Relationship Id="rId11" Type="http://schemas.openxmlformats.org/officeDocument/2006/relationships/image" Target="../media/image25.png"/><Relationship Id="rId24" Type="http://schemas.openxmlformats.org/officeDocument/2006/relationships/image" Target="../media/image38.jpe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jpeg"/><Relationship Id="rId45" Type="http://schemas.openxmlformats.org/officeDocument/2006/relationships/image" Target="../media/image59.png"/><Relationship Id="rId53" Type="http://schemas.openxmlformats.org/officeDocument/2006/relationships/image" Target="../media/image67.png"/><Relationship Id="rId58" Type="http://schemas.openxmlformats.org/officeDocument/2006/relationships/image" Target="../media/image72.png"/><Relationship Id="rId5" Type="http://schemas.openxmlformats.org/officeDocument/2006/relationships/image" Target="../media/image19.png"/><Relationship Id="rId61" Type="http://schemas.openxmlformats.org/officeDocument/2006/relationships/image" Target="../media/image75.png"/><Relationship Id="rId19" Type="http://schemas.openxmlformats.org/officeDocument/2006/relationships/image" Target="../media/image3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jpeg"/><Relationship Id="rId35" Type="http://schemas.openxmlformats.org/officeDocument/2006/relationships/image" Target="../media/image49.png"/><Relationship Id="rId43" Type="http://schemas.openxmlformats.org/officeDocument/2006/relationships/image" Target="../media/image57.png"/><Relationship Id="rId48" Type="http://schemas.openxmlformats.org/officeDocument/2006/relationships/image" Target="../media/image62.jpeg"/><Relationship Id="rId56" Type="http://schemas.openxmlformats.org/officeDocument/2006/relationships/image" Target="../media/image70.png"/><Relationship Id="rId8" Type="http://schemas.openxmlformats.org/officeDocument/2006/relationships/image" Target="../media/image22.jpeg"/><Relationship Id="rId51" Type="http://schemas.openxmlformats.org/officeDocument/2006/relationships/image" Target="../media/image65.png"/><Relationship Id="rId3" Type="http://schemas.openxmlformats.org/officeDocument/2006/relationships/image" Target="../media/image17.png"/><Relationship Id="rId12" Type="http://schemas.openxmlformats.org/officeDocument/2006/relationships/image" Target="../media/image26.png"/><Relationship Id="rId17" Type="http://schemas.openxmlformats.org/officeDocument/2006/relationships/image" Target="../media/image31.jpe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46" Type="http://schemas.openxmlformats.org/officeDocument/2006/relationships/image" Target="../media/image60.png"/><Relationship Id="rId59" Type="http://schemas.openxmlformats.org/officeDocument/2006/relationships/image" Target="../media/image73.jpeg"/><Relationship Id="rId20" Type="http://schemas.openxmlformats.org/officeDocument/2006/relationships/image" Target="../media/image34.jpeg"/><Relationship Id="rId41" Type="http://schemas.openxmlformats.org/officeDocument/2006/relationships/image" Target="../media/image55.png"/><Relationship Id="rId54" Type="http://schemas.openxmlformats.org/officeDocument/2006/relationships/image" Target="../media/image68.jpe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0.png"/><Relationship Id="rId15" Type="http://schemas.openxmlformats.org/officeDocument/2006/relationships/image" Target="../media/image29.jpe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49" Type="http://schemas.openxmlformats.org/officeDocument/2006/relationships/image" Target="../media/image63.png"/><Relationship Id="rId57" Type="http://schemas.openxmlformats.org/officeDocument/2006/relationships/image" Target="../media/image71.jpeg"/><Relationship Id="rId10" Type="http://schemas.openxmlformats.org/officeDocument/2006/relationships/image" Target="../media/image24.png"/><Relationship Id="rId31" Type="http://schemas.openxmlformats.org/officeDocument/2006/relationships/image" Target="../media/image45.png"/><Relationship Id="rId44" Type="http://schemas.openxmlformats.org/officeDocument/2006/relationships/image" Target="../media/image58.jpeg"/><Relationship Id="rId52" Type="http://schemas.openxmlformats.org/officeDocument/2006/relationships/image" Target="../media/image66.png"/><Relationship Id="rId60" Type="http://schemas.openxmlformats.org/officeDocument/2006/relationships/image" Target="../media/image7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9EDD22-29F6-78A6-859F-56D7F78C9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2CCDAD-7B20-4255-AE07-230E60239003}"/>
              </a:ext>
            </a:extLst>
          </p:cNvPr>
          <p:cNvSpPr/>
          <p:nvPr/>
        </p:nvSpPr>
        <p:spPr>
          <a:xfrm>
            <a:off x="-1" y="-11924"/>
            <a:ext cx="12320338" cy="6857999"/>
          </a:xfrm>
          <a:prstGeom prst="rect">
            <a:avLst/>
          </a:prstGeom>
          <a:gradFill flip="none" rotWithShape="1">
            <a:gsLst>
              <a:gs pos="14000">
                <a:srgbClr val="000000">
                  <a:alpha val="73000"/>
                </a:srgbClr>
              </a:gs>
              <a:gs pos="45000">
                <a:schemeClr val="tx1"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931" y="6069537"/>
            <a:ext cx="1618438" cy="681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TV investment &amp; Pricing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C8E902-758E-4820-AE3E-4387052EAE3D}"/>
              </a:ext>
            </a:extLst>
          </p:cNvPr>
          <p:cNvSpPr txBox="1"/>
          <p:nvPr/>
        </p:nvSpPr>
        <p:spPr>
          <a:xfrm rot="16200000">
            <a:off x="10650417" y="4487766"/>
            <a:ext cx="2655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dirty="0">
                <a:solidFill>
                  <a:schemeClr val="bg1"/>
                </a:solidFill>
              </a:rPr>
              <a:t>Bensons For Beds - Obsessed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12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3775" y="1929802"/>
            <a:ext cx="541433" cy="34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hart 3"/>
          <p:cNvGraphicFramePr/>
          <p:nvPr/>
        </p:nvGraphicFramePr>
        <p:xfrm>
          <a:off x="1954492" y="1080693"/>
          <a:ext cx="9106759" cy="410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8"/>
          <p:cNvSpPr/>
          <p:nvPr/>
        </p:nvSpPr>
        <p:spPr>
          <a:xfrm>
            <a:off x="4958240" y="5114399"/>
            <a:ext cx="3157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Impacts (Billions)</a:t>
            </a:r>
          </a:p>
        </p:txBody>
      </p:sp>
      <p:pic>
        <p:nvPicPr>
          <p:cNvPr id="21" name="Picture 20" descr="http://upload.wikimedia.org/wikipedia/en/thumb/e/e4/Unilever.svg/929px-Unilever.svg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117" y="1577659"/>
            <a:ext cx="289645" cy="31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loreal-dam-front-resources-corp-en-cdn.brainsonic.com/ressources/afile/2266-1ae80-picture_photo-looreal-logo.html"/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787" b="32427"/>
          <a:stretch/>
        </p:blipFill>
        <p:spPr bwMode="auto">
          <a:xfrm>
            <a:off x="1377609" y="3128523"/>
            <a:ext cx="850843" cy="1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le 5"/>
          <p:cNvSpPr>
            <a:spLocks noGrp="1"/>
          </p:cNvSpPr>
          <p:nvPr>
            <p:ph type="title"/>
          </p:nvPr>
        </p:nvSpPr>
        <p:spPr>
          <a:xfrm>
            <a:off x="371476" y="359944"/>
            <a:ext cx="11341099" cy="1021181"/>
          </a:xfrm>
        </p:spPr>
        <p:txBody>
          <a:bodyPr/>
          <a:lstStyle/>
          <a:p>
            <a:r>
              <a:rPr lang="en-GB" dirty="0"/>
              <a:t>P&amp;G was the most viewed holding company on TV in 2025</a:t>
            </a:r>
          </a:p>
        </p:txBody>
      </p:sp>
      <p:sp>
        <p:nvSpPr>
          <p:cNvPr id="26" name="Text Placeholder 6"/>
          <p:cNvSpPr txBox="1">
            <a:spLocks/>
          </p:cNvSpPr>
          <p:nvPr/>
        </p:nvSpPr>
        <p:spPr>
          <a:xfrm>
            <a:off x="378000" y="5364000"/>
            <a:ext cx="11334817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baseline="0">
                <a:solidFill>
                  <a:schemeClr val="bg2"/>
                </a:solidFill>
              </a:defRPr>
            </a:lvl1pPr>
            <a:lvl2pPr marL="225425" indent="-225425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>
                <a:solidFill>
                  <a:schemeClr val="bg2"/>
                </a:solidFill>
              </a:defRPr>
            </a:lvl2pPr>
            <a:lvl3pPr marL="223838" indent="-22383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>
                <a:solidFill>
                  <a:schemeClr val="bg2"/>
                </a:solidFill>
              </a:defRPr>
            </a:lvl3pPr>
            <a:lvl4pPr marL="223838" indent="-22383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>
                <a:solidFill>
                  <a:schemeClr val="bg2"/>
                </a:solidFill>
              </a:defRPr>
            </a:lvl4pPr>
            <a:lvl5pPr marL="223838" indent="-22383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Barb, 2025, R/W commercial impacts according to Barb reporting </a:t>
            </a:r>
          </a:p>
        </p:txBody>
      </p:sp>
      <p:pic>
        <p:nvPicPr>
          <p:cNvPr id="28" name="Picture 27" descr="Image result for amazon.co.uk">
            <a:extLst>
              <a:ext uri="{FF2B5EF4-FFF2-40B4-BE49-F238E27FC236}">
                <a16:creationId xmlns:a16="http://schemas.microsoft.com/office/drawing/2014/main" id="{A30FEB22-4508-44C3-9B7C-62B723AD3E50}"/>
              </a:ext>
            </a:extLst>
          </p:cNvPr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87" t="29961" r="6740" b="32090"/>
          <a:stretch/>
        </p:blipFill>
        <p:spPr bwMode="auto">
          <a:xfrm>
            <a:off x="1469234" y="4160092"/>
            <a:ext cx="784651" cy="276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45D700D-73B5-46BB-8E9C-CD898059A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9234" y="2777514"/>
            <a:ext cx="677917" cy="16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Reckitt - Wikipedia">
            <a:extLst>
              <a:ext uri="{FF2B5EF4-FFF2-40B4-BE49-F238E27FC236}">
                <a16:creationId xmlns:a16="http://schemas.microsoft.com/office/drawing/2014/main" id="{CC539061-B08A-4AD6-8AAF-5AC8FFD93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843" y="2344749"/>
            <a:ext cx="489514" cy="24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Procter &amp;amp; Gamble - Wikipedia">
            <a:extLst>
              <a:ext uri="{FF2B5EF4-FFF2-40B4-BE49-F238E27FC236}">
                <a16:creationId xmlns:a16="http://schemas.microsoft.com/office/drawing/2014/main" id="{B9C081AA-A8E3-4A85-8EFA-B5413C225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32" y="1198880"/>
            <a:ext cx="344119" cy="34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cdonalds home">
            <a:extLst>
              <a:ext uri="{FF2B5EF4-FFF2-40B4-BE49-F238E27FC236}">
                <a16:creationId xmlns:a16="http://schemas.microsoft.com/office/drawing/2014/main" id="{F78BFC1C-237B-05AA-40D5-EE80C3C4F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811" y="3744159"/>
            <a:ext cx="389426" cy="38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9BADD9-5FD4-CD81-A49E-D1B50787C7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9201" y="4493959"/>
            <a:ext cx="742988" cy="304816"/>
          </a:xfrm>
          <a:prstGeom prst="rect">
            <a:avLst/>
          </a:prstGeom>
        </p:spPr>
      </p:pic>
      <p:pic>
        <p:nvPicPr>
          <p:cNvPr id="2" name="Picture 2" descr="EE Limited - BAPCO 2025">
            <a:extLst>
              <a:ext uri="{FF2B5EF4-FFF2-40B4-BE49-F238E27FC236}">
                <a16:creationId xmlns:a16="http://schemas.microsoft.com/office/drawing/2014/main" id="{328D574B-8A53-E930-2C3D-7F8186964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22" y="3403565"/>
            <a:ext cx="302643" cy="30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05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>
            <a:extLst>
              <a:ext uri="{FF2B5EF4-FFF2-40B4-BE49-F238E27FC236}">
                <a16:creationId xmlns:a16="http://schemas.microsoft.com/office/drawing/2014/main" id="{491CD732-A778-D64C-47B7-B3396E372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984 advertisers used TV for the first time in 2025</a:t>
            </a: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CB998709-5A5B-34BB-622E-89E57E4E65FD}"/>
              </a:ext>
            </a:extLst>
          </p:cNvPr>
          <p:cNvSpPr txBox="1"/>
          <p:nvPr/>
        </p:nvSpPr>
        <p:spPr>
          <a:xfrm>
            <a:off x="378000" y="5364000"/>
            <a:ext cx="8958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Nielsen Ad Intel / Sky – New to TV advertisers classed as those not advertising on TV 5 years prior (2020-2024) on Linear TV and Sky </a:t>
            </a:r>
            <a:r>
              <a:rPr kumimoji="0" lang="en-GB" sz="1000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AdSmart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6358174-CFBB-F68C-DED4-90E486EDD991}"/>
              </a:ext>
            </a:extLst>
          </p:cNvPr>
          <p:cNvGrpSpPr/>
          <p:nvPr/>
        </p:nvGrpSpPr>
        <p:grpSpPr>
          <a:xfrm>
            <a:off x="611436" y="3083527"/>
            <a:ext cx="10993069" cy="563590"/>
            <a:chOff x="572461" y="3035217"/>
            <a:chExt cx="10993069" cy="563590"/>
          </a:xfrm>
        </p:grpSpPr>
        <p:pic>
          <p:nvPicPr>
            <p:cNvPr id="9" name="Picture 10" descr="Elanco - Wikipedia">
              <a:extLst>
                <a:ext uri="{FF2B5EF4-FFF2-40B4-BE49-F238E27FC236}">
                  <a16:creationId xmlns:a16="http://schemas.microsoft.com/office/drawing/2014/main" id="{DBEF5362-4705-E90E-F7C2-646F94E5A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4978" y="3152452"/>
              <a:ext cx="670552" cy="333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7AFABF2-FFC1-9EF3-2676-C771C5B1F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9970" y="3121035"/>
              <a:ext cx="396000" cy="39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D39F90E-35B1-FE57-FE57-43791974F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57831" y="3173303"/>
              <a:ext cx="771430" cy="291464"/>
            </a:xfrm>
            <a:prstGeom prst="rect">
              <a:avLst/>
            </a:prstGeom>
          </p:spPr>
        </p:pic>
        <p:pic>
          <p:nvPicPr>
            <p:cNvPr id="25" name="Picture 34" descr="Desira Group | New &amp; Used Car Sales, Servicing, MOT, Repairs &amp; Parts |  Norfolk and Suffolk">
              <a:extLst>
                <a:ext uri="{FF2B5EF4-FFF2-40B4-BE49-F238E27FC236}">
                  <a16:creationId xmlns:a16="http://schemas.microsoft.com/office/drawing/2014/main" id="{E324B264-C1FC-7715-A3C9-287E0E3024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20" b="20584"/>
            <a:stretch>
              <a:fillRect/>
            </a:stretch>
          </p:blipFill>
          <p:spPr bwMode="auto">
            <a:xfrm>
              <a:off x="9122066" y="3205114"/>
              <a:ext cx="800722" cy="242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58" descr="Everyday Loans">
              <a:extLst>
                <a:ext uri="{FF2B5EF4-FFF2-40B4-BE49-F238E27FC236}">
                  <a16:creationId xmlns:a16="http://schemas.microsoft.com/office/drawing/2014/main" id="{2A80FECD-E082-1C3A-AFD3-6FC42D28C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0787" y="3103035"/>
              <a:ext cx="822857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72" descr="TePe | Interdental Toothbrushes &amp; Special Brushes">
              <a:extLst>
                <a:ext uri="{FF2B5EF4-FFF2-40B4-BE49-F238E27FC236}">
                  <a16:creationId xmlns:a16="http://schemas.microsoft.com/office/drawing/2014/main" id="{18DE5CCB-DD4E-16FC-8C88-1D1FA0FE4E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34" b="23955"/>
            <a:stretch>
              <a:fillRect/>
            </a:stretch>
          </p:blipFill>
          <p:spPr bwMode="auto">
            <a:xfrm>
              <a:off x="10129114" y="3160316"/>
              <a:ext cx="559541" cy="304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80" descr="FW Medical Ltd – Trusted in Health. Powered by Partnerships.">
              <a:extLst>
                <a:ext uri="{FF2B5EF4-FFF2-40B4-BE49-F238E27FC236}">
                  <a16:creationId xmlns:a16="http://schemas.microsoft.com/office/drawing/2014/main" id="{7414981D-E4D8-72BD-2373-953FCE0DA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2296" y="3103035"/>
              <a:ext cx="409209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2" name="Picture 98" descr="Rodda's are Keepers of the cream since 1890">
              <a:extLst>
                <a:ext uri="{FF2B5EF4-FFF2-40B4-BE49-F238E27FC236}">
                  <a16:creationId xmlns:a16="http://schemas.microsoft.com/office/drawing/2014/main" id="{9CD183A1-296B-2060-D62B-026941DC7F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23"/>
            <a:stretch>
              <a:fillRect/>
            </a:stretch>
          </p:blipFill>
          <p:spPr bwMode="auto">
            <a:xfrm>
              <a:off x="7091077" y="3035217"/>
              <a:ext cx="559541" cy="563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8" name="Picture 104">
              <a:extLst>
                <a:ext uri="{FF2B5EF4-FFF2-40B4-BE49-F238E27FC236}">
                  <a16:creationId xmlns:a16="http://schemas.microsoft.com/office/drawing/2014/main" id="{069AC09E-49C8-FD45-5B77-BE47B7C53A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850" y="3247035"/>
              <a:ext cx="1123901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6" name="Picture 112" descr="Phlo Clinic | Phlo">
              <a:extLst>
                <a:ext uri="{FF2B5EF4-FFF2-40B4-BE49-F238E27FC236}">
                  <a16:creationId xmlns:a16="http://schemas.microsoft.com/office/drawing/2014/main" id="{12F0986F-0007-26F8-7750-B8AA8D95CF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587" y="3198691"/>
              <a:ext cx="1118937" cy="240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0" name="Picture 116" descr="Greyhound Trust eCards | DontSendMeACard.com">
              <a:extLst>
                <a:ext uri="{FF2B5EF4-FFF2-40B4-BE49-F238E27FC236}">
                  <a16:creationId xmlns:a16="http://schemas.microsoft.com/office/drawing/2014/main" id="{88A6F5F9-6AB9-FF49-81C0-CE1CC70F15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61" y="3103035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8" name="Picture 134" descr="Chiltern Railways News">
              <a:extLst>
                <a:ext uri="{FF2B5EF4-FFF2-40B4-BE49-F238E27FC236}">
                  <a16:creationId xmlns:a16="http://schemas.microsoft.com/office/drawing/2014/main" id="{07CF2907-22D1-7852-7667-53F839C886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59" b="31333"/>
            <a:stretch>
              <a:fillRect/>
            </a:stretch>
          </p:blipFill>
          <p:spPr bwMode="auto">
            <a:xfrm>
              <a:off x="7856944" y="3190049"/>
              <a:ext cx="1058796" cy="257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6403324-8400-6657-9889-9D473CD07862}"/>
              </a:ext>
            </a:extLst>
          </p:cNvPr>
          <p:cNvGrpSpPr/>
          <p:nvPr/>
        </p:nvGrpSpPr>
        <p:grpSpPr>
          <a:xfrm>
            <a:off x="561351" y="2280069"/>
            <a:ext cx="11093239" cy="540001"/>
            <a:chOff x="561351" y="2280069"/>
            <a:chExt cx="11093239" cy="540001"/>
          </a:xfrm>
        </p:grpSpPr>
        <p:pic>
          <p:nvPicPr>
            <p:cNvPr id="1174" name="Picture 150" descr="ITS">
              <a:extLst>
                <a:ext uri="{FF2B5EF4-FFF2-40B4-BE49-F238E27FC236}">
                  <a16:creationId xmlns:a16="http://schemas.microsoft.com/office/drawing/2014/main" id="{F83DD435-6E5B-A6F3-7B95-82A2310B33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740" y="2339532"/>
              <a:ext cx="459868" cy="42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4" descr="Faster Property Solutions | Repossession &amp; Property Solutions">
              <a:extLst>
                <a:ext uri="{FF2B5EF4-FFF2-40B4-BE49-F238E27FC236}">
                  <a16:creationId xmlns:a16="http://schemas.microsoft.com/office/drawing/2014/main" id="{EFA44C12-0CED-870D-66D8-04906631E0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4815" y="2393424"/>
              <a:ext cx="579775" cy="313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8" descr="Homepage | Hospice UK">
              <a:extLst>
                <a:ext uri="{FF2B5EF4-FFF2-40B4-BE49-F238E27FC236}">
                  <a16:creationId xmlns:a16="http://schemas.microsoft.com/office/drawing/2014/main" id="{A5C1F2B3-2D93-7461-AA32-17605B2894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3" t="23486" r="5653" b="20112"/>
            <a:stretch>
              <a:fillRect/>
            </a:stretch>
          </p:blipFill>
          <p:spPr bwMode="auto">
            <a:xfrm>
              <a:off x="6219243" y="2385661"/>
              <a:ext cx="981873" cy="328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8">
              <a:extLst>
                <a:ext uri="{FF2B5EF4-FFF2-40B4-BE49-F238E27FC236}">
                  <a16:creationId xmlns:a16="http://schemas.microsoft.com/office/drawing/2014/main" id="{F79976E9-5C59-E590-B46F-5C9194C16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2273" y="2436991"/>
              <a:ext cx="718910" cy="22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9380602-9B68-7FFA-AB86-D80F541A8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572054" y="2280069"/>
              <a:ext cx="1031400" cy="540000"/>
            </a:xfrm>
            <a:prstGeom prst="rect">
              <a:avLst/>
            </a:prstGeom>
          </p:spPr>
        </p:pic>
        <p:pic>
          <p:nvPicPr>
            <p:cNvPr id="1066" name="Picture 42" descr="MAGTEC ELECTRIC GATES LIMITED | LinkedIn">
              <a:extLst>
                <a:ext uri="{FF2B5EF4-FFF2-40B4-BE49-F238E27FC236}">
                  <a16:creationId xmlns:a16="http://schemas.microsoft.com/office/drawing/2014/main" id="{B3D0C3A4-0FB9-3E3B-7D09-3E84F8ABB9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8637" y="2280069"/>
              <a:ext cx="540001" cy="54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6" name="Picture 92" descr="Our Place Reviews | Read Customer ...">
              <a:extLst>
                <a:ext uri="{FF2B5EF4-FFF2-40B4-BE49-F238E27FC236}">
                  <a16:creationId xmlns:a16="http://schemas.microsoft.com/office/drawing/2014/main" id="{330C2AF2-CB29-9437-2079-8E211CD707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089" y="2449023"/>
              <a:ext cx="574366" cy="202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0" name="Picture 96" descr="ZOE — Feel healthier. In weeks.">
              <a:extLst>
                <a:ext uri="{FF2B5EF4-FFF2-40B4-BE49-F238E27FC236}">
                  <a16:creationId xmlns:a16="http://schemas.microsoft.com/office/drawing/2014/main" id="{EFB597DE-DAB7-7976-3403-281888DCB4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1145" y="2456906"/>
              <a:ext cx="530960" cy="186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0" name="Picture 106" descr="Stockists – Colour Your Streets">
              <a:extLst>
                <a:ext uri="{FF2B5EF4-FFF2-40B4-BE49-F238E27FC236}">
                  <a16:creationId xmlns:a16="http://schemas.microsoft.com/office/drawing/2014/main" id="{76BEF5D6-CF25-6842-1CD7-624244C54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5002" y="2280069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4" name="Picture 120" descr="Welcome to Ofgem | Ofgem">
              <a:extLst>
                <a:ext uri="{FF2B5EF4-FFF2-40B4-BE49-F238E27FC236}">
                  <a16:creationId xmlns:a16="http://schemas.microsoft.com/office/drawing/2014/main" id="{988416A3-F56C-4BBF-B4BE-D880C81927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51" y="2337193"/>
              <a:ext cx="757068" cy="425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2" name="Picture 128" descr="leeds-building-society-logo - Tern Consultancy Ltd">
              <a:extLst>
                <a:ext uri="{FF2B5EF4-FFF2-40B4-BE49-F238E27FC236}">
                  <a16:creationId xmlns:a16="http://schemas.microsoft.com/office/drawing/2014/main" id="{1A597F5E-5CB2-84EF-2D2A-EA1A7A774F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090" y="2315343"/>
              <a:ext cx="782420" cy="469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0" name="Picture 136" descr="All Things Butter – All Things Butter UK">
              <a:extLst>
                <a:ext uri="{FF2B5EF4-FFF2-40B4-BE49-F238E27FC236}">
                  <a16:creationId xmlns:a16="http://schemas.microsoft.com/office/drawing/2014/main" id="{B18335C2-11FA-2D3E-1419-81EED699D7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4751" y="2388746"/>
              <a:ext cx="806616" cy="322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BE55A43-AE1B-9DA5-D52B-18777B1548A1}"/>
              </a:ext>
            </a:extLst>
          </p:cNvPr>
          <p:cNvGrpSpPr/>
          <p:nvPr/>
        </p:nvGrpSpPr>
        <p:grpSpPr>
          <a:xfrm>
            <a:off x="483703" y="1476612"/>
            <a:ext cx="11248535" cy="540000"/>
            <a:chOff x="507181" y="1450981"/>
            <a:chExt cx="11248535" cy="540000"/>
          </a:xfrm>
        </p:grpSpPr>
        <p:pic>
          <p:nvPicPr>
            <p:cNvPr id="1046" name="Picture 22" descr="Pink Sand Architectural (@pinksandarchitectural) · Cannock">
              <a:extLst>
                <a:ext uri="{FF2B5EF4-FFF2-40B4-BE49-F238E27FC236}">
                  <a16:creationId xmlns:a16="http://schemas.microsoft.com/office/drawing/2014/main" id="{75F49255-067A-8294-8208-77269C375C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27"/>
            <a:stretch>
              <a:fillRect/>
            </a:stretch>
          </p:blipFill>
          <p:spPr bwMode="auto">
            <a:xfrm>
              <a:off x="2569864" y="1452382"/>
              <a:ext cx="684568" cy="537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6">
              <a:extLst>
                <a:ext uri="{FF2B5EF4-FFF2-40B4-BE49-F238E27FC236}">
                  <a16:creationId xmlns:a16="http://schemas.microsoft.com/office/drawing/2014/main" id="{CA6B1979-919E-92C3-37CB-1F9485003C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1507" y="1618376"/>
              <a:ext cx="694893" cy="205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50" descr="amicable | Divorce, Separation and ...">
              <a:extLst>
                <a:ext uri="{FF2B5EF4-FFF2-40B4-BE49-F238E27FC236}">
                  <a16:creationId xmlns:a16="http://schemas.microsoft.com/office/drawing/2014/main" id="{D4F75D34-6B1F-E56B-787C-13525D8D6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3722" y="1588196"/>
              <a:ext cx="1031994" cy="265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54" descr="Soi Dog Foundation | LinkedIn">
              <a:extLst>
                <a:ext uri="{FF2B5EF4-FFF2-40B4-BE49-F238E27FC236}">
                  <a16:creationId xmlns:a16="http://schemas.microsoft.com/office/drawing/2014/main" id="{DC976B8A-AFCF-E13C-CE33-0649BA01A9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8021" y="1493940"/>
              <a:ext cx="454082" cy="454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C33A404-497A-31C1-F655-B4A5667A1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5936382" y="1523705"/>
              <a:ext cx="766878" cy="394553"/>
            </a:xfrm>
            <a:prstGeom prst="rect">
              <a:avLst/>
            </a:prstGeom>
          </p:spPr>
        </p:pic>
        <p:pic>
          <p:nvPicPr>
            <p:cNvPr id="49" name="Picture 78" descr="The Jolly Hog | Award-Winning &amp; High-Welfare British Meat">
              <a:extLst>
                <a:ext uri="{FF2B5EF4-FFF2-40B4-BE49-F238E27FC236}">
                  <a16:creationId xmlns:a16="http://schemas.microsoft.com/office/drawing/2014/main" id="{02777135-BD42-B783-EFF8-F880B9F42E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81" y="1521746"/>
              <a:ext cx="614216" cy="398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82" descr="CEL Solicitors | The UK's #1 Consumer Law Firm">
              <a:extLst>
                <a:ext uri="{FF2B5EF4-FFF2-40B4-BE49-F238E27FC236}">
                  <a16:creationId xmlns:a16="http://schemas.microsoft.com/office/drawing/2014/main" id="{CE321E10-741E-393F-CE3F-91656D6E6F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3018" y="1526066"/>
              <a:ext cx="825225" cy="389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8" name="Picture 94" descr="Leasing Options | LinkedIn">
              <a:extLst>
                <a:ext uri="{FF2B5EF4-FFF2-40B4-BE49-F238E27FC236}">
                  <a16:creationId xmlns:a16="http://schemas.microsoft.com/office/drawing/2014/main" id="{BDEECE84-238F-E964-7D64-0AD3ACB831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549" y="1510444"/>
              <a:ext cx="421075" cy="42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4" name="Picture 110" descr="Submit a request – Testerup.com">
              <a:extLst>
                <a:ext uri="{FF2B5EF4-FFF2-40B4-BE49-F238E27FC236}">
                  <a16:creationId xmlns:a16="http://schemas.microsoft.com/office/drawing/2014/main" id="{7487E208-02CB-BCC5-5770-EAD650EE3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881" y="1638578"/>
              <a:ext cx="881384" cy="16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2" name="Picture 118" descr="Everyone Active – Apps on Google Play">
              <a:extLst>
                <a:ext uri="{FF2B5EF4-FFF2-40B4-BE49-F238E27FC236}">
                  <a16:creationId xmlns:a16="http://schemas.microsoft.com/office/drawing/2014/main" id="{3CFD5DB3-8D21-4F9B-5C2F-7F64A377A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245" y="1503723"/>
              <a:ext cx="434516" cy="434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0" name="Picture 126" descr="King's Trust - Wikipedia">
              <a:extLst>
                <a:ext uri="{FF2B5EF4-FFF2-40B4-BE49-F238E27FC236}">
                  <a16:creationId xmlns:a16="http://schemas.microsoft.com/office/drawing/2014/main" id="{91BB31F7-CB30-F79A-57D0-58B5322B5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053" y="1450981"/>
              <a:ext cx="579875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6" name="Picture 142" descr="The Hub | Tryp.com">
              <a:extLst>
                <a:ext uri="{FF2B5EF4-FFF2-40B4-BE49-F238E27FC236}">
                  <a16:creationId xmlns:a16="http://schemas.microsoft.com/office/drawing/2014/main" id="{8F9CD7C7-47C1-7AEE-0DEE-A83E47D9FC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7886" y="1504981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F078C32F-F76F-FB0D-3E42-6FEBF985ED3D}"/>
              </a:ext>
            </a:extLst>
          </p:cNvPr>
          <p:cNvGrpSpPr/>
          <p:nvPr/>
        </p:nvGrpSpPr>
        <p:grpSpPr>
          <a:xfrm>
            <a:off x="791572" y="4677474"/>
            <a:ext cx="10632797" cy="441710"/>
            <a:chOff x="848703" y="4677474"/>
            <a:chExt cx="10632797" cy="441710"/>
          </a:xfrm>
        </p:grpSpPr>
        <p:pic>
          <p:nvPicPr>
            <p:cNvPr id="19" name="Picture 26" descr="Sytner Smart UK (@sytnersmartuk) • Facebook">
              <a:extLst>
                <a:ext uri="{FF2B5EF4-FFF2-40B4-BE49-F238E27FC236}">
                  <a16:creationId xmlns:a16="http://schemas.microsoft.com/office/drawing/2014/main" id="{7D7D369D-43AF-AD01-6E33-1C24AE8F2C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39" t="14540" r="17136" b="16065"/>
            <a:stretch>
              <a:fillRect/>
            </a:stretch>
          </p:blipFill>
          <p:spPr bwMode="auto">
            <a:xfrm>
              <a:off x="7273912" y="4677474"/>
              <a:ext cx="341958" cy="441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Jaecoo | The Car Expert">
              <a:extLst>
                <a:ext uri="{FF2B5EF4-FFF2-40B4-BE49-F238E27FC236}">
                  <a16:creationId xmlns:a16="http://schemas.microsoft.com/office/drawing/2014/main" id="{6796EB91-F76E-387F-BC3A-2DA7F18C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8403" y="4682329"/>
              <a:ext cx="864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0" descr="Our Brands | AGA Rangemaster">
              <a:extLst>
                <a:ext uri="{FF2B5EF4-FFF2-40B4-BE49-F238E27FC236}">
                  <a16:creationId xmlns:a16="http://schemas.microsoft.com/office/drawing/2014/main" id="{5990EBE6-C1F9-1583-C37E-6B5AAE5D36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170" b="33035"/>
            <a:stretch>
              <a:fillRect/>
            </a:stretch>
          </p:blipFill>
          <p:spPr bwMode="auto">
            <a:xfrm>
              <a:off x="4235638" y="4772442"/>
              <a:ext cx="881014" cy="251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8">
              <a:extLst>
                <a:ext uri="{FF2B5EF4-FFF2-40B4-BE49-F238E27FC236}">
                  <a16:creationId xmlns:a16="http://schemas.microsoft.com/office/drawing/2014/main" id="{91FF33B6-CE45-61AD-3654-54DBD05275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3289" y="4781890"/>
              <a:ext cx="858211" cy="232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8734E4A-236D-CFF0-C2CA-C2504494D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/>
            <a:srcRect t="28215" b="20188"/>
            <a:stretch>
              <a:fillRect/>
            </a:stretch>
          </p:blipFill>
          <p:spPr>
            <a:xfrm>
              <a:off x="1931471" y="4711410"/>
              <a:ext cx="724537" cy="373838"/>
            </a:xfrm>
            <a:prstGeom prst="rect">
              <a:avLst/>
            </a:prstGeom>
          </p:spPr>
        </p:pic>
        <p:pic>
          <p:nvPicPr>
            <p:cNvPr id="39" name="Picture 60" descr="CLOUD NINE | LinkedIn">
              <a:extLst>
                <a:ext uri="{FF2B5EF4-FFF2-40B4-BE49-F238E27FC236}">
                  <a16:creationId xmlns:a16="http://schemas.microsoft.com/office/drawing/2014/main" id="{58836D99-E3EE-2BCE-FA9B-976CB3122D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14" b="36419"/>
            <a:stretch>
              <a:fillRect/>
            </a:stretch>
          </p:blipFill>
          <p:spPr bwMode="auto">
            <a:xfrm>
              <a:off x="9433569" y="4792911"/>
              <a:ext cx="858210" cy="210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2" name="Picture 88" descr="BLD BRO Daily 50 | SPF 50 Gel Moisturiser for Bald Men">
              <a:extLst>
                <a:ext uri="{FF2B5EF4-FFF2-40B4-BE49-F238E27FC236}">
                  <a16:creationId xmlns:a16="http://schemas.microsoft.com/office/drawing/2014/main" id="{5D70871C-E794-E6F8-F2AB-9F5FD6C4AD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161" y="4682329"/>
              <a:ext cx="298733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" name="Picture 102" descr="Powersheds | Products | Fountain Timber">
              <a:extLst>
                <a:ext uri="{FF2B5EF4-FFF2-40B4-BE49-F238E27FC236}">
                  <a16:creationId xmlns:a16="http://schemas.microsoft.com/office/drawing/2014/main" id="{FD4EA24A-142E-088F-70C5-17F9D19A4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517" y="4789966"/>
              <a:ext cx="916612" cy="21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5F29C2E-C8F7-071B-D943-21D1FB780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/>
            <a:stretch>
              <a:fillRect/>
            </a:stretch>
          </p:blipFill>
          <p:spPr>
            <a:xfrm>
              <a:off x="8838429" y="4727744"/>
              <a:ext cx="263631" cy="341170"/>
            </a:xfrm>
            <a:prstGeom prst="rect">
              <a:avLst/>
            </a:prstGeom>
          </p:spPr>
        </p:pic>
        <p:pic>
          <p:nvPicPr>
            <p:cNvPr id="1172" name="Picture 148" descr="Saily | Tokyo Cheapo">
              <a:extLst>
                <a:ext uri="{FF2B5EF4-FFF2-40B4-BE49-F238E27FC236}">
                  <a16:creationId xmlns:a16="http://schemas.microsoft.com/office/drawing/2014/main" id="{7CD061EC-72BA-7D1F-5EF3-55F8BC3EA7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7379" y="4753686"/>
              <a:ext cx="559541" cy="289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5CA5F1C-8A67-A92C-1269-9BA298D54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848703" y="4778503"/>
              <a:ext cx="751259" cy="239652"/>
            </a:xfrm>
            <a:prstGeom prst="rect">
              <a:avLst/>
            </a:prstGeom>
          </p:spPr>
        </p:pic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D78BB2A0-AECF-C956-2855-E040B79AC173}"/>
              </a:ext>
            </a:extLst>
          </p:cNvPr>
          <p:cNvGrpSpPr/>
          <p:nvPr/>
        </p:nvGrpSpPr>
        <p:grpSpPr>
          <a:xfrm>
            <a:off x="613838" y="3910571"/>
            <a:ext cx="10988264" cy="503445"/>
            <a:chOff x="613838" y="3910571"/>
            <a:chExt cx="10988264" cy="50344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BF7F624-F734-EF3A-BD61-1EE1B602B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/>
            <a:stretch>
              <a:fillRect/>
            </a:stretch>
          </p:blipFill>
          <p:spPr>
            <a:xfrm>
              <a:off x="3394844" y="4030547"/>
              <a:ext cx="715660" cy="263493"/>
            </a:xfrm>
            <a:prstGeom prst="rect">
              <a:avLst/>
            </a:prstGeom>
          </p:spPr>
        </p:pic>
        <p:pic>
          <p:nvPicPr>
            <p:cNvPr id="1032" name="Picture 8" descr="Energy Networks Association (ENA) - The voice of the networks">
              <a:extLst>
                <a:ext uri="{FF2B5EF4-FFF2-40B4-BE49-F238E27FC236}">
                  <a16:creationId xmlns:a16="http://schemas.microsoft.com/office/drawing/2014/main" id="{17A31643-F6FB-2BD3-A29E-52C346127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5105" y="4009245"/>
              <a:ext cx="436350" cy="30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52" descr="Barking Riverside - New London Architecture">
              <a:extLst>
                <a:ext uri="{FF2B5EF4-FFF2-40B4-BE49-F238E27FC236}">
                  <a16:creationId xmlns:a16="http://schemas.microsoft.com/office/drawing/2014/main" id="{084E14D5-B380-FC4B-D1A1-B3A957654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0254" y="3910571"/>
              <a:ext cx="503445" cy="503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8" name="Picture 64" descr="Jacksons Bread - The Centre For Sustainable Road Freight">
              <a:extLst>
                <a:ext uri="{FF2B5EF4-FFF2-40B4-BE49-F238E27FC236}">
                  <a16:creationId xmlns:a16="http://schemas.microsoft.com/office/drawing/2014/main" id="{2D6A3CDB-6FB7-4455-3A5E-60622E5E36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1235" y="4045600"/>
              <a:ext cx="694732" cy="233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8" name="Picture 74" descr="Corporate Clothing, Corporate Wear, Corporate &amp; Staff Uniform from Brook  Taverner">
              <a:extLst>
                <a:ext uri="{FF2B5EF4-FFF2-40B4-BE49-F238E27FC236}">
                  <a16:creationId xmlns:a16="http://schemas.microsoft.com/office/drawing/2014/main" id="{D1D89CB8-0659-DCA6-7B3B-E4E7902BD1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5101" y="3996562"/>
              <a:ext cx="694732" cy="331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4" name="Picture 90" descr="Multi-Surface Eco-Concentrate Kit ...">
              <a:extLst>
                <a:ext uri="{FF2B5EF4-FFF2-40B4-BE49-F238E27FC236}">
                  <a16:creationId xmlns:a16="http://schemas.microsoft.com/office/drawing/2014/main" id="{D4E647F3-8159-2CDA-5600-F89FC0CA59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906" y="4004009"/>
              <a:ext cx="467151" cy="316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2" name="Picture 108" descr="MedExpress cashback, discount codes and ...">
              <a:extLst>
                <a:ext uri="{FF2B5EF4-FFF2-40B4-BE49-F238E27FC236}">
                  <a16:creationId xmlns:a16="http://schemas.microsoft.com/office/drawing/2014/main" id="{D93D55F2-A880-EC9D-22D6-92CEBEB7B1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2857" y="4039182"/>
              <a:ext cx="850585" cy="246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8" name="Picture 114" descr="Official Running Shoes &amp; Clothing | ASICS UK">
              <a:extLst>
                <a:ext uri="{FF2B5EF4-FFF2-40B4-BE49-F238E27FC236}">
                  <a16:creationId xmlns:a16="http://schemas.microsoft.com/office/drawing/2014/main" id="{D4F82EA6-60D5-7086-33DE-F29C72BC6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995" y="3946293"/>
              <a:ext cx="822857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6" name="Picture 122" descr="Aurigny - Wikipedia">
              <a:extLst>
                <a:ext uri="{FF2B5EF4-FFF2-40B4-BE49-F238E27FC236}">
                  <a16:creationId xmlns:a16="http://schemas.microsoft.com/office/drawing/2014/main" id="{629B019C-2E8B-CD03-A37D-63068E632D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459" y="4000638"/>
              <a:ext cx="886164" cy="323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8" name="Picture 124" descr="Lands' End UK (@LandsEnd_UK) / Posts / X">
              <a:extLst>
                <a:ext uri="{FF2B5EF4-FFF2-40B4-BE49-F238E27FC236}">
                  <a16:creationId xmlns:a16="http://schemas.microsoft.com/office/drawing/2014/main" id="{8050CA15-C3AE-1D10-6E79-846C7F364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025" y="4004009"/>
              <a:ext cx="316568" cy="316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4" name="Picture 140" descr="The Eco-Friendly Wet Wipe Alternative | Wype">
              <a:extLst>
                <a:ext uri="{FF2B5EF4-FFF2-40B4-BE49-F238E27FC236}">
                  <a16:creationId xmlns:a16="http://schemas.microsoft.com/office/drawing/2014/main" id="{E66C3983-8D26-676E-F796-344795CD0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838" y="4056982"/>
              <a:ext cx="589865" cy="210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6" name="Picture 152" descr="CIPD ACE">
              <a:extLst>
                <a:ext uri="{FF2B5EF4-FFF2-40B4-BE49-F238E27FC236}">
                  <a16:creationId xmlns:a16="http://schemas.microsoft.com/office/drawing/2014/main" id="{74383BE8-E9D7-8CD0-66D1-D01A15B925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369" y="3973828"/>
              <a:ext cx="694733" cy="376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972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B74E5-F9DB-D015-92BC-18D33B4D8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5B8E5-57E4-6844-CFBF-9DA016383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Online born business sector is the largest investor in TV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98293-2790-D42F-B3CB-A17CFB5BC9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7731526" cy="311482"/>
          </a:xfrm>
        </p:spPr>
        <p:txBody>
          <a:bodyPr/>
          <a:lstStyle/>
          <a:p>
            <a:r>
              <a:rPr lang="en-GB"/>
              <a:t>Source: Nielsen Ad Intel, 2025, Thinkbox-created category of online-born businesses (YoY category % change).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D504FF-FBD8-15FC-26C8-CF0FCBEDD0F1}"/>
              </a:ext>
            </a:extLst>
          </p:cNvPr>
          <p:cNvSpPr txBox="1"/>
          <p:nvPr/>
        </p:nvSpPr>
        <p:spPr>
          <a:xfrm rot="16200000">
            <a:off x="-227946" y="2954881"/>
            <a:ext cx="1032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Millions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22C27F-6473-0DAC-0074-532CAA1983D2}"/>
              </a:ext>
            </a:extLst>
          </p:cNvPr>
          <p:cNvSpPr txBox="1"/>
          <p:nvPr/>
        </p:nvSpPr>
        <p:spPr>
          <a:xfrm>
            <a:off x="980138" y="1572986"/>
            <a:ext cx="4490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Online brands spend = £774 million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2E573AF9-F9A2-542C-6CFE-ED6D89B0B896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874131201"/>
              </p:ext>
            </p:extLst>
          </p:nvPr>
        </p:nvGraphicFramePr>
        <p:xfrm>
          <a:off x="379413" y="1614488"/>
          <a:ext cx="11295062" cy="365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444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62BF93-7ECD-B5C1-0541-0F810DEA0399}"/>
              </a:ext>
            </a:extLst>
          </p:cNvPr>
          <p:cNvSpPr txBox="1">
            <a:spLocks/>
          </p:cNvSpPr>
          <p:nvPr/>
        </p:nvSpPr>
        <p:spPr>
          <a:xfrm>
            <a:off x="378000" y="5364000"/>
            <a:ext cx="11536986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Nielsen Ad Intel, 2025, Thinkbox-created category of online-born businesses. Sorted by top 10 with highest total spend.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22A51-6F63-4422-983A-165F02E3A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 largest spenders, Ents &amp; Leisure have highest share of online born businesses</a:t>
            </a:r>
            <a:endParaRPr lang="en-GB" dirty="0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48C744B4-09DB-D5FF-C0BB-57F6F105EA30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379413" y="1614488"/>
          <a:ext cx="11295062" cy="365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B580E99-D596-F2A9-11E4-85BBE6763EB3}"/>
              </a:ext>
            </a:extLst>
          </p:cNvPr>
          <p:cNvSpPr txBox="1"/>
          <p:nvPr/>
        </p:nvSpPr>
        <p:spPr>
          <a:xfrm rot="16200000">
            <a:off x="-227946" y="2954881"/>
            <a:ext cx="1032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Millions</a:t>
            </a:r>
          </a:p>
        </p:txBody>
      </p:sp>
    </p:spTree>
    <p:extLst>
      <p:ext uri="{BB962C8B-B14F-4D97-AF65-F5344CB8AC3E}">
        <p14:creationId xmlns:p14="http://schemas.microsoft.com/office/powerpoint/2010/main" val="16488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F3F33-3110-13E6-F151-EC14AF444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CA576A1-E7ED-AAC3-4B2B-A7B8EE535BF6}"/>
              </a:ext>
            </a:extLst>
          </p:cNvPr>
          <p:cNvSpPr txBox="1">
            <a:spLocks/>
          </p:cNvSpPr>
          <p:nvPr/>
        </p:nvSpPr>
        <p:spPr>
          <a:xfrm>
            <a:off x="371475" y="5438178"/>
            <a:ext cx="11536986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E97348-4431-3704-05EF-1E4ADE1F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all categories, Online Retail has highest share of online born businesses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C59A066-75BC-B816-AB53-67BFD00F8D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8946716" cy="246221"/>
          </a:xfrm>
        </p:spPr>
        <p:txBody>
          <a:bodyPr wrap="square">
            <a:spAutoFit/>
          </a:bodyPr>
          <a:lstStyle/>
          <a:p>
            <a:r>
              <a:rPr lang="en-GB"/>
              <a:t>Source: Nielsen Ad Intel, 2025, Thinkbox-created category of online-born businesses. Sorted by top 10 with highest online proportion.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3ADFE9D7-FD5B-8748-9B92-36D29D4AAD5A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379413" y="1614488"/>
          <a:ext cx="11295062" cy="365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6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FE112-51B5-2E62-1F7C-2F203C270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993B-08A3-24C2-1D1B-13ED948C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598 advertisers spent less than £50k on TV in 2025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724526-3A07-1D70-CAEB-76CFF89E9368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379413" y="1614488"/>
          <a:ext cx="11295062" cy="365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CB39B1D-DAB3-BC79-9BB9-F8B5BDAED740}"/>
              </a:ext>
            </a:extLst>
          </p:cNvPr>
          <p:cNvSpPr txBox="1">
            <a:spLocks/>
          </p:cNvSpPr>
          <p:nvPr/>
        </p:nvSpPr>
        <p:spPr>
          <a:xfrm>
            <a:off x="378000" y="5364000"/>
            <a:ext cx="11334817" cy="3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Nielsen Ad Intel, 2025</a:t>
            </a:r>
          </a:p>
        </p:txBody>
      </p:sp>
    </p:spTree>
    <p:extLst>
      <p:ext uri="{BB962C8B-B14F-4D97-AF65-F5344CB8AC3E}">
        <p14:creationId xmlns:p14="http://schemas.microsoft.com/office/powerpoint/2010/main" val="18567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PASSING_SCORE" val="0.000000"/>
  <p:tag name="ISPRING_ULTRA_SCORM_COURSE_ID" val="D304E105-0E45-414C-BABB-1662CEE78CB8"/>
  <p:tag name="ISPRINGONLINEFOLDERID" val="0"/>
  <p:tag name="ISPRINGONLINEFOLDERPATH" val="Content List"/>
  <p:tag name="ISPRINGCLOUDFOLDERID" val="26"/>
  <p:tag name="ISPRINGCLOUDFOLDERPATH" val="Repository/Nickable Charts/TV  viewing &amp; audiences/"/>
  <p:tag name="ISPRINGCLOUDFOLDERDOMAIN" val="https://thinkbox.ispringcloud.eu"/>
  <p:tag name="ISPRING_PLAYERS_CUSTOMIZATION" val="UEsDBBQAAgAIAHV0+U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CZ0AUmzuqfRhAQAAFARAAAdAAAAdW5pdmVyc2FsL2NvbW1vbl9tZXNzYWdlcy5sbmetWG1v2zYQ/l6g/4EQUGADtrQd0KIYEgW0xNhCZMmV6DjZMAiMxNhEKDHVi9vs037Nfth+yY6U7dhNC0lJAdswad1zx3t57ujj0y+5RGteVkIVJ9bbozcW4kWqMlEsT6w5Pfv1g4WqmhUZk6rgJ1ahLHRqv3xxLFmxbNiSw/eXLxA6znlVwbKy9ephjUR2Ys1GiRNOZzi4SvxwHCYjb2zZjsrvWHGPfLVUP/32/sOXt+/e/3z8eiPXByaeYt8/BEIG6d2bHkABjUI/ATTiJwG5pJatP4fJhXPqewGx7M2XYdKziFxYtv7slJtHEQloEvueSxIvToKQGl/4hBLXsq9Ug1ZszVGt0Frwz6hecYhjLUqOKiky80OqYKNoeJcyN5xiL0giEtPIc6gXBpYdq7K8/8XAsqZeqRLUVSgTFbuWPDM6IWPM73clr0A1qyGjELzqlYAnVc5EcdSpOsILLxgnNAz9OCGBu92xbFJkyC2ZVjMQJcIxiQCgZBUvnyCbmCwz4ghLOQxh4o0nPrypNmEilisJ73qoHTMCMZjxoksKcoREkF1xvAgjVzsNVCGG7lhVfVZldpAf+4HqAvYCJ4QUdOgeONUYW2CIsQDeKEue1l1gUxLHeEySUXgJiQx1Fw6RCM+h3M6HSFyRGEqExF0yAb7wxlgnvC6xbf5v6ytlOp3lPWJpCnLafWuhmgp2tEuhCkylVcO0xOTjHKLmYf8bVdwCgmNNvJZizcGEMuvOHuAUh7g6fz7OvT+SM+z5xE0godxwkVBDdloZA3ooVI2YlEofAPSybM2KlKNrnrIGEv4eHstEZh7TwTaWfGrE34jVG2p5tWGlwCWXr44GmnZAZI8tzJsKzKtrnt/VXar3zH+KFTqxv2tCn6M/TX/skABHXvjdIOXsvg1Sn8hUIm9kS73Pjs/OsqEx6jTimZ7qH60fbUncEuzIA9YaCdVfgkBL1U0EuqDsL+UFZ6Bo1vI0ELlX3AzQGYQbgEChp2JcgKsOTLgAFw6QX5BR7FEYkBb8uhJ15+xhqrEN0LdDm8KwJ3nNH4rxmt8o4DHJ2bodQaAVmUh3BnRvwjnoF9SjPpgcAOCyTR6AlCIH+7MemPMp2XqgpfmDkyxUIzNTvFLcGqoH3zY5fzw73ZQqN7uSVdvkbTvN6XOsaA8XtUpnA2aAXf31js9e+T09SjHBkTNJHBw4RE/7ulZlTyEoAe0Kn8aJj0daHGohZ3W6grZ6o5oi6wnUDuwuOcMAtjlzzFmZrv7759+eGF9Z0u6ize7vg0CgsDULkh3Yn4GqefVXFwjFo0M5s+gjtbngbOV63neoB1n4Qy4SrG0tucph66hbLyT5JmiYUuxMplAHsUl71ZRp95S2jzDF0TlwmRnFLXvKylsgQqqUHIRiXG3ZF3qwM9EaIvxw0YS7unbSEOHnNRR9bOrNEuy65toNJShFett2zgwuF+nm/i3h/t0XzJngANj2KzyeiXooYETI7lrth9g1l0VfMf0PRo/aNA1uy2VAF+36gSzWj/vdblWZ/z6OX+/9FfI/UEsDBBQAAgAIACZ0AUlHS1cD/AMAABcRAAAnAAAAdW5pdmVyc2FsL2ZsYXNoX3B1Ymxpc2hpbmdfc2V0dGluZ3MueG1s1VjvctpGEP/OU9yok49BdmrXDgN4PLYYM8FAkdwm0+l4Dt2Crj7dqboThHzq0/TB+iTd02EMASciKZ1kGA/otPvbv79dyc2L96kgM8g1V7LlHdePPAIyVozLacu7izovzz2iDZWMCiWh5UnlkYt2rZkVY8F1EoIxKKoJwkjdyEzLS4zJGr4/n8/rXGe5vatEYRBf12OV+lkOGqSB3M8EXeCXWWSgvSVCBQD8S5VcqrVrNUKaDulWsUIA4Qw9l9wGRUVHUJ14vhMb0/hhmqtCsislVE7y6bjl/XB+aT+PMg7qmqcgbU50Gw/tsWlQxrj1goqQfwCSAJ8m6O7ZiUfmnJmk5b06sSgo7W+jlNgudGpRrhTmQJolfAqGMmqou3T2DLw3+vHAHbGFpCmPI7xDbPwt7zq6D3vd6+C+P4iC8P4muu05H/ZQioK30R5KUTfqBfvIV4W/eTcMRr1u/819NBj0ou7wSQszupGQpr+ZsSZmVhV5DKuENU1SpGNJucAe/SiNGgx2uaD5FCLV4VjECRUaPPJHBtOfCyq4WSAZjpAMDwDZpc4gNiNbtpZn8gK8JzgHiI5hLVctcfp61RJn5xuh+876U1g7vWxSY2icYPPgWela018/ehSbKLkRmr0mYyXYKiBIx8D6NIU1SoQPXHZQ8tgjEyyCwFAHGUgSUok05AbDj1cAuhhrw01Jv85S+jLnVBDEwzkB5DbcSkec0FxvZH2Vedv8cfu3vjKgf3fpcEfPif6qCsHIQhVE8AcgRhEsdZHirwTIOqHIJFdpeYqUN0QLjs7NOMyBXVQx9A5NpAVq4nzJBBhn4c+CfyBjmKgccYHOcBrhOdcOv74XcEa1fgKljz6+cDTp9q+Dty9sgJTNqIz3BMf+gDQzh8CnGLtUaEIIhdlcg8DMxLTQUNaHcVaKVQmz/uUV0TwthKv4f12XNegDVucwVujC1ahKYT7rQWWzCZ2VnLQ8K6GRjRxL4jDxRoyDhssCqgLGVBIlxYLQGIe5tgyfcVVoPHFcdtD6ixx0qoTL0tUpzkM0ljPIq6AdHb/68eT0p7Pz1426/89ff7/8pNJywQ0Ftdbchrt6doNW0/poj35G6RPbdEu3o/LUtijbMrr7CWG5ybbnfNO3O2j3Sio357e6kcLgcnR1Q0ZBeNeLwkaVhugrZJ2JE+yoiX2mrKIzuIuwJEEV0eEo+KWSG1ibSmwIwkpwg0pxvKkiNXKberi2pSu5gON86sYTDnTBU46d+V1Q9Dm2fD27/xeGfvVDo6P4gRgKNI8TrOrBOuG7mIKHTPG3lDV3tXrd23i/a/o736TtnZRLnmIu7aZfvX63T0+O8I1x561aDdE2/5nRrv0LUEsDBBQAAgAIACZ0AUllFrXe5AIAAI8KAAAhAAAAdW5pdmVyc2FsL2ZsYXNoX3NraW5fc2V0dGluZ3MueG1slVbBbuIwEL3vV0TpvenSbstKAQkolSp1u9UW9e4kQ2Lh2JHtQPn7tWOnsYFAGgspnnnPMx4/T4jFBtPpjyCI05pzoHIFZUWQhICiEibhK+yCVYHpJmGfAX6vOKZ58EbQHngYGR4jjL+DlMojtKW1BTibhEktJaPXKaNSLX5NGS8RCadXN80TRw3yEottVbTp1VPzXOCsUQpdmOEUG+PXgx59hJSVFaL7F5az6wSlm5yzmmYX4xT7CjhRRdQb//2wWPYGIFjIZwmll9NyrMcwSsVBCNAp3S/1uMgiKAHSRjp/KgecLtT53R/Qtlhg2dBmP/Xoo1UoB7/I45ke/XiqVvcIN8vR6Pb+PEHCp1TQ25EevdBG8N9anFV19R2NVJzluqA+Z36/mPWr5YtDGMrU9VOE0fzuaXx3kaA3pAMpxuNYjz6GLc/dox4OyL669z7W15Uz8qbretAQ9KEnBKaS1xBH7cz4RMF2f2up7kfrdy0dRnedN1QLmK4RERbWGTvgP9hhmrkoa+kgH4zUJSxMwi7Sd3SExWLeNAsnwy+TkyKH7RHOMXbIV1XXI6Rj7JDvBGfwl5K99TjJHroMqT3kObLHeb7+ygsUqWlmve2s9epIL/rqCidVa2gxJctgKnQ6K1yCPrg4amwmpegop5iiLc6RxIz+0bhk32xGxNGBw2rttLJiiSWBU4JrclRt2i1XM/f1aL2+IM1noducmQdSdfFJyIwuw8ByJmGzhvkYHsMpkyCGgpGUKC1K9ckbTNFNWOGBP9M1G0oqEd8AXzFGeuPEkVOFODpd59gW49QB0LpMgC/VuWFohePbDK7AeUHUT35g2EHmE3qchikLtRxF+EuXjsGKABBPi1a1ZmI8ZU0kJrAFYr2Oodlw385ioVTaJ7iZfIG1dCVnLYM0aXtFd5xen/McJwgfKi/mdx3XMUD2EiWi2Zl389s+7OTitea2n2mduyBjsFryllb+4xoqo/4j+h9QSwMEFAACAAgAJnQBSalgkB/oAwAAqBAAACYAAAB1bml2ZXJzYWwvaHRtbF9wdWJsaXNoaW5nX3NldHRpbmdzLnhtbNVY727aSBD/zlOsfOrH4rSXXlJkiKLEKKgEOOzctaqqaPEOeC/rXde7htJP9zR9sD7Jjb2EQCCpacvlTigCj2d+8/e3Y8c7+ZQIMoVMcyWbzov6gUNARopxOWk6V2H7+bFDtKGSUaEkNB2pHHLSqnlpPhJcxwEYg6qaIIzUjdQ0ndiYtOG6s9msznWaFXeVyA3i63qkEjfNQIM0kLmpoHP8MvMUtLNAqACAf4mSC7NWrUaIZ5EuFcsFEM4wcsmLpKi4MIlwXKs1otHNJFO5ZGdKqIxkk1HT+eX4tPjc6likc56ALEqiWygsxKZBGeNFEFQE/DOQGPgkxmiPDh0y48zETeflYYGC2u4mSoltM6cFypnCEkizgE/AUEYNtZfWn4FPRt8KrIjNJU14FOIdUqTfdM7D66DbOfeve/3QD64vwsuujWEHo9B/G+5gFHbCrr+LflX4i3cDf9jt9N5ch/1+N+wM7qywomsF8dz1inlYWZVnESwL5pk4T0aScoEjeq+MGgwOuaDZBELV5tjEMRUaHPJXCpPfcyq4mSMXDpALNwDpqU4hMsOibU3HZDk4d3AWEAPDXi5H4tXr5UgcHa+l7lrvd2ltjdKjxtAoxuFBWRma566KbtXGSq6lVlyTkRJsmRAkI2A9mmCBB23pkDFWXWBu/RQkCahE2nGD+UZLC52PtOGmpFt7oX2acSoIUgrPBSCXwUb+UUwzvVbmZamLaY9a73vKgP5g87eih1T/VLlgZK5yIvgNEKMI9jZP8FcMZJVBZJyppJQKqg3RgmNwUw4zYCdVHL1DF0mOlniepAKM9fAx55/JCMYqQ1ygUzx9UM61xa/vBJxSre9A6W2MzywvOr1z/+2zIkHKplRGO4LjQECSmn3gU8xdKnQhhMJqrkBgZSKaayj7wzgr1aqkWf/+jmie5MJ2/Gf3ZQV6j93Zjxc6tz2q0phvRlDZbUynJScLnpXQyEaOLbGYeCPCM4jLHKoCRlQSJcWc0AhPb10wfMpVrlFiuWyh9XcFaE0Jl2WoE3wkQGcZg6wK2sGLl78evvrt6Ph1o+5+/fvL80eNFhttIGjhza60swdXZjWre4vzG0aPrM8N27bKkmJE2YbT7Y8Ei9W1ec57brF0tu+gclXeW0Gjp9tBgX86PLsgQz+46oZBo8oI9BTyzEQxztC4eGysYtO/CrEJfhXVwdD/o1IY2I1K8+8HleD6lfJ4U0VraHfzYGUvVwoBD/CJPZDwCBc84TiL/wtSPsSPH+fzv8LJrc+F/FFSWhrviZNAsyjGPu6t90930j1dVf9LhbJXy9e2tfc0z936RlxD+fp/F1q1fwBQSwMEFAACAAgAJnQBSTJio4uQAQAAAwYAAB8AAAB1bml2ZXJzYWwvaHRtbF9za2luX3NldHRpbmdzLmpzjZTLbsIwEEX3fEWUbivUBgppdzyCVIlFpXZXdeGEIUQ4tmU7KSni34sTHrbjtHg28dXJHc9Ynn3POy4/8b0Xb19/1/s3c19roDTJC7g3ddyh50r3Bc5W8JHlgDMCvoWU518v8uFKuIx9UpvG1buyFZqfTx00U9oaYaGL3AEKF1g6wG8XuHOAPxewp9XV1KQ1Oi6kpKSfUCKByD6hPEc149891Esv0YJpCbxBF/VyoGuUgGH6N3l1fBqr0LmE5gyRaklT2o9Rsk05Lciqy3VTMeDHK9+eankezyLDDmdCvkrI7cRRqKKbZByEgFPeUaTCCWMUA9Z82920UMO4XZBFl5nI5JmePKrQaYZSaHUpnKgwMXL0srmHKAgGozYnYScbYhCoMAiMKuC3WFFWsBsukHGaqo600OloNjGv8oJiilYZSRsumA4X4dDJqcMq2wachyp08FrocK7CN54QtZ7QxvH68q7R4Xr3liaNoXTOKqysS9cgwC6RuETqElnnFGoPEmkPErX/9L7+O41t1zv8AlBLAwQUAAIACABTY3NNyzqQQKMPAABwJAAAFwAAAHVuaXZlcnNhbC91bml2ZXJzYWwucG5n7Zr7X9LJ/sfxdNn2kp5q7bKK1uZ+27bU1fZ4vxzbFN1SU0uPqZCV2qp4TVQUsPa7x61Uij2JpmBXLyGSkagosLu2sC0KbXIRUajIiIuwikiCwAFrfzj/gz98PvOYec5n3u+Zec/Max6Pz8WjcaCNH3zyAQAA2BgTfSgRAFgbAwCsKdyw3layq///X9sSh9JE0EFAD8dVYcuszYmIjQAAetEfLmeus+XfL4pOLQUAHEfsjwOrsPMMAOCxLuZQxLEK8Oy09LK6HMGaK73dmFwf63nLrz6WCL3+KGmL86FHgoM3e2eeuG+IOOsVupNHWUu7snnzpY/Fx/YupHzQd/JR4wfgtd94PtxUtWt7RMmmLxcORtzBRljPK1Q0kWGOLK2GwXLKYVy8iOXi1opr1o6qDcFksg6hGW3dR8jEV1m+5+tBbmmhb57oQ0k01bTNU0Dw7RaQHq3cKZv6waOtYvmiotnBVgo7rr+Cp0XP87B4vNcGW8F91b3L6kiMFqk1jdt7CPC6rNydogwNIG9x+CunQUj7FBftEBupv7qPvGWlnsvVtbZk56HNtnfN32PsZQc97N9sWAWrYBWsglWwClbBKlgFq2AVrIJVsApWwSpYBatgFayC/wU/bInEBPcgT+q7uGGDxkkhY9CoMdAZvi2xUPIkrG9jXhqH4mOrl3N6qoPGb6fL5/2tC7/WL+7JEwXFt1mTcUYJtwQCl0WXaE09RPDyz04GRmjpZBc0VXyOQrRZmOgxIP8cCdaxLJNt3fpmoryzUdRnfkPdiCZrWiYDMCH6ux0GxmdkYhc0SCz4aWm7FXO/HtIE9lwPKPLhu3eWf3ZlIcR8jRQnLDvGVr/gQQdntwHzXWOGL50xJdltnCeXC0gNBPZirg+gpoVkqdBP6bzV4YfFxGai9iy2o2AcaskskUWf4mRni41fFaBUQ8mFQ9rzfBXqecb4eI4Erl1TJXdBV8m86aXaEg3SdFgzYMK9F5czJPmTgi3onxTotRVVw0tYSaUMNqDCv5dMMi0tQYcKBmVg5lM1PUGOYHtbX88zTVGeaXLFeC6NqXMrH6Q2GMNUJje0tF1XUdaactkBMFWt/0KagRMZG2AIJQVHNMT84LHtjM2pO7kgHZ5gIGlM10xO04EZ95oS5alukGC68ze5OX1eKotJK/18+H4zdSy3SkjpgUIcbjaQmp7053TV+H74nqoxWJO1HwiTduoEWQszfN8yYNkJhNT5qPLNiTaqZGYJfaLHi+DF8Opv3MHtj5XPKQNIW9cABgaV5H2wymxVyKS+Sy4WG6s3X315YTQ/re3YbL6AobJcYBxDEcM5hEN+g0f8kvrTIs/PDRC0A1YmYS9TnPPRNuctQZ92pxVMf6tytdtu+Lm7sStLZSJqq9IpAoIW65yiDDvHK9EXeiapYI1XXw5nw6YBgFYafB+zB+H4uCRbFUr9KKlwqJloaj+E+dCXDEWcaFlbL9nRhvO7x1hABzPzufvXL0ADhjxVx0P1hdNuwBSBZ7/mYZnjUOF+bjCyzTYvkwMFzolf1Lj2TVFlFMVfJjLMT54W29vfn2T9dS7f7L8Lk36lGaoavz77MZcHWTRBgSrevnWNpHMnq7J9TtY5ssUlWwMEnuVT7O3EocLWrzAPZV7+wQUtnLxs4UbATyKq5bfTJi4TVpWtCqMe0T0BuTUXfCfbHOP12yhF/+0Y7FIOsz/Atd1iZEzdzBp61+R8yKePqaZ/Rz8Qjfa4AGrIpQLr5eeR10VGtNd46yIKO7z36ss0qVGgbM7BD2YGIoyXvekDqNHDB7wYw3UJOBJP2DeV3yicw2mr5cwlLHm4FVzwcBnsjxNRwoiiuLlEVJNc/TCZ9H+d3LYAjrg4YPDSJnaK0lV+ICZqJSge3ta47DEfwcCmZgqyPZYmWGEUuNUkRY2MOIUPG3SSJLRL2dTAEVxHA4SjpjoAAoI7lrRIlnlMRJdQzSx8GIJn6soKRDST5RjQWL4ZtKdZsp6NUIJrLWGssk/4dRD0OAstLv62ktYy+m1Y28up3Y9x5ZJBasnM7w790zCxkg2xzFs2E2jA+iC632gArTrW+8C4Sx+9ZyabPNwAckcsMJfCDYPcWaDwf7snO4SR9OJwyUFXeDMPi1lNs/fOPhH3n4pgPL3VQDj5x8171pQmI/VU1HQcyB4Szbaelhm3lxmRiRDhHPCM0uQSLrxDFwZpOmcmxy55qNxOK7dFdLF6RAp9QH+rqGwNoMhPSd4bd4Asv6Bn9eKLrb0ZNLj+n8/+hQfnMnobCSTspmeTfXlVLLSJycKJ/LbjzjChX/akaPOEftudvPk8PwKJhVAbqQ2E2aKJSvaAExITqJD/2JrnoQhOhNYZqQtRBFw9nu7T+Pymf3JsCpFb/eqAvxfZEeuVWrac6QKrBMpww7AipS+8ETvO1uv1ZXj7DvUw9z1D542E4N9pI0FJwYrDKlhrII7q+YUrD9aDYp086nAK5sKbk+3zdUzTdI43NlAL//OBK6ISmPsNQlq2hJisCO8eAUYJPIXKEhZbQhEtrCkPd+NxUeHZvNOxseEwfXEZ3JxWq+J7sJsz/AEAseHZ10JD23lctXEQMlsooJ+y9jLKF6usvfgtAiGt+vsGfFB6o6me5hQcltMtUw0UMyp+bIbW/hHTLuyqUx1XJbD4cHQtCzGfmGTLHVOqwtLZwjAEUDNjGjwHbQuqvp6CWeAhMimhgsD+6Kf+8MK6Yris3Ec1QsusMi7LeL5l6bic1pEGbSoYJH1sekP/Oa8Rm1TL9sux7+7+LcgaL5nseGgU/zTzTQVlOTKZEaBamFlZU7NipjW7dMJySrvHy0moexRU3WpmIr0C6cYBa7S/6bS4OJsCjNrTfAILB08l3O6P1OYZqIbnxdMsRRnhBg91Vq1rIE+9EjdRvUcprCD51hj4CD8KzJl3hE0wu2S/B9RO7wRNH2WrXmtvEsDTm4yfRbLZXSOI9ODZUco/ihazx8NlbMDTcbR31iIgvMUeV/cR4qYZm0NTQsupWG24YK7viLvbbhDQi2zzLC9WW7o407bA30Ke/TLo8YLfa8RLCVYr/8UcMuAkLJWDuVlqBfsT75xA2pFCHXQsv6q7VHP1TnJ1IKJWWV/9zqcMDVVFsA0WyqlsoOCJkarp/Ifdq8MdtqWzniPJN8qN91loZPVe8/YS3l/jtGB5kQiql6Bc+RxrQlvM03FSz+vXieczFwdhtviG2eIb7sLjUflCPcJQ+jzLY4dnG6j87F4ah61QBWt0KhnH7swucMzThBe3DmHgS+NvMLdmZnjPH4w1Q/OeqcfapaUnmP0cnjctKN26qJCZDuQxIXWyt/ZNdlVh/Uj9ctx0uc96AiJ0f8JyOjZrZgURIc6JDpmtSHpAC5Idi2NI75U+7Z/kjVJGXnuMi2+0g5/bljSyBMVgRyeyue0GEkhWqsbT6RKQlPkuqoROBcR6nzSFZJdCllP+QLK3i71dft/lZadLbuWauqt3sqvjRfMlyiLRK9tuHUSyiAgE9yozlwguMwHf4xWXTapDfmKPtbs7fWM+1T1y141gdM42TxxV+hDitM+GltelHhgqAAAo2i3o8F57H8hTkPS4cEg3Kq+Wgd8joCvV1zxqY7WGRUbH0o2n78ZyYaF0OowuoL3qRGjDILQLdyAJiarh1tuUpZh2zYfk2V7OYBSGvpuP66B7IWq3Q07wvEM/wao2UrrzbEGHqM6Iwgng8rvepMIai4TpcgebCrZUpAePAanZFGLOFzXHPho0nDd0W5a9Lbn6Je/quZr4MOMbJad/ur+/7l9/A7XEmm+psB978U9/gwOH6/T6/Oa5uVs5KwdkPQlhbjFxf4nz01f34IVAyojEhNYXjlGdCmYRTF+N/2Ll72rgtpbRfJe6OF/aRrjReZc51EB1p2hD8X49kHAumD7bTtLeh9IVPMRJimdDSc/VO+3aI7cno9m/Pen7lof6GdjhD5duCEUsJ0qvsF1uMEhz63dAEsPBSHf/oNmNgWLBYVIlew0hRbLIpP19frYQZToqrVgU0bJyRUFc9YMabHfLjOxoqGOd98Zukqn3jufXBdyVQ8qlPN38k/JX9+Uia/PEq5W50IYvWrJiGYAb5RbT0vOzlZVAoKOptcEWsm/9Zyq2ffUfsOFER1jBsfGIM1NSEkk1cMIwd80fBNXFtheYqE6jlF8TOKEYHi+qy7mwNhZ6H5w95SP61SYa7qaYeTiCFPXaqT3zTHsjUTfq9WHF48qxtyemU9g5hM0PDdd2PGKhbsbfdo/PFrn6f4ZpwnLz09DIFzkacZXL2P5/d5cahlClegHEepsfKrTUpY2OoIwkAsrKtPYyIRYdKg4F9isGr4QaR9ARZnppIfdO40VUm1qwi+QO8bOBtzIp9J7TGSJ3Z2rUFTTKCEl2N8pQE0kQ73jUC1JbOk0BZARPvy9/0fK9g+N183D+i79EkRyPyrTuEGk4+TQQNkuJIgcqxPnXo0sibPEEIlXMuiRb9VKu64adKAMPNZzfQW1wwVa+IljJVHOPYTg/sGAj+fOfIsht2NhW4VtBU27T/DilLqbg+2ai4fWD0arwN88VxsKDHoM7D4gFt1OGX3U4PUL7iru82DPIeU55LFb2oiXynVshyExB2Uo7uoS2hF72gTT5H1lNKnSIX4Yh9uKKMIZ7YNLj/jLKq9rKhceZ6NEAQJw2BG+Y7rbre2FOC7ffv8FjyOJ7t8WHtbRPp5710+/wYOOUM3JMxdAYEbp1XcDZRd2Di2TkUlYGLIO1Mm8QiMnob2i7O8vhyYtGBfa7hZIHDUqT/2i7k6hLEEOppa3K49ZrWvV3aeHGN/JC9VGhkD2u+i5N+mZRGnZfNkY8/a7hLrj2ReryL93sKabpUwfAREPGcjVGpo7XKJHLqcsRtqtHyY6whVch8gF/ZfzwEp5PcxqWZ216+bnW0idNm9YT3HGamtLe0D9vxsffBoTPF3KXtQvydQCAYxLq0eQ1xKRME695gawmct+2lshRknqwUD/zPt0+iOEVf487ovqTr7PfLhv7PyKEjImO6XOoEuyizN82lq2fY4pKh42ccjXC77G75TGrI+EOQibKMdjlegiZ/TfbN46bYwp8nENtc4mU9SNzVvaTrPMvC60Wd4OkMYm9wcNWqaj608eeSpb0nEF5vF/aa4CsQSsHgqAwNxt7VvTp+7bkn+kim7BdY69M6AormTHuRsfG26+eA/vvodMrNUvb2vfY7aVv5YN6eFaf5YustiYvwLtfYnjqSMz1eMTiY8UFe9HQPXg0tz46UbeQQqfC/7ypGj9gv7KqLynd+RHIrwh865oJS1IMjGXcb68eExl3qOfgyQv/BVBLAwQUAAIACABTY3NNKwvAbUoAAABrAAAAGwAAAHVuaXZlcnNhbC91bml2ZXJzYWwucG5nLnhtbLOxr8jNUShLLSrOzM+zVTLUM1Cyt+PlsikoSi3LTC1XqACKGekZQICSQiUqtzwzpSQDKGRgbowQzEjNTM8osVWyMDCFC+oDzQQAUEsBAgAAFAACAAgAdXT5SKkBxHb7AgAAsAgAABQAAAAAAAAAAQAAAAAAAAAAAHVuaXZlcnNhbC9wbGF5ZXIueG1sUEsBAgAAFAACAAgAJnQBSbO6p9GEBAAAUBEAAB0AAAAAAAAAAQAAAAAALQMAAHVuaXZlcnNhbC9jb21tb25fbWVzc2FnZXMubG5nUEsBAgAAFAACAAgAJnQBSUdLVwP8AwAAFxEAACcAAAAAAAAAAQAAAAAA7AcAAHVuaXZlcnNhbC9mbGFzaF9wdWJsaXNoaW5nX3NldHRpbmdzLnhtbFBLAQIAABQAAgAIACZ0AUllFrXe5AIAAI8KAAAhAAAAAAAAAAEAAAAAAC0MAAB1bml2ZXJzYWwvZmxhc2hfc2tpbl9zZXR0aW5ncy54bWxQSwECAAAUAAIACAAmdAFJqWCQH+gDAACoEAAAJgAAAAAAAAABAAAAAABQDwAAdW5pdmVyc2FsL2h0bWxfcHVibGlzaGluZ19zZXR0aW5ncy54bWxQSwECAAAUAAIACAAmdAFJMmKji5ABAAADBgAAHwAAAAAAAAABAAAAAAB8EwAAdW5pdmVyc2FsL2h0bWxfc2tpbl9zZXR0aW5ncy5qc1BLAQIAABQAAgAIAFNjc03LOpBAow8AAHAkAAAXAAAAAAAAAAAAAAAAAEkVAAB1bml2ZXJzYWwvdW5pdmVyc2FsLnBuZ1BLAQIAABQAAgAIAFNjc00rC8BtSgAAAGsAAAAbAAAAAAAAAAEAAAAAACElAAB1bml2ZXJzYWwvdW5pdmVyc2FsLnBuZy54bWxQSwUGAAAAAAgACABgAgAApCUAAAAA"/>
  <p:tag name="ISPRING_FIRST_PUBLISH" val="1"/>
  <p:tag name="ISPRING_PRESENTATION_TITLE" val="TV Investment and Pricing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2.xml><?xml version="1.0" encoding="utf-8"?>
<a:theme xmlns:a="http://schemas.openxmlformats.org/drawingml/2006/main" name="Thinkbox_Red">
  <a:themeElements>
    <a:clrScheme name="THINKBOX_01">
      <a:dk1>
        <a:sysClr val="windowText" lastClr="000000"/>
      </a:dk1>
      <a:lt1>
        <a:sysClr val="window" lastClr="FFFFFF"/>
      </a:lt1>
      <a:dk2>
        <a:srgbClr val="E10514"/>
      </a:dk2>
      <a:lt2>
        <a:srgbClr val="808080"/>
      </a:lt2>
      <a:accent1>
        <a:srgbClr val="E10514"/>
      </a:accent1>
      <a:accent2>
        <a:srgbClr val="EB7305"/>
      </a:accent2>
      <a:accent3>
        <a:srgbClr val="87B923"/>
      </a:accent3>
      <a:accent4>
        <a:srgbClr val="009B3C"/>
      </a:accent4>
      <a:accent5>
        <a:srgbClr val="0069B4"/>
      </a:accent5>
      <a:accent6>
        <a:srgbClr val="372D87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3.xml><?xml version="1.0" encoding="utf-8"?>
<a:theme xmlns:a="http://schemas.openxmlformats.org/drawingml/2006/main" name="1_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4.xml><?xml version="1.0" encoding="utf-8"?>
<a:theme xmlns:a="http://schemas.openxmlformats.org/drawingml/2006/main" name="2_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ThinkboxPowerPoint_Template_Nov17_FINAL</Template>
  <TotalTime>0</TotalTime>
  <Words>373</Words>
  <Application>Microsoft Office PowerPoint</Application>
  <PresentationFormat>Widescreen</PresentationFormat>
  <Paragraphs>37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Thinkbox</vt:lpstr>
      <vt:lpstr>Thinkbox_Red</vt:lpstr>
      <vt:lpstr>1_Thinkbox</vt:lpstr>
      <vt:lpstr>2_Thinkbox</vt:lpstr>
      <vt:lpstr>TV investment &amp; Pricing</vt:lpstr>
      <vt:lpstr>P&amp;G was the most viewed holding company on TV in 2025</vt:lpstr>
      <vt:lpstr>984 advertisers used TV for the first time in 2025</vt:lpstr>
      <vt:lpstr>Online born business sector is the largest investor in TV</vt:lpstr>
      <vt:lpstr>Of largest spenders, Ents &amp; Leisure have highest share of online born businesses</vt:lpstr>
      <vt:lpstr>Within all categories, Online Retail has highest share of online born businesses</vt:lpstr>
      <vt:lpstr>598 advertisers spent less than £50k on TV in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 Investment and Pricing</dc:title>
  <dc:creator>Kate Allinson</dc:creator>
  <cp:lastModifiedBy>Akeel Mungul</cp:lastModifiedBy>
  <cp:revision>267</cp:revision>
  <dcterms:created xsi:type="dcterms:W3CDTF">2018-01-08T09:43:04Z</dcterms:created>
  <dcterms:modified xsi:type="dcterms:W3CDTF">2026-04-21T12:13:37Z</dcterms:modified>
</cp:coreProperties>
</file>