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4.xml" ContentType="application/vnd.openxmlformats-officedocument.theme+xml"/>
  <Override PartName="/ppt/tags/tag9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22" r:id="rId3"/>
  </p:sldMasterIdLst>
  <p:notesMasterIdLst>
    <p:notesMasterId r:id="rId16"/>
  </p:notesMasterIdLst>
  <p:sldIdLst>
    <p:sldId id="379" r:id="rId4"/>
    <p:sldId id="2147376257" r:id="rId5"/>
    <p:sldId id="2147376259" r:id="rId6"/>
    <p:sldId id="11442" r:id="rId7"/>
    <p:sldId id="2147376255" r:id="rId8"/>
    <p:sldId id="2147376256" r:id="rId9"/>
    <p:sldId id="2147376258" r:id="rId10"/>
    <p:sldId id="2147376130" r:id="rId11"/>
    <p:sldId id="11411" r:id="rId12"/>
    <p:sldId id="320" r:id="rId13"/>
    <p:sldId id="2147376285" r:id="rId14"/>
    <p:sldId id="214737628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31452B-FC13-47A0-97CB-FC10194E1CD7}">
          <p14:sldIdLst>
            <p14:sldId id="379"/>
            <p14:sldId id="2147376257"/>
            <p14:sldId id="2147376259"/>
            <p14:sldId id="11442"/>
            <p14:sldId id="2147376255"/>
            <p14:sldId id="2147376256"/>
            <p14:sldId id="2147376258"/>
            <p14:sldId id="2147376130"/>
            <p14:sldId id="11411"/>
            <p14:sldId id="320"/>
            <p14:sldId id="2147376285"/>
            <p14:sldId id="2147376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74334" autoAdjust="0"/>
  </p:normalViewPr>
  <p:slideViewPr>
    <p:cSldViewPr snapToGrid="0">
      <p:cViewPr varScale="1">
        <p:scale>
          <a:sx n="82" d="100"/>
          <a:sy n="82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4655460844027E-2"/>
          <c:y val="3.4026272569197914E-2"/>
          <c:w val="0.94298717779312458"/>
          <c:h val="0.88198022676549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Spend £m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5.8050533901989818E-2"/>
                  <c:y val="4.871334655575936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22-4CC1-B208-71014B0E7B86}"/>
                </c:ext>
              </c:extLst>
            </c:dLbl>
            <c:dLbl>
              <c:idx val="1"/>
              <c:layout>
                <c:manualLayout>
                  <c:x val="-5.159903759394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22-4CC1-B208-71014B0E7B86}"/>
                </c:ext>
              </c:extLst>
            </c:dLbl>
            <c:dLbl>
              <c:idx val="2"/>
              <c:layout>
                <c:manualLayout>
                  <c:x val="-4.88099004267050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2-4CC1-B208-71014B0E7B86}"/>
                </c:ext>
              </c:extLst>
            </c:dLbl>
            <c:dLbl>
              <c:idx val="3"/>
              <c:layout>
                <c:manualLayout>
                  <c:x val="-5.9502941810119135E-2"/>
                  <c:y val="3.0935410730234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22-4CC1-B208-71014B0E7B86}"/>
                </c:ext>
              </c:extLst>
            </c:dLbl>
            <c:dLbl>
              <c:idx val="4"/>
              <c:layout>
                <c:manualLayout>
                  <c:x val="-4.7415331843084954E-2"/>
                  <c:y val="-3.0931757229243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944533615087431E-2"/>
                      <c:h val="5.1982986376581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22-4CC1-B208-71014B0E7B86}"/>
                </c:ext>
              </c:extLst>
            </c:dLbl>
            <c:dLbl>
              <c:idx val="5"/>
              <c:layout>
                <c:manualLayout>
                  <c:x val="-5.299360617756553E-2"/>
                  <c:y val="-1.134195983311146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22-4CC1-B208-71014B0E7B86}"/>
                </c:ext>
              </c:extLst>
            </c:dLbl>
            <c:dLbl>
              <c:idx val="6"/>
              <c:layout>
                <c:manualLayout>
                  <c:x val="-4.46261946758446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2-4CC1-B208-71014B0E7B86}"/>
                </c:ext>
              </c:extLst>
            </c:dLbl>
            <c:dLbl>
              <c:idx val="7"/>
              <c:layout>
                <c:manualLayout>
                  <c:x val="-4.8288458314261706E-2"/>
                  <c:y val="2.435667327787968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2-4CC1-B208-71014B0E7B86}"/>
                </c:ext>
              </c:extLst>
            </c:dLbl>
            <c:dLbl>
              <c:idx val="8"/>
              <c:layout>
                <c:manualLayout>
                  <c:x val="-4.3231626092224494E-2"/>
                  <c:y val="3.093297506290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22-4CC1-B208-71014B0E7B86}"/>
                </c:ext>
              </c:extLst>
            </c:dLbl>
            <c:dLbl>
              <c:idx val="9"/>
              <c:layout>
                <c:manualLayout>
                  <c:x val="-4.0442488924984206E-2"/>
                  <c:y val="-1.134195983311146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2-4CC1-B208-71014B0E7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Procter &amp; Gamble Ltd</c:v>
                </c:pt>
                <c:pt idx="1">
                  <c:v>Unilever Plc</c:v>
                </c:pt>
                <c:pt idx="2">
                  <c:v>Loreal Uk Ltd</c:v>
                </c:pt>
                <c:pt idx="3">
                  <c:v>Bt Group Plc</c:v>
                </c:pt>
                <c:pt idx="4">
                  <c:v>Reckitt</c:v>
                </c:pt>
                <c:pt idx="5">
                  <c:v>Comcast Corporation</c:v>
                </c:pt>
                <c:pt idx="6">
                  <c:v>Tesco Plc</c:v>
                </c:pt>
                <c:pt idx="7">
                  <c:v>Amazon Com Inc</c:v>
                </c:pt>
                <c:pt idx="8">
                  <c:v>Mcdonalds Corporation Usa</c:v>
                </c:pt>
                <c:pt idx="9">
                  <c:v>Vmed O2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219.94114099999999</c:v>
                </c:pt>
                <c:pt idx="1">
                  <c:v>134.886257</c:v>
                </c:pt>
                <c:pt idx="2">
                  <c:v>80.317438999999993</c:v>
                </c:pt>
                <c:pt idx="3">
                  <c:v>77.425832</c:v>
                </c:pt>
                <c:pt idx="4">
                  <c:v>74.756901999999997</c:v>
                </c:pt>
                <c:pt idx="5">
                  <c:v>74.375769000000005</c:v>
                </c:pt>
                <c:pt idx="6">
                  <c:v>58.73715</c:v>
                </c:pt>
                <c:pt idx="7">
                  <c:v>58.477201000000001</c:v>
                </c:pt>
                <c:pt idx="8">
                  <c:v>55.140850999999998</c:v>
                </c:pt>
                <c:pt idx="9">
                  <c:v>51.433323999999999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5A-437B-A6E7-DDF55565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183104"/>
        <c:axId val="41288832"/>
      </c:barChart>
      <c:catAx>
        <c:axId val="41183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288832"/>
        <c:crossesAt val="0"/>
        <c:auto val="1"/>
        <c:lblAlgn val="ctr"/>
        <c:lblOffset val="100"/>
        <c:noMultiLvlLbl val="0"/>
      </c:catAx>
      <c:valAx>
        <c:axId val="41288832"/>
        <c:scaling>
          <c:orientation val="minMax"/>
        </c:scaling>
        <c:delete val="0"/>
        <c:axPos val="b"/>
        <c:majorGridlines>
          <c:spPr>
            <a:ln>
              <a:solidFill>
                <a:srgbClr val="D9D9D9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118310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ABC1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_("£"* #,##0.00_);_("£"* \(#,##0.00\);_("£"* "-"??_);_(@_)</c:formatCode>
                <c:ptCount val="14"/>
                <c:pt idx="0">
                  <c:v>17.331453616841426</c:v>
                </c:pt>
                <c:pt idx="1">
                  <c:v>16.750429614335591</c:v>
                </c:pt>
                <c:pt idx="2">
                  <c:v>15.689560726743599</c:v>
                </c:pt>
                <c:pt idx="3">
                  <c:v>15.555094942159561</c:v>
                </c:pt>
                <c:pt idx="4">
                  <c:v>16.247964933473195</c:v>
                </c:pt>
                <c:pt idx="5">
                  <c:v>17.447471095637702</c:v>
                </c:pt>
                <c:pt idx="6">
                  <c:v>17.13826316969223</c:v>
                </c:pt>
                <c:pt idx="7">
                  <c:v>15.493166477183019</c:v>
                </c:pt>
                <c:pt idx="8">
                  <c:v>15.43928048351777</c:v>
                </c:pt>
                <c:pt idx="9">
                  <c:v>15.228012594506458</c:v>
                </c:pt>
                <c:pt idx="10">
                  <c:v>11.95483452522955</c:v>
                </c:pt>
                <c:pt idx="11">
                  <c:v>15.630221655208764</c:v>
                </c:pt>
                <c:pt idx="12">
                  <c:v>15.930551647606267</c:v>
                </c:pt>
                <c:pt idx="13">
                  <c:v>13.910353537130739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8-4FEA-9119-276A6CD7A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0459264"/>
        <c:axId val="1940446304"/>
      </c:barChart>
      <c:catAx>
        <c:axId val="19404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6304"/>
        <c:crosses val="autoZero"/>
        <c:auto val="1"/>
        <c:lblAlgn val="ctr"/>
        <c:lblOffset val="100"/>
        <c:noMultiLvlLbl val="0"/>
      </c:catAx>
      <c:valAx>
        <c:axId val="1940446304"/>
        <c:scaling>
          <c:orientation val="minMax"/>
        </c:scaling>
        <c:delete val="1"/>
        <c:axPos val="l"/>
        <c:numFmt formatCode="_(&quot;£&quot;* #,##0.00_);_(&quot;£&quot;* \(#,##0.00\);_(&quot;£&quot;* &quot;-&quot;??_);_(@_)" sourceLinked="1"/>
        <c:majorTickMark val="none"/>
        <c:minorTickMark val="none"/>
        <c:tickLblPos val="nextTo"/>
        <c:crossAx val="19404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_("£"* #,##0.00_);_("£"* \(#,##0.00\);_("£"* "-"??_);_(@_)</c:formatCode>
                <c:ptCount val="14"/>
                <c:pt idx="0">
                  <c:v>28.599541671792498</c:v>
                </c:pt>
                <c:pt idx="1">
                  <c:v>27.639344839244693</c:v>
                </c:pt>
                <c:pt idx="2">
                  <c:v>26.776728016247887</c:v>
                </c:pt>
                <c:pt idx="3">
                  <c:v>26.61373310418622</c:v>
                </c:pt>
                <c:pt idx="4">
                  <c:v>29.203601026980923</c:v>
                </c:pt>
                <c:pt idx="5">
                  <c:v>33.714151432567391</c:v>
                </c:pt>
                <c:pt idx="6">
                  <c:v>34.357863221202933</c:v>
                </c:pt>
                <c:pt idx="7">
                  <c:v>34.986111903665751</c:v>
                </c:pt>
                <c:pt idx="8">
                  <c:v>39.199293350287263</c:v>
                </c:pt>
                <c:pt idx="9">
                  <c:v>44.988406410299667</c:v>
                </c:pt>
                <c:pt idx="10">
                  <c:v>40.300413017786219</c:v>
                </c:pt>
                <c:pt idx="11">
                  <c:v>62.818821952088143</c:v>
                </c:pt>
                <c:pt idx="12">
                  <c:v>73.789934889082247</c:v>
                </c:pt>
                <c:pt idx="13">
                  <c:v>67.994961972402422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3-43B9-AB12-BC06E5300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0459264"/>
        <c:axId val="1940446304"/>
      </c:barChart>
      <c:catAx>
        <c:axId val="19404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6304"/>
        <c:crosses val="autoZero"/>
        <c:auto val="1"/>
        <c:lblAlgn val="ctr"/>
        <c:lblOffset val="100"/>
        <c:noMultiLvlLbl val="0"/>
      </c:catAx>
      <c:valAx>
        <c:axId val="1940446304"/>
        <c:scaling>
          <c:orientation val="minMax"/>
        </c:scaling>
        <c:delete val="1"/>
        <c:axPos val="l"/>
        <c:numFmt formatCode="_(&quot;£&quot;* #,##0.00_);_(&quot;£&quot;* \(#,##0.00\);_(&quot;£&quot;* &quot;-&quot;??_);_(@_)" sourceLinked="1"/>
        <c:majorTickMark val="none"/>
        <c:minorTickMark val="none"/>
        <c:tickLblPos val="nextTo"/>
        <c:crossAx val="19404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89962483798603632"/>
          <c:h val="0.72955875341596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0-4AF0-8F19-218E9BC36232}"/>
              </c:ext>
            </c:extLst>
          </c:dPt>
          <c:dPt>
            <c:idx val="10"/>
            <c:invertIfNegative val="0"/>
            <c:bubble3D val="0"/>
            <c:spPr>
              <a:solidFill>
                <a:srgbClr val="00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0-4AF0-8F19-218E9BC36232}"/>
              </c:ext>
            </c:extLst>
          </c:dPt>
          <c:cat>
            <c:strRef>
              <c:f>Sheet1!$A$2:$A$12</c:f>
              <c:strCache>
                <c:ptCount val="11"/>
                <c:pt idx="0">
                  <c:v>Online Born</c:v>
                </c:pt>
                <c:pt idx="1">
                  <c:v>Food</c:v>
                </c:pt>
                <c:pt idx="2">
                  <c:v>Cosmetics &amp; Personal Care</c:v>
                </c:pt>
                <c:pt idx="3">
                  <c:v>Entertainment &amp; Leisure</c:v>
                </c:pt>
                <c:pt idx="4">
                  <c:v>Government Social Political Organisation</c:v>
                </c:pt>
                <c:pt idx="5">
                  <c:v>Household Fmcg</c:v>
                </c:pt>
                <c:pt idx="6">
                  <c:v>Finance</c:v>
                </c:pt>
                <c:pt idx="7">
                  <c:v>Telecoms</c:v>
                </c:pt>
                <c:pt idx="8">
                  <c:v>Travel &amp; Transport</c:v>
                </c:pt>
                <c:pt idx="9">
                  <c:v>Automotive</c:v>
                </c:pt>
                <c:pt idx="10">
                  <c:v>Health &amp; Wellbeing</c:v>
                </c:pt>
              </c:strCache>
            </c:strRef>
          </c:cat>
          <c:val>
            <c:numRef>
              <c:f>Sheet1!$B$2:$B$12</c:f>
              <c:numCache>
                <c:formatCode>_-* #,##0_-;\-* #,##0_-;_-* "-"??_-;_-@_-</c:formatCode>
                <c:ptCount val="11"/>
                <c:pt idx="0">
                  <c:v>829.12310000000002</c:v>
                </c:pt>
                <c:pt idx="1">
                  <c:v>517.58360000000005</c:v>
                </c:pt>
                <c:pt idx="2">
                  <c:v>424.0446</c:v>
                </c:pt>
                <c:pt idx="3">
                  <c:v>336.34199999999998</c:v>
                </c:pt>
                <c:pt idx="4">
                  <c:v>319.79820000000001</c:v>
                </c:pt>
                <c:pt idx="5">
                  <c:v>289.9837</c:v>
                </c:pt>
                <c:pt idx="6">
                  <c:v>288.78469999999999</c:v>
                </c:pt>
                <c:pt idx="7">
                  <c:v>277.37389999999999</c:v>
                </c:pt>
                <c:pt idx="8">
                  <c:v>275.69490000000002</c:v>
                </c:pt>
                <c:pt idx="9">
                  <c:v>235.39080000000001</c:v>
                </c:pt>
                <c:pt idx="10">
                  <c:v>181.18610000000001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0-4AF0-8F19-218E9BC36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27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89962483798603632"/>
          <c:h val="0.729558753415965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CA363F-68FD-4644-82D4-F34459BFFBB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8D3-4548-B7C0-A946A9C6FE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AC8454-F157-4945-99B7-12C2AC465F7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8D3-4548-B7C0-A946A9C6FE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9AA55C1-E3BB-4190-90D6-2D36CF821DF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8D3-4548-B7C0-A946A9C6FE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412553-458C-4BBE-B744-5E6B6E5FA18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8D3-4548-B7C0-A946A9C6FE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A726C9-E604-40C2-A7A9-EB4A4DACBB5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8D3-4548-B7C0-A946A9C6FE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5AE7B8-4B08-4854-9923-7D25C281C67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D3-4548-B7C0-A946A9C6FE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254EF99-D6F9-484C-B614-65EAFE6D378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8D3-4548-B7C0-A946A9C6FE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907DD20-F81A-45EA-981A-9FE252116C7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D3-4548-B7C0-A946A9C6FE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C531081-A4A9-4F64-B73C-E372F133135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8D3-4548-B7C0-A946A9C6FE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FCAA847-1694-480A-A164-2D6188A9FDD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D3-4548-B7C0-A946A9C6FE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E9D6A0F-7586-40C8-930B-2EA8ED8E6C7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8D3-4548-B7C0-A946A9C6FE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10004BE-B93A-4379-B458-D9F1EE1D409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8D3-4548-B7C0-A946A9C6F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Food</c:v>
                </c:pt>
                <c:pt idx="1">
                  <c:v>Entertainment &amp; Leisure</c:v>
                </c:pt>
                <c:pt idx="2">
                  <c:v>Cosmetics &amp; Personal Care</c:v>
                </c:pt>
                <c:pt idx="3">
                  <c:v>Finance</c:v>
                </c:pt>
                <c:pt idx="4">
                  <c:v>Travel &amp; Transport</c:v>
                </c:pt>
                <c:pt idx="5">
                  <c:v>Government Social Political Organisation</c:v>
                </c:pt>
                <c:pt idx="6">
                  <c:v>Telecoms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Equipment &amp; Diy</c:v>
                </c:pt>
                <c:pt idx="10">
                  <c:v>Health &amp; Wellbeing</c:v>
                </c:pt>
                <c:pt idx="11">
                  <c:v>Retail</c:v>
                </c:pt>
              </c:strCache>
            </c:strRef>
          </c:cat>
          <c:val>
            <c:numRef>
              <c:f>Sheet1!$B$2:$B$13</c:f>
              <c:numCache>
                <c:formatCode>_-* #,##0_-;\-* #,##0_-;_-* "-"??_-;_-@_-</c:formatCode>
                <c:ptCount val="12"/>
                <c:pt idx="0">
                  <c:v>517.58361200000002</c:v>
                </c:pt>
                <c:pt idx="1">
                  <c:v>336.34200700000002</c:v>
                </c:pt>
                <c:pt idx="2">
                  <c:v>424.04463199999998</c:v>
                </c:pt>
                <c:pt idx="3">
                  <c:v>288.784693</c:v>
                </c:pt>
                <c:pt idx="4">
                  <c:v>275.69489399999998</c:v>
                </c:pt>
                <c:pt idx="5">
                  <c:v>319.79819600000002</c:v>
                </c:pt>
                <c:pt idx="6">
                  <c:v>277.37390399999998</c:v>
                </c:pt>
                <c:pt idx="7">
                  <c:v>289.98368299999998</c:v>
                </c:pt>
                <c:pt idx="8">
                  <c:v>235.39075199999999</c:v>
                </c:pt>
                <c:pt idx="9">
                  <c:v>178.510884</c:v>
                </c:pt>
                <c:pt idx="10">
                  <c:v>181.18607900000001</c:v>
                </c:pt>
                <c:pt idx="11">
                  <c:v>162.28889699999999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Sheet1!$B$18:$B$30</c15:f>
                <c15:dlblRangeCache>
                  <c:ptCount val="13"/>
                  <c:pt idx="0">
                    <c:v>95%</c:v>
                  </c:pt>
                  <c:pt idx="1">
                    <c:v>68%</c:v>
                  </c:pt>
                  <c:pt idx="2">
                    <c:v>100%</c:v>
                  </c:pt>
                  <c:pt idx="3">
                    <c:v>71%</c:v>
                  </c:pt>
                  <c:pt idx="4">
                    <c:v>77%</c:v>
                  </c:pt>
                  <c:pt idx="5">
                    <c:v>95%</c:v>
                  </c:pt>
                  <c:pt idx="6">
                    <c:v>86%</c:v>
                  </c:pt>
                  <c:pt idx="7">
                    <c:v>97%</c:v>
                  </c:pt>
                  <c:pt idx="8">
                    <c:v>83%</c:v>
                  </c:pt>
                  <c:pt idx="9">
                    <c:v>86%</c:v>
                  </c:pt>
                  <c:pt idx="10">
                    <c:v>95%</c:v>
                  </c:pt>
                  <c:pt idx="11">
                    <c:v>85%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8D3-4548-B7C0-A946A9C6F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Born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696085-62D8-4A58-BEA7-5FBD436E7E16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8D3-4548-B7C0-A946A9C6FE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85557E-DA49-452E-95DB-0AA2F703ED6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8D3-4548-B7C0-A946A9C6FE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D3-4548-B7C0-A946A9C6FE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46AE7B0-4F32-474B-B590-BE18B6B7EF6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8D3-4548-B7C0-A946A9C6FE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34F9FE8-23C6-4BD7-8623-0474BBF1F48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8D3-4548-B7C0-A946A9C6FE08}"/>
                </c:ext>
              </c:extLst>
            </c:dLbl>
            <c:dLbl>
              <c:idx val="5"/>
              <c:layout>
                <c:manualLayout>
                  <c:x val="0"/>
                  <c:y val="-2.7315776832732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80BA79-6F1A-483B-B1D5-CFC7E1B8CF4A}" type="CELLRANGE">
                      <a:rPr lang="en-US"/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8D3-4548-B7C0-A946A9C6FE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66D2B61-8BE9-4B7A-85C2-6D2588D544A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8D3-4548-B7C0-A946A9C6FE08}"/>
                </c:ext>
              </c:extLst>
            </c:dLbl>
            <c:dLbl>
              <c:idx val="7"/>
              <c:layout>
                <c:manualLayout>
                  <c:x val="0"/>
                  <c:y val="-2.12456042032361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62CCC3-AF05-47FF-8A84-B7401FD58B11}" type="CELLRANGE">
                      <a:rPr lang="en-US"/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8D3-4548-B7C0-A946A9C6FE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0277B33-60D0-420D-889F-6C1FC8A5467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8D3-4548-B7C0-A946A9C6FE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6929695-4C15-4790-AE66-C8EBB97F9E3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8D3-4548-B7C0-A946A9C6FE08}"/>
                </c:ext>
              </c:extLst>
            </c:dLbl>
            <c:dLbl>
              <c:idx val="10"/>
              <c:layout>
                <c:manualLayout>
                  <c:x val="0"/>
                  <c:y val="-2.1245604203236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C83A77-474C-4D2B-B1C8-A62978AD1957}" type="CELLRANGE"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8D3-4548-B7C0-A946A9C6FE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F5E24F5-D220-4128-8870-B5C70655129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8D3-4548-B7C0-A946A9C6F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Food</c:v>
                </c:pt>
                <c:pt idx="1">
                  <c:v>Entertainment &amp; Leisure</c:v>
                </c:pt>
                <c:pt idx="2">
                  <c:v>Cosmetics &amp; Personal Care</c:v>
                </c:pt>
                <c:pt idx="3">
                  <c:v>Finance</c:v>
                </c:pt>
                <c:pt idx="4">
                  <c:v>Travel &amp; Transport</c:v>
                </c:pt>
                <c:pt idx="5">
                  <c:v>Government Social Political Organisation</c:v>
                </c:pt>
                <c:pt idx="6">
                  <c:v>Telecoms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Equipment &amp; Diy</c:v>
                </c:pt>
                <c:pt idx="10">
                  <c:v>Health &amp; Wellbeing</c:v>
                </c:pt>
                <c:pt idx="11">
                  <c:v>Retail</c:v>
                </c:pt>
              </c:strCache>
            </c:strRef>
          </c:cat>
          <c:val>
            <c:numRef>
              <c:f>Sheet1!$C$2:$C$13</c:f>
              <c:numCache>
                <c:formatCode>_-* #,##0_-;\-* #,##0_-;_-* "-"??_-;_-@_-</c:formatCode>
                <c:ptCount val="12"/>
                <c:pt idx="0">
                  <c:v>26.479388</c:v>
                </c:pt>
                <c:pt idx="1">
                  <c:v>157.90358800000001</c:v>
                </c:pt>
                <c:pt idx="2">
                  <c:v>1.730747</c:v>
                </c:pt>
                <c:pt idx="3">
                  <c:v>115.943917</c:v>
                </c:pt>
                <c:pt idx="4">
                  <c:v>80.648752999999999</c:v>
                </c:pt>
                <c:pt idx="5">
                  <c:v>18.071147</c:v>
                </c:pt>
                <c:pt idx="6">
                  <c:v>46.751891999999998</c:v>
                </c:pt>
                <c:pt idx="7">
                  <c:v>8.4709000000000003</c:v>
                </c:pt>
                <c:pt idx="8">
                  <c:v>48.243698999999999</c:v>
                </c:pt>
                <c:pt idx="9">
                  <c:v>28.07124</c:v>
                </c:pt>
                <c:pt idx="10">
                  <c:v>10.205857999999999</c:v>
                </c:pt>
                <c:pt idx="11">
                  <c:v>27.706835999999999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Sheet1!$C$18:$C$30</c15:f>
                <c15:dlblRangeCache>
                  <c:ptCount val="13"/>
                  <c:pt idx="0">
                    <c:v>5%</c:v>
                  </c:pt>
                  <c:pt idx="1">
                    <c:v>32%</c:v>
                  </c:pt>
                  <c:pt idx="2">
                    <c:v>0%</c:v>
                  </c:pt>
                  <c:pt idx="3">
                    <c:v>29%</c:v>
                  </c:pt>
                  <c:pt idx="4">
                    <c:v>23%</c:v>
                  </c:pt>
                  <c:pt idx="5">
                    <c:v>5%</c:v>
                  </c:pt>
                  <c:pt idx="6">
                    <c:v>14%</c:v>
                  </c:pt>
                  <c:pt idx="7">
                    <c:v>3%</c:v>
                  </c:pt>
                  <c:pt idx="8">
                    <c:v>17%</c:v>
                  </c:pt>
                  <c:pt idx="9">
                    <c:v>14%</c:v>
                  </c:pt>
                  <c:pt idx="10">
                    <c:v>5%</c:v>
                  </c:pt>
                  <c:pt idx="11">
                    <c:v>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8D3-4548-B7C0-A946A9C6F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89962483798603632"/>
          <c:h val="0.729558753415965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Computers</c:v>
                </c:pt>
                <c:pt idx="1">
                  <c:v>Online Retail</c:v>
                </c:pt>
                <c:pt idx="2">
                  <c:v>Property</c:v>
                </c:pt>
                <c:pt idx="3">
                  <c:v>Games &amp; Consoles</c:v>
                </c:pt>
                <c:pt idx="4">
                  <c:v>Entertainment &amp; Leisure</c:v>
                </c:pt>
                <c:pt idx="5">
                  <c:v>Finance</c:v>
                </c:pt>
                <c:pt idx="6">
                  <c:v>Travel &amp; Transport</c:v>
                </c:pt>
                <c:pt idx="7">
                  <c:v>Leisure Equipment</c:v>
                </c:pt>
                <c:pt idx="8">
                  <c:v>Automotive</c:v>
                </c:pt>
                <c:pt idx="9">
                  <c:v>Retail</c:v>
                </c:pt>
                <c:pt idx="10">
                  <c:v>Telecoms</c:v>
                </c:pt>
                <c:pt idx="11">
                  <c:v>Household Equipment &amp; Diy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0.12895230488161466</c:v>
                </c:pt>
                <c:pt idx="1">
                  <c:v>0.13877637645221785</c:v>
                </c:pt>
                <c:pt idx="2">
                  <c:v>0.15859009042504318</c:v>
                </c:pt>
                <c:pt idx="3">
                  <c:v>0.67666336085318934</c:v>
                </c:pt>
                <c:pt idx="4">
                  <c:v>0.68051594268634807</c:v>
                </c:pt>
                <c:pt idx="5">
                  <c:v>0.71352675809105759</c:v>
                </c:pt>
                <c:pt idx="6">
                  <c:v>0.77367702868012689</c:v>
                </c:pt>
                <c:pt idx="7">
                  <c:v>0.79624905433101667</c:v>
                </c:pt>
                <c:pt idx="8">
                  <c:v>0.82990888860676515</c:v>
                </c:pt>
                <c:pt idx="9">
                  <c:v>0.85417127236220614</c:v>
                </c:pt>
                <c:pt idx="10">
                  <c:v>0.85576003953724189</c:v>
                </c:pt>
                <c:pt idx="1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3-4548-B7C0-A946A9C6F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Born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Computers</c:v>
                </c:pt>
                <c:pt idx="1">
                  <c:v>Online Retail</c:v>
                </c:pt>
                <c:pt idx="2">
                  <c:v>Property</c:v>
                </c:pt>
                <c:pt idx="3">
                  <c:v>Games &amp; Consoles</c:v>
                </c:pt>
                <c:pt idx="4">
                  <c:v>Entertainment &amp; Leisure</c:v>
                </c:pt>
                <c:pt idx="5">
                  <c:v>Finance</c:v>
                </c:pt>
                <c:pt idx="6">
                  <c:v>Travel &amp; Transport</c:v>
                </c:pt>
                <c:pt idx="7">
                  <c:v>Leisure Equipment</c:v>
                </c:pt>
                <c:pt idx="8">
                  <c:v>Automotive</c:v>
                </c:pt>
                <c:pt idx="9">
                  <c:v>Retail</c:v>
                </c:pt>
                <c:pt idx="10">
                  <c:v>Telecoms</c:v>
                </c:pt>
                <c:pt idx="11">
                  <c:v>Household Equipment &amp; Diy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0.87104769511838531</c:v>
                </c:pt>
                <c:pt idx="1">
                  <c:v>0.86122362354778215</c:v>
                </c:pt>
                <c:pt idx="2">
                  <c:v>0.84140990957495676</c:v>
                </c:pt>
                <c:pt idx="3">
                  <c:v>0.32333663914681066</c:v>
                </c:pt>
                <c:pt idx="4">
                  <c:v>0.31948405731365193</c:v>
                </c:pt>
                <c:pt idx="5">
                  <c:v>0.28647324190894241</c:v>
                </c:pt>
                <c:pt idx="6">
                  <c:v>0.22632297131987314</c:v>
                </c:pt>
                <c:pt idx="7">
                  <c:v>0.20375094566898336</c:v>
                </c:pt>
                <c:pt idx="8">
                  <c:v>0.1700911113932348</c:v>
                </c:pt>
                <c:pt idx="9">
                  <c:v>0.14582872763779384</c:v>
                </c:pt>
                <c:pt idx="10">
                  <c:v>0.14423996046275811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3-4548-B7C0-A946A9C6FE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10931994654312"/>
          <c:y val="0.88574320608984336"/>
          <c:w val="0.25578127285032037"/>
          <c:h val="5.74815656975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 w="12700"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CD0-4025-83C3-FD0EECB74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Less than £50k</c:v>
                </c:pt>
                <c:pt idx="1">
                  <c:v>£50-250k</c:v>
                </c:pt>
                <c:pt idx="2">
                  <c:v>£250k-£1m</c:v>
                </c:pt>
                <c:pt idx="3">
                  <c:v>£1-5m</c:v>
                </c:pt>
                <c:pt idx="4">
                  <c:v>£5-10m</c:v>
                </c:pt>
                <c:pt idx="5">
                  <c:v>£10-50m</c:v>
                </c:pt>
                <c:pt idx="6">
                  <c:v>£50m+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671</c:v>
                </c:pt>
                <c:pt idx="1">
                  <c:v>497</c:v>
                </c:pt>
                <c:pt idx="2">
                  <c:v>414</c:v>
                </c:pt>
                <c:pt idx="3">
                  <c:v>441</c:v>
                </c:pt>
                <c:pt idx="4">
                  <c:v>118</c:v>
                </c:pt>
                <c:pt idx="5">
                  <c:v>117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0-4025-83C3-FD0EECB74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30"/>
        <c:axId val="1423869000"/>
        <c:axId val="1423863096"/>
      </c:barChart>
      <c:catAx>
        <c:axId val="14238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63096"/>
        <c:crosses val="autoZero"/>
        <c:auto val="1"/>
        <c:lblAlgn val="ctr"/>
        <c:lblOffset val="100"/>
        <c:noMultiLvlLbl val="0"/>
      </c:catAx>
      <c:valAx>
        <c:axId val="142386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NO. OF ADVERTISERS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_("£"* #,##0.00_);_("£"* \(#,##0.00\);_("£"* "-"??_);_(@_)</c:formatCode>
                <c:ptCount val="14"/>
                <c:pt idx="0">
                  <c:v>4.7020588198061795</c:v>
                </c:pt>
                <c:pt idx="1">
                  <c:v>4.6641804434458711</c:v>
                </c:pt>
                <c:pt idx="2">
                  <c:v>4.6003840656726496</c:v>
                </c:pt>
                <c:pt idx="3">
                  <c:v>4.6713399952644998</c:v>
                </c:pt>
                <c:pt idx="4">
                  <c:v>5.0713638041990956</c:v>
                </c:pt>
                <c:pt idx="5">
                  <c:v>5.4499662598845537</c:v>
                </c:pt>
                <c:pt idx="6">
                  <c:v>5.3462216291842051</c:v>
                </c:pt>
                <c:pt idx="7">
                  <c:v>5.1037600739656943</c:v>
                </c:pt>
                <c:pt idx="8">
                  <c:v>5.1661676875829485</c:v>
                </c:pt>
                <c:pt idx="9">
                  <c:v>5.116816380568304</c:v>
                </c:pt>
                <c:pt idx="10">
                  <c:v>4.1699813427080965</c:v>
                </c:pt>
                <c:pt idx="11">
                  <c:v>5.7528416486255232</c:v>
                </c:pt>
                <c:pt idx="12">
                  <c:v>6.3095122394721095</c:v>
                </c:pt>
                <c:pt idx="13">
                  <c:v>5.5619045880266373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0-4F39-867A-ECDA32B98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0459264"/>
        <c:axId val="1940446304"/>
      </c:barChart>
      <c:catAx>
        <c:axId val="19404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6304"/>
        <c:crosses val="autoZero"/>
        <c:auto val="1"/>
        <c:lblAlgn val="ctr"/>
        <c:lblOffset val="100"/>
        <c:noMultiLvlLbl val="0"/>
      </c:catAx>
      <c:valAx>
        <c:axId val="1940446304"/>
        <c:scaling>
          <c:orientation val="minMax"/>
        </c:scaling>
        <c:delete val="1"/>
        <c:axPos val="l"/>
        <c:numFmt formatCode="_(&quot;£&quot;* #,##0.00_);_(&quot;£&quot;* \(#,##0.00\);_(&quot;£&quot;* &quot;-&quot;??_);_(@_)" sourceLinked="1"/>
        <c:majorTickMark val="none"/>
        <c:minorTickMark val="none"/>
        <c:tickLblPos val="nextTo"/>
        <c:crossAx val="19404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ABC1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_("£"* #,##0.00_);_("£"* \(#,##0.00\);_("£"* "-"??_);_(@_)</c:formatCode>
                <c:ptCount val="14"/>
                <c:pt idx="0">
                  <c:v>12.142799151457329</c:v>
                </c:pt>
                <c:pt idx="1">
                  <c:v>12.191603514010975</c:v>
                </c:pt>
                <c:pt idx="2">
                  <c:v>11.712269282794599</c:v>
                </c:pt>
                <c:pt idx="3">
                  <c:v>11.877996293313135</c:v>
                </c:pt>
                <c:pt idx="4">
                  <c:v>12.583960399486239</c:v>
                </c:pt>
                <c:pt idx="5">
                  <c:v>13.567240354306144</c:v>
                </c:pt>
                <c:pt idx="6">
                  <c:v>13.460066719587211</c:v>
                </c:pt>
                <c:pt idx="7">
                  <c:v>12.481275637917268</c:v>
                </c:pt>
                <c:pt idx="8">
                  <c:v>12.726001020628956</c:v>
                </c:pt>
                <c:pt idx="9">
                  <c:v>12.76500589181801</c:v>
                </c:pt>
                <c:pt idx="10">
                  <c:v>10.123495177274481</c:v>
                </c:pt>
                <c:pt idx="11">
                  <c:v>13.564018170461106</c:v>
                </c:pt>
                <c:pt idx="12">
                  <c:v>14.927149871979434</c:v>
                </c:pt>
                <c:pt idx="13">
                  <c:v>13.910353537130739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8-4FEA-9119-276A6CD7A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0459264"/>
        <c:axId val="1940446304"/>
      </c:barChart>
      <c:catAx>
        <c:axId val="19404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6304"/>
        <c:crosses val="autoZero"/>
        <c:auto val="1"/>
        <c:lblAlgn val="ctr"/>
        <c:lblOffset val="100"/>
        <c:noMultiLvlLbl val="0"/>
      </c:catAx>
      <c:valAx>
        <c:axId val="1940446304"/>
        <c:scaling>
          <c:orientation val="minMax"/>
        </c:scaling>
        <c:delete val="1"/>
        <c:axPos val="l"/>
        <c:numFmt formatCode="_(&quot;£&quot;* #,##0.00_);_(&quot;£&quot;* \(#,##0.00\);_(&quot;£&quot;* &quot;-&quot;??_);_(@_)" sourceLinked="1"/>
        <c:majorTickMark val="none"/>
        <c:minorTickMark val="none"/>
        <c:tickLblPos val="nextTo"/>
        <c:crossAx val="19404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_("£"* #,##0.00_);_("£"* \(#,##0.00\);_("£"* "-"??_);_(@_)</c:formatCode>
                <c:ptCount val="14"/>
                <c:pt idx="0">
                  <c:v>20.037470487002363</c:v>
                </c:pt>
                <c:pt idx="1">
                  <c:v>20.116972604613554</c:v>
                </c:pt>
                <c:pt idx="2">
                  <c:v>19.988848285846011</c:v>
                </c:pt>
                <c:pt idx="3">
                  <c:v>20.32246182605822</c:v>
                </c:pt>
                <c:pt idx="4">
                  <c:v>22.618030033338258</c:v>
                </c:pt>
                <c:pt idx="5">
                  <c:v>26.216291938232807</c:v>
                </c:pt>
                <c:pt idx="6">
                  <c:v>26.984013882904325</c:v>
                </c:pt>
                <c:pt idx="7">
                  <c:v>28.184768220993558</c:v>
                </c:pt>
                <c:pt idx="8">
                  <c:v>32.310459526675352</c:v>
                </c:pt>
                <c:pt idx="9">
                  <c:v>37.711898997125225</c:v>
                </c:pt>
                <c:pt idx="10">
                  <c:v>34.126866078047591</c:v>
                </c:pt>
                <c:pt idx="11">
                  <c:v>54.514623093725014</c:v>
                </c:pt>
                <c:pt idx="12">
                  <c:v>69.142201820640835</c:v>
                </c:pt>
                <c:pt idx="13">
                  <c:v>67.994961972402422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3-43B9-AB12-BC06E5300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0459264"/>
        <c:axId val="1940446304"/>
      </c:barChart>
      <c:catAx>
        <c:axId val="19404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6304"/>
        <c:crosses val="autoZero"/>
        <c:auto val="1"/>
        <c:lblAlgn val="ctr"/>
        <c:lblOffset val="100"/>
        <c:noMultiLvlLbl val="0"/>
      </c:catAx>
      <c:valAx>
        <c:axId val="1940446304"/>
        <c:scaling>
          <c:orientation val="minMax"/>
        </c:scaling>
        <c:delete val="1"/>
        <c:axPos val="l"/>
        <c:numFmt formatCode="_(&quot;£&quot;* #,##0.00_);_(&quot;£&quot;* \(#,##0.00\);_(&quot;£&quot;* &quot;-&quot;??_);_(@_)" sourceLinked="1"/>
        <c:majorTickMark val="none"/>
        <c:minorTickMark val="none"/>
        <c:tickLblPos val="nextTo"/>
        <c:crossAx val="19404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_("£"* #,##0.00_);_("£"* \(#,##0.00\);_("£"* "-"??_);_(@_)</c:formatCode>
                <c:ptCount val="14"/>
                <c:pt idx="0">
                  <c:v>6.7112626440296861</c:v>
                </c:pt>
                <c:pt idx="1">
                  <c:v>6.4082650109737074</c:v>
                </c:pt>
                <c:pt idx="2">
                  <c:v>6.1625978213073198</c:v>
                </c:pt>
                <c:pt idx="3">
                  <c:v>6.1174574683402705</c:v>
                </c:pt>
                <c:pt idx="4">
                  <c:v>6.5479657150602781</c:v>
                </c:pt>
                <c:pt idx="5">
                  <c:v>7.0086566102115366</c:v>
                </c:pt>
                <c:pt idx="6">
                  <c:v>6.8071693219117702</c:v>
                </c:pt>
                <c:pt idx="7">
                  <c:v>6.3353624084168754</c:v>
                </c:pt>
                <c:pt idx="8">
                  <c:v>6.2676336285204446</c:v>
                </c:pt>
                <c:pt idx="9">
                  <c:v>6.104105626540667</c:v>
                </c:pt>
                <c:pt idx="10">
                  <c:v>4.9243305846855936</c:v>
                </c:pt>
                <c:pt idx="11">
                  <c:v>6.6291705735953608</c:v>
                </c:pt>
                <c:pt idx="12">
                  <c:v>6.73363712859845</c:v>
                </c:pt>
                <c:pt idx="13">
                  <c:v>5.5619045880266373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0-4F39-867A-ECDA32B98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40459264"/>
        <c:axId val="1940446304"/>
      </c:barChart>
      <c:catAx>
        <c:axId val="19404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446304"/>
        <c:crosses val="autoZero"/>
        <c:auto val="1"/>
        <c:lblAlgn val="ctr"/>
        <c:lblOffset val="100"/>
        <c:noMultiLvlLbl val="0"/>
      </c:catAx>
      <c:valAx>
        <c:axId val="1940446304"/>
        <c:scaling>
          <c:orientation val="minMax"/>
        </c:scaling>
        <c:delete val="1"/>
        <c:axPos val="l"/>
        <c:numFmt formatCode="_(&quot;£&quot;* #,##0.00_);_(&quot;£&quot;* \(#,##0.00\);_(&quot;£&quot;* &quot;-&quot;??_);_(@_)" sourceLinked="1"/>
        <c:majorTickMark val="none"/>
        <c:minorTickMark val="none"/>
        <c:tickLblPos val="nextTo"/>
        <c:crossAx val="19404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D2D5-B4D1-42C2-A954-5865DB1F6FF5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4C00-85C6-4295-BE2C-B41F9E304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24C00-85C6-4295-BE2C-B41F9E304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en-GB" sz="1300" dirty="0">
                <a:solidFill>
                  <a:schemeClr val="bg1"/>
                </a:solidFill>
              </a:rPr>
              <a:t>The average cost of buying the media space to enable one person in the UK to see a TV (linear and VOD) advert only costs just under a penny.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DFD36-33EA-4DB4-B32D-6EBE0B1D4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Linear pricing declined in 2023 across Adults, ABC1 Adults and 16-34s.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1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real terms, 2023 linear price for broad audiences is at an all-time low. In 2023, adults reached £5.56, ABC1 Ads reached £13.91 and 16-34s reached £67.99.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3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P&amp;G were the top TV spending holding company in 2023.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13A2-D920-4735-8201-3F799BD60F9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3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2023, there were 791 new to TV advertisers, many of whom were ecommerce business looking to supercharge their growth through TV.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DB052-C55A-41EB-9921-1FFBD2A2D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6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0577-96A7-61B4-6212-97A48309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1EBA4-1CA8-AF3E-B6C2-401A36B0E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B99DB-1030-2F3D-17E2-B4C19BCC0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Despite a year-on-year decline, online born businesses persist as the biggest investors in TV. TV investment has experienced its most significant growth from the Household FMCG category.</a:t>
            </a:r>
          </a:p>
          <a:p>
            <a:br>
              <a:rPr lang="en-GB" b="0" i="0" dirty="0">
                <a:solidFill>
                  <a:srgbClr val="FFFFFF"/>
                </a:solidFill>
                <a:effectLst/>
                <a:latin typeface="Söhne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AE34B-8D32-BE00-3529-073EABE2E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87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4C00-85C6-4295-BE2C-B41F9E304FE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873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1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looking at the top 12 highest spending categories, Entertainment &amp; Leisure and Finance have the highest proportion of Online Born </a:t>
            </a:r>
            <a:r>
              <a:rPr lang="en-GB" dirty="0" err="1"/>
              <a:t>businsesses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3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Looking at all categories, Computers, Online Retail and Property have the highest proportion of online born businesses.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8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Looking at the make-up of TV advertisers across 2023, 671 - which is 30% of all advertisers - spent less than 50 thousand pounds on TV and 1,168, which is 52%, spent less than 250 thousand. 30% of all advertisers spent over a million pounds and 5% spent over ten million.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4C00-85C6-4295-BE2C-B41F9E304F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2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u="none" strike="noStrike" baseline="0" dirty="0">
                <a:latin typeface="FoundersGrotesk-Regular"/>
              </a:rPr>
              <a:t>The chart combines AA/WARC revenue estimates, with the video advertising time data to create a relative cost per 30 seconds of AV ad exposure.</a:t>
            </a:r>
          </a:p>
          <a:p>
            <a:pPr algn="l"/>
            <a:endParaRPr lang="en-GB" sz="1200" b="0" i="0" u="none" strike="noStrike" baseline="0" dirty="0">
              <a:latin typeface="FoundersGrotesk-Regular"/>
            </a:endParaRPr>
          </a:p>
          <a:p>
            <a:pPr algn="l"/>
            <a:r>
              <a:rPr lang="en-GB" sz="1200" b="0" i="0" u="none" strike="noStrike" baseline="0" dirty="0">
                <a:latin typeface="FoundersGrotesk-Regular"/>
              </a:rPr>
              <a:t>Spot TV advertising (linear and BVOD) averages £7 per thousand exposures. YouTube is just over double at £14. Other online video however is £131.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9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AA/WARC Expenditure Report, in 2023 ad spend on online video (excluding Broadcaster VOD) was £4.3bn.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 including BVOD accounts for 84% of video advertising time, according to analysis of industry data.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video such as YouTube, TikTok, Facebook and the long programmatic tail together account for </a:t>
            </a: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16%.</a:t>
            </a:r>
          </a:p>
          <a:p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other words, the average person watches nearly 14.2 minutes of TV advertising a day (the 84%) and 2.7 minutes of non-broadcaster online video advertising (1.8 minutes for YouTube and 0.8 minutes for all other online video).</a:t>
            </a:r>
          </a:p>
          <a:p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AA/</a:t>
            </a:r>
            <a:r>
              <a:rPr lang="en-GB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Warc</a:t>
            </a: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figures show that £6.2bn was poured into those 2.8 minutes a day and £4.3bn into the 14.2 minutes.</a:t>
            </a:r>
          </a:p>
          <a:p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turn this into the comparable measure of cost per completed views. Online video ads are usually priced on a cost-per-start basis, but that is obviously the lowest of benchmarks, so let’s look at the average cost for 30 seconds of video ad viewing for a meaningful like-for-like comparison:</a:t>
            </a:r>
          </a:p>
          <a:p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can see, the average cost across TV advertising (linear and BVOD) for 30 seconds is just £7, for YouTube, its £14, whilst for non-broadcaster online video (excluding YouTube), it goes up to a £131.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DFD36-33EA-4DB4-B32D-6EBE0B1D449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47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1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7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9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9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4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41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7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2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9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8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4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9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8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0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8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7E03-C16F-4D47-BA0F-C964DEC7C6A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5EE3-1294-4C67-BFA9-F819AB347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CA05-B8E7-43A7-9CAB-2106B8E4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5552-69EE-44A0-8B97-7B7C43A9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F7DD-D53E-4FDF-92F3-16C7A3F0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580-C3E3-4D48-ADC9-BDCAD3DA906F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C3EF-0EF7-4EF0-BF96-AC354BB6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F84E-10C9-431C-9A04-DF172C1B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D744-097C-4736-A30A-314BC43BD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54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7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3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0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5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65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72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6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6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6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2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7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9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2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5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293"/>
            <a:ext cx="11150600" cy="500601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19/04/2024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0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4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764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443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551F-6DD1-4455-A929-CE3610787234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D968-63AE-4165-9E6B-542FD22CA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0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4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16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1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6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8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15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9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7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2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6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3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4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4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0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3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ags" Target="../tags/tag6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7D4F53B-E777-4D22-BF14-5A6FF8D3BEA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5878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75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4262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19/04/2024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13072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1.xml"/><Relationship Id="rId6" Type="http://schemas.microsoft.com/office/2007/relationships/hdphoto" Target="../media/hdphoto1.wdp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chart" Target="../charts/char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jpe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board&#10;&#10;Description automatically generated">
            <a:extLst>
              <a:ext uri="{FF2B5EF4-FFF2-40B4-BE49-F238E27FC236}">
                <a16:creationId xmlns:a16="http://schemas.microsoft.com/office/drawing/2014/main" id="{33227F06-2498-D77E-490B-5F70C5A0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2CCDAD-7B20-4255-AE07-230E60239003}"/>
              </a:ext>
            </a:extLst>
          </p:cNvPr>
          <p:cNvSpPr/>
          <p:nvPr/>
        </p:nvSpPr>
        <p:spPr>
          <a:xfrm>
            <a:off x="-1" y="-11923"/>
            <a:ext cx="10570029" cy="6216780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73000"/>
                </a:srgbClr>
              </a:gs>
              <a:gs pos="45000">
                <a:schemeClr val="tx1"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TV investment &amp; Pricing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C8E902-758E-4820-AE3E-4387052EAE3D}"/>
              </a:ext>
            </a:extLst>
          </p:cNvPr>
          <p:cNvSpPr txBox="1"/>
          <p:nvPr/>
        </p:nvSpPr>
        <p:spPr>
          <a:xfrm rot="16200000">
            <a:off x="10650417" y="4487766"/>
            <a:ext cx="2655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Fiverr – I Was in the Room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01FC03-164F-4ED8-ACB7-DF0BD796123D}"/>
              </a:ext>
            </a:extLst>
          </p:cNvPr>
          <p:cNvSpPr/>
          <p:nvPr/>
        </p:nvSpPr>
        <p:spPr>
          <a:xfrm>
            <a:off x="-534" y="0"/>
            <a:ext cx="1220311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A9F6C2-76BB-45CC-9CF3-C139ACDC2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7037688-B077-4309-99E2-6614552F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94624"/>
            <a:ext cx="4066448" cy="1021181"/>
          </a:xfrm>
        </p:spPr>
        <p:txBody>
          <a:bodyPr>
            <a:normAutofit fontScale="90000"/>
          </a:bodyPr>
          <a:lstStyle/>
          <a:p>
            <a:r>
              <a:rPr lang="en-GB"/>
              <a:t>Average TV view costs </a:t>
            </a:r>
            <a:r>
              <a:rPr lang="en-GB" sz="4400"/>
              <a:t>0.65p </a:t>
            </a:r>
            <a:r>
              <a:rPr lang="en-GB"/>
              <a:t>(in 2023)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4A81E3E-0D4C-4D68-9E31-9D552073A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709457"/>
            <a:ext cx="4066447" cy="2666330"/>
          </a:xfrm>
        </p:spPr>
        <p:txBody>
          <a:bodyPr/>
          <a:lstStyle/>
          <a:p>
            <a:r>
              <a:rPr lang="en-GB" sz="2400"/>
              <a:t>The average cost </a:t>
            </a:r>
            <a:br>
              <a:rPr lang="en-GB" sz="2400"/>
            </a:br>
            <a:r>
              <a:rPr lang="en-GB" sz="2400"/>
              <a:t>of buying the media space to get one </a:t>
            </a:r>
            <a:br>
              <a:rPr lang="en-GB" sz="2400"/>
            </a:br>
            <a:r>
              <a:rPr lang="en-GB" sz="2400"/>
              <a:t>person in the UK </a:t>
            </a:r>
            <a:br>
              <a:rPr lang="en-GB" sz="2400"/>
            </a:br>
            <a:r>
              <a:rPr lang="en-GB" sz="2400"/>
              <a:t>to see a TV (linear and VOD) advert </a:t>
            </a:r>
            <a:br>
              <a:rPr lang="en-GB" sz="2400"/>
            </a:br>
            <a:r>
              <a:rPr lang="en-GB" sz="2400"/>
              <a:t>costs over half a penny</a:t>
            </a:r>
          </a:p>
        </p:txBody>
      </p:sp>
      <p:pic>
        <p:nvPicPr>
          <p:cNvPr id="14" name="Picture 13" descr="C:\Users\frankie.anthony\AppData\Local\Microsoft\Windows\Temporary Internet Files\Content.Outlook\R0KQCS2D\penny (2).png">
            <a:extLst>
              <a:ext uri="{FF2B5EF4-FFF2-40B4-BE49-F238E27FC236}">
                <a16:creationId xmlns:a16="http://schemas.microsoft.com/office/drawing/2014/main" id="{C18FF96F-22A3-431D-A8E6-81C866DC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3" t="226" r="1120" b="707"/>
          <a:stretch>
            <a:fillRect/>
          </a:stretch>
        </p:blipFill>
        <p:spPr bwMode="auto">
          <a:xfrm>
            <a:off x="9561096" y="441943"/>
            <a:ext cx="5282966" cy="5282966"/>
          </a:xfrm>
          <a:custGeom>
            <a:avLst/>
            <a:gdLst>
              <a:gd name="connsiteX0" fmla="*/ 2641483 w 5282966"/>
              <a:gd name="connsiteY0" fmla="*/ 0 h 5282966"/>
              <a:gd name="connsiteX1" fmla="*/ 5282966 w 5282966"/>
              <a:gd name="connsiteY1" fmla="*/ 2641483 h 5282966"/>
              <a:gd name="connsiteX2" fmla="*/ 2641483 w 5282966"/>
              <a:gd name="connsiteY2" fmla="*/ 5282966 h 5282966"/>
              <a:gd name="connsiteX3" fmla="*/ 0 w 5282966"/>
              <a:gd name="connsiteY3" fmla="*/ 2641483 h 5282966"/>
              <a:gd name="connsiteX4" fmla="*/ 2641483 w 5282966"/>
              <a:gd name="connsiteY4" fmla="*/ 0 h 528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2966" h="5282966">
                <a:moveTo>
                  <a:pt x="2641483" y="0"/>
                </a:moveTo>
                <a:cubicBezTo>
                  <a:pt x="4100334" y="0"/>
                  <a:pt x="5282966" y="1182632"/>
                  <a:pt x="5282966" y="2641483"/>
                </a:cubicBezTo>
                <a:cubicBezTo>
                  <a:pt x="5282966" y="4100334"/>
                  <a:pt x="4100334" y="5282966"/>
                  <a:pt x="2641483" y="5282966"/>
                </a:cubicBezTo>
                <a:cubicBezTo>
                  <a:pt x="1182632" y="5282966"/>
                  <a:pt x="0" y="4100334"/>
                  <a:pt x="0" y="2641483"/>
                </a:cubicBezTo>
                <a:cubicBezTo>
                  <a:pt x="0" y="1182632"/>
                  <a:pt x="1182632" y="0"/>
                  <a:pt x="2641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3458EBB5-3934-4215-9BCB-33AAAD19333D}"/>
              </a:ext>
            </a:extLst>
          </p:cNvPr>
          <p:cNvSpPr>
            <a:spLocks/>
          </p:cNvSpPr>
          <p:nvPr/>
        </p:nvSpPr>
        <p:spPr bwMode="auto">
          <a:xfrm>
            <a:off x="479425" y="441943"/>
            <a:ext cx="4066447" cy="4706600"/>
          </a:xfrm>
          <a:custGeom>
            <a:avLst/>
            <a:gdLst>
              <a:gd name="T0" fmla="*/ 34 w 985"/>
              <a:gd name="T1" fmla="*/ 2 h 1087"/>
              <a:gd name="T2" fmla="*/ 34 w 985"/>
              <a:gd name="T3" fmla="*/ 0 h 1087"/>
              <a:gd name="T4" fmla="*/ 17 w 985"/>
              <a:gd name="T5" fmla="*/ 4 h 1087"/>
              <a:gd name="T6" fmla="*/ 5 w 985"/>
              <a:gd name="T7" fmla="*/ 15 h 1087"/>
              <a:gd name="T8" fmla="*/ 0 w 985"/>
              <a:gd name="T9" fmla="*/ 34 h 1087"/>
              <a:gd name="T10" fmla="*/ 0 w 985"/>
              <a:gd name="T11" fmla="*/ 1087 h 1087"/>
              <a:gd name="T12" fmla="*/ 951 w 985"/>
              <a:gd name="T13" fmla="*/ 1087 h 1087"/>
              <a:gd name="T14" fmla="*/ 968 w 985"/>
              <a:gd name="T15" fmla="*/ 1083 h 1087"/>
              <a:gd name="T16" fmla="*/ 980 w 985"/>
              <a:gd name="T17" fmla="*/ 1073 h 1087"/>
              <a:gd name="T18" fmla="*/ 985 w 985"/>
              <a:gd name="T19" fmla="*/ 1053 h 1087"/>
              <a:gd name="T20" fmla="*/ 985 w 985"/>
              <a:gd name="T21" fmla="*/ 34 h 1087"/>
              <a:gd name="T22" fmla="*/ 981 w 985"/>
              <a:gd name="T23" fmla="*/ 17 h 1087"/>
              <a:gd name="T24" fmla="*/ 970 w 985"/>
              <a:gd name="T25" fmla="*/ 6 h 1087"/>
              <a:gd name="T26" fmla="*/ 951 w 985"/>
              <a:gd name="T27" fmla="*/ 0 h 1087"/>
              <a:gd name="T28" fmla="*/ 34 w 985"/>
              <a:gd name="T29" fmla="*/ 0 h 1087"/>
              <a:gd name="T30" fmla="*/ 34 w 985"/>
              <a:gd name="T31" fmla="*/ 2 h 1087"/>
              <a:gd name="T32" fmla="*/ 34 w 985"/>
              <a:gd name="T33" fmla="*/ 4 h 1087"/>
              <a:gd name="T34" fmla="*/ 951 w 985"/>
              <a:gd name="T35" fmla="*/ 4 h 1087"/>
              <a:gd name="T36" fmla="*/ 968 w 985"/>
              <a:gd name="T37" fmla="*/ 9 h 1087"/>
              <a:gd name="T38" fmla="*/ 979 w 985"/>
              <a:gd name="T39" fmla="*/ 25 h 1087"/>
              <a:gd name="T40" fmla="*/ 981 w 985"/>
              <a:gd name="T41" fmla="*/ 31 h 1087"/>
              <a:gd name="T42" fmla="*/ 981 w 985"/>
              <a:gd name="T43" fmla="*/ 33 h 1087"/>
              <a:gd name="T44" fmla="*/ 981 w 985"/>
              <a:gd name="T45" fmla="*/ 34 h 1087"/>
              <a:gd name="T46" fmla="*/ 981 w 985"/>
              <a:gd name="T47" fmla="*/ 34 h 1087"/>
              <a:gd name="T48" fmla="*/ 981 w 985"/>
              <a:gd name="T49" fmla="*/ 1053 h 1087"/>
              <a:gd name="T50" fmla="*/ 976 w 985"/>
              <a:gd name="T51" fmla="*/ 1071 h 1087"/>
              <a:gd name="T52" fmla="*/ 960 w 985"/>
              <a:gd name="T53" fmla="*/ 1082 h 1087"/>
              <a:gd name="T54" fmla="*/ 954 w 985"/>
              <a:gd name="T55" fmla="*/ 1083 h 1087"/>
              <a:gd name="T56" fmla="*/ 952 w 985"/>
              <a:gd name="T57" fmla="*/ 1083 h 1087"/>
              <a:gd name="T58" fmla="*/ 951 w 985"/>
              <a:gd name="T59" fmla="*/ 1083 h 1087"/>
              <a:gd name="T60" fmla="*/ 951 w 985"/>
              <a:gd name="T61" fmla="*/ 1083 h 1087"/>
              <a:gd name="T62" fmla="*/ 4 w 985"/>
              <a:gd name="T63" fmla="*/ 1083 h 1087"/>
              <a:gd name="T64" fmla="*/ 4 w 985"/>
              <a:gd name="T65" fmla="*/ 34 h 1087"/>
              <a:gd name="T66" fmla="*/ 8 w 985"/>
              <a:gd name="T67" fmla="*/ 17 h 1087"/>
              <a:gd name="T68" fmla="*/ 24 w 985"/>
              <a:gd name="T69" fmla="*/ 6 h 1087"/>
              <a:gd name="T70" fmla="*/ 31 w 985"/>
              <a:gd name="T71" fmla="*/ 4 h 1087"/>
              <a:gd name="T72" fmla="*/ 33 w 985"/>
              <a:gd name="T73" fmla="*/ 4 h 1087"/>
              <a:gd name="T74" fmla="*/ 33 w 985"/>
              <a:gd name="T75" fmla="*/ 4 h 1087"/>
              <a:gd name="T76" fmla="*/ 34 w 985"/>
              <a:gd name="T77" fmla="*/ 4 h 1087"/>
              <a:gd name="T78" fmla="*/ 34 w 985"/>
              <a:gd name="T79" fmla="*/ 2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5" h="1087">
                <a:moveTo>
                  <a:pt x="34" y="2"/>
                </a:move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25" y="0"/>
                  <a:pt x="17" y="4"/>
                </a:cubicBezTo>
                <a:cubicBezTo>
                  <a:pt x="12" y="6"/>
                  <a:pt x="8" y="10"/>
                  <a:pt x="5" y="15"/>
                </a:cubicBezTo>
                <a:cubicBezTo>
                  <a:pt x="2" y="19"/>
                  <a:pt x="0" y="26"/>
                  <a:pt x="0" y="34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951" y="1087"/>
                  <a:pt x="951" y="1087"/>
                  <a:pt x="951" y="1087"/>
                </a:cubicBezTo>
                <a:cubicBezTo>
                  <a:pt x="951" y="1087"/>
                  <a:pt x="959" y="1087"/>
                  <a:pt x="968" y="1083"/>
                </a:cubicBezTo>
                <a:cubicBezTo>
                  <a:pt x="972" y="1081"/>
                  <a:pt x="976" y="1078"/>
                  <a:pt x="980" y="1073"/>
                </a:cubicBezTo>
                <a:cubicBezTo>
                  <a:pt x="983" y="1068"/>
                  <a:pt x="985" y="1061"/>
                  <a:pt x="985" y="1053"/>
                </a:cubicBezTo>
                <a:cubicBezTo>
                  <a:pt x="985" y="34"/>
                  <a:pt x="985" y="34"/>
                  <a:pt x="985" y="34"/>
                </a:cubicBezTo>
                <a:cubicBezTo>
                  <a:pt x="985" y="34"/>
                  <a:pt x="985" y="26"/>
                  <a:pt x="981" y="17"/>
                </a:cubicBezTo>
                <a:cubicBezTo>
                  <a:pt x="979" y="13"/>
                  <a:pt x="975" y="9"/>
                  <a:pt x="970" y="6"/>
                </a:cubicBezTo>
                <a:cubicBezTo>
                  <a:pt x="966" y="2"/>
                  <a:pt x="959" y="0"/>
                  <a:pt x="95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4"/>
                  <a:pt x="34" y="4"/>
                  <a:pt x="34" y="4"/>
                </a:cubicBezTo>
                <a:cubicBezTo>
                  <a:pt x="951" y="4"/>
                  <a:pt x="951" y="4"/>
                  <a:pt x="951" y="4"/>
                </a:cubicBezTo>
                <a:cubicBezTo>
                  <a:pt x="959" y="4"/>
                  <a:pt x="964" y="6"/>
                  <a:pt x="968" y="9"/>
                </a:cubicBezTo>
                <a:cubicBezTo>
                  <a:pt x="974" y="13"/>
                  <a:pt x="978" y="19"/>
                  <a:pt x="979" y="25"/>
                </a:cubicBezTo>
                <a:cubicBezTo>
                  <a:pt x="980" y="27"/>
                  <a:pt x="980" y="30"/>
                  <a:pt x="981" y="31"/>
                </a:cubicBezTo>
                <a:cubicBezTo>
                  <a:pt x="981" y="32"/>
                  <a:pt x="981" y="33"/>
                  <a:pt x="981" y="33"/>
                </a:cubicBezTo>
                <a:cubicBezTo>
                  <a:pt x="981" y="34"/>
                  <a:pt x="981" y="34"/>
                  <a:pt x="981" y="34"/>
                </a:cubicBezTo>
                <a:cubicBezTo>
                  <a:pt x="981" y="34"/>
                  <a:pt x="981" y="34"/>
                  <a:pt x="981" y="34"/>
                </a:cubicBezTo>
                <a:cubicBezTo>
                  <a:pt x="981" y="1053"/>
                  <a:pt x="981" y="1053"/>
                  <a:pt x="981" y="1053"/>
                </a:cubicBezTo>
                <a:cubicBezTo>
                  <a:pt x="981" y="1061"/>
                  <a:pt x="979" y="1066"/>
                  <a:pt x="976" y="1071"/>
                </a:cubicBezTo>
                <a:cubicBezTo>
                  <a:pt x="972" y="1077"/>
                  <a:pt x="966" y="1080"/>
                  <a:pt x="960" y="1082"/>
                </a:cubicBezTo>
                <a:cubicBezTo>
                  <a:pt x="958" y="1082"/>
                  <a:pt x="955" y="1083"/>
                  <a:pt x="954" y="1083"/>
                </a:cubicBezTo>
                <a:cubicBezTo>
                  <a:pt x="953" y="1083"/>
                  <a:pt x="952" y="1083"/>
                  <a:pt x="952" y="1083"/>
                </a:cubicBezTo>
                <a:cubicBezTo>
                  <a:pt x="951" y="1083"/>
                  <a:pt x="951" y="1083"/>
                  <a:pt x="951" y="1083"/>
                </a:cubicBezTo>
                <a:cubicBezTo>
                  <a:pt x="951" y="1083"/>
                  <a:pt x="951" y="1083"/>
                  <a:pt x="951" y="1083"/>
                </a:cubicBezTo>
                <a:cubicBezTo>
                  <a:pt x="4" y="1083"/>
                  <a:pt x="4" y="1083"/>
                  <a:pt x="4" y="1083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26"/>
                  <a:pt x="5" y="21"/>
                  <a:pt x="8" y="17"/>
                </a:cubicBezTo>
                <a:cubicBezTo>
                  <a:pt x="12" y="11"/>
                  <a:pt x="19" y="7"/>
                  <a:pt x="24" y="6"/>
                </a:cubicBezTo>
                <a:cubicBezTo>
                  <a:pt x="27" y="5"/>
                  <a:pt x="29" y="5"/>
                  <a:pt x="31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4"/>
                  <a:pt x="34" y="4"/>
                  <a:pt x="34" y="4"/>
                </a:cubicBezTo>
                <a:lnTo>
                  <a:pt x="34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29765FC-258A-4DD8-9FAF-9F54E7104603}"/>
              </a:ext>
            </a:extLst>
          </p:cNvPr>
          <p:cNvSpPr txBox="1">
            <a:spLocks/>
          </p:cNvSpPr>
          <p:nvPr/>
        </p:nvSpPr>
        <p:spPr>
          <a:xfrm>
            <a:off x="377757" y="5364000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>
                <a:solidFill>
                  <a:prstClr val="white"/>
                </a:solidFill>
              </a:rPr>
              <a:t>Source: 2023, Thinkbox estimates using AA/WARC</a:t>
            </a:r>
          </a:p>
          <a:p>
            <a:pPr>
              <a:defRPr/>
            </a:pPr>
            <a:endParaRPr lang="en-GB" sz="10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6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DDC0-F3BC-3064-060A-C32968A5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pricing declined in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FA952-7F9F-0CEB-CF22-E49403B48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Source: Barb / AA/WARC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490E3C-DF9E-CC59-8135-2C928D08AF51}"/>
              </a:ext>
            </a:extLst>
          </p:cNvPr>
          <p:cNvGraphicFramePr/>
          <p:nvPr/>
        </p:nvGraphicFramePr>
        <p:xfrm>
          <a:off x="1514269" y="1143534"/>
          <a:ext cx="10599174" cy="123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BC70F8-1795-75A2-9895-4A2A9082A911}"/>
              </a:ext>
            </a:extLst>
          </p:cNvPr>
          <p:cNvSpPr txBox="1"/>
          <p:nvPr/>
        </p:nvSpPr>
        <p:spPr>
          <a:xfrm>
            <a:off x="617383" y="1693577"/>
            <a:ext cx="79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>
                <a:solidFill>
                  <a:schemeClr val="bg2"/>
                </a:solidFill>
              </a:rPr>
              <a:t>Adults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A733C6-5678-6544-6CCC-ADF75864E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358848"/>
              </p:ext>
            </p:extLst>
          </p:nvPr>
        </p:nvGraphicFramePr>
        <p:xfrm>
          <a:off x="1514269" y="2738016"/>
          <a:ext cx="10599174" cy="124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D710F2-2F14-9B9D-A5D2-F3675980E032}"/>
              </a:ext>
            </a:extLst>
          </p:cNvPr>
          <p:cNvSpPr txBox="1"/>
          <p:nvPr/>
        </p:nvSpPr>
        <p:spPr>
          <a:xfrm>
            <a:off x="366661" y="3206963"/>
            <a:ext cx="130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>
                <a:solidFill>
                  <a:schemeClr val="bg2"/>
                </a:solidFill>
              </a:rPr>
              <a:t>Adult ABC1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68DA569-7CEE-9B92-EE70-A8EA82FFD425}"/>
              </a:ext>
            </a:extLst>
          </p:cNvPr>
          <p:cNvGraphicFramePr/>
          <p:nvPr/>
        </p:nvGraphicFramePr>
        <p:xfrm>
          <a:off x="1514269" y="4233508"/>
          <a:ext cx="10599174" cy="116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13358D6-AE4F-0A64-5BC9-0AB2D76D0658}"/>
              </a:ext>
            </a:extLst>
          </p:cNvPr>
          <p:cNvSpPr txBox="1"/>
          <p:nvPr/>
        </p:nvSpPr>
        <p:spPr>
          <a:xfrm>
            <a:off x="720620" y="4697209"/>
            <a:ext cx="896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>
                <a:solidFill>
                  <a:schemeClr val="bg2"/>
                </a:solidFill>
              </a:rPr>
              <a:t>16-34s</a:t>
            </a:r>
          </a:p>
        </p:txBody>
      </p:sp>
    </p:spTree>
    <p:extLst>
      <p:ext uri="{BB962C8B-B14F-4D97-AF65-F5344CB8AC3E}">
        <p14:creationId xmlns:p14="http://schemas.microsoft.com/office/powerpoint/2010/main" val="2941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DDC0-F3BC-3064-060A-C32968A5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7" y="296446"/>
            <a:ext cx="12154822" cy="1021181"/>
          </a:xfrm>
        </p:spPr>
        <p:txBody>
          <a:bodyPr>
            <a:normAutofit/>
          </a:bodyPr>
          <a:lstStyle/>
          <a:p>
            <a:r>
              <a:rPr lang="en-GB" sz="2800"/>
              <a:t>In real terms 2023 linear price for broad audiences is at an all-time low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490E3C-DF9E-CC59-8135-2C928D08AF51}"/>
              </a:ext>
            </a:extLst>
          </p:cNvPr>
          <p:cNvGraphicFramePr/>
          <p:nvPr/>
        </p:nvGraphicFramePr>
        <p:xfrm>
          <a:off x="1514269" y="1143534"/>
          <a:ext cx="10599174" cy="123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BC70F8-1795-75A2-9895-4A2A9082A911}"/>
              </a:ext>
            </a:extLst>
          </p:cNvPr>
          <p:cNvSpPr txBox="1"/>
          <p:nvPr/>
        </p:nvSpPr>
        <p:spPr>
          <a:xfrm>
            <a:off x="617383" y="1693577"/>
            <a:ext cx="79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>
                <a:solidFill>
                  <a:schemeClr val="bg2"/>
                </a:solidFill>
              </a:rPr>
              <a:t>Adults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A733C6-5678-6544-6CCC-ADF75864E5F6}"/>
              </a:ext>
            </a:extLst>
          </p:cNvPr>
          <p:cNvGraphicFramePr/>
          <p:nvPr/>
        </p:nvGraphicFramePr>
        <p:xfrm>
          <a:off x="1514269" y="2738016"/>
          <a:ext cx="10599174" cy="124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D710F2-2F14-9B9D-A5D2-F3675980E032}"/>
              </a:ext>
            </a:extLst>
          </p:cNvPr>
          <p:cNvSpPr txBox="1"/>
          <p:nvPr/>
        </p:nvSpPr>
        <p:spPr>
          <a:xfrm>
            <a:off x="366661" y="3206963"/>
            <a:ext cx="1300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>
                <a:solidFill>
                  <a:schemeClr val="bg2"/>
                </a:solidFill>
              </a:rPr>
              <a:t>Adult ABC1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68DA569-7CEE-9B92-EE70-A8EA82FFD425}"/>
              </a:ext>
            </a:extLst>
          </p:cNvPr>
          <p:cNvGraphicFramePr/>
          <p:nvPr/>
        </p:nvGraphicFramePr>
        <p:xfrm>
          <a:off x="1514269" y="4233508"/>
          <a:ext cx="10599174" cy="116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13358D6-AE4F-0A64-5BC9-0AB2D76D0658}"/>
              </a:ext>
            </a:extLst>
          </p:cNvPr>
          <p:cNvSpPr txBox="1"/>
          <p:nvPr/>
        </p:nvSpPr>
        <p:spPr>
          <a:xfrm>
            <a:off x="720620" y="4697209"/>
            <a:ext cx="896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>
                <a:solidFill>
                  <a:schemeClr val="bg2"/>
                </a:solidFill>
              </a:rPr>
              <a:t>16-34s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77EFB9A-D8CF-0EFA-F2E0-488525FD8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/>
          <a:lstStyle/>
          <a:p>
            <a:r>
              <a:rPr lang="en-GB"/>
              <a:t>Source: Barb / AA/WARC / ONS – Constant prices based on the value of the pound in 2023 – historic prices factored for consumer price inflation</a:t>
            </a:r>
          </a:p>
        </p:txBody>
      </p:sp>
    </p:spTree>
    <p:extLst>
      <p:ext uri="{BB962C8B-B14F-4D97-AF65-F5344CB8AC3E}">
        <p14:creationId xmlns:p14="http://schemas.microsoft.com/office/powerpoint/2010/main" val="31443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9614BA-9A7E-4231-AB48-B338838F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74" y="2951296"/>
            <a:ext cx="560004" cy="1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/>
          <p:cNvGraphicFramePr/>
          <p:nvPr/>
        </p:nvGraphicFramePr>
        <p:xfrm>
          <a:off x="1459640" y="994632"/>
          <a:ext cx="9501463" cy="410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4463388" y="5028338"/>
            <a:ext cx="315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TV Spend £m</a:t>
            </a:r>
          </a:p>
        </p:txBody>
      </p:sp>
      <p:pic>
        <p:nvPicPr>
          <p:cNvPr id="21" name="Picture 20" descr="http://upload.wikimedia.org/wikipedia/en/thumb/e/e4/Unilever.svg/929px-Unilever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954" y="1555335"/>
            <a:ext cx="289645" cy="3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5"/>
          <p:cNvSpPr>
            <a:spLocks noGrp="1"/>
          </p:cNvSpPr>
          <p:nvPr>
            <p:ph type="title"/>
          </p:nvPr>
        </p:nvSpPr>
        <p:spPr>
          <a:xfrm>
            <a:off x="371475" y="248938"/>
            <a:ext cx="11341099" cy="1021181"/>
          </a:xfrm>
        </p:spPr>
        <p:txBody>
          <a:bodyPr/>
          <a:lstStyle/>
          <a:p>
            <a:r>
              <a:rPr lang="en-GB"/>
              <a:t>The biggest spenders on TV in 2023</a:t>
            </a: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378000" y="5364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baseline="0">
                <a:solidFill>
                  <a:schemeClr val="bg2"/>
                </a:solidFill>
              </a:defRPr>
            </a:lvl1pPr>
            <a:lvl2pPr marL="225425" indent="-22542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>
                <a:solidFill>
                  <a:schemeClr val="bg2"/>
                </a:solidFill>
              </a:defRPr>
            </a:lvl2pPr>
            <a:lvl3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>
                <a:solidFill>
                  <a:schemeClr val="bg2"/>
                </a:solidFill>
              </a:defRPr>
            </a:lvl3pPr>
            <a:lvl4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>
                <a:solidFill>
                  <a:schemeClr val="bg2"/>
                </a:solidFill>
              </a:defRPr>
            </a:lvl4pPr>
            <a:lvl5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Nielsen Ad Intel, 2023, by holding company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5D700D-73B5-46BB-8E9C-CD898059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18" y="3372659"/>
            <a:ext cx="677917" cy="1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T Group - Wikipedia">
            <a:extLst>
              <a:ext uri="{FF2B5EF4-FFF2-40B4-BE49-F238E27FC236}">
                <a16:creationId xmlns:a16="http://schemas.microsoft.com/office/drawing/2014/main" id="{8E4F5D5A-0D22-40B1-8016-B2FC5F866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4" y="2258734"/>
            <a:ext cx="299484" cy="2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ckitt - Wikipedia">
            <a:extLst>
              <a:ext uri="{FF2B5EF4-FFF2-40B4-BE49-F238E27FC236}">
                <a16:creationId xmlns:a16="http://schemas.microsoft.com/office/drawing/2014/main" id="{AAE67E30-3959-4630-95A1-93CA4665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9" y="2581576"/>
            <a:ext cx="489514" cy="2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s and videos | Amazon.com, Inc. - Press Room">
            <a:extLst>
              <a:ext uri="{FF2B5EF4-FFF2-40B4-BE49-F238E27FC236}">
                <a16:creationId xmlns:a16="http://schemas.microsoft.com/office/drawing/2014/main" id="{93495BB4-E364-4071-8A83-D17807DE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6" y="3760629"/>
            <a:ext cx="622040" cy="2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cter &amp;amp; Gamble - Wikipedia">
            <a:extLst>
              <a:ext uri="{FF2B5EF4-FFF2-40B4-BE49-F238E27FC236}">
                <a16:creationId xmlns:a16="http://schemas.microsoft.com/office/drawing/2014/main" id="{677A22C3-CD36-41A4-AAD2-8A0CE1D7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17" y="1133583"/>
            <a:ext cx="344119" cy="3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948A5FE-28E7-4802-A9A1-98A6CB2E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68" y="1974621"/>
            <a:ext cx="667617" cy="1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cdonalds home">
            <a:extLst>
              <a:ext uri="{FF2B5EF4-FFF2-40B4-BE49-F238E27FC236}">
                <a16:creationId xmlns:a16="http://schemas.microsoft.com/office/drawing/2014/main" id="{8868DCEF-AC24-7EF7-4143-6B0D4CF5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61" y="4026228"/>
            <a:ext cx="395231" cy="3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rgin Media O2 - Wikipedia">
            <a:extLst>
              <a:ext uri="{FF2B5EF4-FFF2-40B4-BE49-F238E27FC236}">
                <a16:creationId xmlns:a16="http://schemas.microsoft.com/office/drawing/2014/main" id="{AD88F62C-64D8-23CE-6DD5-C868172F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68" y="4436182"/>
            <a:ext cx="667617" cy="3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Picture 62" descr="The Travel Chapter appoints Travel PR - Travel PR">
            <a:extLst>
              <a:ext uri="{FF2B5EF4-FFF2-40B4-BE49-F238E27FC236}">
                <a16:creationId xmlns:a16="http://schemas.microsoft.com/office/drawing/2014/main" id="{CE1322D8-D84C-F775-9B62-428E9CD9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2" y="3886754"/>
            <a:ext cx="1730535" cy="4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Barilla's new logo revealed - Italianfood.net">
            <a:extLst>
              <a:ext uri="{FF2B5EF4-FFF2-40B4-BE49-F238E27FC236}">
                <a16:creationId xmlns:a16="http://schemas.microsoft.com/office/drawing/2014/main" id="{4AF72CDF-E182-2BF3-B3F6-58C0FB2D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49" y="3823203"/>
            <a:ext cx="848334" cy="5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ov® | Cordless Heating Cushions">
            <a:extLst>
              <a:ext uri="{FF2B5EF4-FFF2-40B4-BE49-F238E27FC236}">
                <a16:creationId xmlns:a16="http://schemas.microsoft.com/office/drawing/2014/main" id="{888F50E5-B579-666B-4EE5-81994796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04" y="3917094"/>
            <a:ext cx="721863" cy="37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491CD732-A778-D64C-47B7-B3396E37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791 advertisers used TV for the first time in 2023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CB998709-5A5B-34BB-622E-89E57E4E65FD}"/>
              </a:ext>
            </a:extLst>
          </p:cNvPr>
          <p:cNvSpPr txBox="1"/>
          <p:nvPr/>
        </p:nvSpPr>
        <p:spPr>
          <a:xfrm>
            <a:off x="378000" y="5364000"/>
            <a:ext cx="895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 / Sky – New to TV advertisers classed as those not advertising on TV 5 years prior (201</a:t>
            </a:r>
            <a:r>
              <a:rPr lang="en-GB" sz="1000" dirty="0">
                <a:solidFill>
                  <a:srgbClr val="4D4D4D"/>
                </a:solidFill>
                <a:latin typeface="Arial"/>
              </a:rPr>
              <a:t>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—2022) on Linear TV and Sky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AdSmart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pic>
        <p:nvPicPr>
          <p:cNvPr id="2" name="Picture 2" descr="GetYourGuide - Wikipedia">
            <a:extLst>
              <a:ext uri="{FF2B5EF4-FFF2-40B4-BE49-F238E27FC236}">
                <a16:creationId xmlns:a16="http://schemas.microsoft.com/office/drawing/2014/main" id="{1487266D-FFDD-675C-D472-7BF5AECE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7" y="3797102"/>
            <a:ext cx="721863" cy="6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9D64F3-B61E-BBEB-393E-CBCE5398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44" y="1397886"/>
            <a:ext cx="827006" cy="4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atures Menu Trade">
            <a:extLst>
              <a:ext uri="{FF2B5EF4-FFF2-40B4-BE49-F238E27FC236}">
                <a16:creationId xmlns:a16="http://schemas.microsoft.com/office/drawing/2014/main" id="{5906749E-D003-8568-75E8-71E61A56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42" y="3048613"/>
            <a:ext cx="734180" cy="4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USK | Luxury Sofas, Beautiful Beds &amp; Chic Homeware for Less">
            <a:extLst>
              <a:ext uri="{FF2B5EF4-FFF2-40B4-BE49-F238E27FC236}">
                <a16:creationId xmlns:a16="http://schemas.microsoft.com/office/drawing/2014/main" id="{69A43356-425B-5550-FBED-48D36A45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44" y="4883646"/>
            <a:ext cx="630543" cy="1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roducing PopWorks Originals - Woo">
            <a:extLst>
              <a:ext uri="{FF2B5EF4-FFF2-40B4-BE49-F238E27FC236}">
                <a16:creationId xmlns:a16="http://schemas.microsoft.com/office/drawing/2014/main" id="{A103688E-E38D-CA12-44D2-92EB8D37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48" y="1223375"/>
            <a:ext cx="1000888" cy="8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Tate &amp; Lyle Sugars | ASR Group">
            <a:extLst>
              <a:ext uri="{FF2B5EF4-FFF2-40B4-BE49-F238E27FC236}">
                <a16:creationId xmlns:a16="http://schemas.microsoft.com/office/drawing/2014/main" id="{C46C4EFC-484A-7151-46C9-0C7BB699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44" y="2110728"/>
            <a:ext cx="617759" cy="6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Pre-Owned Luxury Men's Watches | High-Quality Collection">
            <a:extLst>
              <a:ext uri="{FF2B5EF4-FFF2-40B4-BE49-F238E27FC236}">
                <a16:creationId xmlns:a16="http://schemas.microsoft.com/office/drawing/2014/main" id="{3543D510-1FF5-2C90-9B19-D080AF26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97" y="3121173"/>
            <a:ext cx="1445580" cy="3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LOGO - NATIONAL EXPRESS">
            <a:extLst>
              <a:ext uri="{FF2B5EF4-FFF2-40B4-BE49-F238E27FC236}">
                <a16:creationId xmlns:a16="http://schemas.microsoft.com/office/drawing/2014/main" id="{B675A545-7724-456D-2FC1-DF840E8F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2" y="2232932"/>
            <a:ext cx="719044" cy="3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Your Red Car - Motorvogue Bedford Fiat and Abarth">
            <a:extLst>
              <a:ext uri="{FF2B5EF4-FFF2-40B4-BE49-F238E27FC236}">
                <a16:creationId xmlns:a16="http://schemas.microsoft.com/office/drawing/2014/main" id="{02E878A3-2B23-C68C-4BA3-7F2F8862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17" y="3879808"/>
            <a:ext cx="1581975" cy="4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Who Gives A Crap UK">
            <a:extLst>
              <a:ext uri="{FF2B5EF4-FFF2-40B4-BE49-F238E27FC236}">
                <a16:creationId xmlns:a16="http://schemas.microsoft.com/office/drawing/2014/main" id="{1DDD17B4-07BF-04EC-D24C-5D4607D9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11" y="2193452"/>
            <a:ext cx="659951" cy="4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wnload Gü Logo in SVG Vector or PNG File Format - Logo.wine">
            <a:extLst>
              <a:ext uri="{FF2B5EF4-FFF2-40B4-BE49-F238E27FC236}">
                <a16:creationId xmlns:a16="http://schemas.microsoft.com/office/drawing/2014/main" id="{BE274DD2-3C9B-596C-9B57-9F1C128A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68" y="4803960"/>
            <a:ext cx="463321" cy="3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4ABC3269-BCFE-DE06-8BD0-BDCBCF22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18" y="4852771"/>
            <a:ext cx="1142580" cy="2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 | Shaken Udder">
            <a:extLst>
              <a:ext uri="{FF2B5EF4-FFF2-40B4-BE49-F238E27FC236}">
                <a16:creationId xmlns:a16="http://schemas.microsoft.com/office/drawing/2014/main" id="{672EB4FB-A7F1-6985-3998-C6493A2B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52" y="2966734"/>
            <a:ext cx="760840" cy="6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ky Express (Greece) - Wikipedia">
            <a:extLst>
              <a:ext uri="{FF2B5EF4-FFF2-40B4-BE49-F238E27FC236}">
                <a16:creationId xmlns:a16="http://schemas.microsoft.com/office/drawing/2014/main" id="{142EB8DA-0673-E738-815E-6095379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58" y="1451188"/>
            <a:ext cx="581623" cy="3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rybook">
            <a:extLst>
              <a:ext uri="{FF2B5EF4-FFF2-40B4-BE49-F238E27FC236}">
                <a16:creationId xmlns:a16="http://schemas.microsoft.com/office/drawing/2014/main" id="{70755D8E-5A89-8C84-627A-D48E6740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1" y="2189261"/>
            <a:ext cx="1048472" cy="4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gress - Sapphire Institute">
            <a:extLst>
              <a:ext uri="{FF2B5EF4-FFF2-40B4-BE49-F238E27FC236}">
                <a16:creationId xmlns:a16="http://schemas.microsoft.com/office/drawing/2014/main" id="{4F9EA006-8174-ED57-17B1-9C044BA4E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1265"/>
          <a:stretch/>
        </p:blipFill>
        <p:spPr bwMode="auto">
          <a:xfrm>
            <a:off x="7717463" y="2178649"/>
            <a:ext cx="926639" cy="4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Grind Coffee | Buy Coffee Online UK For Delivery From Grind">
            <a:extLst>
              <a:ext uri="{FF2B5EF4-FFF2-40B4-BE49-F238E27FC236}">
                <a16:creationId xmlns:a16="http://schemas.microsoft.com/office/drawing/2014/main" id="{FC72022E-2CD4-C0C7-CB2D-97126417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08" y="4759550"/>
            <a:ext cx="759940" cy="3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orset Cereals">
            <a:extLst>
              <a:ext uri="{FF2B5EF4-FFF2-40B4-BE49-F238E27FC236}">
                <a16:creationId xmlns:a16="http://schemas.microsoft.com/office/drawing/2014/main" id="{02693E0D-FF84-1EF2-139A-5328F0A0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20" y="2265573"/>
            <a:ext cx="926639" cy="3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r Vegas | PlayRight | Expert Review">
            <a:extLst>
              <a:ext uri="{FF2B5EF4-FFF2-40B4-BE49-F238E27FC236}">
                <a16:creationId xmlns:a16="http://schemas.microsoft.com/office/drawing/2014/main" id="{E49696C5-FF84-9975-7858-57B4D9BA4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3"/>
          <a:stretch/>
        </p:blipFill>
        <p:spPr bwMode="auto">
          <a:xfrm>
            <a:off x="4036066" y="3152426"/>
            <a:ext cx="1293901" cy="2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rooklyn Lager | Brooklyn Brewery">
            <a:extLst>
              <a:ext uri="{FF2B5EF4-FFF2-40B4-BE49-F238E27FC236}">
                <a16:creationId xmlns:a16="http://schemas.microsoft.com/office/drawing/2014/main" id="{6F8429C8-2F2F-38FB-8FD6-00905D5B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91" y="3048613"/>
            <a:ext cx="454000" cy="4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Easee">
            <a:extLst>
              <a:ext uri="{FF2B5EF4-FFF2-40B4-BE49-F238E27FC236}">
                <a16:creationId xmlns:a16="http://schemas.microsoft.com/office/drawing/2014/main" id="{6F58093F-6023-FB6A-DFE3-C4F651901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5" b="31945"/>
          <a:stretch/>
        </p:blipFill>
        <p:spPr bwMode="auto">
          <a:xfrm>
            <a:off x="5522659" y="4803961"/>
            <a:ext cx="1156786" cy="3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>
            <a:extLst>
              <a:ext uri="{FF2B5EF4-FFF2-40B4-BE49-F238E27FC236}">
                <a16:creationId xmlns:a16="http://schemas.microsoft.com/office/drawing/2014/main" id="{47B2BA93-84C6-5BE8-5CBC-AA1A3DBD7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28685" r="20571" b="26856"/>
          <a:stretch/>
        </p:blipFill>
        <p:spPr bwMode="auto">
          <a:xfrm>
            <a:off x="2234606" y="3048612"/>
            <a:ext cx="595710" cy="4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Fireaway Pizza Bolton | Bolton">
            <a:extLst>
              <a:ext uri="{FF2B5EF4-FFF2-40B4-BE49-F238E27FC236}">
                <a16:creationId xmlns:a16="http://schemas.microsoft.com/office/drawing/2014/main" id="{C3D86BB1-6FB1-7536-4431-5A7D35F6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01" y="3918561"/>
            <a:ext cx="373174" cy="3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ge Care Bathrooms | Accessible Bathrooms">
            <a:extLst>
              <a:ext uri="{FF2B5EF4-FFF2-40B4-BE49-F238E27FC236}">
                <a16:creationId xmlns:a16="http://schemas.microsoft.com/office/drawing/2014/main" id="{EB3ADEB5-C0DB-325C-CDD6-1FF1B721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80" y="2271411"/>
            <a:ext cx="1005365" cy="2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AAD14F12-6E23-D86E-02A0-1FFA6D0E1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0" b="29519"/>
          <a:stretch/>
        </p:blipFill>
        <p:spPr bwMode="auto">
          <a:xfrm>
            <a:off x="10885579" y="2187947"/>
            <a:ext cx="926639" cy="4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mbition, Ambassador Cruise Holidays – Destination2Cruise">
            <a:extLst>
              <a:ext uri="{FF2B5EF4-FFF2-40B4-BE49-F238E27FC236}">
                <a16:creationId xmlns:a16="http://schemas.microsoft.com/office/drawing/2014/main" id="{85774EDB-E9A0-5FA2-0D03-445426C1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15" y="1458631"/>
            <a:ext cx="1348173" cy="3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tiga - Wikipedia">
            <a:extLst>
              <a:ext uri="{FF2B5EF4-FFF2-40B4-BE49-F238E27FC236}">
                <a16:creationId xmlns:a16="http://schemas.microsoft.com/office/drawing/2014/main" id="{8EDE3A9F-52FA-3677-B58F-D127D473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56" y="3136803"/>
            <a:ext cx="747749" cy="2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Ordnance Survey Launches Significant Building and Transport Enhancements">
            <a:extLst>
              <a:ext uri="{FF2B5EF4-FFF2-40B4-BE49-F238E27FC236}">
                <a16:creationId xmlns:a16="http://schemas.microsoft.com/office/drawing/2014/main" id="{589DDB44-F91C-00DB-53BF-E5274F98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96" y="1477039"/>
            <a:ext cx="1192644" cy="3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93412E-CC8D-ACB3-F94E-95B9E69B934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" r="513"/>
          <a:stretch/>
        </p:blipFill>
        <p:spPr>
          <a:xfrm>
            <a:off x="2229054" y="1515184"/>
            <a:ext cx="718453" cy="224853"/>
          </a:xfrm>
          <a:prstGeom prst="rect">
            <a:avLst/>
          </a:prstGeom>
        </p:spPr>
      </p:pic>
      <p:pic>
        <p:nvPicPr>
          <p:cNvPr id="1076" name="Picture 52" descr="Sensitive skin products by Childs Farm">
            <a:extLst>
              <a:ext uri="{FF2B5EF4-FFF2-40B4-BE49-F238E27FC236}">
                <a16:creationId xmlns:a16="http://schemas.microsoft.com/office/drawing/2014/main" id="{51CA7154-B1CC-C2A7-AA3C-33963148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92" y="1406766"/>
            <a:ext cx="1036726" cy="4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Download Aer Lingus Logo in SVG Vector or PNG File Format - Logo.wine">
            <a:extLst>
              <a:ext uri="{FF2B5EF4-FFF2-40B4-BE49-F238E27FC236}">
                <a16:creationId xmlns:a16="http://schemas.microsoft.com/office/drawing/2014/main" id="{233F979B-4161-F259-1BF1-370D6D044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0" b="38907"/>
          <a:stretch/>
        </p:blipFill>
        <p:spPr bwMode="auto">
          <a:xfrm>
            <a:off x="342804" y="3158516"/>
            <a:ext cx="1515927" cy="2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Eco Answers Ltd t/a LoftZone G#13890 - Green Building Specification">
            <a:extLst>
              <a:ext uri="{FF2B5EF4-FFF2-40B4-BE49-F238E27FC236}">
                <a16:creationId xmlns:a16="http://schemas.microsoft.com/office/drawing/2014/main" id="{C024EC14-95C5-A893-50B1-29737B85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41" y="3971172"/>
            <a:ext cx="1249577" cy="2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rimpit Group Ltd - Made in Britain">
            <a:extLst>
              <a:ext uri="{FF2B5EF4-FFF2-40B4-BE49-F238E27FC236}">
                <a16:creationId xmlns:a16="http://schemas.microsoft.com/office/drawing/2014/main" id="{7065EF68-DA46-50A4-0361-C94A7E2F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0" y="4713894"/>
            <a:ext cx="652018" cy="4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Nando's Logo and symbol, meaning, history, PNG, brand">
            <a:extLst>
              <a:ext uri="{FF2B5EF4-FFF2-40B4-BE49-F238E27FC236}">
                <a16:creationId xmlns:a16="http://schemas.microsoft.com/office/drawing/2014/main" id="{C02B17D5-CB7F-621B-AF19-B43182F05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2" b="19688"/>
          <a:stretch/>
        </p:blipFill>
        <p:spPr bwMode="auto">
          <a:xfrm>
            <a:off x="8674557" y="3884690"/>
            <a:ext cx="1319685" cy="4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Get Started With The Razor Subscription — Estrid">
            <a:extLst>
              <a:ext uri="{FF2B5EF4-FFF2-40B4-BE49-F238E27FC236}">
                <a16:creationId xmlns:a16="http://schemas.microsoft.com/office/drawing/2014/main" id="{D842116F-CB5A-4ACD-8A9E-D8D066F9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15" y="4893166"/>
            <a:ext cx="999000" cy="1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4B95858E-055E-9BF6-43CC-F816D9ED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85" y="4746047"/>
            <a:ext cx="764470" cy="42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ims Logo PNG Vector (PDF) Free Download">
            <a:extLst>
              <a:ext uri="{FF2B5EF4-FFF2-40B4-BE49-F238E27FC236}">
                <a16:creationId xmlns:a16="http://schemas.microsoft.com/office/drawing/2014/main" id="{57529551-5D41-10B1-37F1-E6CA3798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25" y="4852903"/>
            <a:ext cx="614550" cy="2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The Fragrance Shop | White Rose Shopping Centre">
            <a:extLst>
              <a:ext uri="{FF2B5EF4-FFF2-40B4-BE49-F238E27FC236}">
                <a16:creationId xmlns:a16="http://schemas.microsoft.com/office/drawing/2014/main" id="{DD9B2682-E55B-AF46-06F8-2436D1C2B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9" b="38735"/>
          <a:stretch/>
        </p:blipFill>
        <p:spPr bwMode="auto">
          <a:xfrm>
            <a:off x="384914" y="1484770"/>
            <a:ext cx="1364532" cy="2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Chocomel - FrieslandCampina Nederland - FrieslandCampina">
            <a:extLst>
              <a:ext uri="{FF2B5EF4-FFF2-40B4-BE49-F238E27FC236}">
                <a16:creationId xmlns:a16="http://schemas.microsoft.com/office/drawing/2014/main" id="{2CD544AD-95B6-FB66-648E-0DD1B75D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067" y="2813407"/>
            <a:ext cx="924413" cy="9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74E5-F9DB-D015-92BC-18D33B4D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E573AF9-F9A2-542C-6CFE-ED6D89B0B896}"/>
              </a:ext>
            </a:extLst>
          </p:cNvPr>
          <p:cNvGraphicFramePr>
            <a:graphicFrameLocks/>
          </p:cNvGraphicFramePr>
          <p:nvPr/>
        </p:nvGraphicFramePr>
        <p:xfrm>
          <a:off x="565689" y="1275299"/>
          <a:ext cx="11460452" cy="41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55B8E5-57E4-6844-CFBF-9DA01638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born businesses are the biggest investors in TV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8293-2790-D42F-B3CB-A17CFB5BC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536986" cy="304800"/>
          </a:xfrm>
        </p:spPr>
        <p:txBody>
          <a:bodyPr/>
          <a:lstStyle/>
          <a:p>
            <a:r>
              <a:rPr lang="en-GB"/>
              <a:t>Source: Nielsen Ad Intel, 2023, Thinkbox-created category of online-born businesses (YoY category % change).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A87B9C-E7AF-852D-5112-5B5D1EAB65B8}"/>
              </a:ext>
            </a:extLst>
          </p:cNvPr>
          <p:cNvSpPr txBox="1"/>
          <p:nvPr/>
        </p:nvSpPr>
        <p:spPr>
          <a:xfrm rot="16200000">
            <a:off x="-137044" y="2783743"/>
            <a:ext cx="103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25044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62BF93-7ECD-B5C1-0541-0F810DEA0399}"/>
              </a:ext>
            </a:extLst>
          </p:cNvPr>
          <p:cNvSpPr txBox="1">
            <a:spLocks/>
          </p:cNvSpPr>
          <p:nvPr/>
        </p:nvSpPr>
        <p:spPr>
          <a:xfrm>
            <a:off x="378000" y="5364000"/>
            <a:ext cx="1153698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2023, Thinkbox-created category of online-born businesses. Sorted by top 12 with highest total spend.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22A51-6F63-4422-983A-165F02E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born businesses by category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02DB757-3DA0-4FCE-8458-3F5BB205260A}"/>
              </a:ext>
            </a:extLst>
          </p:cNvPr>
          <p:cNvGraphicFramePr>
            <a:graphicFrameLocks/>
          </p:cNvGraphicFramePr>
          <p:nvPr/>
        </p:nvGraphicFramePr>
        <p:xfrm>
          <a:off x="565689" y="1253783"/>
          <a:ext cx="11460452" cy="41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00CB8A-0D31-4853-A821-C6613E75CDAC}"/>
              </a:ext>
            </a:extLst>
          </p:cNvPr>
          <p:cNvSpPr txBox="1"/>
          <p:nvPr/>
        </p:nvSpPr>
        <p:spPr>
          <a:xfrm rot="16200000">
            <a:off x="-137044" y="2783743"/>
            <a:ext cx="103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16488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450BA7-F045-539D-03CA-5A195531A7D2}"/>
              </a:ext>
            </a:extLst>
          </p:cNvPr>
          <p:cNvSpPr txBox="1">
            <a:spLocks/>
          </p:cNvSpPr>
          <p:nvPr/>
        </p:nvSpPr>
        <p:spPr>
          <a:xfrm>
            <a:off x="371475" y="5438178"/>
            <a:ext cx="1153698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22A51-6F63-4422-983A-165F02E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born businesses by category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02DB757-3DA0-4FCE-8458-3F5BB205260A}"/>
              </a:ext>
            </a:extLst>
          </p:cNvPr>
          <p:cNvGraphicFramePr>
            <a:graphicFrameLocks/>
          </p:cNvGraphicFramePr>
          <p:nvPr/>
        </p:nvGraphicFramePr>
        <p:xfrm>
          <a:off x="565689" y="1188085"/>
          <a:ext cx="11460452" cy="425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B8E070-7FB1-6BC0-6688-9F9946DD0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246221"/>
          </a:xfrm>
        </p:spPr>
        <p:txBody>
          <a:bodyPr>
            <a:spAutoFit/>
          </a:bodyPr>
          <a:lstStyle/>
          <a:p>
            <a:r>
              <a:rPr lang="en-GB"/>
              <a:t>Source: Nielsen Ad Intel, 2023, Thinkbox-created category of online-born businesses. Sorted by top 12 with highest online proportion.</a:t>
            </a:r>
          </a:p>
        </p:txBody>
      </p:sp>
    </p:spTree>
    <p:extLst>
      <p:ext uri="{BB962C8B-B14F-4D97-AF65-F5344CB8AC3E}">
        <p14:creationId xmlns:p14="http://schemas.microsoft.com/office/powerpoint/2010/main" val="30174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7189-335B-4152-B8E7-C1CFB63E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59944"/>
            <a:ext cx="10918824" cy="1021181"/>
          </a:xfrm>
        </p:spPr>
        <p:txBody>
          <a:bodyPr/>
          <a:lstStyle/>
          <a:p>
            <a:r>
              <a:rPr lang="en-GB"/>
              <a:t>671 advertisers spent less than £50k on TV in 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63F659-56F5-47B5-BBAB-B2D8E6099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6000" y="1189200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2E84C47-D00D-4040-881F-C0B04F876493}"/>
              </a:ext>
            </a:extLst>
          </p:cNvPr>
          <p:cNvSpPr txBox="1">
            <a:spLocks/>
          </p:cNvSpPr>
          <p:nvPr/>
        </p:nvSpPr>
        <p:spPr>
          <a:xfrm>
            <a:off x="378000" y="5364000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2023</a:t>
            </a:r>
          </a:p>
        </p:txBody>
      </p:sp>
    </p:spTree>
    <p:extLst>
      <p:ext uri="{BB962C8B-B14F-4D97-AF65-F5344CB8AC3E}">
        <p14:creationId xmlns:p14="http://schemas.microsoft.com/office/powerpoint/2010/main" val="5079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242706-E214-BC59-FC28-C708E3C7E36A}"/>
              </a:ext>
            </a:extLst>
          </p:cNvPr>
          <p:cNvSpPr/>
          <p:nvPr/>
        </p:nvSpPr>
        <p:spPr>
          <a:xfrm>
            <a:off x="7206071" y="1571400"/>
            <a:ext cx="3686400" cy="3686400"/>
          </a:xfrm>
          <a:prstGeom prst="ellipse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£131.03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9895A-3AB8-E0A2-3EF8-E4711337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TV remains the lowest priced video channel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B950F-D1DC-0569-31DA-C90AEBD65B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/>
              <a:t>Source: 2023, Thinkbox estimates using AA/WARC (estimates), Barb, ViewersLogic, IPA TouchPoints 2023 </a:t>
            </a:r>
          </a:p>
          <a:p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7E6036-D8AE-6E2A-F9DD-94766814E246}"/>
              </a:ext>
            </a:extLst>
          </p:cNvPr>
          <p:cNvSpPr/>
          <p:nvPr/>
        </p:nvSpPr>
        <p:spPr>
          <a:xfrm>
            <a:off x="1840595" y="2948400"/>
            <a:ext cx="820800" cy="820800"/>
          </a:xfrm>
          <a:prstGeom prst="ellipse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£6.50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B2EE4-B390-C370-ED22-0AF8B803E9E6}"/>
              </a:ext>
            </a:extLst>
          </p:cNvPr>
          <p:cNvSpPr txBox="1"/>
          <p:nvPr/>
        </p:nvSpPr>
        <p:spPr>
          <a:xfrm>
            <a:off x="2069363" y="1748408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B23A3-2508-C72D-2CD8-6DBF5F81B2CF}"/>
              </a:ext>
            </a:extLst>
          </p:cNvPr>
          <p:cNvSpPr txBox="1"/>
          <p:nvPr/>
        </p:nvSpPr>
        <p:spPr>
          <a:xfrm>
            <a:off x="8024085" y="1137709"/>
            <a:ext cx="2079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online video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00587-6CB2-1A57-7ADC-65E2E5F11F9C}"/>
              </a:ext>
            </a:extLst>
          </p:cNvPr>
          <p:cNvSpPr txBox="1"/>
          <p:nvPr/>
        </p:nvSpPr>
        <p:spPr>
          <a:xfrm>
            <a:off x="4614787" y="1718846"/>
            <a:ext cx="1087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YouTube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9B7678-CEA1-3DB9-DE5D-020C84B16062}"/>
              </a:ext>
            </a:extLst>
          </p:cNvPr>
          <p:cNvSpPr/>
          <p:nvPr/>
        </p:nvSpPr>
        <p:spPr>
          <a:xfrm>
            <a:off x="4569733" y="2770200"/>
            <a:ext cx="1198800" cy="1198800"/>
          </a:xfrm>
          <a:prstGeom prst="ellipse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£13.86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E8C0B-E149-4FC5-811C-A660A6FA33E0}"/>
              </a:ext>
            </a:extLst>
          </p:cNvPr>
          <p:cNvSpPr txBox="1"/>
          <p:nvPr/>
        </p:nvSpPr>
        <p:spPr>
          <a:xfrm>
            <a:off x="479426" y="1142566"/>
            <a:ext cx="433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cost per 30 second (000s)</a:t>
            </a:r>
          </a:p>
        </p:txBody>
      </p:sp>
    </p:spTree>
    <p:extLst>
      <p:ext uri="{BB962C8B-B14F-4D97-AF65-F5344CB8AC3E}">
        <p14:creationId xmlns:p14="http://schemas.microsoft.com/office/powerpoint/2010/main" val="12175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824662-7BF0-4850-8DF9-E1A54951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372D87"/>
                </a:solidFill>
              </a:rPr>
              <a:t>TV advertising is great value</a:t>
            </a:r>
            <a:endParaRPr lang="en-GB"/>
          </a:p>
        </p:txBody>
      </p:sp>
      <p:graphicFrame>
        <p:nvGraphicFramePr>
          <p:cNvPr id="23" name="Table 33">
            <a:extLst>
              <a:ext uri="{FF2B5EF4-FFF2-40B4-BE49-F238E27FC236}">
                <a16:creationId xmlns:a16="http://schemas.microsoft.com/office/drawing/2014/main" id="{68920119-B6B8-4C13-882D-D7FED8A6C554}"/>
              </a:ext>
            </a:extLst>
          </p:cNvPr>
          <p:cNvGraphicFramePr>
            <a:graphicFrameLocks noGrp="1"/>
          </p:cNvGraphicFramePr>
          <p:nvPr/>
        </p:nvGraphicFramePr>
        <p:xfrm>
          <a:off x="2463969" y="1525221"/>
          <a:ext cx="9080331" cy="3921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777">
                  <a:extLst>
                    <a:ext uri="{9D8B030D-6E8A-4147-A177-3AD203B41FA5}">
                      <a16:colId xmlns:a16="http://schemas.microsoft.com/office/drawing/2014/main" val="1913002677"/>
                    </a:ext>
                  </a:extLst>
                </a:gridCol>
                <a:gridCol w="3026777">
                  <a:extLst>
                    <a:ext uri="{9D8B030D-6E8A-4147-A177-3AD203B41FA5}">
                      <a16:colId xmlns:a16="http://schemas.microsoft.com/office/drawing/2014/main" val="2710115917"/>
                    </a:ext>
                  </a:extLst>
                </a:gridCol>
                <a:gridCol w="3026777">
                  <a:extLst>
                    <a:ext uri="{9D8B030D-6E8A-4147-A177-3AD203B41FA5}">
                      <a16:colId xmlns:a16="http://schemas.microsoft.com/office/drawing/2014/main" val="43224045"/>
                    </a:ext>
                  </a:extLst>
                </a:gridCol>
              </a:tblGrid>
              <a:tr h="13070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91544"/>
                  </a:ext>
                </a:extLst>
              </a:tr>
              <a:tr h="13070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96101"/>
                  </a:ext>
                </a:extLst>
              </a:tr>
              <a:tr h="13070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10745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75D327F-9B7F-4DFC-92BF-F2D1168B7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580000"/>
            <a:ext cx="11334817" cy="304800"/>
          </a:xfrm>
        </p:spPr>
        <p:txBody>
          <a:bodyPr/>
          <a:lstStyle/>
          <a:p>
            <a:r>
              <a:rPr lang="en-GB" dirty="0"/>
              <a:t>Source: 2023, Thinkbox estimates using AA/WARC estimates, Barb, ViewersLogic, IPA TouchPoints 2023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830FAB-3942-4911-969E-B03708D8CE1C}"/>
              </a:ext>
            </a:extLst>
          </p:cNvPr>
          <p:cNvSpPr/>
          <p:nvPr/>
        </p:nvSpPr>
        <p:spPr>
          <a:xfrm>
            <a:off x="3638628" y="1824825"/>
            <a:ext cx="666000" cy="66600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</a:t>
            </a:r>
            <a:r>
              <a:rPr lang="en-GB" sz="1100" b="1">
                <a:solidFill>
                  <a:prstClr val="white"/>
                </a:solidFill>
                <a:latin typeface="Arial"/>
              </a:rPr>
              <a:t>4.3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EDD11-A933-46E8-A40D-9F306AD8823E}"/>
              </a:ext>
            </a:extLst>
          </p:cNvPr>
          <p:cNvSpPr txBox="1"/>
          <p:nvPr/>
        </p:nvSpPr>
        <p:spPr>
          <a:xfrm>
            <a:off x="582675" y="1879636"/>
            <a:ext cx="181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Broadcaster 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(Inc BVOD)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4561F-5715-44FA-98F1-B5B5FFDC9263}"/>
              </a:ext>
            </a:extLst>
          </p:cNvPr>
          <p:cNvSpPr txBox="1"/>
          <p:nvPr/>
        </p:nvSpPr>
        <p:spPr>
          <a:xfrm>
            <a:off x="589333" y="4558497"/>
            <a:ext cx="184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other online video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FC9F3-5C83-4591-9296-5A50470A53A2}"/>
              </a:ext>
            </a:extLst>
          </p:cNvPr>
          <p:cNvSpPr txBox="1"/>
          <p:nvPr/>
        </p:nvSpPr>
        <p:spPr>
          <a:xfrm>
            <a:off x="2977050" y="904346"/>
            <a:ext cx="199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Revenue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 billion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02569-AC45-49DF-BCFA-C624225EF067}"/>
              </a:ext>
            </a:extLst>
          </p:cNvPr>
          <p:cNvSpPr txBox="1"/>
          <p:nvPr/>
        </p:nvSpPr>
        <p:spPr>
          <a:xfrm>
            <a:off x="5626981" y="868246"/>
            <a:ext cx="270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Minutes of AV advertising per person, per day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8FFCCF-8D47-48D2-BFD7-F7B809224986}"/>
              </a:ext>
            </a:extLst>
          </p:cNvPr>
          <p:cNvSpPr/>
          <p:nvPr/>
        </p:nvSpPr>
        <p:spPr>
          <a:xfrm>
            <a:off x="6397533" y="1558973"/>
            <a:ext cx="1213200" cy="1213200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A0E3-9226-4578-B8C2-D51D52EA064D}"/>
              </a:ext>
            </a:extLst>
          </p:cNvPr>
          <p:cNvSpPr txBox="1"/>
          <p:nvPr/>
        </p:nvSpPr>
        <p:spPr>
          <a:xfrm>
            <a:off x="8669777" y="811552"/>
            <a:ext cx="270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 per Thousand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(30 sec)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735AE4-C93D-4FF6-842E-162E28896B94}"/>
              </a:ext>
            </a:extLst>
          </p:cNvPr>
          <p:cNvSpPr/>
          <p:nvPr/>
        </p:nvSpPr>
        <p:spPr>
          <a:xfrm>
            <a:off x="9918992" y="1960373"/>
            <a:ext cx="205200" cy="20520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CA395F-03A5-40CB-B10C-E7A46A48E6F2}"/>
              </a:ext>
            </a:extLst>
          </p:cNvPr>
          <p:cNvSpPr/>
          <p:nvPr/>
        </p:nvSpPr>
        <p:spPr>
          <a:xfrm>
            <a:off x="9572759" y="4352362"/>
            <a:ext cx="921600" cy="92160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5106FD-EDBB-4CAE-B43D-2862E740D5E0}"/>
              </a:ext>
            </a:extLst>
          </p:cNvPr>
          <p:cNvSpPr txBox="1"/>
          <p:nvPr/>
        </p:nvSpPr>
        <p:spPr>
          <a:xfrm>
            <a:off x="576554" y="3259723"/>
            <a:ext cx="181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prstClr val="black"/>
                </a:solidFill>
                <a:latin typeface="Arial"/>
              </a:rPr>
              <a:t>YouTube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02DAAC3-2346-4438-A3FE-DF5C2A0FAEFA}"/>
              </a:ext>
            </a:extLst>
          </p:cNvPr>
          <p:cNvSpPr/>
          <p:nvPr/>
        </p:nvSpPr>
        <p:spPr>
          <a:xfrm>
            <a:off x="3757011" y="3245400"/>
            <a:ext cx="367200" cy="36720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448192-2F4D-4A21-97C4-22B84C756DE6}"/>
              </a:ext>
            </a:extLst>
          </p:cNvPr>
          <p:cNvSpPr/>
          <p:nvPr/>
        </p:nvSpPr>
        <p:spPr>
          <a:xfrm>
            <a:off x="3631092" y="4399295"/>
            <a:ext cx="712800" cy="71280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£4.9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D8207F-1419-4167-B84A-0A08C714D2E4}"/>
              </a:ext>
            </a:extLst>
          </p:cNvPr>
          <p:cNvSpPr/>
          <p:nvPr/>
        </p:nvSpPr>
        <p:spPr>
          <a:xfrm>
            <a:off x="9873992" y="3281400"/>
            <a:ext cx="295200" cy="29520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20E427-29CF-44CA-B725-CB5DE985CB9D}"/>
              </a:ext>
            </a:extLst>
          </p:cNvPr>
          <p:cNvSpPr/>
          <p:nvPr/>
        </p:nvSpPr>
        <p:spPr>
          <a:xfrm>
            <a:off x="6777333" y="3228667"/>
            <a:ext cx="468000" cy="468000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39DF7A-C2DF-4D88-8E4E-B958ED01267A}"/>
              </a:ext>
            </a:extLst>
          </p:cNvPr>
          <p:cNvSpPr/>
          <p:nvPr/>
        </p:nvSpPr>
        <p:spPr>
          <a:xfrm>
            <a:off x="6860133" y="4672762"/>
            <a:ext cx="288000" cy="288000"/>
          </a:xfrm>
          <a:prstGeom prst="ellipse">
            <a:avLst/>
          </a:prstGeom>
          <a:solidFill>
            <a:schemeClr val="accent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7EF1A-59A5-5133-419D-8AE1B283E333}"/>
              </a:ext>
            </a:extLst>
          </p:cNvPr>
          <p:cNvSpPr txBox="1"/>
          <p:nvPr/>
        </p:nvSpPr>
        <p:spPr>
          <a:xfrm>
            <a:off x="9753267" y="2309669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="1">
                <a:solidFill>
                  <a:schemeClr val="bg2"/>
                </a:solidFill>
              </a:rPr>
              <a:t>£6.50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CF400-1769-6A7B-73B8-83AEC8B813A2}"/>
              </a:ext>
            </a:extLst>
          </p:cNvPr>
          <p:cNvSpPr txBox="1"/>
          <p:nvPr/>
        </p:nvSpPr>
        <p:spPr>
          <a:xfrm>
            <a:off x="9695220" y="372069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="1">
                <a:solidFill>
                  <a:schemeClr val="bg2"/>
                </a:solidFill>
              </a:rPr>
              <a:t>£13.86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8D56E-4EDF-3A25-48A1-B12353D41004}"/>
              </a:ext>
            </a:extLst>
          </p:cNvPr>
          <p:cNvSpPr txBox="1"/>
          <p:nvPr/>
        </p:nvSpPr>
        <p:spPr>
          <a:xfrm>
            <a:off x="6805200" y="467276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</a:rPr>
              <a:t>0.8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4D4E4-A7CC-4A3C-C889-3F7B4D39110B}"/>
              </a:ext>
            </a:extLst>
          </p:cNvPr>
          <p:cNvSpPr txBox="1"/>
          <p:nvPr/>
        </p:nvSpPr>
        <p:spPr>
          <a:xfrm>
            <a:off x="6805200" y="332127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="1" dirty="0">
                <a:solidFill>
                  <a:schemeClr val="bg1"/>
                </a:solidFill>
              </a:rPr>
              <a:t>1.9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BAC87-EDA4-A012-35B7-9125BCAEEE1A}"/>
              </a:ext>
            </a:extLst>
          </p:cNvPr>
          <p:cNvSpPr txBox="1"/>
          <p:nvPr/>
        </p:nvSpPr>
        <p:spPr>
          <a:xfrm>
            <a:off x="3711221" y="3314255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50" b="1" dirty="0">
                <a:solidFill>
                  <a:schemeClr val="bg1"/>
                </a:solidFill>
              </a:rPr>
              <a:t>£1.3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3716E2-A1E3-9BD2-AF85-0C1A63CB369B}"/>
              </a:ext>
            </a:extLst>
          </p:cNvPr>
          <p:cNvSpPr txBox="1"/>
          <p:nvPr/>
        </p:nvSpPr>
        <p:spPr>
          <a:xfrm>
            <a:off x="9603398" y="464198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£131.03</a:t>
            </a:r>
          </a:p>
        </p:txBody>
      </p:sp>
    </p:spTree>
    <p:extLst>
      <p:ext uri="{BB962C8B-B14F-4D97-AF65-F5344CB8AC3E}">
        <p14:creationId xmlns:p14="http://schemas.microsoft.com/office/powerpoint/2010/main" val="13339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D304E105-0E45-414C-BABB-1662CEE78CB8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HV0+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Z0AUmzuqfRhAQAAFARAAAdAAAAdW5pdmVyc2FsL2NvbW1vbl9tZXNzYWdlcy5sbmetWG1v2zYQ/l6g/4EQUGADtrQd0KIYEgW0xNhCZMmV6DjZMAiMxNhEKDHVi9vs037Nfth+yY6U7dhNC0lJAdswad1zx3t57ujj0y+5RGteVkIVJ9bbozcW4kWqMlEsT6w5Pfv1g4WqmhUZk6rgJ1ahLHRqv3xxLFmxbNiSw/eXLxA6znlVwbKy9ephjUR2Ys1GiRNOZzi4SvxwHCYjb2zZjsrvWHGPfLVUP/32/sOXt+/e/3z8eiPXByaeYt8/BEIG6d2bHkABjUI/ATTiJwG5pJatP4fJhXPqewGx7M2XYdKziFxYtv7slJtHEQloEvueSxIvToKQGl/4hBLXsq9Ug1ZszVGt0Frwz6hecYhjLUqOKiky80OqYKNoeJcyN5xiL0giEtPIc6gXBpYdq7K8/8XAsqZeqRLUVSgTFbuWPDM6IWPM73clr0A1qyGjELzqlYAnVc5EcdSpOsILLxgnNAz9OCGBu92xbFJkyC2ZVjMQJcIxiQCgZBUvnyCbmCwz4ghLOQxh4o0nPrypNmEilisJ73qoHTMCMZjxoksKcoREkF1xvAgjVzsNVCGG7lhVfVZldpAf+4HqAvYCJ4QUdOgeONUYW2CIsQDeKEue1l1gUxLHeEySUXgJiQx1Fw6RCM+h3M6HSFyRGEqExF0yAb7wxlgnvC6xbf5v6ytlOp3lPWJpCnLafWuhmgp2tEuhCkylVcO0xOTjHKLmYf8bVdwCgmNNvJZizcGEMuvOHuAUh7g6fz7OvT+SM+z5xE0godxwkVBDdloZA3ooVI2YlEofAPSybM2KlKNrnrIGEv4eHstEZh7TwTaWfGrE34jVG2p5tWGlwCWXr44GmnZAZI8tzJsKzKtrnt/VXar3zH+KFTqxv2tCn6M/TX/skABHXvjdIOXsvg1Sn8hUIm9kS73Pjs/OsqEx6jTimZ7qH60fbUncEuzIA9YaCdVfgkBL1U0EuqDsL+UFZ6Bo1vI0ELlX3AzQGYQbgEChp2JcgKsOTLgAFw6QX5BR7FEYkBb8uhJ15+xhqrEN0LdDm8KwJ3nNH4rxmt8o4DHJ2bodQaAVmUh3BnRvwjnoF9SjPpgcAOCyTR6AlCIH+7MemPMp2XqgpfmDkyxUIzNTvFLcGqoH3zY5fzw73ZQqN7uSVdvkbTvN6XOsaA8XtUpnA2aAXf31js9e+T09SjHBkTNJHBw4RE/7ulZlTyEoAe0Kn8aJj0daHGohZ3W6grZ6o5oi6wnUDuwuOcMAtjlzzFmZrv7759+eGF9Z0u6ize7vg0CgsDULkh3Yn4GqefVXFwjFo0M5s+gjtbngbOV63neoB1n4Qy4SrG0tucph66hbLyT5JmiYUuxMplAHsUl71ZRp95S2jzDF0TlwmRnFLXvKylsgQqqUHIRiXG3ZF3qwM9EaIvxw0YS7unbSEOHnNRR9bOrNEuy65toNJShFett2zgwuF+nm/i3h/t0XzJngANj2KzyeiXooYETI7lrth9g1l0VfMf0PRo/aNA1uy2VAF+36gSzWj/vdblWZ/z6OX+/9FfI/UEsDBBQAAgAIACZ0AUlHS1cD/AMAABcRAAAnAAAAdW5pdmVyc2FsL2ZsYXNoX3B1Ymxpc2hpbmdfc2V0dGluZ3MueG1s1VjvctpGEP/OU9yok49BdmrXDgN4PLYYM8FAkdwm0+l4Dt2Crj7dqboThHzq0/TB+iTd02EMASciKZ1kGA/otPvbv79dyc2L96kgM8g1V7LlHdePPAIyVozLacu7izovzz2iDZWMCiWh5UnlkYt2rZkVY8F1EoIxKKoJwkjdyEzLS4zJGr4/n8/rXGe5vatEYRBf12OV+lkOGqSB3M8EXeCXWWSgvSVCBQD8S5VcqrVrNUKaDulWsUIA4Qw9l9wGRUVHUJ14vhMb0/hhmqtCsislVE7y6bjl/XB+aT+PMg7qmqcgbU50Gw/tsWlQxrj1goqQfwCSAJ8m6O7ZiUfmnJmk5b06sSgo7W+jlNgudGpRrhTmQJolfAqGMmqou3T2DLw3+vHAHbGFpCmPI7xDbPwt7zq6D3vd6+C+P4iC8P4muu05H/ZQioK30R5KUTfqBfvIV4W/eTcMRr1u/819NBj0ou7wSQszupGQpr+ZsSZmVhV5DKuENU1SpGNJucAe/SiNGgx2uaD5FCLV4VjECRUaPPJHBtOfCyq4WSAZjpAMDwDZpc4gNiNbtpZn8gK8JzgHiI5hLVctcfp61RJn5xuh+876U1g7vWxSY2icYPPgWela018/ehSbKLkRmr0mYyXYKiBIx8D6NIU1SoQPXHZQ8tgjEyyCwFAHGUgSUok05AbDj1cAuhhrw01Jv85S+jLnVBDEwzkB5DbcSkec0FxvZH2Vedv8cfu3vjKgf3fpcEfPif6qCsHIQhVE8AcgRhEsdZHirwTIOqHIJFdpeYqUN0QLjs7NOMyBXVQx9A5NpAVq4nzJBBhn4c+CfyBjmKgccYHOcBrhOdcOv74XcEa1fgKljz6+cDTp9q+Dty9sgJTNqIz3BMf+gDQzh8CnGLtUaEIIhdlcg8DMxLTQUNaHcVaKVQmz/uUV0TwthKv4f12XNegDVucwVujC1ahKYT7rQWWzCZ2VnLQ8K6GRjRxL4jDxRoyDhssCqgLGVBIlxYLQGIe5tgyfcVVoPHFcdtD6ixx0qoTL0tUpzkM0ljPIq6AdHb/68eT0p7Pz1426/89ff7/8pNJywQ0Ftdbchrt6doNW0/poj35G6RPbdEu3o/LUtijbMrr7CWG5ybbnfNO3O2j3Sio357e6kcLgcnR1Q0ZBeNeLwkaVhugrZJ2JE+yoiX2mrKIzuIuwJEEV0eEo+KWSG1ibSmwIwkpwg0pxvKkiNXKberi2pSu5gON86sYTDnTBU46d+V1Q9Dm2fD27/xeGfvVDo6P4gRgKNI8TrOrBOuG7mIKHTPG3lDV3tXrd23i/a/o736TtnZRLnmIu7aZfvX63T0+O8I1x561aDdE2/5nRrv0LUEsDBBQAAgAIACZ0AUllFrXe5AIAAI8KAAAhAAAAdW5pdmVyc2FsL2ZsYXNoX3NraW5fc2V0dGluZ3MueG1slVbBbuIwEL3vV0TpvenSbstKAQkolSp1u9UW9e4kQ2Lh2JHtQPn7tWOnsYFAGgspnnnPMx4/T4jFBtPpjyCI05pzoHIFZUWQhICiEibhK+yCVYHpJmGfAX6vOKZ58EbQHngYGR4jjL+DlMojtKW1BTibhEktJaPXKaNSLX5NGS8RCadXN80TRw3yEottVbTp1VPzXOCsUQpdmOEUG+PXgx59hJSVFaL7F5az6wSlm5yzmmYX4xT7CjhRRdQb//2wWPYGIFjIZwmll9NyrMcwSsVBCNAp3S/1uMgiKAHSRjp/KgecLtT53R/Qtlhg2dBmP/Xoo1UoB7/I45ke/XiqVvcIN8vR6Pb+PEHCp1TQ25EevdBG8N9anFV19R2NVJzluqA+Z36/mPWr5YtDGMrU9VOE0fzuaXx3kaA3pAMpxuNYjz6GLc/dox4OyL669z7W15Uz8qbretAQ9KEnBKaS1xBH7cz4RMF2f2up7kfrdy0dRnedN1QLmK4RERbWGTvgP9hhmrkoa+kgH4zUJSxMwi7Sd3SExWLeNAsnwy+TkyKH7RHOMXbIV1XXI6Rj7JDvBGfwl5K99TjJHroMqT3kObLHeb7+ygsUqWlmve2s9epIL/rqCidVa2gxJctgKnQ6K1yCPrg4amwmpegop5iiLc6RxIz+0bhk32xGxNGBw2rttLJiiSWBU4JrclRt2i1XM/f1aL2+IM1noducmQdSdfFJyIwuw8ByJmGzhvkYHsMpkyCGgpGUKC1K9ckbTNFNWOGBP9M1G0oqEd8AXzFGeuPEkVOFODpd59gW49QB0LpMgC/VuWFohePbDK7AeUHUT35g2EHmE3qchikLtRxF+EuXjsGKABBPi1a1ZmI8ZU0kJrAFYr2Oodlw385ioVTaJ7iZfIG1dCVnLYM0aXtFd5xen/McJwgfKi/mdx3XMUD2EiWi2Zl389s+7OTitea2n2mduyBjsFryllb+4xoqo/4j+h9QSwMEFAACAAgAJnQBSalgkB/oAwAAqBAAACYAAAB1bml2ZXJzYWwvaHRtbF9wdWJsaXNoaW5nX3NldHRpbmdzLnhtbNVY727aSBD/zlOsfOrH4rSXXlJkiKLEKKgEOOzctaqqaPEOeC/rXde7htJP9zR9sD7Jjb2EQCCpacvlTigCj2d+8/e3Y8c7+ZQIMoVMcyWbzov6gUNARopxOWk6V2H7+bFDtKGSUaEkNB2pHHLSqnlpPhJcxwEYg6qaIIzUjdQ0ndiYtOG6s9msznWaFXeVyA3i63qkEjfNQIM0kLmpoHP8MvMUtLNAqACAf4mSC7NWrUaIZ5EuFcsFEM4wcsmLpKi4MIlwXKs1otHNJFO5ZGdKqIxkk1HT+eX4tPjc6likc56ALEqiWygsxKZBGeNFEFQE/DOQGPgkxmiPDh0y48zETeflYYGC2u4mSoltM6cFypnCEkizgE/AUEYNtZfWn4FPRt8KrIjNJU14FOIdUqTfdM7D66DbOfeve/3QD64vwsuujWEHo9B/G+5gFHbCrr+LflX4i3cDf9jt9N5ch/1+N+wM7qywomsF8dz1inlYWZVnESwL5pk4T0aScoEjeq+MGgwOuaDZBELV5tjEMRUaHPJXCpPfcyq4mSMXDpALNwDpqU4hMsOibU3HZDk4d3AWEAPDXi5H4tXr5UgcHa+l7lrvd2ltjdKjxtAoxuFBWRma566KbtXGSq6lVlyTkRJsmRAkI2A9mmCBB23pkDFWXWBu/RQkCahE2nGD+UZLC52PtOGmpFt7oX2acSoIUgrPBSCXwUb+UUwzvVbmZamLaY9a73vKgP5g87eih1T/VLlgZK5yIvgNEKMI9jZP8FcMZJVBZJyppJQKqg3RgmNwUw4zYCdVHL1DF0mOlniepAKM9fAx55/JCMYqQ1ygUzx9UM61xa/vBJxSre9A6W2MzywvOr1z/+2zIkHKplRGO4LjQECSmn3gU8xdKnQhhMJqrkBgZSKaayj7wzgr1aqkWf/+jmie5MJ2/Gf3ZQV6j93Zjxc6tz2q0phvRlDZbUynJScLnpXQyEaOLbGYeCPCM4jLHKoCRlQSJcWc0AhPb10wfMpVrlFiuWyh9XcFaE0Jl2WoE3wkQGcZg6wK2sGLl78evvrt6Ph1o+5+/fvL80eNFhttIGjhza60swdXZjWre4vzG0aPrM8N27bKkmJE2YbT7Y8Ei9W1ec57brF0tu+gclXeW0Gjp9tBgX86PLsgQz+46oZBo8oI9BTyzEQxztC4eGysYtO/CrEJfhXVwdD/o1IY2I1K8+8HleD6lfJ4U0VraHfzYGUvVwoBD/CJPZDwCBc84TiL/wtSPsSPH+fzv8LJrc+F/FFSWhrviZNAsyjGPu6t90930j1dVf9LhbJXy9e2tfc0z936RlxD+fp/F1q1fwBQSwMEFAACAAgAJnQBSTJio4uQAQAAAwYAAB8AAAB1bml2ZXJzYWwvaHRtbF9za2luX3NldHRpbmdzLmpzjZTLbsIwEEX3fEWUbivUBgppdzyCVIlFpXZXdeGEIUQ4tmU7KSni34sTHrbjtHg28dXJHc9Ynn3POy4/8b0Xb19/1/s3c19roDTJC7g3ddyh50r3Bc5W8JHlgDMCvoWU518v8uFKuIx9UpvG1buyFZqfTx00U9oaYaGL3AEKF1g6wG8XuHOAPxewp9XV1KQ1Oi6kpKSfUCKByD6hPEc149891Esv0YJpCbxBF/VyoGuUgGH6N3l1fBqr0LmE5gyRaklT2o9Rsk05Lciqy3VTMeDHK9+eankezyLDDmdCvkrI7cRRqKKbZByEgFPeUaTCCWMUA9Z82920UMO4XZBFl5nI5JmePKrQaYZSaHUpnKgwMXL0srmHKAgGozYnYScbYhCoMAiMKuC3WFFWsBsukHGaqo600OloNjGv8oJiilYZSRsumA4X4dDJqcMq2wachyp08FrocK7CN54QtZ7QxvH68q7R4Xr3liaNoXTOKqysS9cgwC6RuETqElnnFGoPEmkPErX/9L7+O41t1zv8AlBLAwQUAAIACABTY3NNyzqQQKMPAABwJAAAFwAAAHVuaXZlcnNhbC91bml2ZXJzYWwucG5n7Zr7X9LJ/sfxdNn2kp5q7bKK1uZ+27bU1fZ4vxzbFN1SU0uPqZCV2qp4TVQUsPa7x61Uij2JpmBXLyGSkagosLu2sC0KbXIRUajIiIuwikiCwAFrfzj/gz98PvOYec5n3u+Zec/Max6Pz8WjcaCNH3zyAQAA2BgTfSgRAFgbAwCsKdyw3layq///X9sSh9JE0EFAD8dVYcuszYmIjQAAetEfLmeus+XfL4pOLQUAHEfsjwOrsPMMAOCxLuZQxLEK8Oy09LK6HMGaK73dmFwf63nLrz6WCL3+KGmL86FHgoM3e2eeuG+IOOsVupNHWUu7snnzpY/Fx/YupHzQd/JR4wfgtd94PtxUtWt7RMmmLxcORtzBRljPK1Q0kWGOLK2GwXLKYVy8iOXi1opr1o6qDcFksg6hGW3dR8jEV1m+5+tBbmmhb57oQ0k01bTNU0Dw7RaQHq3cKZv6waOtYvmiotnBVgo7rr+Cp0XP87B4vNcGW8F91b3L6kiMFqk1jdt7CPC6rNydogwNIG9x+CunQUj7FBftEBupv7qPvGWlnsvVtbZk56HNtnfN32PsZQc97N9sWAWrYBWsglWwClbBKlgFq2AVrIJVsApWwSpYBatgFayC/wU/bInEBPcgT+q7uGGDxkkhY9CoMdAZvi2xUPIkrG9jXhqH4mOrl3N6qoPGb6fL5/2tC7/WL+7JEwXFt1mTcUYJtwQCl0WXaE09RPDyz04GRmjpZBc0VXyOQrRZmOgxIP8cCdaxLJNt3fpmoryzUdRnfkPdiCZrWiYDMCH6ux0GxmdkYhc0SCz4aWm7FXO/HtIE9lwPKPLhu3eWf3ZlIcR8jRQnLDvGVr/gQQdntwHzXWOGL50xJdltnCeXC0gNBPZirg+gpoVkqdBP6bzV4YfFxGai9iy2o2AcaskskUWf4mRni41fFaBUQ8mFQ9rzfBXqecb4eI4Erl1TJXdBV8m86aXaEg3SdFgzYMK9F5czJPmTgi3onxTotRVVw0tYSaUMNqDCv5dMMi0tQYcKBmVg5lM1PUGOYHtbX88zTVGeaXLFeC6NqXMrH6Q2GMNUJje0tF1XUdaactkBMFWt/0KagRMZG2AIJQVHNMT84LHtjM2pO7kgHZ5gIGlM10xO04EZ95oS5alukGC68ze5OX1eKotJK/18+H4zdSy3SkjpgUIcbjaQmp7053TV+H74nqoxWJO1HwiTduoEWQszfN8yYNkJhNT5qPLNiTaqZGYJfaLHi+DF8Opv3MHtj5XPKQNIW9cABgaV5H2wymxVyKS+Sy4WG6s3X315YTQ/re3YbL6AobJcYBxDEcM5hEN+g0f8kvrTIs/PDRC0A1YmYS9TnPPRNuctQZ92pxVMf6tytdtu+Lm7sStLZSJqq9IpAoIW65yiDDvHK9EXeiapYI1XXw5nw6YBgFYafB+zB+H4uCRbFUr9KKlwqJloaj+E+dCXDEWcaFlbL9nRhvO7x1hABzPzufvXL0ADhjxVx0P1hdNuwBSBZ7/mYZnjUOF+bjCyzTYvkwMFzolf1Lj2TVFlFMVfJjLMT54W29vfn2T9dS7f7L8Lk36lGaoavz77MZcHWTRBgSrevnWNpHMnq7J9TtY5ssUlWwMEnuVT7O3EocLWrzAPZV7+wQUtnLxs4UbATyKq5bfTJi4TVpWtCqMe0T0BuTUXfCfbHOP12yhF/+0Y7FIOsz/Atd1iZEzdzBp61+R8yKePqaZ/Rz8Qjfa4AGrIpQLr5eeR10VGtNd46yIKO7z36ss0qVGgbM7BD2YGIoyXvekDqNHDB7wYw3UJOBJP2DeV3yicw2mr5cwlLHm4FVzwcBnsjxNRwoiiuLlEVJNc/TCZ9H+d3LYAjrg4YPDSJnaK0lV+ICZqJSge3ta47DEfwcCmZgqyPZYmWGEUuNUkRY2MOIUPG3SSJLRL2dTAEVxHA4SjpjoAAoI7lrRIlnlMRJdQzSx8GIJn6soKRDST5RjQWL4ZtKdZsp6NUIJrLWGssk/4dRD0OAstLv62ktYy+m1Y28up3Y9x5ZJBasnM7w790zCxkg2xzFs2E2jA+iC632gArTrW+8C4Sx+9ZyabPNwAckcsMJfCDYPcWaDwf7snO4SR9OJwyUFXeDMPi1lNs/fOPhH3n4pgPL3VQDj5x8171pQmI/VU1HQcyB4Szbaelhm3lxmRiRDhHPCM0uQSLrxDFwZpOmcmxy55qNxOK7dFdLF6RAp9QH+rqGwNoMhPSd4bd4Asv6Bn9eKLrb0ZNLj+n8/+hQfnMnobCSTspmeTfXlVLLSJycKJ/LbjzjChX/akaPOEftudvPk8PwKJhVAbqQ2E2aKJSvaAExITqJD/2JrnoQhOhNYZqQtRBFw9nu7T+Pymf3JsCpFb/eqAvxfZEeuVWrac6QKrBMpww7AipS+8ETvO1uv1ZXj7DvUw9z1D542E4N9pI0FJwYrDKlhrII7q+YUrD9aDYp086nAK5sKbk+3zdUzTdI43NlAL//OBK6ISmPsNQlq2hJisCO8eAUYJPIXKEhZbQhEtrCkPd+NxUeHZvNOxseEwfXEZ3JxWq+J7sJsz/AEAseHZ10JD23lctXEQMlsooJ+y9jLKF6usvfgtAiGt+vsGfFB6o6me5hQcltMtUw0UMyp+bIbW/hHTLuyqUx1XJbD4cHQtCzGfmGTLHVOqwtLZwjAEUDNjGjwHbQuqvp6CWeAhMimhgsD+6Kf+8MK6Yris3Ec1QsusMi7LeL5l6bic1pEGbSoYJH1sekP/Oa8Rm1TL9sux7+7+LcgaL5nseGgU/zTzTQVlOTKZEaBamFlZU7NipjW7dMJySrvHy0moexRU3WpmIr0C6cYBa7S/6bS4OJsCjNrTfAILB08l3O6P1OYZqIbnxdMsRRnhBg91Vq1rIE+9EjdRvUcprCD51hj4CD8KzJl3hE0wu2S/B9RO7wRNH2WrXmtvEsDTm4yfRbLZXSOI9ODZUco/ihazx8NlbMDTcbR31iIgvMUeV/cR4qYZm0NTQsupWG24YK7viLvbbhDQi2zzLC9WW7o407bA30Ke/TLo8YLfa8RLCVYr/8UcMuAkLJWDuVlqBfsT75xA2pFCHXQsv6q7VHP1TnJ1IKJWWV/9zqcMDVVFsA0WyqlsoOCJkarp/Ifdq8MdtqWzniPJN8qN91loZPVe8/YS3l/jtGB5kQiql6Bc+RxrQlvM03FSz+vXieczFwdhtviG2eIb7sLjUflCPcJQ+jzLY4dnG6j87F4ah61QBWt0KhnH7swucMzThBe3DmHgS+NvMLdmZnjPH4w1Q/OeqcfapaUnmP0cnjctKN26qJCZDuQxIXWyt/ZNdlVh/Uj9ctx0uc96AiJ0f8JyOjZrZgURIc6JDpmtSHpAC5Idi2NI75U+7Z/kjVJGXnuMi2+0g5/bljSyBMVgRyeyue0GEkhWqsbT6RKQlPkuqoROBcR6nzSFZJdCllP+QLK3i71dft/lZadLbuWauqt3sqvjRfMlyiLRK9tuHUSyiAgE9yozlwguMwHf4xWXTapDfmKPtbs7fWM+1T1y141gdM42TxxV+hDitM+GltelHhgqAAAo2i3o8F57H8hTkPS4cEg3Kq+Wgd8joCvV1zxqY7WGRUbH0o2n78ZyYaF0OowuoL3qRGjDILQLdyAJiarh1tuUpZh2zYfk2V7OYBSGvpuP66B7IWq3Q07wvEM/wao2UrrzbEGHqM6Iwgng8rvepMIai4TpcgebCrZUpAePAanZFGLOFzXHPho0nDd0W5a9Lbn6Je/quZr4MOMbJad/ur+/7l9/A7XEmm+psB978U9/gwOH6/T6/Oa5uVs5KwdkPQlhbjFxf4nz01f34IVAyojEhNYXjlGdCmYRTF+N/2Ll72rgtpbRfJe6OF/aRrjReZc51EB1p2hD8X49kHAumD7bTtLeh9IVPMRJimdDSc/VO+3aI7cno9m/Pen7lof6GdjhD5duCEUsJ0qvsF1uMEhz63dAEsPBSHf/oNmNgWLBYVIlew0hRbLIpP19frYQZToqrVgU0bJyRUFc9YMabHfLjOxoqGOd98Zukqn3jufXBdyVQ8qlPN38k/JX9+Uia/PEq5W50IYvWrJiGYAb5RbT0vOzlZVAoKOptcEWsm/9Zyq2ffUfsOFER1jBsfGIM1NSEkk1cMIwd80fBNXFtheYqE6jlF8TOKEYHi+qy7mwNhZ6H5w95SP61SYa7qaYeTiCFPXaqT3zTHsjUTfq9WHF48qxtyemU9g5hM0PDdd2PGKhbsbfdo/PFrn6f4ZpwnLz09DIFzkacZXL2P5/d5cahlClegHEepsfKrTUpY2OoIwkAsrKtPYyIRYdKg4F9isGr4QaR9ARZnppIfdO40VUm1qwi+QO8bOBtzIp9J7TGSJ3Z2rUFTTKCEl2N8pQE0kQ73jUC1JbOk0BZARPvy9/0fK9g+N183D+i79EkRyPyrTuEGk4+TQQNkuJIgcqxPnXo0sibPEEIlXMuiRb9VKu64adKAMPNZzfQW1wwVa+IljJVHOPYTg/sGAj+fOfIsht2NhW4VtBU27T/DilLqbg+2ai4fWD0arwN88VxsKDHoM7D4gFt1OGX3U4PUL7iru82DPIeU55LFb2oiXynVshyExB2Uo7uoS2hF72gTT5H1lNKnSIX4Yh9uKKMIZ7YNLj/jLKq9rKhceZ6NEAQJw2BG+Y7rbre2FOC7ffv8FjyOJ7t8WHtbRPp5710+/wYOOUM3JMxdAYEbp1XcDZRd2Di2TkUlYGLIO1Mm8QiMnob2i7O8vhyYtGBfa7hZIHDUqT/2i7k6hLEEOppa3K49ZrWvV3aeHGN/JC9VGhkD2u+i5N+mZRGnZfNkY8/a7hLrj2ReryL93sKabpUwfAREPGcjVGpo7XKJHLqcsRtqtHyY6whVch8gF/ZfzwEp5PcxqWZ216+bnW0idNm9YT3HGamtLe0D9vxsffBoTPF3KXtQvydQCAYxLq0eQ1xKRME695gawmct+2lshRknqwUD/zPt0+iOEVf487ovqTr7PfLhv7PyKEjImO6XOoEuyizN82lq2fY4pKh42ccjXC77G75TGrI+EOQibKMdjlegiZ/TfbN46bYwp8nENtc4mU9SNzVvaTrPMvC60Wd4OkMYm9wcNWqaj608eeSpb0nEF5vF/aa4CsQSsHgqAwNxt7VvTp+7bkn+kim7BdY69M6AormTHuRsfG26+eA/vvodMrNUvb2vfY7aVv5YN6eFaf5YustiYvwLtfYnjqSMz1eMTiY8UFe9HQPXg0tz46UbeQQqfC/7ypGj9gv7KqLynd+RHIrwh865oJS1IMjGXcb68eExl3qOfgyQv/BVBLAwQUAAIACABTY3NNKwvAbUoAAABrAAAAGwAAAHVuaXZlcnNhbC91bml2ZXJzYWwucG5nLnhtbLOxr8jNUShLLSrOzM+zVTLUM1Cyt+PlsikoSi3LTC1XqACKGekZQICSQiUqtzwzpSQDKGRgbowQzEjNTM8osVWyMDCFC+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+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V Expenditure Patter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Thinkbox_Red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3.xml><?xml version="1.0" encoding="utf-8"?>
<a:theme xmlns:a="http://schemas.openxmlformats.org/drawingml/2006/main" name="1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ThinkboxPowerPoint_Template_Nov17_FINAL</Template>
  <TotalTime>0</TotalTime>
  <Words>983</Words>
  <Application>Microsoft Office PowerPoint</Application>
  <PresentationFormat>Widescreen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FoundersGrotesk-Regular</vt:lpstr>
      <vt:lpstr>Söhne</vt:lpstr>
      <vt:lpstr>Thinkbox</vt:lpstr>
      <vt:lpstr>Thinkbox_Red</vt:lpstr>
      <vt:lpstr>1_Thinkbox</vt:lpstr>
      <vt:lpstr>TV investment &amp; Pricing</vt:lpstr>
      <vt:lpstr>The biggest spenders on TV in 2023</vt:lpstr>
      <vt:lpstr>791 advertisers used TV for the first time in 2023</vt:lpstr>
      <vt:lpstr>Online born businesses are the biggest investors in TV</vt:lpstr>
      <vt:lpstr>Online born businesses by category</vt:lpstr>
      <vt:lpstr>Online born businesses by category</vt:lpstr>
      <vt:lpstr>671 advertisers spent less than £50k on TV in 2023</vt:lpstr>
      <vt:lpstr>TV remains the lowest priced video channel</vt:lpstr>
      <vt:lpstr>TV advertising is great value</vt:lpstr>
      <vt:lpstr>Average TV view costs 0.65p (in 2023)</vt:lpstr>
      <vt:lpstr>Linear pricing declined in 2023</vt:lpstr>
      <vt:lpstr>In real terms 2023 linear price for broad audiences is at an all-time low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Expenditure Patterns</dc:title>
  <dc:creator>Kate Allinson</dc:creator>
  <cp:lastModifiedBy>Nailah Uddin</cp:lastModifiedBy>
  <cp:revision>257</cp:revision>
  <dcterms:created xsi:type="dcterms:W3CDTF">2018-01-08T09:43:04Z</dcterms:created>
  <dcterms:modified xsi:type="dcterms:W3CDTF">2024-04-19T13:39:02Z</dcterms:modified>
</cp:coreProperties>
</file>