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4.xml" ContentType="application/vnd.openxmlformats-officedocument.theme+xml"/>
  <Override PartName="/ppt/tags/tag9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22" r:id="rId3"/>
  </p:sldMasterIdLst>
  <p:notesMasterIdLst>
    <p:notesMasterId r:id="rId13"/>
  </p:notesMasterIdLst>
  <p:sldIdLst>
    <p:sldId id="379" r:id="rId4"/>
    <p:sldId id="11406" r:id="rId5"/>
    <p:sldId id="11432" r:id="rId6"/>
    <p:sldId id="11422" r:id="rId7"/>
    <p:sldId id="11434" r:id="rId8"/>
    <p:sldId id="11435" r:id="rId9"/>
    <p:sldId id="4911" r:id="rId10"/>
    <p:sldId id="4837" r:id="rId11"/>
    <p:sldId id="11433"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31452B-FC13-47A0-97CB-FC10194E1CD7}">
          <p14:sldIdLst>
            <p14:sldId id="379"/>
            <p14:sldId id="11406"/>
            <p14:sldId id="11432"/>
            <p14:sldId id="11422"/>
            <p14:sldId id="11434"/>
            <p14:sldId id="11435"/>
            <p14:sldId id="4911"/>
            <p14:sldId id="4837"/>
            <p14:sldId id="114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84336" autoAdjust="0"/>
  </p:normalViewPr>
  <p:slideViewPr>
    <p:cSldViewPr snapToGrid="0">
      <p:cViewPr varScale="1">
        <p:scale>
          <a:sx n="93" d="100"/>
          <a:sy n="93" d="100"/>
        </p:scale>
        <p:origin x="624"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4655460844027E-2"/>
          <c:y val="3.4026272569197914E-2"/>
          <c:w val="0.94298717779312458"/>
          <c:h val="0.88198022676549959"/>
        </c:manualLayout>
      </c:layout>
      <c:barChart>
        <c:barDir val="bar"/>
        <c:grouping val="clustered"/>
        <c:varyColors val="0"/>
        <c:ser>
          <c:idx val="0"/>
          <c:order val="0"/>
          <c:tx>
            <c:strRef>
              <c:f>Sheet1!$B$1</c:f>
              <c:strCache>
                <c:ptCount val="1"/>
                <c:pt idx="0">
                  <c:v>Impacts (billions)</c:v>
                </c:pt>
              </c:strCache>
            </c:strRef>
          </c:tx>
          <c:spPr>
            <a:solidFill>
              <a:schemeClr val="accent5"/>
            </a:solidFill>
          </c:spPr>
          <c:invertIfNegative val="0"/>
          <c:dLbls>
            <c:dLbl>
              <c:idx val="0"/>
              <c:layout>
                <c:manualLayout>
                  <c:x val="-4.602076325946475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22-4CC1-B208-71014B0E7B86}"/>
                </c:ext>
              </c:extLst>
            </c:dLbl>
            <c:dLbl>
              <c:idx val="1"/>
              <c:layout>
                <c:manualLayout>
                  <c:x val="-5.159903759394533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22-4CC1-B208-71014B0E7B86}"/>
                </c:ext>
              </c:extLst>
            </c:dLbl>
            <c:dLbl>
              <c:idx val="2"/>
              <c:layout>
                <c:manualLayout>
                  <c:x val="-4.880990042670504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22-4CC1-B208-71014B0E7B86}"/>
                </c:ext>
              </c:extLst>
            </c:dLbl>
            <c:dLbl>
              <c:idx val="3"/>
              <c:layout>
                <c:manualLayout>
                  <c:x val="-4.880990042670499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22-4CC1-B208-71014B0E7B86}"/>
                </c:ext>
              </c:extLst>
            </c:dLbl>
            <c:dLbl>
              <c:idx val="4"/>
              <c:layout>
                <c:manualLayout>
                  <c:x val="-4.7415331843084954E-2"/>
                  <c:y val="-3.0931757229243303E-3"/>
                </c:manualLayout>
              </c:layout>
              <c:tx>
                <c:rich>
                  <a:bodyPr/>
                  <a:lstStyle/>
                  <a:p>
                    <a:r>
                      <a:rPr lang="en-US"/>
                      <a:t>7.7</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4.0944533615087431E-2"/>
                      <c:h val="5.1982986376581927E-2"/>
                    </c:manualLayout>
                  </c15:layout>
                  <c15:showDataLabelsRange val="0"/>
                </c:ext>
                <c:ext xmlns:c16="http://schemas.microsoft.com/office/drawing/2014/chart" uri="{C3380CC4-5D6E-409C-BE32-E72D297353CC}">
                  <c16:uniqueId val="{00000005-9922-4CC1-B208-71014B0E7B86}"/>
                </c:ext>
              </c:extLst>
            </c:dLbl>
            <c:dLbl>
              <c:idx val="5"/>
              <c:layout>
                <c:manualLayout>
                  <c:x val="-5.299360617756553E-2"/>
                  <c:y val="-1.134195983311146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22-4CC1-B208-71014B0E7B86}"/>
                </c:ext>
              </c:extLst>
            </c:dLbl>
            <c:dLbl>
              <c:idx val="6"/>
              <c:layout>
                <c:manualLayout>
                  <c:x val="-4.46261946758446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22-4CC1-B208-71014B0E7B86}"/>
                </c:ext>
              </c:extLst>
            </c:dLbl>
            <c:dLbl>
              <c:idx val="7"/>
              <c:layout>
                <c:manualLayout>
                  <c:x val="-3.6258783174123746E-2"/>
                  <c:y val="-1.134195983311146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22-4CC1-B208-71014B0E7B86}"/>
                </c:ext>
              </c:extLst>
            </c:dLbl>
            <c:dLbl>
              <c:idx val="8"/>
              <c:layout>
                <c:manualLayout>
                  <c:x val="-4.3231626092224494E-2"/>
                  <c:y val="3.093297506290606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22-4CC1-B208-71014B0E7B86}"/>
                </c:ext>
              </c:extLst>
            </c:dLbl>
            <c:dLbl>
              <c:idx val="9"/>
              <c:layout>
                <c:manualLayout>
                  <c:x val="-4.0442488924984206E-2"/>
                  <c:y val="-1.134195983311146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22-4CC1-B208-71014B0E7B86}"/>
                </c:ext>
              </c:extLst>
            </c:dLbl>
            <c:spPr>
              <a:noFill/>
              <a:ln>
                <a:noFill/>
              </a:ln>
              <a:effectLst/>
            </c:spPr>
            <c:txPr>
              <a:bodyPr wrap="square" lIns="38100" tIns="19050" rIns="38100" bIns="19050" anchor="ctr">
                <a:spAutoFit/>
              </a:bodyPr>
              <a:lstStyle/>
              <a:p>
                <a:pPr>
                  <a:defRPr sz="12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Procter &amp; gamble uk</c:v>
                </c:pt>
                <c:pt idx="1">
                  <c:v>Sky uk</c:v>
                </c:pt>
                <c:pt idx="2">
                  <c:v>Unilever</c:v>
                </c:pt>
                <c:pt idx="3">
                  <c:v>Loreal uk</c:v>
                </c:pt>
                <c:pt idx="4">
                  <c:v>Reckitt benckiser</c:v>
                </c:pt>
                <c:pt idx="5">
                  <c:v>Tesco</c:v>
                </c:pt>
                <c:pt idx="6">
                  <c:v>Mcdonalds restaurant</c:v>
                </c:pt>
                <c:pt idx="7">
                  <c:v>Amazon.co.uk</c:v>
                </c:pt>
                <c:pt idx="8">
                  <c:v>Everything everywher</c:v>
                </c:pt>
                <c:pt idx="9">
                  <c:v>British telecommunic</c:v>
                </c:pt>
              </c:strCache>
            </c:strRef>
          </c:cat>
          <c:val>
            <c:numRef>
              <c:f>Sheet1!$B$2:$B$11</c:f>
              <c:numCache>
                <c:formatCode>0.0</c:formatCode>
                <c:ptCount val="10"/>
                <c:pt idx="0">
                  <c:v>23.4146569991</c:v>
                </c:pt>
                <c:pt idx="1">
                  <c:v>19.928061654900002</c:v>
                </c:pt>
                <c:pt idx="2">
                  <c:v>15.3863715146</c:v>
                </c:pt>
                <c:pt idx="3">
                  <c:v>9.9436272419999998</c:v>
                </c:pt>
                <c:pt idx="4">
                  <c:v>7.8974729620000002</c:v>
                </c:pt>
                <c:pt idx="5">
                  <c:v>7.2660270336000004</c:v>
                </c:pt>
                <c:pt idx="6">
                  <c:v>7.2137210096999995</c:v>
                </c:pt>
                <c:pt idx="7">
                  <c:v>7.1215946307999998</c:v>
                </c:pt>
                <c:pt idx="8">
                  <c:v>6.8824925008999998</c:v>
                </c:pt>
                <c:pt idx="9">
                  <c:v>6.44176824</c:v>
                </c:pt>
              </c:numCache>
            </c:numRef>
          </c:val>
          <c:extLst>
            <c:ext xmlns:c16="http://schemas.microsoft.com/office/drawing/2014/chart" uri="{C3380CC4-5D6E-409C-BE32-E72D297353CC}">
              <c16:uniqueId val="{0000000A-8E5A-437B-A6E7-DDF55565D32F}"/>
            </c:ext>
          </c:extLst>
        </c:ser>
        <c:dLbls>
          <c:dLblPos val="outEnd"/>
          <c:showLegendKey val="0"/>
          <c:showVal val="1"/>
          <c:showCatName val="0"/>
          <c:showSerName val="0"/>
          <c:showPercent val="0"/>
          <c:showBubbleSize val="0"/>
        </c:dLbls>
        <c:gapWidth val="50"/>
        <c:axId val="41183104"/>
        <c:axId val="41288832"/>
      </c:barChart>
      <c:catAx>
        <c:axId val="41183104"/>
        <c:scaling>
          <c:orientation val="maxMin"/>
        </c:scaling>
        <c:delete val="1"/>
        <c:axPos val="l"/>
        <c:numFmt formatCode="General" sourceLinked="1"/>
        <c:majorTickMark val="out"/>
        <c:minorTickMark val="none"/>
        <c:tickLblPos val="nextTo"/>
        <c:crossAx val="41288832"/>
        <c:crossesAt val="0"/>
        <c:auto val="1"/>
        <c:lblAlgn val="ctr"/>
        <c:lblOffset val="100"/>
        <c:noMultiLvlLbl val="0"/>
      </c:catAx>
      <c:valAx>
        <c:axId val="41288832"/>
        <c:scaling>
          <c:orientation val="minMax"/>
        </c:scaling>
        <c:delete val="0"/>
        <c:axPos val="b"/>
        <c:majorGridlines>
          <c:spPr>
            <a:ln>
              <a:solidFill>
                <a:srgbClr val="D9D9D9"/>
              </a:solidFill>
            </a:ln>
          </c:spPr>
        </c:majorGridlines>
        <c:numFmt formatCode="#,##0" sourceLinked="0"/>
        <c:majorTickMark val="out"/>
        <c:minorTickMark val="none"/>
        <c:tickLblPos val="nextTo"/>
        <c:spPr>
          <a:ln>
            <a:noFill/>
          </a:ln>
        </c:spPr>
        <c:txPr>
          <a:bodyPr/>
          <a:lstStyle/>
          <a:p>
            <a:pPr>
              <a:defRPr sz="1200" b="1"/>
            </a:pPr>
            <a:endParaRPr lang="en-US"/>
          </a:p>
        </c:txPr>
        <c:crossAx val="41183104"/>
        <c:crosses val="max"/>
        <c:crossBetween val="between"/>
        <c:majorUnit val="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71968365645613E-2"/>
          <c:y val="3.4038851494660509E-2"/>
          <c:w val="0.89962483798603632"/>
          <c:h val="0.72955875341596566"/>
        </c:manualLayout>
      </c:layout>
      <c:barChart>
        <c:barDir val="col"/>
        <c:grouping val="clustered"/>
        <c:varyColors val="0"/>
        <c:ser>
          <c:idx val="0"/>
          <c:order val="0"/>
          <c:tx>
            <c:strRef>
              <c:f>Sheet1!$B$1</c:f>
              <c:strCache>
                <c:ptCount val="1"/>
                <c:pt idx="0">
                  <c:v>2022</c:v>
                </c:pt>
              </c:strCache>
            </c:strRef>
          </c:tx>
          <c:spPr>
            <a:solidFill>
              <a:srgbClr val="00A5D7"/>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5E50-4AF0-8F19-218E9BC36232}"/>
              </c:ext>
            </c:extLst>
          </c:dPt>
          <c:dPt>
            <c:idx val="10"/>
            <c:invertIfNegative val="0"/>
            <c:bubble3D val="0"/>
            <c:spPr>
              <a:solidFill>
                <a:srgbClr val="00A5D7"/>
              </a:solidFill>
              <a:ln>
                <a:noFill/>
              </a:ln>
              <a:effectLst/>
            </c:spPr>
            <c:extLst>
              <c:ext xmlns:c16="http://schemas.microsoft.com/office/drawing/2014/chart" uri="{C3380CC4-5D6E-409C-BE32-E72D297353CC}">
                <c16:uniqueId val="{00000003-5E50-4AF0-8F19-218E9BC36232}"/>
              </c:ext>
            </c:extLst>
          </c:dPt>
          <c:cat>
            <c:strRef>
              <c:f>Sheet1!$A$2:$A$12</c:f>
              <c:strCache>
                <c:ptCount val="11"/>
                <c:pt idx="0">
                  <c:v>Online Born</c:v>
                </c:pt>
                <c:pt idx="1">
                  <c:v>Food</c:v>
                </c:pt>
                <c:pt idx="2">
                  <c:v>Cosmetics &amp; Personal Care</c:v>
                </c:pt>
                <c:pt idx="3">
                  <c:v>Finance</c:v>
                </c:pt>
                <c:pt idx="4">
                  <c:v>Entertainment &amp; Leisure</c:v>
                </c:pt>
                <c:pt idx="5">
                  <c:v>Telecoms</c:v>
                </c:pt>
                <c:pt idx="6">
                  <c:v>Government Social Political Organisation</c:v>
                </c:pt>
                <c:pt idx="7">
                  <c:v>Travel &amp; Transport</c:v>
                </c:pt>
                <c:pt idx="8">
                  <c:v>Motors</c:v>
                </c:pt>
                <c:pt idx="9">
                  <c:v>Household Fmcg</c:v>
                </c:pt>
                <c:pt idx="10">
                  <c:v>Retail</c:v>
                </c:pt>
              </c:strCache>
            </c:strRef>
          </c:cat>
          <c:val>
            <c:numRef>
              <c:f>Sheet1!$B$2:$B$12</c:f>
              <c:numCache>
                <c:formatCode>_-* #,##0_-;\-* #,##0_-;_-* "-"??_-;_-@_-</c:formatCode>
                <c:ptCount val="11"/>
                <c:pt idx="0">
                  <c:v>1062.813674</c:v>
                </c:pt>
                <c:pt idx="1">
                  <c:v>499.99565899999999</c:v>
                </c:pt>
                <c:pt idx="2">
                  <c:v>458.160166</c:v>
                </c:pt>
                <c:pt idx="3">
                  <c:v>392.48228399999999</c:v>
                </c:pt>
                <c:pt idx="4">
                  <c:v>388.64542699999998</c:v>
                </c:pt>
                <c:pt idx="5">
                  <c:v>326.15370100000001</c:v>
                </c:pt>
                <c:pt idx="6">
                  <c:v>290.743379</c:v>
                </c:pt>
                <c:pt idx="7">
                  <c:v>254.193308</c:v>
                </c:pt>
                <c:pt idx="8">
                  <c:v>226.83117999999999</c:v>
                </c:pt>
                <c:pt idx="9">
                  <c:v>206.66690500000001</c:v>
                </c:pt>
                <c:pt idx="10">
                  <c:v>199.28487200000001</c:v>
                </c:pt>
              </c:numCache>
            </c:numRef>
          </c:val>
          <c:extLst>
            <c:ext xmlns:c16="http://schemas.microsoft.com/office/drawing/2014/chart" uri="{C3380CC4-5D6E-409C-BE32-E72D297353CC}">
              <c16:uniqueId val="{00000004-5E50-4AF0-8F19-218E9BC36232}"/>
            </c:ext>
          </c:extLst>
        </c:ser>
        <c:dLbls>
          <c:showLegendKey val="0"/>
          <c:showVal val="0"/>
          <c:showCatName val="0"/>
          <c:showSerName val="0"/>
          <c:showPercent val="0"/>
          <c:showBubbleSize val="0"/>
        </c:dLbls>
        <c:gapWidth val="43"/>
        <c:overlap val="-27"/>
        <c:axId val="466111976"/>
        <c:axId val="466112304"/>
      </c:barChart>
      <c:catAx>
        <c:axId val="466111976"/>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466112304"/>
        <c:crosses val="autoZero"/>
        <c:auto val="1"/>
        <c:lblAlgn val="ctr"/>
        <c:lblOffset val="100"/>
        <c:noMultiLvlLbl val="0"/>
      </c:catAx>
      <c:valAx>
        <c:axId val="466112304"/>
        <c:scaling>
          <c:orientation val="minMax"/>
          <c:max val="13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6611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71968365645613E-2"/>
          <c:y val="3.4038851494660509E-2"/>
          <c:w val="0.89962483798603632"/>
          <c:h val="0.72955875341596566"/>
        </c:manualLayout>
      </c:layout>
      <c:barChart>
        <c:barDir val="col"/>
        <c:grouping val="stacked"/>
        <c:varyColors val="0"/>
        <c:ser>
          <c:idx val="0"/>
          <c:order val="0"/>
          <c:tx>
            <c:strRef>
              <c:f>Sheet1!$B$1</c:f>
              <c:strCache>
                <c:ptCount val="1"/>
                <c:pt idx="0">
                  <c:v>Everything Else</c:v>
                </c:pt>
              </c:strCache>
            </c:strRef>
          </c:tx>
          <c:spPr>
            <a:solidFill>
              <a:srgbClr val="00A5D7"/>
            </a:solidFill>
            <a:ln>
              <a:noFill/>
            </a:ln>
            <a:effectLst/>
          </c:spPr>
          <c:invertIfNegative val="0"/>
          <c:dLbls>
            <c:dLbl>
              <c:idx val="0"/>
              <c:tx>
                <c:rich>
                  <a:bodyPr/>
                  <a:lstStyle/>
                  <a:p>
                    <a:fld id="{C5824C85-3AC5-465E-B39C-91F555E99C77}"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E8D3-4548-B7C0-A946A9C6FE08}"/>
                </c:ext>
              </c:extLst>
            </c:dLbl>
            <c:dLbl>
              <c:idx val="1"/>
              <c:tx>
                <c:rich>
                  <a:bodyPr/>
                  <a:lstStyle/>
                  <a:p>
                    <a:fld id="{93AB69C9-8D1A-4F01-B596-7BCCBFE4EE8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8D3-4548-B7C0-A946A9C6FE08}"/>
                </c:ext>
              </c:extLst>
            </c:dLbl>
            <c:dLbl>
              <c:idx val="2"/>
              <c:tx>
                <c:rich>
                  <a:bodyPr/>
                  <a:lstStyle/>
                  <a:p>
                    <a:fld id="{352CFE42-2EBB-48E3-A156-F3F2F2D6701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8D3-4548-B7C0-A946A9C6FE08}"/>
                </c:ext>
              </c:extLst>
            </c:dLbl>
            <c:dLbl>
              <c:idx val="3"/>
              <c:tx>
                <c:rich>
                  <a:bodyPr/>
                  <a:lstStyle/>
                  <a:p>
                    <a:fld id="{95C2F4BD-DD1C-4895-8ADA-7CE21E7C2CC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E8D3-4548-B7C0-A946A9C6FE08}"/>
                </c:ext>
              </c:extLst>
            </c:dLbl>
            <c:dLbl>
              <c:idx val="4"/>
              <c:tx>
                <c:rich>
                  <a:bodyPr/>
                  <a:lstStyle/>
                  <a:p>
                    <a:fld id="{358C7777-7999-4D67-9091-E9C73090736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8D3-4548-B7C0-A946A9C6FE08}"/>
                </c:ext>
              </c:extLst>
            </c:dLbl>
            <c:dLbl>
              <c:idx val="5"/>
              <c:tx>
                <c:rich>
                  <a:bodyPr/>
                  <a:lstStyle/>
                  <a:p>
                    <a:fld id="{A426502B-5126-420D-8B08-CACA088626C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8D3-4548-B7C0-A946A9C6FE08}"/>
                </c:ext>
              </c:extLst>
            </c:dLbl>
            <c:dLbl>
              <c:idx val="6"/>
              <c:tx>
                <c:rich>
                  <a:bodyPr/>
                  <a:lstStyle/>
                  <a:p>
                    <a:fld id="{93A4EC54-99B1-4C09-AE49-7188DF4322F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8D3-4548-B7C0-A946A9C6FE08}"/>
                </c:ext>
              </c:extLst>
            </c:dLbl>
            <c:dLbl>
              <c:idx val="7"/>
              <c:tx>
                <c:rich>
                  <a:bodyPr/>
                  <a:lstStyle/>
                  <a:p>
                    <a:fld id="{A924D3B1-2945-4D1E-B71A-9F1575F46E3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8D3-4548-B7C0-A946A9C6FE08}"/>
                </c:ext>
              </c:extLst>
            </c:dLbl>
            <c:dLbl>
              <c:idx val="8"/>
              <c:tx>
                <c:rich>
                  <a:bodyPr/>
                  <a:lstStyle/>
                  <a:p>
                    <a:fld id="{9D838985-FC30-44F5-8773-E627CBA3DC3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8D3-4548-B7C0-A946A9C6FE08}"/>
                </c:ext>
              </c:extLst>
            </c:dLbl>
            <c:dLbl>
              <c:idx val="9"/>
              <c:tx>
                <c:rich>
                  <a:bodyPr/>
                  <a:lstStyle/>
                  <a:p>
                    <a:fld id="{6E10C562-9F81-490F-AC8E-19B3FF1EC71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E8D3-4548-B7C0-A946A9C6FE08}"/>
                </c:ext>
              </c:extLst>
            </c:dLbl>
            <c:dLbl>
              <c:idx val="10"/>
              <c:tx>
                <c:rich>
                  <a:bodyPr/>
                  <a:lstStyle/>
                  <a:p>
                    <a:fld id="{A3A5414D-0059-484E-A03C-F3E8CDE39E0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E8D3-4548-B7C0-A946A9C6FE08}"/>
                </c:ext>
              </c:extLst>
            </c:dLbl>
            <c:dLbl>
              <c:idx val="11"/>
              <c:tx>
                <c:rich>
                  <a:bodyPr/>
                  <a:lstStyle/>
                  <a:p>
                    <a:fld id="{2A7C3111-6CE9-462E-983C-EC4D3884EDF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E8D3-4548-B7C0-A946A9C6FE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Finance</c:v>
                </c:pt>
                <c:pt idx="1">
                  <c:v>Entertainment &amp; Leisure</c:v>
                </c:pt>
                <c:pt idx="2">
                  <c:v>Food</c:v>
                </c:pt>
                <c:pt idx="3">
                  <c:v>Cosmetics &amp; Personal Care</c:v>
                </c:pt>
                <c:pt idx="4">
                  <c:v>Telecoms</c:v>
                </c:pt>
                <c:pt idx="5">
                  <c:v>Travel &amp; Transport</c:v>
                </c:pt>
                <c:pt idx="6">
                  <c:v>Government Social Political Organisation</c:v>
                </c:pt>
                <c:pt idx="7">
                  <c:v>Motors</c:v>
                </c:pt>
                <c:pt idx="8">
                  <c:v>Household Equipment &amp; Diy</c:v>
                </c:pt>
                <c:pt idx="9">
                  <c:v>Retail</c:v>
                </c:pt>
                <c:pt idx="10">
                  <c:v>Household Fmcg</c:v>
                </c:pt>
                <c:pt idx="11">
                  <c:v>Electronics, Household Appliances &amp; Tech</c:v>
                </c:pt>
              </c:strCache>
            </c:strRef>
          </c:cat>
          <c:val>
            <c:numRef>
              <c:f>Sheet1!$B$2:$B$13</c:f>
              <c:numCache>
                <c:formatCode>_-* #,##0_-;\-* #,##0_-;_-* "-"??_-;_-@_-</c:formatCode>
                <c:ptCount val="12"/>
                <c:pt idx="0">
                  <c:v>392.48228399999999</c:v>
                </c:pt>
                <c:pt idx="1">
                  <c:v>388.64542699999998</c:v>
                </c:pt>
                <c:pt idx="2">
                  <c:v>499.99565899999999</c:v>
                </c:pt>
                <c:pt idx="3">
                  <c:v>458.160166</c:v>
                </c:pt>
                <c:pt idx="4">
                  <c:v>326.15370100000001</c:v>
                </c:pt>
                <c:pt idx="5">
                  <c:v>254.193308</c:v>
                </c:pt>
                <c:pt idx="6">
                  <c:v>290.743379</c:v>
                </c:pt>
                <c:pt idx="7">
                  <c:v>226.83117999999999</c:v>
                </c:pt>
                <c:pt idx="8">
                  <c:v>189.47702799999999</c:v>
                </c:pt>
                <c:pt idx="9">
                  <c:v>199.28487200000001</c:v>
                </c:pt>
                <c:pt idx="10">
                  <c:v>206.66690500000001</c:v>
                </c:pt>
                <c:pt idx="11">
                  <c:v>178.51413400000001</c:v>
                </c:pt>
              </c:numCache>
            </c:numRef>
          </c:val>
          <c:extLst>
            <c:ext xmlns:c15="http://schemas.microsoft.com/office/drawing/2012/chart" uri="{02D57815-91ED-43cb-92C2-25804820EDAC}">
              <c15:datalabelsRange>
                <c15:f>Sheet1!$B$18:$B$30</c15:f>
                <c15:dlblRangeCache>
                  <c:ptCount val="13"/>
                  <c:pt idx="0">
                    <c:v>66%</c:v>
                  </c:pt>
                  <c:pt idx="1">
                    <c:v>70%</c:v>
                  </c:pt>
                  <c:pt idx="2">
                    <c:v>92%</c:v>
                  </c:pt>
                  <c:pt idx="3">
                    <c:v>99%</c:v>
                  </c:pt>
                  <c:pt idx="4">
                    <c:v>89%</c:v>
                  </c:pt>
                  <c:pt idx="5">
                    <c:v>72%</c:v>
                  </c:pt>
                  <c:pt idx="6">
                    <c:v>92%</c:v>
                  </c:pt>
                  <c:pt idx="7">
                    <c:v>75%</c:v>
                  </c:pt>
                  <c:pt idx="8">
                    <c:v>83%</c:v>
                  </c:pt>
                  <c:pt idx="9">
                    <c:v>94%</c:v>
                  </c:pt>
                  <c:pt idx="10">
                    <c:v>98%</c:v>
                  </c:pt>
                  <c:pt idx="11">
                    <c:v>90%</c:v>
                  </c:pt>
                  <c:pt idx="12">
                    <c:v>94%</c:v>
                  </c:pt>
                </c15:dlblRangeCache>
              </c15:datalabelsRange>
            </c:ext>
            <c:ext xmlns:c16="http://schemas.microsoft.com/office/drawing/2014/chart" uri="{C3380CC4-5D6E-409C-BE32-E72D297353CC}">
              <c16:uniqueId val="{00000000-E8D3-4548-B7C0-A946A9C6FE08}"/>
            </c:ext>
          </c:extLst>
        </c:ser>
        <c:ser>
          <c:idx val="1"/>
          <c:order val="1"/>
          <c:tx>
            <c:strRef>
              <c:f>Sheet1!$C$1</c:f>
              <c:strCache>
                <c:ptCount val="1"/>
                <c:pt idx="0">
                  <c:v>Online Born</c:v>
                </c:pt>
              </c:strCache>
            </c:strRef>
          </c:tx>
          <c:spPr>
            <a:solidFill>
              <a:schemeClr val="accent5"/>
            </a:solidFill>
            <a:ln>
              <a:noFill/>
            </a:ln>
            <a:effectLst/>
          </c:spPr>
          <c:invertIfNegative val="0"/>
          <c:dLbls>
            <c:dLbl>
              <c:idx val="0"/>
              <c:tx>
                <c:rich>
                  <a:bodyPr/>
                  <a:lstStyle/>
                  <a:p>
                    <a:fld id="{A2188186-4A63-4526-8E6E-9C603B41B493}"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8D3-4548-B7C0-A946A9C6FE08}"/>
                </c:ext>
              </c:extLst>
            </c:dLbl>
            <c:dLbl>
              <c:idx val="1"/>
              <c:tx>
                <c:rich>
                  <a:bodyPr/>
                  <a:lstStyle/>
                  <a:p>
                    <a:fld id="{42EC5664-4C37-4955-A944-DB2B7059029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8D3-4548-B7C0-A946A9C6FE08}"/>
                </c:ext>
              </c:extLst>
            </c:dLbl>
            <c:dLbl>
              <c:idx val="2"/>
              <c:tx>
                <c:rich>
                  <a:bodyPr/>
                  <a:lstStyle/>
                  <a:p>
                    <a:fld id="{38DE6B60-0663-42BB-91F7-5BE28D10E11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8D3-4548-B7C0-A946A9C6FE08}"/>
                </c:ext>
              </c:extLst>
            </c:dLbl>
            <c:dLbl>
              <c:idx val="3"/>
              <c:layout>
                <c:manualLayout>
                  <c:x val="0"/>
                  <c:y val="-3.0350863147480131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fld id="{84381BC3-694E-4AAD-8239-005103A38FD4}" type="CELLRANGE">
                      <a:rPr lang="en-US">
                        <a:solidFill>
                          <a:schemeClr val="tx1">
                            <a:lumMod val="50000"/>
                            <a:lumOff val="50000"/>
                          </a:schemeClr>
                        </a:solidFill>
                      </a:rPr>
                      <a:pPr>
                        <a:defRPr b="1">
                          <a:solidFill>
                            <a:schemeClr val="tx1">
                              <a:lumMod val="50000"/>
                              <a:lumOff val="50000"/>
                            </a:schemeClr>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8D3-4548-B7C0-A946A9C6FE08}"/>
                </c:ext>
              </c:extLst>
            </c:dLbl>
            <c:dLbl>
              <c:idx val="4"/>
              <c:tx>
                <c:rich>
                  <a:bodyPr/>
                  <a:lstStyle/>
                  <a:p>
                    <a:fld id="{C07BEABF-9B25-4721-88B7-BF22D1F54A5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8D3-4548-B7C0-A946A9C6FE08}"/>
                </c:ext>
              </c:extLst>
            </c:dLbl>
            <c:dLbl>
              <c:idx val="5"/>
              <c:tx>
                <c:rich>
                  <a:bodyPr/>
                  <a:lstStyle/>
                  <a:p>
                    <a:fld id="{505C3E7F-CBED-4065-804B-F4D2A609F6C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8D3-4548-B7C0-A946A9C6FE08}"/>
                </c:ext>
              </c:extLst>
            </c:dLbl>
            <c:dLbl>
              <c:idx val="6"/>
              <c:layout>
                <c:manualLayout>
                  <c:x val="0"/>
                  <c:y val="-4.2491208406472199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fld id="{E06634E0-3F4A-46CC-805E-FDFFD1DB06EC}" type="CELLRANGE">
                      <a:rPr lang="en-US">
                        <a:solidFill>
                          <a:schemeClr val="tx1">
                            <a:lumMod val="50000"/>
                            <a:lumOff val="50000"/>
                          </a:schemeClr>
                        </a:solidFill>
                      </a:rPr>
                      <a:pPr>
                        <a:defRPr b="1">
                          <a:solidFill>
                            <a:schemeClr val="tx1">
                              <a:lumMod val="50000"/>
                              <a:lumOff val="50000"/>
                            </a:schemeClr>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8D3-4548-B7C0-A946A9C6FE08}"/>
                </c:ext>
              </c:extLst>
            </c:dLbl>
            <c:dLbl>
              <c:idx val="7"/>
              <c:tx>
                <c:rich>
                  <a:bodyPr/>
                  <a:lstStyle/>
                  <a:p>
                    <a:fld id="{EC710145-F8FF-445E-A39A-396C93D83A7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8D3-4548-B7C0-A946A9C6FE08}"/>
                </c:ext>
              </c:extLst>
            </c:dLbl>
            <c:dLbl>
              <c:idx val="8"/>
              <c:tx>
                <c:rich>
                  <a:bodyPr/>
                  <a:lstStyle/>
                  <a:p>
                    <a:fld id="{07A3962F-9EF0-4676-BAA6-D153C9BDF1E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8D3-4548-B7C0-A946A9C6FE08}"/>
                </c:ext>
              </c:extLst>
            </c:dLbl>
            <c:dLbl>
              <c:idx val="9"/>
              <c:layout>
                <c:manualLayout>
                  <c:x val="-1.1081587357985531E-3"/>
                  <c:y val="-3.6421035776976175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fld id="{41A965E9-37E9-472E-938D-4FA32787D470}" type="CELLRANGE">
                      <a:rPr lang="en-US">
                        <a:solidFill>
                          <a:schemeClr val="tx1">
                            <a:lumMod val="50000"/>
                            <a:lumOff val="50000"/>
                          </a:schemeClr>
                        </a:solidFill>
                      </a:rPr>
                      <a:pPr>
                        <a:defRPr b="1">
                          <a:solidFill>
                            <a:schemeClr val="tx1">
                              <a:lumMod val="50000"/>
                              <a:lumOff val="50000"/>
                            </a:schemeClr>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E8D3-4548-B7C0-A946A9C6FE08}"/>
                </c:ext>
              </c:extLst>
            </c:dLbl>
            <c:dLbl>
              <c:idx val="10"/>
              <c:layout>
                <c:manualLayout>
                  <c:x val="0"/>
                  <c:y val="-3.6421035776976175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fld id="{10C83A77-474C-4D2B-B1C8-A62978AD1957}" type="CELLRANGE">
                      <a:rPr lang="en-US">
                        <a:solidFill>
                          <a:schemeClr val="tx1">
                            <a:lumMod val="50000"/>
                            <a:lumOff val="50000"/>
                          </a:schemeClr>
                        </a:solidFill>
                      </a:rPr>
                      <a:pPr>
                        <a:defRPr b="1">
                          <a:solidFill>
                            <a:schemeClr val="tx1">
                              <a:lumMod val="50000"/>
                              <a:lumOff val="50000"/>
                            </a:schemeClr>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8D3-4548-B7C0-A946A9C6FE08}"/>
                </c:ext>
              </c:extLst>
            </c:dLbl>
            <c:dLbl>
              <c:idx val="11"/>
              <c:layout>
                <c:manualLayout>
                  <c:x val="0"/>
                  <c:y val="-3.3385949462228115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fld id="{6BFE4988-2CC5-4080-B8CD-2B3202E9F090}" type="CELLRANGE">
                      <a:rPr lang="en-US">
                        <a:solidFill>
                          <a:schemeClr val="tx1">
                            <a:lumMod val="50000"/>
                            <a:lumOff val="50000"/>
                          </a:schemeClr>
                        </a:solidFill>
                      </a:rPr>
                      <a:pPr>
                        <a:defRPr b="1">
                          <a:solidFill>
                            <a:schemeClr val="tx1">
                              <a:lumMod val="50000"/>
                              <a:lumOff val="50000"/>
                            </a:schemeClr>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E8D3-4548-B7C0-A946A9C6FE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Finance</c:v>
                </c:pt>
                <c:pt idx="1">
                  <c:v>Entertainment &amp; Leisure</c:v>
                </c:pt>
                <c:pt idx="2">
                  <c:v>Food</c:v>
                </c:pt>
                <c:pt idx="3">
                  <c:v>Cosmetics &amp; Personal Care</c:v>
                </c:pt>
                <c:pt idx="4">
                  <c:v>Telecoms</c:v>
                </c:pt>
                <c:pt idx="5">
                  <c:v>Travel &amp; Transport</c:v>
                </c:pt>
                <c:pt idx="6">
                  <c:v>Government Social Political Organisation</c:v>
                </c:pt>
                <c:pt idx="7">
                  <c:v>Motors</c:v>
                </c:pt>
                <c:pt idx="8">
                  <c:v>Household Equipment &amp; Diy</c:v>
                </c:pt>
                <c:pt idx="9">
                  <c:v>Retail</c:v>
                </c:pt>
                <c:pt idx="10">
                  <c:v>Household Fmcg</c:v>
                </c:pt>
                <c:pt idx="11">
                  <c:v>Electronics, Household Appliances &amp; Tech</c:v>
                </c:pt>
              </c:strCache>
            </c:strRef>
          </c:cat>
          <c:val>
            <c:numRef>
              <c:f>Sheet1!$C$2:$C$13</c:f>
              <c:numCache>
                <c:formatCode>_-* #,##0_-;\-* #,##0_-;_-* "-"??_-;_-@_-</c:formatCode>
                <c:ptCount val="12"/>
                <c:pt idx="0">
                  <c:v>198.39958100000001</c:v>
                </c:pt>
                <c:pt idx="1">
                  <c:v>170.034786</c:v>
                </c:pt>
                <c:pt idx="2">
                  <c:v>44.127493999999999</c:v>
                </c:pt>
                <c:pt idx="3">
                  <c:v>5.412191</c:v>
                </c:pt>
                <c:pt idx="4">
                  <c:v>41.095429000000003</c:v>
                </c:pt>
                <c:pt idx="5">
                  <c:v>99.040308999999993</c:v>
                </c:pt>
                <c:pt idx="6">
                  <c:v>26.445095999999999</c:v>
                </c:pt>
                <c:pt idx="7">
                  <c:v>73.636223000000001</c:v>
                </c:pt>
                <c:pt idx="8">
                  <c:v>39.393532999999998</c:v>
                </c:pt>
                <c:pt idx="9">
                  <c:v>13.205738</c:v>
                </c:pt>
                <c:pt idx="10">
                  <c:v>5.2014339999999999</c:v>
                </c:pt>
                <c:pt idx="11">
                  <c:v>19.974122999999999</c:v>
                </c:pt>
              </c:numCache>
            </c:numRef>
          </c:val>
          <c:extLst>
            <c:ext xmlns:c15="http://schemas.microsoft.com/office/drawing/2012/chart" uri="{02D57815-91ED-43cb-92C2-25804820EDAC}">
              <c15:datalabelsRange>
                <c15:f>Sheet1!$C$18:$C$30</c15:f>
                <c15:dlblRangeCache>
                  <c:ptCount val="13"/>
                  <c:pt idx="0">
                    <c:v>34%</c:v>
                  </c:pt>
                  <c:pt idx="1">
                    <c:v>30%</c:v>
                  </c:pt>
                  <c:pt idx="2">
                    <c:v>8%</c:v>
                  </c:pt>
                  <c:pt idx="3">
                    <c:v>1%</c:v>
                  </c:pt>
                  <c:pt idx="4">
                    <c:v>11%</c:v>
                  </c:pt>
                  <c:pt idx="5">
                    <c:v>28%</c:v>
                  </c:pt>
                  <c:pt idx="6">
                    <c:v>8%</c:v>
                  </c:pt>
                  <c:pt idx="7">
                    <c:v>25%</c:v>
                  </c:pt>
                  <c:pt idx="8">
                    <c:v>17%</c:v>
                  </c:pt>
                  <c:pt idx="9">
                    <c:v>6%</c:v>
                  </c:pt>
                  <c:pt idx="10">
                    <c:v>2%</c:v>
                  </c:pt>
                  <c:pt idx="11">
                    <c:v>10%</c:v>
                  </c:pt>
                  <c:pt idx="12">
                    <c:v>6%</c:v>
                  </c:pt>
                </c15:dlblRangeCache>
              </c15:datalabelsRange>
            </c:ext>
            <c:ext xmlns:c16="http://schemas.microsoft.com/office/drawing/2014/chart" uri="{C3380CC4-5D6E-409C-BE32-E72D297353CC}">
              <c16:uniqueId val="{00000001-E8D3-4548-B7C0-A946A9C6FE08}"/>
            </c:ext>
          </c:extLst>
        </c:ser>
        <c:dLbls>
          <c:showLegendKey val="0"/>
          <c:showVal val="0"/>
          <c:showCatName val="0"/>
          <c:showSerName val="0"/>
          <c:showPercent val="0"/>
          <c:showBubbleSize val="0"/>
        </c:dLbls>
        <c:gapWidth val="43"/>
        <c:overlap val="100"/>
        <c:axId val="466111976"/>
        <c:axId val="466112304"/>
      </c:barChart>
      <c:catAx>
        <c:axId val="466111976"/>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466112304"/>
        <c:crosses val="autoZero"/>
        <c:auto val="1"/>
        <c:lblAlgn val="ctr"/>
        <c:lblOffset val="100"/>
        <c:noMultiLvlLbl val="0"/>
      </c:catAx>
      <c:valAx>
        <c:axId val="466112304"/>
        <c:scaling>
          <c:orientation val="minMax"/>
          <c:max val="7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66111976"/>
        <c:crosses val="autoZero"/>
        <c:crossBetween val="between"/>
        <c:majorUnit val="2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71968365645613E-2"/>
          <c:y val="3.4038851494660509E-2"/>
          <c:w val="0.89962483798603632"/>
          <c:h val="0.72955875341596566"/>
        </c:manualLayout>
      </c:layout>
      <c:barChart>
        <c:barDir val="col"/>
        <c:grouping val="percentStacked"/>
        <c:varyColors val="0"/>
        <c:ser>
          <c:idx val="0"/>
          <c:order val="0"/>
          <c:tx>
            <c:strRef>
              <c:f>Sheet1!$B$1</c:f>
              <c:strCache>
                <c:ptCount val="1"/>
                <c:pt idx="0">
                  <c:v>Everything Else</c:v>
                </c:pt>
              </c:strCache>
            </c:strRef>
          </c:tx>
          <c:spPr>
            <a:solidFill>
              <a:srgbClr val="00A5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Online Retail</c:v>
                </c:pt>
                <c:pt idx="1">
                  <c:v>Property</c:v>
                </c:pt>
                <c:pt idx="2">
                  <c:v>Computers</c:v>
                </c:pt>
                <c:pt idx="3">
                  <c:v>Finance</c:v>
                </c:pt>
                <c:pt idx="4">
                  <c:v>Entertainment &amp; Leisure</c:v>
                </c:pt>
                <c:pt idx="5">
                  <c:v>Travel &amp; Transport</c:v>
                </c:pt>
                <c:pt idx="6">
                  <c:v>Games &amp; Consoles</c:v>
                </c:pt>
                <c:pt idx="7">
                  <c:v>Motors</c:v>
                </c:pt>
                <c:pt idx="8">
                  <c:v>Clothing &amp; Accessories</c:v>
                </c:pt>
                <c:pt idx="9">
                  <c:v>Household Equipment &amp; Diy</c:v>
                </c:pt>
                <c:pt idx="10">
                  <c:v>Mail Order</c:v>
                </c:pt>
                <c:pt idx="11">
                  <c:v>Leisure Equipment</c:v>
                </c:pt>
              </c:strCache>
            </c:strRef>
          </c:cat>
          <c:val>
            <c:numRef>
              <c:f>Sheet1!$B$2:$B$13</c:f>
              <c:numCache>
                <c:formatCode>0%</c:formatCode>
                <c:ptCount val="12"/>
                <c:pt idx="0">
                  <c:v>0.13448835125175657</c:v>
                </c:pt>
                <c:pt idx="1">
                  <c:v>0.16966488133029312</c:v>
                </c:pt>
                <c:pt idx="2">
                  <c:v>0.22007269732827689</c:v>
                </c:pt>
                <c:pt idx="3">
                  <c:v>0.66423139251362873</c:v>
                </c:pt>
                <c:pt idx="4">
                  <c:v>0.69564917095068124</c:v>
                </c:pt>
                <c:pt idx="5">
                  <c:v>0.71961811041331325</c:v>
                </c:pt>
                <c:pt idx="6">
                  <c:v>0.74403207063500132</c:v>
                </c:pt>
                <c:pt idx="7">
                  <c:v>0.75492774835212328</c:v>
                </c:pt>
                <c:pt idx="8">
                  <c:v>0.77081876478328393</c:v>
                </c:pt>
                <c:pt idx="9">
                  <c:v>0.82787854922066628</c:v>
                </c:pt>
                <c:pt idx="10">
                  <c:v>0.83782380942382106</c:v>
                </c:pt>
                <c:pt idx="11">
                  <c:v>0.83948098713790498</c:v>
                </c:pt>
              </c:numCache>
            </c:numRef>
          </c:val>
          <c:extLst>
            <c:ext xmlns:c16="http://schemas.microsoft.com/office/drawing/2014/chart" uri="{C3380CC4-5D6E-409C-BE32-E72D297353CC}">
              <c16:uniqueId val="{00000000-E8D3-4548-B7C0-A946A9C6FE08}"/>
            </c:ext>
          </c:extLst>
        </c:ser>
        <c:ser>
          <c:idx val="1"/>
          <c:order val="1"/>
          <c:tx>
            <c:strRef>
              <c:f>Sheet1!$C$1</c:f>
              <c:strCache>
                <c:ptCount val="1"/>
                <c:pt idx="0">
                  <c:v>Online Born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Online Retail</c:v>
                </c:pt>
                <c:pt idx="1">
                  <c:v>Property</c:v>
                </c:pt>
                <c:pt idx="2">
                  <c:v>Computers</c:v>
                </c:pt>
                <c:pt idx="3">
                  <c:v>Finance</c:v>
                </c:pt>
                <c:pt idx="4">
                  <c:v>Entertainment &amp; Leisure</c:v>
                </c:pt>
                <c:pt idx="5">
                  <c:v>Travel &amp; Transport</c:v>
                </c:pt>
                <c:pt idx="6">
                  <c:v>Games &amp; Consoles</c:v>
                </c:pt>
                <c:pt idx="7">
                  <c:v>Motors</c:v>
                </c:pt>
                <c:pt idx="8">
                  <c:v>Clothing &amp; Accessories</c:v>
                </c:pt>
                <c:pt idx="9">
                  <c:v>Household Equipment &amp; Diy</c:v>
                </c:pt>
                <c:pt idx="10">
                  <c:v>Mail Order</c:v>
                </c:pt>
                <c:pt idx="11">
                  <c:v>Leisure Equipment</c:v>
                </c:pt>
              </c:strCache>
            </c:strRef>
          </c:cat>
          <c:val>
            <c:numRef>
              <c:f>Sheet1!$C$2:$C$13</c:f>
              <c:numCache>
                <c:formatCode>0%</c:formatCode>
                <c:ptCount val="12"/>
                <c:pt idx="0">
                  <c:v>0.86551164874824338</c:v>
                </c:pt>
                <c:pt idx="1">
                  <c:v>0.83033511866970688</c:v>
                </c:pt>
                <c:pt idx="2">
                  <c:v>0.77992730267172317</c:v>
                </c:pt>
                <c:pt idx="3">
                  <c:v>0.33576860748637122</c:v>
                </c:pt>
                <c:pt idx="4">
                  <c:v>0.30435082904931876</c:v>
                </c:pt>
                <c:pt idx="5">
                  <c:v>0.28038188958668675</c:v>
                </c:pt>
                <c:pt idx="6">
                  <c:v>0.25596792936499874</c:v>
                </c:pt>
                <c:pt idx="7">
                  <c:v>0.24507225164787677</c:v>
                </c:pt>
                <c:pt idx="8">
                  <c:v>0.2291812352167161</c:v>
                </c:pt>
                <c:pt idx="9">
                  <c:v>0.17212145077933375</c:v>
                </c:pt>
                <c:pt idx="10">
                  <c:v>0.16217619057617885</c:v>
                </c:pt>
                <c:pt idx="11">
                  <c:v>0.16051901286209511</c:v>
                </c:pt>
              </c:numCache>
            </c:numRef>
          </c:val>
          <c:extLst>
            <c:ext xmlns:c16="http://schemas.microsoft.com/office/drawing/2014/chart" uri="{C3380CC4-5D6E-409C-BE32-E72D297353CC}">
              <c16:uniqueId val="{00000001-E8D3-4548-B7C0-A946A9C6FE08}"/>
            </c:ext>
          </c:extLst>
        </c:ser>
        <c:dLbls>
          <c:dLblPos val="ctr"/>
          <c:showLegendKey val="0"/>
          <c:showVal val="1"/>
          <c:showCatName val="0"/>
          <c:showSerName val="0"/>
          <c:showPercent val="0"/>
          <c:showBubbleSize val="0"/>
        </c:dLbls>
        <c:gapWidth val="43"/>
        <c:overlap val="100"/>
        <c:axId val="466111976"/>
        <c:axId val="466112304"/>
      </c:barChart>
      <c:catAx>
        <c:axId val="466111976"/>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466112304"/>
        <c:crosses val="autoZero"/>
        <c:auto val="1"/>
        <c:lblAlgn val="ctr"/>
        <c:lblOffset val="100"/>
        <c:noMultiLvlLbl val="0"/>
      </c:catAx>
      <c:valAx>
        <c:axId val="466112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66111976"/>
        <c:crosses val="autoZero"/>
        <c:crossBetween val="between"/>
      </c:valAx>
      <c:spPr>
        <a:noFill/>
        <a:ln>
          <a:noFill/>
        </a:ln>
        <a:effectLst/>
      </c:spPr>
    </c:plotArea>
    <c:legend>
      <c:legendPos val="b"/>
      <c:layout>
        <c:manualLayout>
          <c:xMode val="edge"/>
          <c:yMode val="edge"/>
          <c:x val="0.37210931994654312"/>
          <c:y val="0.88574320608984336"/>
          <c:w val="0.25578127285032037"/>
          <c:h val="5.748156569750355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solidFill>
            <a:ln w="12700">
              <a:noFill/>
            </a:ln>
            <a:effectLst/>
          </c:spPr>
          <c:invertIfNegative val="0"/>
          <c:dLbls>
            <c:dLbl>
              <c:idx val="0"/>
              <c:spPr>
                <a:noFill/>
                <a:ln w="9525"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4-1CD0-4025-83C3-FD0EECB74A1B}"/>
                </c:ext>
              </c:extLst>
            </c:dLbl>
            <c:spPr>
              <a:noFill/>
              <a:ln>
                <a:no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strRef>
              <c:f>Sheet1!$A$2:$A$8</c:f>
              <c:strCache>
                <c:ptCount val="7"/>
                <c:pt idx="0">
                  <c:v>Less than £50k</c:v>
                </c:pt>
                <c:pt idx="1">
                  <c:v>£50-250k</c:v>
                </c:pt>
                <c:pt idx="2">
                  <c:v>£250k-£1m</c:v>
                </c:pt>
                <c:pt idx="3">
                  <c:v>£1-5m</c:v>
                </c:pt>
                <c:pt idx="4">
                  <c:v>£5-10m</c:v>
                </c:pt>
                <c:pt idx="5">
                  <c:v>£10-50m</c:v>
                </c:pt>
                <c:pt idx="6">
                  <c:v>£50m+</c:v>
                </c:pt>
              </c:strCache>
            </c:strRef>
          </c:cat>
          <c:val>
            <c:numRef>
              <c:f>Sheet1!$B$2:$B$8</c:f>
              <c:numCache>
                <c:formatCode>General</c:formatCode>
                <c:ptCount val="7"/>
                <c:pt idx="0">
                  <c:v>763</c:v>
                </c:pt>
                <c:pt idx="1">
                  <c:v>568</c:v>
                </c:pt>
                <c:pt idx="2">
                  <c:v>439</c:v>
                </c:pt>
                <c:pt idx="3">
                  <c:v>458</c:v>
                </c:pt>
                <c:pt idx="4">
                  <c:v>116</c:v>
                </c:pt>
                <c:pt idx="5">
                  <c:v>142</c:v>
                </c:pt>
                <c:pt idx="6">
                  <c:v>9</c:v>
                </c:pt>
              </c:numCache>
            </c:numRef>
          </c:val>
          <c:extLst>
            <c:ext xmlns:c16="http://schemas.microsoft.com/office/drawing/2014/chart" uri="{C3380CC4-5D6E-409C-BE32-E72D297353CC}">
              <c16:uniqueId val="{00000000-1CD0-4025-83C3-FD0EECB74A1B}"/>
            </c:ext>
          </c:extLst>
        </c:ser>
        <c:dLbls>
          <c:showLegendKey val="0"/>
          <c:showVal val="0"/>
          <c:showCatName val="0"/>
          <c:showSerName val="0"/>
          <c:showPercent val="0"/>
          <c:showBubbleSize val="0"/>
        </c:dLbls>
        <c:gapWidth val="172"/>
        <c:overlap val="-30"/>
        <c:axId val="1423869000"/>
        <c:axId val="1423863096"/>
      </c:barChart>
      <c:catAx>
        <c:axId val="1423869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423863096"/>
        <c:crosses val="autoZero"/>
        <c:auto val="1"/>
        <c:lblAlgn val="ctr"/>
        <c:lblOffset val="100"/>
        <c:noMultiLvlLbl val="0"/>
      </c:catAx>
      <c:valAx>
        <c:axId val="1423863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a:t>NO. OF ADVERTISERS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423869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1928228990412E-2"/>
          <c:y val="3.5054702398875842E-2"/>
          <c:w val="0.92916931049069373"/>
          <c:h val="0.81608476362541416"/>
        </c:manualLayout>
      </c:layout>
      <c:barChart>
        <c:barDir val="col"/>
        <c:grouping val="stacked"/>
        <c:varyColors val="0"/>
        <c:ser>
          <c:idx val="0"/>
          <c:order val="0"/>
          <c:tx>
            <c:strRef>
              <c:f>Sheet1!$A$2</c:f>
              <c:strCache>
                <c:ptCount val="1"/>
                <c:pt idx="0">
                  <c:v>Spend (£m)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_-* #,##0_-;\-* #,##0_-;_-* "-"??_-;_-@_-</c:formatCode>
                <c:ptCount val="5"/>
                <c:pt idx="0">
                  <c:v>51.380175999999999</c:v>
                </c:pt>
                <c:pt idx="1">
                  <c:v>74.788641999999996</c:v>
                </c:pt>
                <c:pt idx="2">
                  <c:v>78.242418999999998</c:v>
                </c:pt>
                <c:pt idx="3">
                  <c:v>99.441395</c:v>
                </c:pt>
                <c:pt idx="4">
                  <c:v>107.979895</c:v>
                </c:pt>
              </c:numCache>
            </c:numRef>
          </c:val>
          <c:extLst>
            <c:ext xmlns:c16="http://schemas.microsoft.com/office/drawing/2014/chart" uri="{C3380CC4-5D6E-409C-BE32-E72D297353CC}">
              <c16:uniqueId val="{00000000-AC51-49AB-A3C2-6F2D1A4E2EFC}"/>
            </c:ext>
          </c:extLst>
        </c:ser>
        <c:dLbls>
          <c:showLegendKey val="0"/>
          <c:showVal val="0"/>
          <c:showCatName val="0"/>
          <c:showSerName val="0"/>
          <c:showPercent val="0"/>
          <c:showBubbleSize val="0"/>
        </c:dLbls>
        <c:gapWidth val="150"/>
        <c:overlap val="100"/>
        <c:axId val="646226728"/>
        <c:axId val="646226400"/>
      </c:barChart>
      <c:catAx>
        <c:axId val="64622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46226400"/>
        <c:crosses val="autoZero"/>
        <c:auto val="1"/>
        <c:lblAlgn val="ctr"/>
        <c:lblOffset val="100"/>
        <c:noMultiLvlLbl val="0"/>
      </c:catAx>
      <c:valAx>
        <c:axId val="646226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46226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Hybrid/Electric/Alternative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Body)"/>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0%</c:formatCode>
                <c:ptCount val="5"/>
                <c:pt idx="0">
                  <c:v>7.8162218743035972E-2</c:v>
                </c:pt>
                <c:pt idx="1">
                  <c:v>0.23034380008292435</c:v>
                </c:pt>
                <c:pt idx="2">
                  <c:v>0.50074805181001314</c:v>
                </c:pt>
                <c:pt idx="3">
                  <c:v>0.71584237733762734</c:v>
                </c:pt>
                <c:pt idx="4">
                  <c:v>0.75340460259762798</c:v>
                </c:pt>
              </c:numCache>
            </c:numRef>
          </c:val>
          <c:extLst>
            <c:ext xmlns:c16="http://schemas.microsoft.com/office/drawing/2014/chart" uri="{C3380CC4-5D6E-409C-BE32-E72D297353CC}">
              <c16:uniqueId val="{00000000-4C0C-4FDE-95C4-C21C7B6B2782}"/>
            </c:ext>
          </c:extLst>
        </c:ser>
        <c:ser>
          <c:idx val="1"/>
          <c:order val="1"/>
          <c:tx>
            <c:strRef>
              <c:f>Sheet1!$A$3</c:f>
              <c:strCache>
                <c:ptCount val="1"/>
                <c:pt idx="0">
                  <c:v>4x4/SUV/Crossovers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Body)"/>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Sheet1!$B$3:$F$3</c:f>
              <c:numCache>
                <c:formatCode>0%</c:formatCode>
                <c:ptCount val="5"/>
                <c:pt idx="0">
                  <c:v>0.42474001568640091</c:v>
                </c:pt>
                <c:pt idx="1">
                  <c:v>0.36767342660039259</c:v>
                </c:pt>
                <c:pt idx="2">
                  <c:v>0.24745946296868412</c:v>
                </c:pt>
                <c:pt idx="3">
                  <c:v>0.12780661399189602</c:v>
                </c:pt>
                <c:pt idx="4">
                  <c:v>0.14588342584373268</c:v>
                </c:pt>
              </c:numCache>
            </c:numRef>
          </c:val>
          <c:extLst>
            <c:ext xmlns:c16="http://schemas.microsoft.com/office/drawing/2014/chart" uri="{C3380CC4-5D6E-409C-BE32-E72D297353CC}">
              <c16:uniqueId val="{00000001-4C0C-4FDE-95C4-C21C7B6B2782}"/>
            </c:ext>
          </c:extLst>
        </c:ser>
        <c:ser>
          <c:idx val="2"/>
          <c:order val="2"/>
          <c:tx>
            <c:strRef>
              <c:f>Sheet1!$A$4</c:f>
              <c:strCache>
                <c:ptCount val="1"/>
                <c:pt idx="0">
                  <c:v>Other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Body)"/>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Sheet1!$B$4:$F$4</c:f>
              <c:numCache>
                <c:formatCode>0%</c:formatCode>
                <c:ptCount val="5"/>
                <c:pt idx="0">
                  <c:v>0.49709776557056307</c:v>
                </c:pt>
                <c:pt idx="1">
                  <c:v>0.40198277331668308</c:v>
                </c:pt>
                <c:pt idx="2">
                  <c:v>0.25179248522130265</c:v>
                </c:pt>
                <c:pt idx="3">
                  <c:v>0.15635100867047666</c:v>
                </c:pt>
                <c:pt idx="4">
                  <c:v>0.10071197155863937</c:v>
                </c:pt>
              </c:numCache>
            </c:numRef>
          </c:val>
          <c:extLst>
            <c:ext xmlns:c16="http://schemas.microsoft.com/office/drawing/2014/chart" uri="{C3380CC4-5D6E-409C-BE32-E72D297353CC}">
              <c16:uniqueId val="{00000002-4C0C-4FDE-95C4-C21C7B6B2782}"/>
            </c:ext>
          </c:extLst>
        </c:ser>
        <c:dLbls>
          <c:dLblPos val="ctr"/>
          <c:showLegendKey val="0"/>
          <c:showVal val="1"/>
          <c:showCatName val="0"/>
          <c:showSerName val="0"/>
          <c:showPercent val="0"/>
          <c:showBubbleSize val="0"/>
        </c:dLbls>
        <c:gapWidth val="70"/>
        <c:overlap val="100"/>
        <c:axId val="572474560"/>
        <c:axId val="572471648"/>
      </c:barChart>
      <c:catAx>
        <c:axId val="572474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crossAx val="572471648"/>
        <c:crosses val="autoZero"/>
        <c:auto val="1"/>
        <c:lblAlgn val="ctr"/>
        <c:lblOffset val="100"/>
        <c:noMultiLvlLbl val="0"/>
      </c:catAx>
      <c:valAx>
        <c:axId val="5724716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Body)"/>
                    <a:ea typeface="+mn-ea"/>
                    <a:cs typeface="+mn-cs"/>
                  </a:defRPr>
                </a:pPr>
                <a:r>
                  <a:rPr lang="en-GB" sz="1200" b="1" i="0" baseline="0">
                    <a:effectLst/>
                  </a:rPr>
                  <a:t>Proportion of linear TV expenditure</a:t>
                </a:r>
                <a:endParaRPr lang="en-GB" sz="1200">
                  <a:effectLst/>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crossAx val="572474560"/>
        <c:crosses val="autoZero"/>
        <c:crossBetween val="between"/>
      </c:valAx>
      <c:spPr>
        <a:noFill/>
        <a:ln>
          <a:noFill/>
        </a:ln>
        <a:effectLst/>
      </c:spPr>
    </c:plotArea>
    <c:legend>
      <c:legendPos val="r"/>
      <c:layout>
        <c:manualLayout>
          <c:xMode val="edge"/>
          <c:yMode val="edge"/>
          <c:x val="0.79728378136200717"/>
          <c:y val="0.27099833333333334"/>
          <c:w val="0.19133629032258065"/>
          <c:h val="0.2040033333333333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Arial (Body)"/>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0D2D5-B4D1-42C2-A954-5865DB1F6FF5}" type="datetimeFigureOut">
              <a:rPr lang="en-GB" smtClean="0"/>
              <a:t>10/05/2023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24C00-85C6-4295-BE2C-B41F9E304FE2}" type="slidenum">
              <a:rPr lang="en-GB" smtClean="0"/>
              <a:t>‹#›</a:t>
            </a:fld>
            <a:endParaRPr lang="en-GB"/>
          </a:p>
        </p:txBody>
      </p:sp>
    </p:spTree>
    <p:extLst>
      <p:ext uri="{BB962C8B-B14F-4D97-AF65-F5344CB8AC3E}">
        <p14:creationId xmlns:p14="http://schemas.microsoft.com/office/powerpoint/2010/main" val="245105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Procter and Gamble was the most viewed advertiser on TV in 2022 with 23.4 billion impacts.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D13A2-D920-4735-8201-3F799BD60F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97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2022, there were 959 new to TV advertisers, many of whom were ecommerce business looking to supercharge their growth through TV.</a:t>
            </a:r>
          </a:p>
          <a:p>
            <a:endParaRPr lang="en-GB" dirty="0">
              <a:highlight>
                <a:srgbClr val="FFFF00"/>
              </a:highlight>
            </a:endParaRPr>
          </a:p>
          <a:p>
            <a:r>
              <a:rPr lang="en-GB" dirty="0"/>
              <a:t>Here’s a flavour of some of the businesses who’ve used TV for the first time.</a:t>
            </a:r>
          </a:p>
          <a:p>
            <a:endParaRPr lang="en-GB" dirty="0"/>
          </a:p>
          <a:p>
            <a:r>
              <a:rPr lang="en-GB" dirty="0" err="1"/>
              <a:t>BikeClub</a:t>
            </a:r>
            <a:r>
              <a:rPr lang="en-GB" dirty="0"/>
              <a:t> - </a:t>
            </a:r>
            <a:r>
              <a:rPr lang="en-GB" b="0" i="0" dirty="0">
                <a:solidFill>
                  <a:srgbClr val="70757A"/>
                </a:solidFill>
                <a:effectLst/>
                <a:latin typeface="arial" panose="020B0604020202020204" pitchFamily="34" charset="0"/>
              </a:rPr>
              <a:t>bicycle rental service</a:t>
            </a:r>
          </a:p>
          <a:p>
            <a:r>
              <a:rPr lang="en-GB" b="0" i="0" dirty="0">
                <a:solidFill>
                  <a:srgbClr val="70757A"/>
                </a:solidFill>
                <a:effectLst/>
                <a:latin typeface="arial" panose="020B0604020202020204" pitchFamily="34" charset="0"/>
              </a:rPr>
              <a:t>WeAre8 – social media app</a:t>
            </a:r>
          </a:p>
          <a:p>
            <a:r>
              <a:rPr lang="en-GB" b="0" i="0" dirty="0">
                <a:solidFill>
                  <a:srgbClr val="70757A"/>
                </a:solidFill>
                <a:effectLst/>
                <a:latin typeface="arial" panose="020B0604020202020204" pitchFamily="34" charset="0"/>
              </a:rPr>
              <a:t>National Highways - </a:t>
            </a:r>
            <a:r>
              <a:rPr lang="en-GB" b="0" i="0" dirty="0">
                <a:solidFill>
                  <a:srgbClr val="4D5156"/>
                </a:solidFill>
                <a:effectLst/>
                <a:latin typeface="arial" panose="020B0604020202020204" pitchFamily="34" charset="0"/>
              </a:rPr>
              <a:t>government-owned company </a:t>
            </a:r>
          </a:p>
          <a:p>
            <a:r>
              <a:rPr lang="en-GB" b="0" i="0" dirty="0">
                <a:solidFill>
                  <a:srgbClr val="4D5156"/>
                </a:solidFill>
                <a:effectLst/>
                <a:latin typeface="arial" panose="020B0604020202020204" pitchFamily="34" charset="0"/>
              </a:rPr>
              <a:t>Standard Life – insurance</a:t>
            </a:r>
          </a:p>
          <a:p>
            <a:r>
              <a:rPr lang="en-GB" b="0" i="0" dirty="0">
                <a:solidFill>
                  <a:srgbClr val="4D5156"/>
                </a:solidFill>
                <a:effectLst/>
                <a:latin typeface="arial" panose="020B0604020202020204" pitchFamily="34" charset="0"/>
              </a:rPr>
              <a:t>Novo Nordisk - global healthcare company</a:t>
            </a:r>
          </a:p>
          <a:p>
            <a:r>
              <a:rPr lang="en-GB" b="0" i="0" dirty="0">
                <a:solidFill>
                  <a:srgbClr val="4D5156"/>
                </a:solidFill>
                <a:effectLst/>
                <a:latin typeface="arial" panose="020B0604020202020204" pitchFamily="34" charset="0"/>
              </a:rPr>
              <a:t>Saga Personal Finance – financial services</a:t>
            </a:r>
          </a:p>
          <a:p>
            <a:r>
              <a:rPr lang="en-GB" b="0" i="0" dirty="0">
                <a:solidFill>
                  <a:srgbClr val="4D5156"/>
                </a:solidFill>
                <a:effectLst/>
                <a:latin typeface="arial" panose="020B0604020202020204" pitchFamily="34" charset="0"/>
              </a:rPr>
              <a:t>Naked Wines – wine retailer</a:t>
            </a:r>
          </a:p>
          <a:p>
            <a:r>
              <a:rPr lang="en-GB" b="0" i="0" dirty="0">
                <a:solidFill>
                  <a:srgbClr val="4D5156"/>
                </a:solidFill>
                <a:effectLst/>
                <a:latin typeface="arial" panose="020B0604020202020204" pitchFamily="34" charset="0"/>
              </a:rPr>
              <a:t>Tesco Bank – financial services</a:t>
            </a:r>
          </a:p>
          <a:p>
            <a:r>
              <a:rPr lang="en-GB" dirty="0"/>
              <a:t>Chase Bank – financial services</a:t>
            </a:r>
          </a:p>
          <a:p>
            <a:r>
              <a:rPr lang="en-GB" dirty="0"/>
              <a:t>EVRI – delivery service</a:t>
            </a:r>
          </a:p>
          <a:p>
            <a:r>
              <a:rPr lang="en-GB" dirty="0"/>
              <a:t>Thames Water – water and wastewater services</a:t>
            </a:r>
          </a:p>
          <a:p>
            <a:r>
              <a:rPr lang="en-GB" sz="1800" b="0" i="0" u="none" strike="noStrike" dirty="0">
                <a:solidFill>
                  <a:srgbClr val="000000"/>
                </a:solidFill>
                <a:effectLst/>
                <a:latin typeface="Verdana" panose="020B0604030504040204" pitchFamily="34" charset="0"/>
              </a:rPr>
              <a:t>North Cyprus Tourist Office</a:t>
            </a:r>
            <a:r>
              <a:rPr lang="en-GB" dirty="0"/>
              <a:t> – travel and tourism</a:t>
            </a:r>
          </a:p>
          <a:p>
            <a:r>
              <a:rPr lang="en-GB" dirty="0" err="1"/>
              <a:t>Eset</a:t>
            </a:r>
            <a:r>
              <a:rPr lang="en-GB" dirty="0"/>
              <a:t> Software – cybersecurity</a:t>
            </a:r>
          </a:p>
          <a:p>
            <a:r>
              <a:rPr lang="en-GB" dirty="0"/>
              <a:t>Simply Business – business insurance</a:t>
            </a:r>
          </a:p>
          <a:p>
            <a:r>
              <a:rPr lang="en-GB" dirty="0"/>
              <a:t>Clim8 – sustainability fund</a:t>
            </a:r>
          </a:p>
          <a:p>
            <a:r>
              <a:rPr lang="en-GB" dirty="0" err="1"/>
              <a:t>Utilita</a:t>
            </a:r>
            <a:r>
              <a:rPr lang="en-GB" dirty="0"/>
              <a:t> – electricity and gas supplier</a:t>
            </a:r>
          </a:p>
          <a:p>
            <a:r>
              <a:rPr lang="en-GB" dirty="0"/>
              <a:t>Cunard Line – cruise line</a:t>
            </a:r>
          </a:p>
          <a:p>
            <a:r>
              <a:rPr lang="en-GB" dirty="0"/>
              <a:t>Virgin Voyages – cruise line</a:t>
            </a:r>
          </a:p>
          <a:p>
            <a:r>
              <a:rPr lang="en-GB" dirty="0" err="1"/>
              <a:t>Einhell</a:t>
            </a:r>
            <a:r>
              <a:rPr lang="en-GB" dirty="0"/>
              <a:t> – DIY tools</a:t>
            </a:r>
          </a:p>
          <a:p>
            <a:r>
              <a:rPr lang="en-GB" dirty="0"/>
              <a:t>Flight Centre – travel agency</a:t>
            </a:r>
          </a:p>
          <a:p>
            <a:r>
              <a:rPr lang="en-GB" dirty="0"/>
              <a:t>St </a:t>
            </a:r>
            <a:r>
              <a:rPr lang="en-GB" dirty="0" err="1"/>
              <a:t>Mungos</a:t>
            </a:r>
            <a:r>
              <a:rPr lang="en-GB" dirty="0"/>
              <a:t> – charity</a:t>
            </a:r>
          </a:p>
          <a:p>
            <a:r>
              <a:rPr lang="en-GB" dirty="0"/>
              <a:t>Reddit – social news website</a:t>
            </a:r>
          </a:p>
          <a:p>
            <a:r>
              <a:rPr lang="en-GB" dirty="0"/>
              <a:t>Tiger Group – sheds</a:t>
            </a:r>
          </a:p>
          <a:p>
            <a:r>
              <a:rPr lang="en-GB" dirty="0"/>
              <a:t>Absolute Collagen – skincare</a:t>
            </a:r>
          </a:p>
          <a:p>
            <a:r>
              <a:rPr lang="en-GB" dirty="0"/>
              <a:t>Tilney – financial planning and investments</a:t>
            </a:r>
          </a:p>
          <a:p>
            <a:r>
              <a:rPr lang="en-GB" sz="1800" b="0" i="0" u="none" strike="noStrike" dirty="0">
                <a:solidFill>
                  <a:srgbClr val="000000"/>
                </a:solidFill>
                <a:effectLst/>
                <a:latin typeface="Verdana" panose="020B0604030504040204" pitchFamily="34" charset="0"/>
              </a:rPr>
              <a:t>Intercontinental Hotels &amp; Resorts</a:t>
            </a:r>
            <a:r>
              <a:rPr lang="en-GB" dirty="0"/>
              <a:t> – hospitality chain</a:t>
            </a:r>
          </a:p>
          <a:p>
            <a:r>
              <a:rPr lang="en-GB" dirty="0" err="1"/>
              <a:t>Exoticca</a:t>
            </a:r>
            <a:r>
              <a:rPr lang="en-GB" dirty="0"/>
              <a:t> – travel agency</a:t>
            </a:r>
          </a:p>
          <a:p>
            <a:r>
              <a:rPr lang="en-GB" dirty="0" err="1"/>
              <a:t>Moda</a:t>
            </a:r>
            <a:r>
              <a:rPr lang="en-GB" dirty="0"/>
              <a:t> – furniture</a:t>
            </a:r>
          </a:p>
          <a:p>
            <a:r>
              <a:rPr lang="en-GB" dirty="0"/>
              <a:t>The Trussell Trust – charity</a:t>
            </a:r>
          </a:p>
          <a:p>
            <a:r>
              <a:rPr lang="en-GB" dirty="0"/>
              <a:t>Beauty Pie – cosmetics</a:t>
            </a:r>
          </a:p>
          <a:p>
            <a:r>
              <a:rPr lang="en-GB" dirty="0"/>
              <a:t>Pizza Express – restaurant chain</a:t>
            </a:r>
          </a:p>
          <a:p>
            <a:r>
              <a:rPr lang="en-GB" dirty="0"/>
              <a:t>Jo Malone – perfume</a:t>
            </a:r>
          </a:p>
          <a:p>
            <a:r>
              <a:rPr lang="en-GB" dirty="0" err="1"/>
              <a:t>Fixter</a:t>
            </a:r>
            <a:r>
              <a:rPr lang="en-GB" dirty="0"/>
              <a:t> – car service</a:t>
            </a:r>
          </a:p>
          <a:p>
            <a:r>
              <a:rPr lang="en-GB" sz="1800" b="0" i="0" u="none" strike="noStrike" dirty="0">
                <a:solidFill>
                  <a:srgbClr val="000000"/>
                </a:solidFill>
                <a:effectLst/>
                <a:latin typeface="Verdana" panose="020B0604030504040204" pitchFamily="34" charset="0"/>
              </a:rPr>
              <a:t>Animals Asia Foundation</a:t>
            </a:r>
            <a:r>
              <a:rPr lang="en-GB" dirty="0"/>
              <a:t> – charity</a:t>
            </a:r>
          </a:p>
          <a:p>
            <a:r>
              <a:rPr lang="en-GB" dirty="0"/>
              <a:t>Pendragon – automotive retailer</a:t>
            </a:r>
          </a:p>
          <a:p>
            <a:r>
              <a:rPr lang="en-GB" dirty="0"/>
              <a:t>Wish – online marketplace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DB052-C55A-41EB-9921-1FFBD2A2DF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767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387328" rtl="0" eaLnBrk="1" fontAlgn="auto" latinLnBrk="0" hangingPunct="1">
              <a:lnSpc>
                <a:spcPct val="100000"/>
              </a:lnSpc>
              <a:spcBef>
                <a:spcPts val="0"/>
              </a:spcBef>
              <a:spcAft>
                <a:spcPts val="0"/>
              </a:spcAft>
              <a:buClrTx/>
              <a:buSzTx/>
              <a:buFontTx/>
              <a:buNone/>
              <a:tabLst/>
              <a:defRPr/>
            </a:pPr>
            <a:fld id="{0A924C00-85C6-4295-BE2C-B41F9E304FE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87328"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618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924C00-85C6-4295-BE2C-B41F9E304FE2}" type="slidenum">
              <a:rPr lang="en-GB" smtClean="0"/>
              <a:t>5</a:t>
            </a:fld>
            <a:endParaRPr lang="en-GB"/>
          </a:p>
        </p:txBody>
      </p:sp>
    </p:spTree>
    <p:extLst>
      <p:ext uri="{BB962C8B-B14F-4D97-AF65-F5344CB8AC3E}">
        <p14:creationId xmlns:p14="http://schemas.microsoft.com/office/powerpoint/2010/main" val="2668512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924C00-85C6-4295-BE2C-B41F9E304FE2}" type="slidenum">
              <a:rPr lang="en-GB" smtClean="0"/>
              <a:t>6</a:t>
            </a:fld>
            <a:endParaRPr lang="en-GB"/>
          </a:p>
        </p:txBody>
      </p:sp>
    </p:spTree>
    <p:extLst>
      <p:ext uri="{BB962C8B-B14F-4D97-AF65-F5344CB8AC3E}">
        <p14:creationId xmlns:p14="http://schemas.microsoft.com/office/powerpoint/2010/main" val="287258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0" i="0" u="none" strike="noStrike" dirty="0">
                <a:solidFill>
                  <a:srgbClr val="000000"/>
                </a:solidFill>
                <a:effectLst/>
                <a:latin typeface="Calibri" panose="020F0502020204030204" pitchFamily="34" charset="0"/>
              </a:rPr>
              <a:t>Looking at the make-up of TV advertisers across 2022, 763 - which is 31% of all advertisers - spent less than 50 thousand pounds on TV and 1,331, which is 53%, spent less than 250 thousand. Only 29% of all advertisers spent over a million pounds and only 6% spent over ten million.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924C00-85C6-4295-BE2C-B41F9E304F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72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0" i="0" dirty="0">
                <a:solidFill>
                  <a:srgbClr val="323A4E"/>
                </a:solidFill>
                <a:effectLst/>
                <a:latin typeface="proxima-nova"/>
              </a:rPr>
              <a:t>There has been a growth in TV expenditure in the B2B sector.</a:t>
            </a:r>
          </a:p>
          <a:p>
            <a:pPr algn="l"/>
            <a:endParaRPr lang="en-GB" sz="2800" b="0" i="0" dirty="0">
              <a:solidFill>
                <a:srgbClr val="323A4E"/>
              </a:solidFill>
              <a:effectLst/>
              <a:latin typeface="proxima-nova"/>
            </a:endParaRPr>
          </a:p>
          <a:p>
            <a:pPr algn="l"/>
            <a:r>
              <a:rPr lang="en-GB" sz="2800" b="0" i="0" dirty="0">
                <a:solidFill>
                  <a:srgbClr val="323A4E"/>
                </a:solidFill>
                <a:effectLst/>
                <a:latin typeface="proxima-nova"/>
              </a:rPr>
              <a:t>According to Nielsen Ad Intel, B2B brands have more than doubled their investment in TV advertising over the past four years, reaching £108m in 2022.</a:t>
            </a:r>
          </a:p>
          <a:p>
            <a:pPr algn="l"/>
            <a:r>
              <a:rPr lang="en-GB" sz="2800" b="0" i="0" dirty="0">
                <a:solidFill>
                  <a:srgbClr val="323A4E"/>
                </a:solidFill>
                <a:effectLst/>
                <a:latin typeface="proxima-nova"/>
              </a:rPr>
              <a:t>Analysis shows that there has been growth in TV expenditure from B2B advertisers each year across 2019 – 2021. This growth was also seen in 2022, a 9% increase from the previous year, with the largest spend attributed to web hosting firm </a:t>
            </a:r>
            <a:r>
              <a:rPr lang="en-GB" sz="2800" b="0" i="0" dirty="0" err="1">
                <a:solidFill>
                  <a:srgbClr val="323A4E"/>
                </a:solidFill>
                <a:effectLst/>
                <a:latin typeface="proxima-nova"/>
              </a:rPr>
              <a:t>Ionos</a:t>
            </a:r>
            <a:r>
              <a:rPr lang="en-GB" sz="2800" b="0" i="0" dirty="0">
                <a:solidFill>
                  <a:srgbClr val="323A4E"/>
                </a:solidFill>
                <a:effectLst/>
                <a:latin typeface="proxima-nova"/>
              </a:rPr>
              <a:t> By 1&amp;1, spending £13.5m in total (+194% vs. the previous year). Other top advertisers within the B2B sector include financial services company Sage Group (£13.4m), Intuit (£11.2m), accounting software service Xero (£8.4m), followed by </a:t>
            </a:r>
            <a:r>
              <a:rPr lang="en-GB" sz="2800" b="0" i="0" dirty="0" err="1">
                <a:solidFill>
                  <a:srgbClr val="323A4E"/>
                </a:solidFill>
                <a:effectLst/>
                <a:latin typeface="proxima-nova"/>
              </a:rPr>
              <a:t>Natwest</a:t>
            </a:r>
            <a:r>
              <a:rPr lang="en-GB" sz="2800" b="0" i="0" dirty="0">
                <a:solidFill>
                  <a:srgbClr val="323A4E"/>
                </a:solidFill>
                <a:effectLst/>
                <a:latin typeface="proxima-nova"/>
              </a:rPr>
              <a:t> who increased their spend by 326% to £7.2m.</a:t>
            </a:r>
          </a:p>
          <a:p>
            <a:endParaRPr lang="en-GB" dirty="0"/>
          </a:p>
        </p:txBody>
      </p:sp>
      <p:sp>
        <p:nvSpPr>
          <p:cNvPr id="4" name="Slide Number Placeholder 3"/>
          <p:cNvSpPr>
            <a:spLocks noGrp="1"/>
          </p:cNvSpPr>
          <p:nvPr>
            <p:ph type="sldNum" sz="quarter" idx="5"/>
          </p:nvPr>
        </p:nvSpPr>
        <p:spPr/>
        <p:txBody>
          <a:bodyPr/>
          <a:lstStyle/>
          <a:p>
            <a:fld id="{AF87405B-5B13-4883-8B1B-D3A55F57D209}" type="slidenum">
              <a:rPr lang="en-GB" smtClean="0"/>
              <a:t>8</a:t>
            </a:fld>
            <a:endParaRPr lang="en-GB"/>
          </a:p>
        </p:txBody>
      </p:sp>
    </p:spTree>
    <p:extLst>
      <p:ext uri="{BB962C8B-B14F-4D97-AF65-F5344CB8AC3E}">
        <p14:creationId xmlns:p14="http://schemas.microsoft.com/office/powerpoint/2010/main" val="235728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381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2.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97517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29170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19191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17539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0476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61094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96426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15045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6713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412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10/05/2023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0622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5007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87D4F53B-E777-4D22-BF14-5A6FF8D3BEAE}" type="datetimeFigureOut">
              <a:rPr lang="en-GB" smtClean="0"/>
              <a:t>10/05/2023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85927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FBDBA1E-F2E9-4EAB-A2DA-23DB5AEB00CA}"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383191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51286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64477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40347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28494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72782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8567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10/05/2023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92707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5014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379286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F67E03-C16F-4D47-BA0F-C964DEC7C6A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3B5EE3-1294-4C67-BFA9-F819AB347851}" type="slidenum">
              <a:rPr lang="en-GB" smtClean="0"/>
              <a:t>‹#›</a:t>
            </a:fld>
            <a:endParaRPr lang="en-GB"/>
          </a:p>
        </p:txBody>
      </p:sp>
    </p:spTree>
    <p:extLst>
      <p:ext uri="{BB962C8B-B14F-4D97-AF65-F5344CB8AC3E}">
        <p14:creationId xmlns:p14="http://schemas.microsoft.com/office/powerpoint/2010/main" val="148336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7CA05-B8E7-43A7-9CAB-2106B8E432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5E5552-69EE-44A0-8B97-7B7C43A91A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D4F7DD-D53E-4FDF-92F3-16C7A3F0877A}"/>
              </a:ext>
            </a:extLst>
          </p:cNvPr>
          <p:cNvSpPr>
            <a:spLocks noGrp="1"/>
          </p:cNvSpPr>
          <p:nvPr>
            <p:ph type="dt" sz="half" idx="10"/>
          </p:nvPr>
        </p:nvSpPr>
        <p:spPr/>
        <p:txBody>
          <a:bodyPr/>
          <a:lstStyle/>
          <a:p>
            <a:fld id="{F6112580-C3E3-4D48-ADC9-BDCAD3DA906F}" type="datetimeFigureOut">
              <a:rPr lang="en-GB" smtClean="0"/>
              <a:t>10/05/2023</a:t>
            </a:fld>
            <a:endParaRPr lang="en-GB"/>
          </a:p>
        </p:txBody>
      </p:sp>
      <p:sp>
        <p:nvSpPr>
          <p:cNvPr id="5" name="Footer Placeholder 4">
            <a:extLst>
              <a:ext uri="{FF2B5EF4-FFF2-40B4-BE49-F238E27FC236}">
                <a16:creationId xmlns:a16="http://schemas.microsoft.com/office/drawing/2014/main" id="{BE75C3EF-0EF7-4EF0-BF96-AC354BB6C4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00F84E-10C9-431C-9A04-DF172C1BFE09}"/>
              </a:ext>
            </a:extLst>
          </p:cNvPr>
          <p:cNvSpPr>
            <a:spLocks noGrp="1"/>
          </p:cNvSpPr>
          <p:nvPr>
            <p:ph type="sldNum" sz="quarter" idx="12"/>
          </p:nvPr>
        </p:nvSpPr>
        <p:spPr/>
        <p:txBody>
          <a:bodyPr/>
          <a:lstStyle/>
          <a:p>
            <a:fld id="{0690D744-097C-4736-A30A-314BC43BD9AF}" type="slidenum">
              <a:rPr lang="en-GB" smtClean="0"/>
              <a:t>‹#›</a:t>
            </a:fld>
            <a:endParaRPr lang="en-GB"/>
          </a:p>
        </p:txBody>
      </p:sp>
    </p:spTree>
    <p:extLst>
      <p:ext uri="{BB962C8B-B14F-4D97-AF65-F5344CB8AC3E}">
        <p14:creationId xmlns:p14="http://schemas.microsoft.com/office/powerpoint/2010/main" val="2130354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12976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3575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12537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49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7019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9313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93458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7654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1726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2974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21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4453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536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92887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0367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617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6077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5466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05367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7271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30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16278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17216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6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61095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64254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612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6559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03332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10/05/2023</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13549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68106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7764" y="29164"/>
            <a:ext cx="10094912" cy="957509"/>
          </a:xfrm>
        </p:spPr>
        <p:txBody>
          <a:bodyPr/>
          <a:lstStyle/>
          <a:p>
            <a:r>
              <a:rPr lang="en-US"/>
              <a:t>Click to edit Master title style</a:t>
            </a:r>
            <a:endParaRPr lang="en-GB"/>
          </a:p>
        </p:txBody>
      </p:sp>
      <p:sp>
        <p:nvSpPr>
          <p:cNvPr id="3" name="Content Placeholder 2"/>
          <p:cNvSpPr>
            <a:spLocks noGrp="1"/>
          </p:cNvSpPr>
          <p:nvPr>
            <p:ph sz="half" idx="1"/>
          </p:nvPr>
        </p:nvSpPr>
        <p:spPr>
          <a:xfrm>
            <a:off x="607764" y="1205127"/>
            <a:ext cx="5472608" cy="5088565"/>
          </a:xfrm>
        </p:spPr>
        <p:txBody>
          <a:bodyPr>
            <a:no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66443" y="1205127"/>
            <a:ext cx="5472608" cy="5088565"/>
          </a:xfrm>
        </p:spPr>
        <p:txBody>
          <a:bodyPr>
            <a:no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9585B9F-EF5C-4314-BCBC-A6F82ED753B2}"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73F885-FE6B-4251-84D2-F6CEF084999B}" type="slidenum">
              <a:rPr lang="en-GB" smtClean="0"/>
              <a:t>‹#›</a:t>
            </a:fld>
            <a:endParaRPr lang="en-GB"/>
          </a:p>
        </p:txBody>
      </p:sp>
    </p:spTree>
    <p:extLst>
      <p:ext uri="{BB962C8B-B14F-4D97-AF65-F5344CB8AC3E}">
        <p14:creationId xmlns:p14="http://schemas.microsoft.com/office/powerpoint/2010/main" val="63697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443551F-6DD1-4455-A929-CE3610787234}"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A5D968-63AE-4165-9E6B-542FD22CA04D}" type="slidenum">
              <a:rPr lang="en-GB" smtClean="0"/>
              <a:t>‹#›</a:t>
            </a:fld>
            <a:endParaRPr lang="en-GB"/>
          </a:p>
        </p:txBody>
      </p:sp>
    </p:spTree>
    <p:extLst>
      <p:ext uri="{BB962C8B-B14F-4D97-AF65-F5344CB8AC3E}">
        <p14:creationId xmlns:p14="http://schemas.microsoft.com/office/powerpoint/2010/main" val="283432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38009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72774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196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345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3165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5812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2110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75489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94116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304256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537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890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54623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8854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3326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0002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81994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1887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8153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20283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96052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325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37899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5974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67226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06176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10263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57236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5170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60645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52242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10901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jpe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ags" Target="../tags/tag3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image" Target="../media/image1.jpeg"/><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tags" Target="../tags/tag6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7D4F53B-E777-4D22-BF14-5A6FF8D3BEAE}" type="datetimeFigureOut">
              <a:rPr lang="en-GB" smtClean="0"/>
              <a:t>10/05/2023</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FBDBA1E-F2E9-4EAB-A2DA-23DB5AEB00CA}"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3"/>
    </p:custDataLst>
    <p:extLst>
      <p:ext uri="{BB962C8B-B14F-4D97-AF65-F5344CB8AC3E}">
        <p14:creationId xmlns:p14="http://schemas.microsoft.com/office/powerpoint/2010/main" val="587816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752"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10/05/2023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42621293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10/05/2023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130725592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0.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chart" Target="../charts/chart1.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21" Type="http://schemas.openxmlformats.org/officeDocument/2006/relationships/image" Target="../media/image32.png"/><Relationship Id="rId34" Type="http://schemas.openxmlformats.org/officeDocument/2006/relationships/image" Target="../media/image45.png"/><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28.jpe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jpeg"/><Relationship Id="rId2" Type="http://schemas.openxmlformats.org/officeDocument/2006/relationships/notesSlide" Target="../notesSlides/notesSlide3.xml"/><Relationship Id="rId16" Type="http://schemas.openxmlformats.org/officeDocument/2006/relationships/image" Target="../media/image27.jpeg"/><Relationship Id="rId20" Type="http://schemas.openxmlformats.org/officeDocument/2006/relationships/image" Target="../media/image31.png"/><Relationship Id="rId29" Type="http://schemas.openxmlformats.org/officeDocument/2006/relationships/image" Target="../media/image40.jpe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jpeg"/><Relationship Id="rId32" Type="http://schemas.openxmlformats.org/officeDocument/2006/relationships/image" Target="../media/image43.jpeg"/><Relationship Id="rId37" Type="http://schemas.openxmlformats.org/officeDocument/2006/relationships/image" Target="../media/image48.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jpeg"/><Relationship Id="rId28" Type="http://schemas.openxmlformats.org/officeDocument/2006/relationships/image" Target="../media/image39.jpe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8" Type="http://schemas.openxmlformats.org/officeDocument/2006/relationships/image" Target="../media/image19.jpeg"/><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itting on a couch&#10;&#10;Description automatically generated with medium confidence">
            <a:extLst>
              <a:ext uri="{FF2B5EF4-FFF2-40B4-BE49-F238E27FC236}">
                <a16:creationId xmlns:a16="http://schemas.microsoft.com/office/drawing/2014/main" id="{F95F5AFA-FAE2-36D1-6B06-F2F76B7F89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C2CCDAD-7B20-4255-AE07-230E60239003}"/>
              </a:ext>
            </a:extLst>
          </p:cNvPr>
          <p:cNvSpPr/>
          <p:nvPr/>
        </p:nvSpPr>
        <p:spPr>
          <a:xfrm>
            <a:off x="-1" y="-11923"/>
            <a:ext cx="10570029" cy="6216780"/>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p:txBody>
          <a:bodyPr/>
          <a:lstStyle/>
          <a:p>
            <a:r>
              <a:rPr lang="en-GB" dirty="0"/>
              <a:t>TV expenditure patterns</a:t>
            </a:r>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650417" y="4487766"/>
            <a:ext cx="2655517" cy="246221"/>
          </a:xfrm>
          <a:prstGeom prst="rect">
            <a:avLst/>
          </a:prstGeom>
          <a:noFill/>
        </p:spPr>
        <p:txBody>
          <a:bodyPr wrap="square" rtlCol="0">
            <a:spAutoFit/>
          </a:bodyPr>
          <a:lstStyle/>
          <a:p>
            <a:pPr algn="l"/>
            <a:r>
              <a:rPr lang="en-GB" sz="1000" dirty="0">
                <a:solidFill>
                  <a:schemeClr val="bg1"/>
                </a:solidFill>
              </a:rPr>
              <a:t>KFC - Delivery</a:t>
            </a: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68462" y="1618813"/>
            <a:ext cx="541433" cy="34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Chart 3"/>
          <p:cNvGraphicFramePr/>
          <p:nvPr/>
        </p:nvGraphicFramePr>
        <p:xfrm>
          <a:off x="1954492" y="1080693"/>
          <a:ext cx="9106759" cy="4105651"/>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a:xfrm>
            <a:off x="4958240" y="5114399"/>
            <a:ext cx="315727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IMPACTS (BILLIONS)</a:t>
            </a:r>
          </a:p>
        </p:txBody>
      </p:sp>
      <p:pic>
        <p:nvPicPr>
          <p:cNvPr id="21" name="Picture 20" descr="http://upload.wikimedia.org/wikipedia/en/thumb/e/e4/Unilever.svg/929px-Unilever.svg.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44209" y="1974470"/>
            <a:ext cx="289645" cy="3192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loreal-dam-front-resources-corp-en-cdn.brainsonic.com/ressources/afile/2266-1ae80-picture_photo-looreal-logo.html"/>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t="33787" b="32427"/>
          <a:stretch/>
        </p:blipFill>
        <p:spPr bwMode="auto">
          <a:xfrm>
            <a:off x="1359052" y="2397958"/>
            <a:ext cx="850843" cy="161752"/>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5"/>
          <p:cNvSpPr>
            <a:spLocks noGrp="1"/>
          </p:cNvSpPr>
          <p:nvPr>
            <p:ph type="title"/>
          </p:nvPr>
        </p:nvSpPr>
        <p:spPr>
          <a:xfrm>
            <a:off x="371476" y="359944"/>
            <a:ext cx="11341099" cy="1021181"/>
          </a:xfrm>
        </p:spPr>
        <p:txBody>
          <a:bodyPr/>
          <a:lstStyle/>
          <a:p>
            <a:r>
              <a:rPr lang="en-GB"/>
              <a:t>The most viewed holding companies on TV in 2022</a:t>
            </a:r>
          </a:p>
        </p:txBody>
      </p:sp>
      <p:sp>
        <p:nvSpPr>
          <p:cNvPr id="26" name="Text Placeholder 6"/>
          <p:cNvSpPr txBox="1">
            <a:spLocks/>
          </p:cNvSpPr>
          <p:nvPr/>
        </p:nvSpPr>
        <p:spPr>
          <a:xfrm>
            <a:off x="360000" y="5400000"/>
            <a:ext cx="11334817" cy="304800"/>
          </a:xfrm>
          <a:prstGeom prst="rect">
            <a:avLst/>
          </a:prstGeom>
        </p:spPr>
        <p:txBody>
          <a:bodyPr vert="horz" lIns="91440" tIns="45720" rIns="91440" bIns="45720" rtlCol="0">
            <a:noAutofit/>
          </a:bodyPr>
          <a:lstStyle>
            <a:lvl1pPr indent="0">
              <a:lnSpc>
                <a:spcPct val="100000"/>
              </a:lnSpc>
              <a:spcBef>
                <a:spcPts val="1000"/>
              </a:spcBef>
              <a:spcAft>
                <a:spcPts val="0"/>
              </a:spcAft>
              <a:buFont typeface="Arial" panose="020B0604020202020204" pitchFamily="34" charset="0"/>
              <a:buNone/>
              <a:defRPr sz="1000" b="0" baseline="0">
                <a:solidFill>
                  <a:schemeClr val="bg2"/>
                </a:solidFill>
              </a:defRPr>
            </a:lvl1pPr>
            <a:lvl2pPr marL="225425" indent="-225425">
              <a:lnSpc>
                <a:spcPct val="100000"/>
              </a:lnSpc>
              <a:spcBef>
                <a:spcPts val="500"/>
              </a:spcBef>
              <a:spcAft>
                <a:spcPts val="600"/>
              </a:spcAft>
              <a:buClr>
                <a:schemeClr val="tx2"/>
              </a:buClr>
              <a:buFont typeface="Arial" panose="020B0604020202020204" pitchFamily="34" charset="0"/>
              <a:buChar char="—"/>
              <a:defRPr sz="1600">
                <a:solidFill>
                  <a:schemeClr val="bg2"/>
                </a:solidFill>
              </a:defRPr>
            </a:lvl2pPr>
            <a:lvl3pPr marL="223838" indent="-223838">
              <a:lnSpc>
                <a:spcPct val="100000"/>
              </a:lnSpc>
              <a:spcBef>
                <a:spcPts val="500"/>
              </a:spcBef>
              <a:spcAft>
                <a:spcPts val="600"/>
              </a:spcAft>
              <a:buClr>
                <a:schemeClr val="tx2"/>
              </a:buClr>
              <a:buFont typeface="Arial" panose="020B0604020202020204" pitchFamily="34" charset="0"/>
              <a:buChar char="—"/>
              <a:tabLst>
                <a:tab pos="447675" algn="l"/>
              </a:tabLst>
              <a:defRPr sz="1400">
                <a:solidFill>
                  <a:schemeClr val="bg2"/>
                </a:solidFill>
              </a:defRPr>
            </a:lvl3pPr>
            <a:lvl4pPr marL="223838" indent="-223838">
              <a:lnSpc>
                <a:spcPct val="100000"/>
              </a:lnSpc>
              <a:spcBef>
                <a:spcPts val="500"/>
              </a:spcBef>
              <a:spcAft>
                <a:spcPts val="600"/>
              </a:spcAft>
              <a:buClr>
                <a:schemeClr val="tx2"/>
              </a:buClr>
              <a:buFont typeface="Arial" panose="020B0604020202020204" pitchFamily="34" charset="0"/>
              <a:buChar char="—"/>
              <a:defRPr sz="1400">
                <a:solidFill>
                  <a:schemeClr val="bg2"/>
                </a:solidFill>
              </a:defRPr>
            </a:lvl4pPr>
            <a:lvl5pPr marL="223838" indent="-223838">
              <a:lnSpc>
                <a:spcPct val="100000"/>
              </a:lnSpc>
              <a:spcBef>
                <a:spcPts val="500"/>
              </a:spcBef>
              <a:spcAft>
                <a:spcPts val="600"/>
              </a:spcAft>
              <a:buClr>
                <a:schemeClr val="tx2"/>
              </a:buClr>
              <a:buFont typeface="Arial" panose="020B0604020202020204" pitchFamily="34" charset="0"/>
              <a:buChar char="—"/>
              <a:defRPr sz="140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4D4D4D"/>
                </a:solidFill>
                <a:effectLst/>
                <a:uLnTx/>
                <a:uFillTx/>
                <a:latin typeface="Arial"/>
                <a:ea typeface="+mn-ea"/>
                <a:cs typeface="+mn-cs"/>
              </a:rPr>
              <a:t>Source:  Barb, 2022, R/W commercial impacts according to Barb reporting </a:t>
            </a:r>
          </a:p>
        </p:txBody>
      </p:sp>
      <p:pic>
        <p:nvPicPr>
          <p:cNvPr id="28" name="Picture 27" descr="Image result for amazon.co.uk">
            <a:extLst>
              <a:ext uri="{FF2B5EF4-FFF2-40B4-BE49-F238E27FC236}">
                <a16:creationId xmlns:a16="http://schemas.microsoft.com/office/drawing/2014/main" id="{A30FEB22-4508-44C3-9B7C-62B723AD3E50}"/>
              </a:ext>
            </a:extLst>
          </p:cNvPr>
          <p:cNvPicPr/>
          <p:nvPr/>
        </p:nvPicPr>
        <p:blipFill rotWithShape="1">
          <a:blip r:embed="rId7" cstate="screen">
            <a:extLst>
              <a:ext uri="{28A0092B-C50C-407E-A947-70E740481C1C}">
                <a14:useLocalDpi xmlns:a14="http://schemas.microsoft.com/office/drawing/2010/main"/>
              </a:ext>
            </a:extLst>
          </a:blip>
          <a:srcRect l="10587" t="29961" r="6740" b="32090"/>
          <a:stretch/>
        </p:blipFill>
        <p:spPr bwMode="auto">
          <a:xfrm>
            <a:off x="1392147" y="3806645"/>
            <a:ext cx="784651" cy="276999"/>
          </a:xfrm>
          <a:prstGeom prst="rect">
            <a:avLst/>
          </a:prstGeom>
          <a:noFill/>
          <a:ln>
            <a:noFill/>
          </a:ln>
          <a:extLst>
            <a:ext uri="{53640926-AAD7-44D8-BBD7-CCE9431645EC}">
              <a14:shadowObscured xmlns:a14="http://schemas.microsoft.com/office/drawing/2010/main"/>
            </a:ext>
          </a:extLst>
        </p:spPr>
      </p:pic>
      <p:pic>
        <p:nvPicPr>
          <p:cNvPr id="5" name="Picture 2">
            <a:extLst>
              <a:ext uri="{FF2B5EF4-FFF2-40B4-BE49-F238E27FC236}">
                <a16:creationId xmlns:a16="http://schemas.microsoft.com/office/drawing/2014/main" id="{845D700D-73B5-46BB-8E9C-CD898059A5A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72518" y="3127184"/>
            <a:ext cx="677917" cy="1609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Reckitt - Wikipedia">
            <a:extLst>
              <a:ext uri="{FF2B5EF4-FFF2-40B4-BE49-F238E27FC236}">
                <a16:creationId xmlns:a16="http://schemas.microsoft.com/office/drawing/2014/main" id="{CC539061-B08A-4AD6-8AAF-5AC8FFD935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6720" y="2695486"/>
            <a:ext cx="489514" cy="24785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Procter &amp;amp; Gamble - Wikipedia">
            <a:extLst>
              <a:ext uri="{FF2B5EF4-FFF2-40B4-BE49-F238E27FC236}">
                <a16:creationId xmlns:a16="http://schemas.microsoft.com/office/drawing/2014/main" id="{B9C081AA-A8E3-4A85-8EFA-B5413C2253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3032" y="1198880"/>
            <a:ext cx="344119" cy="3441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cdonalds home">
            <a:extLst>
              <a:ext uri="{FF2B5EF4-FFF2-40B4-BE49-F238E27FC236}">
                <a16:creationId xmlns:a16="http://schemas.microsoft.com/office/drawing/2014/main" id="{F78BFC1C-237B-05AA-40D5-EE80C3C4F0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6900" y="3386262"/>
            <a:ext cx="389426" cy="3894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uperfast 5G &amp; 4G Phones, Tablets and Fibre Broadband | EE">
            <a:extLst>
              <a:ext uri="{FF2B5EF4-FFF2-40B4-BE49-F238E27FC236}">
                <a16:creationId xmlns:a16="http://schemas.microsoft.com/office/drawing/2014/main" id="{F8930EA7-C054-0A43-6F85-CB7D34547C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3632" y="4120253"/>
            <a:ext cx="355962" cy="3559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DB58696-09D1-EE69-FB74-BC244816FBC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20010" y="4535059"/>
            <a:ext cx="366043" cy="366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38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44BCDFA-3A25-9AD2-6C1C-DA6CC0C88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7385" y="1400488"/>
            <a:ext cx="1382685" cy="2587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ndragon PLC - UK's Leading Automotive Retailer">
            <a:extLst>
              <a:ext uri="{FF2B5EF4-FFF2-40B4-BE49-F238E27FC236}">
                <a16:creationId xmlns:a16="http://schemas.microsoft.com/office/drawing/2014/main" id="{5837C3B8-8994-92E8-3610-A19A745BB6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6321" y="4914987"/>
            <a:ext cx="1515390" cy="3575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82DA77B-E1B1-4CC3-6AC0-A7FD5D6A92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8322" y="3314849"/>
            <a:ext cx="1528666" cy="29392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ile:Evri-Europe-GmBH-Logo-2022.webp - Wikimedia Commons">
            <a:extLst>
              <a:ext uri="{FF2B5EF4-FFF2-40B4-BE49-F238E27FC236}">
                <a16:creationId xmlns:a16="http://schemas.microsoft.com/office/drawing/2014/main" id="{9F4E47B7-3E4D-E040-D198-564603AECB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651" y="2259506"/>
            <a:ext cx="807674" cy="4038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ovo Nordisk logo — University of Oxford, Medical Sciences Division">
            <a:extLst>
              <a:ext uri="{FF2B5EF4-FFF2-40B4-BE49-F238E27FC236}">
                <a16:creationId xmlns:a16="http://schemas.microsoft.com/office/drawing/2014/main" id="{285542FF-8DF5-FB80-522A-2D402DA602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5437" y="1240132"/>
            <a:ext cx="814179" cy="57942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VIRGIN VOYAGES TAKES FUTURE SAILORS ON MUSICALLY GUIDED CINEMATIC JOURNEY  AT SEA">
            <a:extLst>
              <a:ext uri="{FF2B5EF4-FFF2-40B4-BE49-F238E27FC236}">
                <a16:creationId xmlns:a16="http://schemas.microsoft.com/office/drawing/2014/main" id="{17556BBD-FAAD-CAA9-C59B-5CE5AA49CBF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0856" b="21381"/>
          <a:stretch/>
        </p:blipFill>
        <p:spPr bwMode="auto">
          <a:xfrm>
            <a:off x="3846715" y="3247397"/>
            <a:ext cx="1415826" cy="42883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WeAre8 - Products, Competitors, Financials, Employees, Headquarters  Locations">
            <a:extLst>
              <a:ext uri="{FF2B5EF4-FFF2-40B4-BE49-F238E27FC236}">
                <a16:creationId xmlns:a16="http://schemas.microsoft.com/office/drawing/2014/main" id="{66DC835F-EA77-643C-CD09-51A52DDD60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6089" y="1373105"/>
            <a:ext cx="1193627" cy="31347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attan Garden Furniture by Moda Furnishings | Online &amp; Instore">
            <a:extLst>
              <a:ext uri="{FF2B5EF4-FFF2-40B4-BE49-F238E27FC236}">
                <a16:creationId xmlns:a16="http://schemas.microsoft.com/office/drawing/2014/main" id="{46B961F1-E7CC-156F-2092-B5E410135E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9638" y="4003739"/>
            <a:ext cx="1054507" cy="51736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Visit NCY ǀ Official North Cyprus Tourism Guide">
            <a:extLst>
              <a:ext uri="{FF2B5EF4-FFF2-40B4-BE49-F238E27FC236}">
                <a16:creationId xmlns:a16="http://schemas.microsoft.com/office/drawing/2014/main" id="{942A926D-4B9C-0788-643D-9DC0BBD24E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683" y="2153610"/>
            <a:ext cx="1056675" cy="615628"/>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NWCR | Tilney">
            <a:extLst>
              <a:ext uri="{FF2B5EF4-FFF2-40B4-BE49-F238E27FC236}">
                <a16:creationId xmlns:a16="http://schemas.microsoft.com/office/drawing/2014/main" id="{F365B1CA-CA8F-3752-EAFB-2BB50CEEA91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6129" y="4050577"/>
            <a:ext cx="988610" cy="42369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Bike Club Reviews | Read Customer Service Reviews of bikeclub.com">
            <a:extLst>
              <a:ext uri="{FF2B5EF4-FFF2-40B4-BE49-F238E27FC236}">
                <a16:creationId xmlns:a16="http://schemas.microsoft.com/office/drawing/2014/main" id="{B7AE9CD5-FE86-12DB-22CB-68703B7B1D8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00" y="1286484"/>
            <a:ext cx="1085368" cy="48672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Premium Liquid Collagen Supplements | Absolute Collagen – Absolute Collagen  EU">
            <a:extLst>
              <a:ext uri="{FF2B5EF4-FFF2-40B4-BE49-F238E27FC236}">
                <a16:creationId xmlns:a16="http://schemas.microsoft.com/office/drawing/2014/main" id="{572F9B6B-68F1-C3FB-7073-D5169E1C006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57145" y="4030968"/>
            <a:ext cx="808573" cy="462908"/>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Thames Water - The UK's largest water and wastewater company">
            <a:extLst>
              <a:ext uri="{FF2B5EF4-FFF2-40B4-BE49-F238E27FC236}">
                <a16:creationId xmlns:a16="http://schemas.microsoft.com/office/drawing/2014/main" id="{0859FFF1-8428-2824-757E-CB7F2F4DB5E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74852" y="2173272"/>
            <a:ext cx="576304" cy="5763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2" descr="CEJCT">
            <a:extLst>
              <a:ext uri="{FF2B5EF4-FFF2-40B4-BE49-F238E27FC236}">
                <a16:creationId xmlns:a16="http://schemas.microsoft.com/office/drawing/2014/main" id="{0D7D5986-A9FC-FD26-87E3-DF58F8B6990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51304" y="3218573"/>
            <a:ext cx="1116610" cy="486481"/>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The Trussell Trust - Stop UK Hunger">
            <a:extLst>
              <a:ext uri="{FF2B5EF4-FFF2-40B4-BE49-F238E27FC236}">
                <a16:creationId xmlns:a16="http://schemas.microsoft.com/office/drawing/2014/main" id="{91D813E8-4877-CA4B-46AB-748502D0884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53604" y="2011881"/>
            <a:ext cx="899086" cy="899086"/>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Utilita | Energy Suppliers | Switchcraft">
            <a:extLst>
              <a:ext uri="{FF2B5EF4-FFF2-40B4-BE49-F238E27FC236}">
                <a16:creationId xmlns:a16="http://schemas.microsoft.com/office/drawing/2014/main" id="{DF192C7B-EC94-9ECD-5250-28FBE063654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105" y="3089237"/>
            <a:ext cx="1098118" cy="745152"/>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Garden Sheds and Garden Buildings | Tiger Sheds">
            <a:extLst>
              <a:ext uri="{FF2B5EF4-FFF2-40B4-BE49-F238E27FC236}">
                <a16:creationId xmlns:a16="http://schemas.microsoft.com/office/drawing/2014/main" id="{830C2910-A43E-7FD1-C44D-847AB87C16D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6038" y="4035816"/>
            <a:ext cx="1220696" cy="4532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0">
            <a:extLst>
              <a:ext uri="{FF2B5EF4-FFF2-40B4-BE49-F238E27FC236}">
                <a16:creationId xmlns:a16="http://schemas.microsoft.com/office/drawing/2014/main" id="{1E68B63C-1080-018E-596A-5AE667C2CFE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02885" y="2288402"/>
            <a:ext cx="875372" cy="346045"/>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Simply Business - business insurance made for you | public liability,  professional indemnity, landlord insurance &amp; more - Simply Business UK">
            <a:extLst>
              <a:ext uri="{FF2B5EF4-FFF2-40B4-BE49-F238E27FC236}">
                <a16:creationId xmlns:a16="http://schemas.microsoft.com/office/drawing/2014/main" id="{FC7A5E30-57D7-D123-FFA1-39D979130FB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75784" y="2248471"/>
            <a:ext cx="1213946" cy="425906"/>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Clim8 | The app for sustainable investments">
            <a:extLst>
              <a:ext uri="{FF2B5EF4-FFF2-40B4-BE49-F238E27FC236}">
                <a16:creationId xmlns:a16="http://schemas.microsoft.com/office/drawing/2014/main" id="{F1C78614-9BD7-1FEF-B8F2-C4D25C69B7F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87257" y="2338452"/>
            <a:ext cx="768820" cy="245945"/>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Animals Asia Foundation US - Idealist">
            <a:extLst>
              <a:ext uri="{FF2B5EF4-FFF2-40B4-BE49-F238E27FC236}">
                <a16:creationId xmlns:a16="http://schemas.microsoft.com/office/drawing/2014/main" id="{2FF120B5-79B1-B478-8F5C-117BAB85422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94251" y="4815530"/>
            <a:ext cx="745453" cy="556440"/>
          </a:xfrm>
          <a:prstGeom prst="rect">
            <a:avLst/>
          </a:prstGeom>
          <a:noFill/>
          <a:extLst>
            <a:ext uri="{909E8E84-426E-40DD-AFC4-6F175D3DCCD1}">
              <a14:hiddenFill xmlns:a14="http://schemas.microsoft.com/office/drawing/2010/main">
                <a:solidFill>
                  <a:srgbClr val="FFFFFF"/>
                </a:solidFill>
              </a14:hiddenFill>
            </a:ext>
          </a:extLst>
        </p:spPr>
      </p:pic>
      <p:sp>
        <p:nvSpPr>
          <p:cNvPr id="35" name="Title 34">
            <a:extLst>
              <a:ext uri="{FF2B5EF4-FFF2-40B4-BE49-F238E27FC236}">
                <a16:creationId xmlns:a16="http://schemas.microsoft.com/office/drawing/2014/main" id="{491CD732-A778-D64C-47B7-B3396E372E37}"/>
              </a:ext>
            </a:extLst>
          </p:cNvPr>
          <p:cNvSpPr>
            <a:spLocks noGrp="1"/>
          </p:cNvSpPr>
          <p:nvPr>
            <p:ph type="title"/>
          </p:nvPr>
        </p:nvSpPr>
        <p:spPr/>
        <p:txBody>
          <a:bodyPr/>
          <a:lstStyle/>
          <a:p>
            <a:r>
              <a:rPr lang="en-GB"/>
              <a:t>959 advertisers used TV for the first time in 2022</a:t>
            </a:r>
          </a:p>
        </p:txBody>
      </p:sp>
      <p:pic>
        <p:nvPicPr>
          <p:cNvPr id="1096" name="Picture 72" descr="Wish Reveals New Brand Amidst Major Overhaul of User Experience | Business  Wire">
            <a:extLst>
              <a:ext uri="{FF2B5EF4-FFF2-40B4-BE49-F238E27FC236}">
                <a16:creationId xmlns:a16="http://schemas.microsoft.com/office/drawing/2014/main" id="{A4E64ED5-9AA6-89F7-06A4-6C4CF561E78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768331" y="4966765"/>
            <a:ext cx="768820" cy="253971"/>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Exoticca - Current Openings">
            <a:extLst>
              <a:ext uri="{FF2B5EF4-FFF2-40B4-BE49-F238E27FC236}">
                <a16:creationId xmlns:a16="http://schemas.microsoft.com/office/drawing/2014/main" id="{2DB4445F-A0A7-D715-A7DA-FE8BC46CE70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95150" y="4119103"/>
            <a:ext cx="1224077" cy="286638"/>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a:extLst>
              <a:ext uri="{FF2B5EF4-FFF2-40B4-BE49-F238E27FC236}">
                <a16:creationId xmlns:a16="http://schemas.microsoft.com/office/drawing/2014/main" id="{FA5EF4C0-B559-4B2F-087E-62249D2A32B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662769" y="3257726"/>
            <a:ext cx="952754" cy="408174"/>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a:extLst>
              <a:ext uri="{FF2B5EF4-FFF2-40B4-BE49-F238E27FC236}">
                <a16:creationId xmlns:a16="http://schemas.microsoft.com/office/drawing/2014/main" id="{1A09967B-D0F1-52B4-E0E4-219602BE46E3}"/>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603696" y="3280097"/>
            <a:ext cx="1054508" cy="363433"/>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Fixter : actu, infos, fiche entreprise - Maddyness Fixter">
            <a:extLst>
              <a:ext uri="{FF2B5EF4-FFF2-40B4-BE49-F238E27FC236}">
                <a16:creationId xmlns:a16="http://schemas.microsoft.com/office/drawing/2014/main" id="{06F71207-FE77-44AA-3C51-60C6A11B1B3F}"/>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l="15838" t="27122" r="15747" b="27726"/>
          <a:stretch/>
        </p:blipFill>
        <p:spPr bwMode="auto">
          <a:xfrm>
            <a:off x="6299304" y="4885071"/>
            <a:ext cx="1138330" cy="417358"/>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Beauty Pie - TheIndustry.beauty">
            <a:extLst>
              <a:ext uri="{FF2B5EF4-FFF2-40B4-BE49-F238E27FC236}">
                <a16:creationId xmlns:a16="http://schemas.microsoft.com/office/drawing/2014/main" id="{3C938D06-E3FF-17FF-D18E-45C7D2AD5DB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01720" y="4852303"/>
            <a:ext cx="1097487" cy="482895"/>
          </a:xfrm>
          <a:prstGeom prst="rect">
            <a:avLst/>
          </a:prstGeom>
          <a:noFill/>
          <a:extLst>
            <a:ext uri="{909E8E84-426E-40DD-AFC4-6F175D3DCCD1}">
              <a14:hiddenFill xmlns:a14="http://schemas.microsoft.com/office/drawing/2010/main">
                <a:solidFill>
                  <a:srgbClr val="FFFFFF"/>
                </a:solidFill>
              </a14:hiddenFill>
            </a:ext>
          </a:extLst>
        </p:spPr>
      </p:pic>
      <p:sp>
        <p:nvSpPr>
          <p:cNvPr id="1041" name="TextBox 1040">
            <a:extLst>
              <a:ext uri="{FF2B5EF4-FFF2-40B4-BE49-F238E27FC236}">
                <a16:creationId xmlns:a16="http://schemas.microsoft.com/office/drawing/2014/main" id="{CB998709-5A5B-34BB-622E-89E57E4E65FD}"/>
              </a:ext>
            </a:extLst>
          </p:cNvPr>
          <p:cNvSpPr txBox="1"/>
          <p:nvPr/>
        </p:nvSpPr>
        <p:spPr>
          <a:xfrm>
            <a:off x="360000" y="5400000"/>
            <a:ext cx="8958799" cy="246221"/>
          </a:xfrm>
          <a:prstGeom prst="rect">
            <a:avLst/>
          </a:prstGeom>
          <a:noFill/>
        </p:spPr>
        <p:txBody>
          <a:bodyPr wrap="square" rtlCol="0">
            <a:spAutoFit/>
          </a:bodyPr>
          <a:lstStyle/>
          <a:p>
            <a:pPr algn="l"/>
            <a:r>
              <a:rPr lang="en-GB" sz="1000">
                <a:solidFill>
                  <a:schemeClr val="bg2"/>
                </a:solidFill>
              </a:rPr>
              <a:t>Source: Nielsen Ad Intel / Sky – New to TV advertisers classed as those not advertising on TV 5 years prior (2017—2021) on Linear TV and Sky </a:t>
            </a:r>
            <a:r>
              <a:rPr lang="en-GB" sz="1000" err="1">
                <a:solidFill>
                  <a:schemeClr val="bg2"/>
                </a:solidFill>
              </a:rPr>
              <a:t>AdSmart</a:t>
            </a:r>
            <a:r>
              <a:rPr lang="en-GB" sz="1000">
                <a:solidFill>
                  <a:schemeClr val="bg2"/>
                </a:solidFill>
              </a:rPr>
              <a:t>  </a:t>
            </a:r>
          </a:p>
        </p:txBody>
      </p:sp>
      <p:pic>
        <p:nvPicPr>
          <p:cNvPr id="1120" name="Picture 96" descr="Trading on OTCQX Market - 07:00:07 18 Jul 2021 - WINE News article | London  Stock Exchange">
            <a:extLst>
              <a:ext uri="{FF2B5EF4-FFF2-40B4-BE49-F238E27FC236}">
                <a16:creationId xmlns:a16="http://schemas.microsoft.com/office/drawing/2014/main" id="{58C596EA-FC44-B0EE-7A81-0B154AD67201}"/>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l="10322" r="10826"/>
          <a:stretch/>
        </p:blipFill>
        <p:spPr bwMode="auto">
          <a:xfrm>
            <a:off x="5155337" y="1250797"/>
            <a:ext cx="1057475" cy="5580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ous">
            <a:extLst>
              <a:ext uri="{FF2B5EF4-FFF2-40B4-BE49-F238E27FC236}">
                <a16:creationId xmlns:a16="http://schemas.microsoft.com/office/drawing/2014/main" id="{7A3B6BB3-60A6-6C85-4237-C1B369458490}"/>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651544" y="4101611"/>
            <a:ext cx="965623" cy="3216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altown Limited - Certified B Corporation - B Lab Global">
            <a:extLst>
              <a:ext uri="{FF2B5EF4-FFF2-40B4-BE49-F238E27FC236}">
                <a16:creationId xmlns:a16="http://schemas.microsoft.com/office/drawing/2014/main" id="{87D657C6-5737-C846-0947-BC048538A537}"/>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069520" y="4944726"/>
            <a:ext cx="1873167" cy="2980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est Teas Online - Buy Tea Online - Online Tea Shop – teapigs.co.uk">
            <a:extLst>
              <a:ext uri="{FF2B5EF4-FFF2-40B4-BE49-F238E27FC236}">
                <a16:creationId xmlns:a16="http://schemas.microsoft.com/office/drawing/2014/main" id="{0258E320-83AF-96E3-9556-41CD6E9BE6B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714556" y="4113399"/>
            <a:ext cx="1366577" cy="29804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44F536A7-F5AB-53B7-90F4-89FC80DE90C8}"/>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155824" y="4858242"/>
            <a:ext cx="1557079" cy="47101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ractive delivers high-quality pet tracking service | Orange Business  Services">
            <a:extLst>
              <a:ext uri="{FF2B5EF4-FFF2-40B4-BE49-F238E27FC236}">
                <a16:creationId xmlns:a16="http://schemas.microsoft.com/office/drawing/2014/main" id="{526B0390-83EB-AF9F-0D35-69523C60DAA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688533" y="1316211"/>
            <a:ext cx="1473462" cy="42726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Wise Payments Limited - Open Banking">
            <a:extLst>
              <a:ext uri="{FF2B5EF4-FFF2-40B4-BE49-F238E27FC236}">
                <a16:creationId xmlns:a16="http://schemas.microsoft.com/office/drawing/2014/main" id="{E176DDCB-45FB-F028-6045-ADBCCEE73EAC}"/>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637716" y="1382653"/>
            <a:ext cx="1213946" cy="29438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ere We Flo Reviews | Read Customer Service Reviews of hereweflo.co">
            <a:extLst>
              <a:ext uri="{FF2B5EF4-FFF2-40B4-BE49-F238E27FC236}">
                <a16:creationId xmlns:a16="http://schemas.microsoft.com/office/drawing/2014/main" id="{90B832D8-AEF5-A460-B990-C84B4E08BA29}"/>
              </a:ext>
            </a:extLst>
          </p:cNvPr>
          <p:cNvPicPr>
            <a:picLocks noChangeAspect="1" noChangeArrowheads="1"/>
          </p:cNvPicPr>
          <p:nvPr/>
        </p:nvPicPr>
        <p:blipFill rotWithShape="1">
          <a:blip r:embed="rId37">
            <a:extLst>
              <a:ext uri="{28A0092B-C50C-407E-A947-70E740481C1C}">
                <a14:useLocalDpi xmlns:a14="http://schemas.microsoft.com/office/drawing/2010/main" val="0"/>
              </a:ext>
            </a:extLst>
          </a:blip>
          <a:srcRect b="29375"/>
          <a:stretch/>
        </p:blipFill>
        <p:spPr bwMode="auto">
          <a:xfrm>
            <a:off x="2135004" y="3325001"/>
            <a:ext cx="1275930" cy="27362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FareShare | Fighting hunger, tackling food waste in the UK">
            <a:extLst>
              <a:ext uri="{FF2B5EF4-FFF2-40B4-BE49-F238E27FC236}">
                <a16:creationId xmlns:a16="http://schemas.microsoft.com/office/drawing/2014/main" id="{55E87F1A-F326-C30D-82EF-0EDB528F0EF0}"/>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350217" y="2259298"/>
            <a:ext cx="1054508" cy="40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61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a:extLst>
              <a:ext uri="{FF2B5EF4-FFF2-40B4-BE49-F238E27FC236}">
                <a16:creationId xmlns:a16="http://schemas.microsoft.com/office/drawing/2014/main" id="{97396010-0893-1480-A2C2-A696C97A81F7}"/>
              </a:ext>
            </a:extLst>
          </p:cNvPr>
          <p:cNvGraphicFramePr>
            <a:graphicFrameLocks/>
          </p:cNvGraphicFramePr>
          <p:nvPr/>
        </p:nvGraphicFramePr>
        <p:xfrm>
          <a:off x="565689" y="1275299"/>
          <a:ext cx="11460452" cy="418439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357FC2-6AAC-4DF1-9D05-077E745ED2DE}"/>
              </a:ext>
            </a:extLst>
          </p:cNvPr>
          <p:cNvSpPr>
            <a:spLocks noGrp="1"/>
          </p:cNvSpPr>
          <p:nvPr>
            <p:ph type="title"/>
          </p:nvPr>
        </p:nvSpPr>
        <p:spPr/>
        <p:txBody>
          <a:bodyPr/>
          <a:lstStyle/>
          <a:p>
            <a:r>
              <a:rPr lang="en-GB"/>
              <a:t>Online born businesses are the biggest investors in TV</a:t>
            </a:r>
          </a:p>
        </p:txBody>
      </p:sp>
      <p:sp>
        <p:nvSpPr>
          <p:cNvPr id="3" name="Text Placeholder 2">
            <a:extLst>
              <a:ext uri="{FF2B5EF4-FFF2-40B4-BE49-F238E27FC236}">
                <a16:creationId xmlns:a16="http://schemas.microsoft.com/office/drawing/2014/main" id="{115D8D4F-F825-414F-83A9-BE6A1480C698}"/>
              </a:ext>
            </a:extLst>
          </p:cNvPr>
          <p:cNvSpPr>
            <a:spLocks noGrp="1"/>
          </p:cNvSpPr>
          <p:nvPr>
            <p:ph type="body" sz="quarter" idx="15"/>
          </p:nvPr>
        </p:nvSpPr>
        <p:spPr>
          <a:xfrm>
            <a:off x="360000" y="5400000"/>
            <a:ext cx="11536986" cy="304800"/>
          </a:xfrm>
        </p:spPr>
        <p:txBody>
          <a:bodyPr/>
          <a:lstStyle/>
          <a:p>
            <a:r>
              <a:rPr lang="en-GB"/>
              <a:t>Source: Nielsen Ad Intel, 2022, Thinkbox-created category of online-born businesses (YoY category % change).</a:t>
            </a:r>
          </a:p>
        </p:txBody>
      </p:sp>
      <p:sp>
        <p:nvSpPr>
          <p:cNvPr id="45" name="TextBox 44">
            <a:extLst>
              <a:ext uri="{FF2B5EF4-FFF2-40B4-BE49-F238E27FC236}">
                <a16:creationId xmlns:a16="http://schemas.microsoft.com/office/drawing/2014/main" id="{D2A3F121-03AF-40D7-8AED-83EADA962DE6}"/>
              </a:ext>
            </a:extLst>
          </p:cNvPr>
          <p:cNvSpPr txBox="1"/>
          <p:nvPr/>
        </p:nvSpPr>
        <p:spPr>
          <a:xfrm rot="16200000">
            <a:off x="-137044" y="2783743"/>
            <a:ext cx="103248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MILLIONS</a:t>
            </a:r>
          </a:p>
        </p:txBody>
      </p:sp>
      <p:sp>
        <p:nvSpPr>
          <p:cNvPr id="32" name="TextBox 31">
            <a:extLst>
              <a:ext uri="{FF2B5EF4-FFF2-40B4-BE49-F238E27FC236}">
                <a16:creationId xmlns:a16="http://schemas.microsoft.com/office/drawing/2014/main" id="{CEE27E6B-436A-452D-B764-3BE4F797D09F}"/>
              </a:ext>
            </a:extLst>
          </p:cNvPr>
          <p:cNvSpPr txBox="1"/>
          <p:nvPr/>
        </p:nvSpPr>
        <p:spPr>
          <a:xfrm>
            <a:off x="1325030" y="2019481"/>
            <a:ext cx="65921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-6%</a:t>
            </a:r>
          </a:p>
        </p:txBody>
      </p:sp>
      <p:sp>
        <p:nvSpPr>
          <p:cNvPr id="43" name="TextBox 42">
            <a:extLst>
              <a:ext uri="{FF2B5EF4-FFF2-40B4-BE49-F238E27FC236}">
                <a16:creationId xmlns:a16="http://schemas.microsoft.com/office/drawing/2014/main" id="{558A01A3-EE4E-4EA4-B642-36394784DE7A}"/>
              </a:ext>
            </a:extLst>
          </p:cNvPr>
          <p:cNvSpPr txBox="1"/>
          <p:nvPr/>
        </p:nvSpPr>
        <p:spPr>
          <a:xfrm>
            <a:off x="10615967" y="4020091"/>
            <a:ext cx="8215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+4%</a:t>
            </a:r>
          </a:p>
        </p:txBody>
      </p:sp>
      <p:sp>
        <p:nvSpPr>
          <p:cNvPr id="6" name="TextBox 5">
            <a:extLst>
              <a:ext uri="{FF2B5EF4-FFF2-40B4-BE49-F238E27FC236}">
                <a16:creationId xmlns:a16="http://schemas.microsoft.com/office/drawing/2014/main" id="{AFA0CFEB-312B-AEAE-BDDF-E239CDD96D05}"/>
              </a:ext>
            </a:extLst>
          </p:cNvPr>
          <p:cNvSpPr txBox="1"/>
          <p:nvPr/>
        </p:nvSpPr>
        <p:spPr>
          <a:xfrm>
            <a:off x="2261178" y="3298547"/>
            <a:ext cx="65921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-3%</a:t>
            </a:r>
          </a:p>
        </p:txBody>
      </p:sp>
      <p:sp>
        <p:nvSpPr>
          <p:cNvPr id="7" name="TextBox 6">
            <a:extLst>
              <a:ext uri="{FF2B5EF4-FFF2-40B4-BE49-F238E27FC236}">
                <a16:creationId xmlns:a16="http://schemas.microsoft.com/office/drawing/2014/main" id="{983A384A-B1B4-34E5-724E-B98C47C94095}"/>
              </a:ext>
            </a:extLst>
          </p:cNvPr>
          <p:cNvSpPr txBox="1"/>
          <p:nvPr/>
        </p:nvSpPr>
        <p:spPr>
          <a:xfrm>
            <a:off x="3202721" y="3405250"/>
            <a:ext cx="65921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+8%</a:t>
            </a:r>
          </a:p>
        </p:txBody>
      </p:sp>
      <p:sp>
        <p:nvSpPr>
          <p:cNvPr id="8" name="TextBox 7">
            <a:extLst>
              <a:ext uri="{FF2B5EF4-FFF2-40B4-BE49-F238E27FC236}">
                <a16:creationId xmlns:a16="http://schemas.microsoft.com/office/drawing/2014/main" id="{BEEE65A6-44B9-C33C-6A1A-3DCA447CA12F}"/>
              </a:ext>
            </a:extLst>
          </p:cNvPr>
          <p:cNvSpPr txBox="1"/>
          <p:nvPr/>
        </p:nvSpPr>
        <p:spPr>
          <a:xfrm>
            <a:off x="4057880" y="3554143"/>
            <a:ext cx="8215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-4%</a:t>
            </a:r>
          </a:p>
        </p:txBody>
      </p:sp>
      <p:sp>
        <p:nvSpPr>
          <p:cNvPr id="9" name="TextBox 8">
            <a:extLst>
              <a:ext uri="{FF2B5EF4-FFF2-40B4-BE49-F238E27FC236}">
                <a16:creationId xmlns:a16="http://schemas.microsoft.com/office/drawing/2014/main" id="{1750106A-3057-0A53-18D2-945A66B0B792}"/>
              </a:ext>
            </a:extLst>
          </p:cNvPr>
          <p:cNvSpPr txBox="1"/>
          <p:nvPr/>
        </p:nvSpPr>
        <p:spPr>
          <a:xfrm>
            <a:off x="4993177" y="3569382"/>
            <a:ext cx="8215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+5%</a:t>
            </a:r>
          </a:p>
        </p:txBody>
      </p:sp>
      <p:sp>
        <p:nvSpPr>
          <p:cNvPr id="10" name="TextBox 9">
            <a:extLst>
              <a:ext uri="{FF2B5EF4-FFF2-40B4-BE49-F238E27FC236}">
                <a16:creationId xmlns:a16="http://schemas.microsoft.com/office/drawing/2014/main" id="{C4032A33-880E-5437-8096-D40AC66DC10A}"/>
              </a:ext>
            </a:extLst>
          </p:cNvPr>
          <p:cNvSpPr txBox="1"/>
          <p:nvPr/>
        </p:nvSpPr>
        <p:spPr>
          <a:xfrm>
            <a:off x="5933539" y="3708482"/>
            <a:ext cx="8215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+8%</a:t>
            </a:r>
          </a:p>
        </p:txBody>
      </p:sp>
      <p:sp>
        <p:nvSpPr>
          <p:cNvPr id="11" name="TextBox 10">
            <a:extLst>
              <a:ext uri="{FF2B5EF4-FFF2-40B4-BE49-F238E27FC236}">
                <a16:creationId xmlns:a16="http://schemas.microsoft.com/office/drawing/2014/main" id="{A9F7A6E8-CE2A-8EFF-7AF7-9A14C424CB12}"/>
              </a:ext>
            </a:extLst>
          </p:cNvPr>
          <p:cNvSpPr txBox="1"/>
          <p:nvPr/>
        </p:nvSpPr>
        <p:spPr>
          <a:xfrm>
            <a:off x="6868582" y="3784439"/>
            <a:ext cx="8215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-5%</a:t>
            </a:r>
          </a:p>
        </p:txBody>
      </p:sp>
      <p:sp>
        <p:nvSpPr>
          <p:cNvPr id="12" name="TextBox 11">
            <a:extLst>
              <a:ext uri="{FF2B5EF4-FFF2-40B4-BE49-F238E27FC236}">
                <a16:creationId xmlns:a16="http://schemas.microsoft.com/office/drawing/2014/main" id="{E9FC2AF8-931C-310C-C9B4-9A6908943F09}"/>
              </a:ext>
            </a:extLst>
          </p:cNvPr>
          <p:cNvSpPr txBox="1"/>
          <p:nvPr/>
        </p:nvSpPr>
        <p:spPr>
          <a:xfrm>
            <a:off x="7797476" y="3865486"/>
            <a:ext cx="8215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+84%</a:t>
            </a:r>
          </a:p>
        </p:txBody>
      </p:sp>
      <p:sp>
        <p:nvSpPr>
          <p:cNvPr id="13" name="TextBox 12">
            <a:extLst>
              <a:ext uri="{FF2B5EF4-FFF2-40B4-BE49-F238E27FC236}">
                <a16:creationId xmlns:a16="http://schemas.microsoft.com/office/drawing/2014/main" id="{D6AC7CA6-7F56-A74E-77BA-CD494FA693FE}"/>
              </a:ext>
            </a:extLst>
          </p:cNvPr>
          <p:cNvSpPr txBox="1"/>
          <p:nvPr/>
        </p:nvSpPr>
        <p:spPr>
          <a:xfrm>
            <a:off x="8743862" y="3932391"/>
            <a:ext cx="8215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-13%</a:t>
            </a:r>
          </a:p>
        </p:txBody>
      </p:sp>
      <p:sp>
        <p:nvSpPr>
          <p:cNvPr id="14" name="TextBox 13">
            <a:extLst>
              <a:ext uri="{FF2B5EF4-FFF2-40B4-BE49-F238E27FC236}">
                <a16:creationId xmlns:a16="http://schemas.microsoft.com/office/drawing/2014/main" id="{9EDDF840-7716-5F83-50FA-286135D6E9E8}"/>
              </a:ext>
            </a:extLst>
          </p:cNvPr>
          <p:cNvSpPr txBox="1"/>
          <p:nvPr/>
        </p:nvSpPr>
        <p:spPr>
          <a:xfrm>
            <a:off x="9679343" y="3996008"/>
            <a:ext cx="8215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-10%</a:t>
            </a:r>
          </a:p>
        </p:txBody>
      </p:sp>
    </p:spTree>
    <p:extLst>
      <p:ext uri="{BB962C8B-B14F-4D97-AF65-F5344CB8AC3E}">
        <p14:creationId xmlns:p14="http://schemas.microsoft.com/office/powerpoint/2010/main" val="245370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8662BF93-7ECD-B5C1-0541-0F810DEA0399}"/>
              </a:ext>
            </a:extLst>
          </p:cNvPr>
          <p:cNvSpPr txBox="1">
            <a:spLocks/>
          </p:cNvSpPr>
          <p:nvPr/>
        </p:nvSpPr>
        <p:spPr>
          <a:xfrm>
            <a:off x="360000" y="5400000"/>
            <a:ext cx="11536986"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Source: Nielsen Ad Intel, 2022, Thinkbox-created category of online-born businesses. Sorted by top 12 with highest total spend.</a:t>
            </a:r>
          </a:p>
        </p:txBody>
      </p:sp>
      <p:sp>
        <p:nvSpPr>
          <p:cNvPr id="2" name="Title 1">
            <a:extLst>
              <a:ext uri="{FF2B5EF4-FFF2-40B4-BE49-F238E27FC236}">
                <a16:creationId xmlns:a16="http://schemas.microsoft.com/office/drawing/2014/main" id="{99B22A51-6F63-4422-983A-165F02E3A279}"/>
              </a:ext>
            </a:extLst>
          </p:cNvPr>
          <p:cNvSpPr>
            <a:spLocks noGrp="1"/>
          </p:cNvSpPr>
          <p:nvPr>
            <p:ph type="title"/>
          </p:nvPr>
        </p:nvSpPr>
        <p:spPr/>
        <p:txBody>
          <a:bodyPr/>
          <a:lstStyle/>
          <a:p>
            <a:r>
              <a:rPr lang="en-GB"/>
              <a:t>Online born businesses by category</a:t>
            </a:r>
          </a:p>
        </p:txBody>
      </p:sp>
      <p:graphicFrame>
        <p:nvGraphicFramePr>
          <p:cNvPr id="4" name="Content Placeholder 6">
            <a:extLst>
              <a:ext uri="{FF2B5EF4-FFF2-40B4-BE49-F238E27FC236}">
                <a16:creationId xmlns:a16="http://schemas.microsoft.com/office/drawing/2014/main" id="{102DB757-3DA0-4FCE-8458-3F5BB205260A}"/>
              </a:ext>
            </a:extLst>
          </p:cNvPr>
          <p:cNvGraphicFramePr>
            <a:graphicFrameLocks/>
          </p:cNvGraphicFramePr>
          <p:nvPr/>
        </p:nvGraphicFramePr>
        <p:xfrm>
          <a:off x="565689" y="1253783"/>
          <a:ext cx="11460452" cy="418439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600CB8A-0D31-4853-A821-C6613E75CDAC}"/>
              </a:ext>
            </a:extLst>
          </p:cNvPr>
          <p:cNvSpPr txBox="1"/>
          <p:nvPr/>
        </p:nvSpPr>
        <p:spPr>
          <a:xfrm rot="16200000">
            <a:off x="-137044" y="2783743"/>
            <a:ext cx="103248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MILLIONS</a:t>
            </a:r>
          </a:p>
        </p:txBody>
      </p:sp>
    </p:spTree>
    <p:extLst>
      <p:ext uri="{BB962C8B-B14F-4D97-AF65-F5344CB8AC3E}">
        <p14:creationId xmlns:p14="http://schemas.microsoft.com/office/powerpoint/2010/main" val="187673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B450BA7-F045-539D-03CA-5A195531A7D2}"/>
              </a:ext>
            </a:extLst>
          </p:cNvPr>
          <p:cNvSpPr txBox="1">
            <a:spLocks/>
          </p:cNvSpPr>
          <p:nvPr/>
        </p:nvSpPr>
        <p:spPr>
          <a:xfrm>
            <a:off x="371475" y="5438178"/>
            <a:ext cx="11536986"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2" name="Title 1">
            <a:extLst>
              <a:ext uri="{FF2B5EF4-FFF2-40B4-BE49-F238E27FC236}">
                <a16:creationId xmlns:a16="http://schemas.microsoft.com/office/drawing/2014/main" id="{99B22A51-6F63-4422-983A-165F02E3A279}"/>
              </a:ext>
            </a:extLst>
          </p:cNvPr>
          <p:cNvSpPr>
            <a:spLocks noGrp="1"/>
          </p:cNvSpPr>
          <p:nvPr>
            <p:ph type="title"/>
          </p:nvPr>
        </p:nvSpPr>
        <p:spPr/>
        <p:txBody>
          <a:bodyPr/>
          <a:lstStyle/>
          <a:p>
            <a:r>
              <a:rPr lang="en-GB"/>
              <a:t>Online born businesses by category</a:t>
            </a:r>
          </a:p>
        </p:txBody>
      </p:sp>
      <p:graphicFrame>
        <p:nvGraphicFramePr>
          <p:cNvPr id="4" name="Content Placeholder 6">
            <a:extLst>
              <a:ext uri="{FF2B5EF4-FFF2-40B4-BE49-F238E27FC236}">
                <a16:creationId xmlns:a16="http://schemas.microsoft.com/office/drawing/2014/main" id="{102DB757-3DA0-4FCE-8458-3F5BB205260A}"/>
              </a:ext>
            </a:extLst>
          </p:cNvPr>
          <p:cNvGraphicFramePr>
            <a:graphicFrameLocks/>
          </p:cNvGraphicFramePr>
          <p:nvPr/>
        </p:nvGraphicFramePr>
        <p:xfrm>
          <a:off x="565689" y="1188085"/>
          <a:ext cx="11460452" cy="425009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a:extLst>
              <a:ext uri="{FF2B5EF4-FFF2-40B4-BE49-F238E27FC236}">
                <a16:creationId xmlns:a16="http://schemas.microsoft.com/office/drawing/2014/main" id="{A2B8E070-7FB1-6BC0-6688-9F9946DD005C}"/>
              </a:ext>
            </a:extLst>
          </p:cNvPr>
          <p:cNvSpPr>
            <a:spLocks noGrp="1"/>
          </p:cNvSpPr>
          <p:nvPr>
            <p:ph type="body" sz="quarter" idx="15"/>
          </p:nvPr>
        </p:nvSpPr>
        <p:spPr>
          <a:xfrm>
            <a:off x="360000" y="5400000"/>
            <a:ext cx="11334817" cy="246221"/>
          </a:xfrm>
        </p:spPr>
        <p:txBody>
          <a:bodyPr>
            <a:spAutoFit/>
          </a:bodyPr>
          <a:lstStyle/>
          <a:p>
            <a:r>
              <a:rPr lang="en-GB"/>
              <a:t>Source: Nielsen Ad Intel, 2022, Thinkbox-created category of online-born businesses. Sorted by top 12 with highest online proportion.</a:t>
            </a:r>
          </a:p>
        </p:txBody>
      </p:sp>
    </p:spTree>
    <p:extLst>
      <p:ext uri="{BB962C8B-B14F-4D97-AF65-F5344CB8AC3E}">
        <p14:creationId xmlns:p14="http://schemas.microsoft.com/office/powerpoint/2010/main" val="226187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7189-335B-4152-B8E7-C1CFB63E7D35}"/>
              </a:ext>
            </a:extLst>
          </p:cNvPr>
          <p:cNvSpPr>
            <a:spLocks noGrp="1"/>
          </p:cNvSpPr>
          <p:nvPr>
            <p:ph type="title"/>
          </p:nvPr>
        </p:nvSpPr>
        <p:spPr>
          <a:xfrm>
            <a:off x="371476" y="359944"/>
            <a:ext cx="10918824" cy="1021181"/>
          </a:xfrm>
        </p:spPr>
        <p:txBody>
          <a:bodyPr/>
          <a:lstStyle/>
          <a:p>
            <a:r>
              <a:rPr lang="en-GB"/>
              <a:t>763 advertisers spent less than £50k on TV in 2022</a:t>
            </a:r>
          </a:p>
        </p:txBody>
      </p:sp>
      <p:graphicFrame>
        <p:nvGraphicFramePr>
          <p:cNvPr id="6" name="Content Placeholder 5">
            <a:extLst>
              <a:ext uri="{FF2B5EF4-FFF2-40B4-BE49-F238E27FC236}">
                <a16:creationId xmlns:a16="http://schemas.microsoft.com/office/drawing/2014/main" id="{7A63F659-56F5-47B5-BBAB-B2D8E6099B45}"/>
              </a:ext>
            </a:extLst>
          </p:cNvPr>
          <p:cNvGraphicFramePr>
            <a:graphicFrameLocks noGrp="1"/>
          </p:cNvGraphicFramePr>
          <p:nvPr>
            <p:ph idx="1"/>
          </p:nvPr>
        </p:nvGraphicFramePr>
        <p:xfrm>
          <a:off x="377825" y="1614488"/>
          <a:ext cx="11334750" cy="36512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a:extLst>
              <a:ext uri="{FF2B5EF4-FFF2-40B4-BE49-F238E27FC236}">
                <a16:creationId xmlns:a16="http://schemas.microsoft.com/office/drawing/2014/main" id="{72E84C47-D00D-4040-881F-C0B04F876493}"/>
              </a:ext>
            </a:extLst>
          </p:cNvPr>
          <p:cNvSpPr txBox="1">
            <a:spLocks/>
          </p:cNvSpPr>
          <p:nvPr/>
        </p:nvSpPr>
        <p:spPr>
          <a:xfrm>
            <a:off x="360000" y="5400000"/>
            <a:ext cx="11334817" cy="304800"/>
          </a:xfrm>
          <a:prstGeom prst="rect">
            <a:avLst/>
          </a:prstGeom>
        </p:spPr>
        <p:txBody>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4D4D4D"/>
                </a:solidFill>
                <a:effectLst/>
                <a:uLnTx/>
                <a:uFillTx/>
                <a:latin typeface="Arial"/>
                <a:ea typeface="+mn-ea"/>
                <a:cs typeface="+mn-cs"/>
              </a:rPr>
              <a:t>Source: Nielsen Ad Intel, 2022</a:t>
            </a:r>
          </a:p>
        </p:txBody>
      </p:sp>
    </p:spTree>
    <p:extLst>
      <p:ext uri="{BB962C8B-B14F-4D97-AF65-F5344CB8AC3E}">
        <p14:creationId xmlns:p14="http://schemas.microsoft.com/office/powerpoint/2010/main" val="336988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ACFBA13-2CC1-9DCE-AF68-04374641F1C8}"/>
              </a:ext>
            </a:extLst>
          </p:cNvPr>
          <p:cNvGraphicFramePr/>
          <p:nvPr/>
        </p:nvGraphicFramePr>
        <p:xfrm>
          <a:off x="422400" y="1436400"/>
          <a:ext cx="11347200" cy="3985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ACB5F0F-F0B6-4916-E88D-06A9DF6B9258}"/>
              </a:ext>
            </a:extLst>
          </p:cNvPr>
          <p:cNvSpPr>
            <a:spLocks noGrp="1"/>
          </p:cNvSpPr>
          <p:nvPr>
            <p:ph type="title"/>
          </p:nvPr>
        </p:nvSpPr>
        <p:spPr/>
        <p:txBody>
          <a:bodyPr/>
          <a:lstStyle/>
          <a:p>
            <a:r>
              <a:rPr lang="en-GB" dirty="0"/>
              <a:t>B2B TV advertising spend has doubled since 2018</a:t>
            </a:r>
          </a:p>
        </p:txBody>
      </p:sp>
      <p:sp>
        <p:nvSpPr>
          <p:cNvPr id="3" name="Text Placeholder 2">
            <a:extLst>
              <a:ext uri="{FF2B5EF4-FFF2-40B4-BE49-F238E27FC236}">
                <a16:creationId xmlns:a16="http://schemas.microsoft.com/office/drawing/2014/main" id="{007CDB67-0ABD-05BB-5B40-CF8065F124CE}"/>
              </a:ext>
            </a:extLst>
          </p:cNvPr>
          <p:cNvSpPr>
            <a:spLocks noGrp="1"/>
          </p:cNvSpPr>
          <p:nvPr>
            <p:ph type="body" sz="quarter" idx="15"/>
          </p:nvPr>
        </p:nvSpPr>
        <p:spPr>
          <a:xfrm>
            <a:off x="360000" y="5400000"/>
            <a:ext cx="11334817" cy="304800"/>
          </a:xfrm>
        </p:spPr>
        <p:txBody>
          <a:bodyPr/>
          <a:lstStyle/>
          <a:p>
            <a:r>
              <a:rPr lang="en-GB"/>
              <a:t>Source: Nielsen Ad Intel, 2018-2022, TV Spend, %’s show YoY Increase, Thinkbox-created category of B2B businesses </a:t>
            </a:r>
          </a:p>
        </p:txBody>
      </p:sp>
      <p:grpSp>
        <p:nvGrpSpPr>
          <p:cNvPr id="17" name="Group 16">
            <a:extLst>
              <a:ext uri="{FF2B5EF4-FFF2-40B4-BE49-F238E27FC236}">
                <a16:creationId xmlns:a16="http://schemas.microsoft.com/office/drawing/2014/main" id="{6F84D0B7-8CD2-618B-5BC3-7C2E7A8C107E}"/>
              </a:ext>
            </a:extLst>
          </p:cNvPr>
          <p:cNvGrpSpPr/>
          <p:nvPr/>
        </p:nvGrpSpPr>
        <p:grpSpPr>
          <a:xfrm>
            <a:off x="3733227" y="2390470"/>
            <a:ext cx="963967" cy="418316"/>
            <a:chOff x="4538132" y="2530449"/>
            <a:chExt cx="963967" cy="418316"/>
          </a:xfrm>
        </p:grpSpPr>
        <p:sp>
          <p:nvSpPr>
            <p:cNvPr id="18" name="TextBox 17">
              <a:extLst>
                <a:ext uri="{FF2B5EF4-FFF2-40B4-BE49-F238E27FC236}">
                  <a16:creationId xmlns:a16="http://schemas.microsoft.com/office/drawing/2014/main" id="{4F5DDB50-8F47-DEA7-C5CF-66B58EEDC2C9}"/>
                </a:ext>
              </a:extLst>
            </p:cNvPr>
            <p:cNvSpPr txBox="1"/>
            <p:nvPr/>
          </p:nvSpPr>
          <p:spPr>
            <a:xfrm>
              <a:off x="4538132" y="2702544"/>
              <a:ext cx="677334" cy="246221"/>
            </a:xfrm>
            <a:prstGeom prst="rect">
              <a:avLst/>
            </a:prstGeom>
            <a:noFill/>
          </p:spPr>
          <p:txBody>
            <a:bodyPr wrap="square" rtlCol="0">
              <a:spAutoFit/>
            </a:bodyPr>
            <a:lstStyle/>
            <a:p>
              <a:pPr algn="l"/>
              <a:r>
                <a:rPr lang="en-GB" sz="1000" b="1"/>
                <a:t>+£23m</a:t>
              </a:r>
            </a:p>
          </p:txBody>
        </p:sp>
        <p:sp>
          <p:nvSpPr>
            <p:cNvPr id="19" name="Arrow: Up 18">
              <a:extLst>
                <a:ext uri="{FF2B5EF4-FFF2-40B4-BE49-F238E27FC236}">
                  <a16:creationId xmlns:a16="http://schemas.microsoft.com/office/drawing/2014/main" id="{7C0AA17D-BA65-2BC9-C70A-38C806900CD4}"/>
                </a:ext>
              </a:extLst>
            </p:cNvPr>
            <p:cNvSpPr/>
            <p:nvPr/>
          </p:nvSpPr>
          <p:spPr>
            <a:xfrm>
              <a:off x="5065024"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46%</a:t>
              </a:r>
            </a:p>
          </p:txBody>
        </p:sp>
      </p:grpSp>
      <p:grpSp>
        <p:nvGrpSpPr>
          <p:cNvPr id="20" name="Group 19">
            <a:extLst>
              <a:ext uri="{FF2B5EF4-FFF2-40B4-BE49-F238E27FC236}">
                <a16:creationId xmlns:a16="http://schemas.microsoft.com/office/drawing/2014/main" id="{74F93076-B312-6FB5-EF1E-526C5E4D322B}"/>
              </a:ext>
            </a:extLst>
          </p:cNvPr>
          <p:cNvGrpSpPr/>
          <p:nvPr/>
        </p:nvGrpSpPr>
        <p:grpSpPr>
          <a:xfrm>
            <a:off x="5859893" y="2287655"/>
            <a:ext cx="895871" cy="418316"/>
            <a:chOff x="4538132" y="2530449"/>
            <a:chExt cx="895871" cy="418316"/>
          </a:xfrm>
        </p:grpSpPr>
        <p:sp>
          <p:nvSpPr>
            <p:cNvPr id="21" name="TextBox 20">
              <a:extLst>
                <a:ext uri="{FF2B5EF4-FFF2-40B4-BE49-F238E27FC236}">
                  <a16:creationId xmlns:a16="http://schemas.microsoft.com/office/drawing/2014/main" id="{43EB7CEA-8EBB-5B72-7A75-B5A08DA6865B}"/>
                </a:ext>
              </a:extLst>
            </p:cNvPr>
            <p:cNvSpPr txBox="1"/>
            <p:nvPr/>
          </p:nvSpPr>
          <p:spPr>
            <a:xfrm>
              <a:off x="4538132" y="2702544"/>
              <a:ext cx="677334" cy="246221"/>
            </a:xfrm>
            <a:prstGeom prst="rect">
              <a:avLst/>
            </a:prstGeom>
            <a:noFill/>
          </p:spPr>
          <p:txBody>
            <a:bodyPr wrap="square" rtlCol="0">
              <a:spAutoFit/>
            </a:bodyPr>
            <a:lstStyle/>
            <a:p>
              <a:pPr algn="l"/>
              <a:r>
                <a:rPr lang="en-GB" sz="1000" b="1"/>
                <a:t>+£3m</a:t>
              </a:r>
            </a:p>
          </p:txBody>
        </p:sp>
        <p:sp>
          <p:nvSpPr>
            <p:cNvPr id="22" name="Arrow: Up 21">
              <a:extLst>
                <a:ext uri="{FF2B5EF4-FFF2-40B4-BE49-F238E27FC236}">
                  <a16:creationId xmlns:a16="http://schemas.microsoft.com/office/drawing/2014/main" id="{D009ECA3-89B1-FF69-471E-16CC479788CE}"/>
                </a:ext>
              </a:extLst>
            </p:cNvPr>
            <p:cNvSpPr/>
            <p:nvPr/>
          </p:nvSpPr>
          <p:spPr>
            <a:xfrm>
              <a:off x="4996928"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Arial"/>
                </a:rPr>
                <a:t>5</a:t>
              </a:r>
              <a:r>
                <a:rPr kumimoji="0" lang="en-GB" sz="800" b="1" i="0" u="none" strike="noStrike" kern="1200" cap="none" spc="0" normalizeH="0" baseline="0" noProof="0">
                  <a:ln>
                    <a:noFill/>
                  </a:ln>
                  <a:solidFill>
                    <a:prstClr val="white"/>
                  </a:solidFill>
                  <a:effectLst/>
                  <a:uLnTx/>
                  <a:uFillTx/>
                  <a:latin typeface="Arial"/>
                  <a:ea typeface="+mn-ea"/>
                  <a:cs typeface="+mn-cs"/>
                </a:rPr>
                <a:t>%</a:t>
              </a:r>
            </a:p>
          </p:txBody>
        </p:sp>
      </p:grpSp>
      <p:grpSp>
        <p:nvGrpSpPr>
          <p:cNvPr id="23" name="Group 22">
            <a:extLst>
              <a:ext uri="{FF2B5EF4-FFF2-40B4-BE49-F238E27FC236}">
                <a16:creationId xmlns:a16="http://schemas.microsoft.com/office/drawing/2014/main" id="{528A70E5-C12B-6628-176D-E87E73AE1DA9}"/>
              </a:ext>
            </a:extLst>
          </p:cNvPr>
          <p:cNvGrpSpPr/>
          <p:nvPr/>
        </p:nvGrpSpPr>
        <p:grpSpPr>
          <a:xfrm>
            <a:off x="7944042" y="1734729"/>
            <a:ext cx="963967" cy="418316"/>
            <a:chOff x="4538132" y="2530449"/>
            <a:chExt cx="963967" cy="418316"/>
          </a:xfrm>
        </p:grpSpPr>
        <p:sp>
          <p:nvSpPr>
            <p:cNvPr id="24" name="TextBox 23">
              <a:extLst>
                <a:ext uri="{FF2B5EF4-FFF2-40B4-BE49-F238E27FC236}">
                  <a16:creationId xmlns:a16="http://schemas.microsoft.com/office/drawing/2014/main" id="{2C751BB0-EF6F-CA60-363B-8F8618BFA4D5}"/>
                </a:ext>
              </a:extLst>
            </p:cNvPr>
            <p:cNvSpPr txBox="1"/>
            <p:nvPr/>
          </p:nvSpPr>
          <p:spPr>
            <a:xfrm>
              <a:off x="4538132" y="2702544"/>
              <a:ext cx="677334" cy="246221"/>
            </a:xfrm>
            <a:prstGeom prst="rect">
              <a:avLst/>
            </a:prstGeom>
            <a:noFill/>
          </p:spPr>
          <p:txBody>
            <a:bodyPr wrap="square" rtlCol="0">
              <a:spAutoFit/>
            </a:bodyPr>
            <a:lstStyle/>
            <a:p>
              <a:pPr algn="l"/>
              <a:r>
                <a:rPr lang="en-GB" sz="1000" b="1"/>
                <a:t>+£21m</a:t>
              </a:r>
            </a:p>
          </p:txBody>
        </p:sp>
        <p:sp>
          <p:nvSpPr>
            <p:cNvPr id="25" name="Arrow: Up 24">
              <a:extLst>
                <a:ext uri="{FF2B5EF4-FFF2-40B4-BE49-F238E27FC236}">
                  <a16:creationId xmlns:a16="http://schemas.microsoft.com/office/drawing/2014/main" id="{3A69D9A1-1C00-CB6F-74B5-C9A1DF156172}"/>
                </a:ext>
              </a:extLst>
            </p:cNvPr>
            <p:cNvSpPr/>
            <p:nvPr/>
          </p:nvSpPr>
          <p:spPr>
            <a:xfrm>
              <a:off x="5065024"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27%</a:t>
              </a:r>
            </a:p>
          </p:txBody>
        </p:sp>
      </p:grpSp>
      <p:grpSp>
        <p:nvGrpSpPr>
          <p:cNvPr id="4" name="Group 3">
            <a:extLst>
              <a:ext uri="{FF2B5EF4-FFF2-40B4-BE49-F238E27FC236}">
                <a16:creationId xmlns:a16="http://schemas.microsoft.com/office/drawing/2014/main" id="{B00F8EC3-5044-C5FE-CDC4-2169C860D1C4}"/>
              </a:ext>
            </a:extLst>
          </p:cNvPr>
          <p:cNvGrpSpPr/>
          <p:nvPr/>
        </p:nvGrpSpPr>
        <p:grpSpPr>
          <a:xfrm>
            <a:off x="10041974" y="1525571"/>
            <a:ext cx="963967" cy="418316"/>
            <a:chOff x="4538132" y="2530449"/>
            <a:chExt cx="963967" cy="418316"/>
          </a:xfrm>
        </p:grpSpPr>
        <p:sp>
          <p:nvSpPr>
            <p:cNvPr id="5" name="TextBox 4">
              <a:extLst>
                <a:ext uri="{FF2B5EF4-FFF2-40B4-BE49-F238E27FC236}">
                  <a16:creationId xmlns:a16="http://schemas.microsoft.com/office/drawing/2014/main" id="{4F77AB2B-6229-4BC2-E466-441A838C2819}"/>
                </a:ext>
              </a:extLst>
            </p:cNvPr>
            <p:cNvSpPr txBox="1"/>
            <p:nvPr/>
          </p:nvSpPr>
          <p:spPr>
            <a:xfrm>
              <a:off x="4538132" y="2702544"/>
              <a:ext cx="677334" cy="246221"/>
            </a:xfrm>
            <a:prstGeom prst="rect">
              <a:avLst/>
            </a:prstGeom>
            <a:noFill/>
          </p:spPr>
          <p:txBody>
            <a:bodyPr wrap="square" rtlCol="0">
              <a:spAutoFit/>
            </a:bodyPr>
            <a:lstStyle/>
            <a:p>
              <a:pPr algn="l"/>
              <a:r>
                <a:rPr lang="en-GB" sz="1000" b="1"/>
                <a:t>+£9m</a:t>
              </a:r>
            </a:p>
          </p:txBody>
        </p:sp>
        <p:sp>
          <p:nvSpPr>
            <p:cNvPr id="6" name="Arrow: Up 5">
              <a:extLst>
                <a:ext uri="{FF2B5EF4-FFF2-40B4-BE49-F238E27FC236}">
                  <a16:creationId xmlns:a16="http://schemas.microsoft.com/office/drawing/2014/main" id="{8FFC16EC-88AB-19C8-3A13-911DB39AA227}"/>
                </a:ext>
              </a:extLst>
            </p:cNvPr>
            <p:cNvSpPr/>
            <p:nvPr/>
          </p:nvSpPr>
          <p:spPr>
            <a:xfrm>
              <a:off x="5065024"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9%</a:t>
              </a:r>
            </a:p>
          </p:txBody>
        </p:sp>
      </p:grpSp>
    </p:spTree>
    <p:extLst>
      <p:ext uri="{BB962C8B-B14F-4D97-AF65-F5344CB8AC3E}">
        <p14:creationId xmlns:p14="http://schemas.microsoft.com/office/powerpoint/2010/main" val="379340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5CE4-291B-22C4-1B94-E7F171E168E8}"/>
              </a:ext>
            </a:extLst>
          </p:cNvPr>
          <p:cNvSpPr>
            <a:spLocks noGrp="1"/>
          </p:cNvSpPr>
          <p:nvPr>
            <p:ph type="title"/>
          </p:nvPr>
        </p:nvSpPr>
        <p:spPr/>
        <p:txBody>
          <a:bodyPr>
            <a:normAutofit/>
          </a:bodyPr>
          <a:lstStyle/>
          <a:p>
            <a:r>
              <a:rPr lang="en-GB" dirty="0"/>
              <a:t>Linear TV spend in electric/hybrid vehicles account for the largest share within the motors category</a:t>
            </a:r>
          </a:p>
        </p:txBody>
      </p:sp>
      <p:sp>
        <p:nvSpPr>
          <p:cNvPr id="3" name="Text Placeholder 2">
            <a:extLst>
              <a:ext uri="{FF2B5EF4-FFF2-40B4-BE49-F238E27FC236}">
                <a16:creationId xmlns:a16="http://schemas.microsoft.com/office/drawing/2014/main" id="{88A2FBB9-7A21-3FE0-8D6A-12BAF99732E2}"/>
              </a:ext>
            </a:extLst>
          </p:cNvPr>
          <p:cNvSpPr>
            <a:spLocks noGrp="1"/>
          </p:cNvSpPr>
          <p:nvPr>
            <p:ph type="body" sz="quarter" idx="15"/>
          </p:nvPr>
        </p:nvSpPr>
        <p:spPr>
          <a:xfrm>
            <a:off x="360000" y="5400000"/>
            <a:ext cx="11334817" cy="304800"/>
          </a:xfrm>
        </p:spPr>
        <p:txBody>
          <a:bodyPr/>
          <a:lstStyle/>
          <a:p>
            <a:r>
              <a:rPr lang="en-GB"/>
              <a:t>Source: Nielsen Ad Intel, linear TV expenditure, Advertisers and brands included in this analysis are a Thinkbox created category specifically in relation to cars (and includes brand building), and does not include other vehicles, car dealers or motor accessories etc. ‘Other’ includes all other categories in product  / advertiser mid category </a:t>
            </a:r>
          </a:p>
        </p:txBody>
      </p:sp>
      <p:graphicFrame>
        <p:nvGraphicFramePr>
          <p:cNvPr id="7" name="Chart 6">
            <a:extLst>
              <a:ext uri="{FF2B5EF4-FFF2-40B4-BE49-F238E27FC236}">
                <a16:creationId xmlns:a16="http://schemas.microsoft.com/office/drawing/2014/main" id="{C270F1A8-730E-863A-FDF5-4580BD5EF665}"/>
              </a:ext>
            </a:extLst>
          </p:cNvPr>
          <p:cNvGraphicFramePr/>
          <p:nvPr/>
        </p:nvGraphicFramePr>
        <p:xfrm>
          <a:off x="462024" y="1481476"/>
          <a:ext cx="11160000"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69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D304E105-0E45-414C-BABB-1662CEE78CB8"/>
  <p:tag name="ISPRINGONLINEFOLDERID" val="0"/>
  <p:tag name="ISPRINGONLINEFOLDERPATH" val="Content List"/>
  <p:tag name="ISPRINGCLOUDFOLDERID" val="26"/>
  <p:tag name="ISPRINGCLOUDFOLDERPATH" val="Repository/Nickable Charts/TV  viewing &amp; audiences/"/>
  <p:tag name="ISPRINGCLOUDFOLDERDOMAIN" val="https://thinkbox.ispringcloud.eu"/>
  <p:tag name="ISPRING_PLAYERS_CUSTOMIZATION" val="UEsDBBQAAgAIAHV0+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0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0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0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Q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Q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BTY3NNyzqQQKMPAABwJAAAFwAAAHVuaXZlcnNhbC91bml2ZXJzYWwucG5n7Zr7X9LJ/sfxdNn2kp5q7bKK1uZ+27bU1fZ4vxzbFN1SU0uPqZCV2qp4TVQUsPa7x61Uij2JpmBXLyGSkagosLu2sC0KbXIRUajIiIuwikiCwAFrfzj/gz98PvOYec5n3u+Zec/Max6Pz8WjcaCNH3zyAQAA2BgTfSgRAFgbAwCsKdyw3layq///X9sSh9JE0EFAD8dVYcuszYmIjQAAetEfLmeus+XfL4pOLQUAHEfsjwOrsPMMAOCxLuZQxLEK8Oy09LK6HMGaK73dmFwf63nLrz6WCL3+KGmL86FHgoM3e2eeuG+IOOsVupNHWUu7snnzpY/Fx/YupHzQd/JR4wfgtd94PtxUtWt7RMmmLxcORtzBRljPK1Q0kWGOLK2GwXLKYVy8iOXi1opr1o6qDcFksg6hGW3dR8jEV1m+5+tBbmmhb57oQ0k01bTNU0Dw7RaQHq3cKZv6waOtYvmiotnBVgo7rr+Cp0XP87B4vNcGW8F91b3L6kiMFqk1jdt7CPC6rNydogwNIG9x+CunQUj7FBftEBupv7qPvGWlnsvVtbZk56HNtnfN32PsZQc97N9sWAWrYBWsglWwClbBKlgFq2AVrIJVsApWwSpYBatgFayC/wU/bInEBPcgT+q7uGGDxkkhY9CoMdAZvi2xUPIkrG9jXhqH4mOrl3N6qoPGb6fL5/2tC7/WL+7JEwXFt1mTcUYJtwQCl0WXaE09RPDyz04GRmjpZBc0VXyOQrRZmOgxIP8cCdaxLJNt3fpmoryzUdRnfkPdiCZrWiYDMCH6ux0GxmdkYhc0SCz4aWm7FXO/HtIE9lwPKPLhu3eWf3ZlIcR8jRQnLDvGVr/gQQdntwHzXWOGL50xJdltnCeXC0gNBPZirg+gpoVkqdBP6bzV4YfFxGai9iy2o2AcaskskUWf4mRni41fFaBUQ8mFQ9rzfBXqecb4eI4Erl1TJXdBV8m86aXaEg3SdFgzYMK9F5czJPmTgi3onxTotRVVw0tYSaUMNqDCv5dMMi0tQYcKBmVg5lM1PUGOYHtbX88zTVGeaXLFeC6NqXMrH6Q2GMNUJje0tF1XUdaactkBMFWt/0KagRMZG2AIJQVHNMT84LHtjM2pO7kgHZ5gIGlM10xO04EZ95oS5alukGC68ze5OX1eKotJK/18+H4zdSy3SkjpgUIcbjaQmp7053TV+H74nqoxWJO1HwiTduoEWQszfN8yYNkJhNT5qPLNiTaqZGYJfaLHi+DF8Opv3MHtj5XPKQNIW9cABgaV5H2wymxVyKS+Sy4WG6s3X315YTQ/re3YbL6AobJcYBxDEcM5hEN+g0f8kvrTIs/PDRC0A1YmYS9TnPPRNuctQZ92pxVMf6tytdtu+Lm7sStLZSJqq9IpAoIW65yiDDvHK9EXeiapYI1XXw5nw6YBgFYafB+zB+H4uCRbFUr9KKlwqJloaj+E+dCXDEWcaFlbL9nRhvO7x1hABzPzufvXL0ADhjxVx0P1hdNuwBSBZ7/mYZnjUOF+bjCyzTYvkwMFzolf1Lj2TVFlFMVfJjLMT54W29vfn2T9dS7f7L8Lk36lGaoavz77MZcHWTRBgSrevnWNpHMnq7J9TtY5ssUlWwMEnuVT7O3EocLWrzAPZV7+wQUtnLxs4UbATyKq5bfTJi4TVpWtCqMe0T0BuTUXfCfbHOP12yhF/+0Y7FIOsz/Atd1iZEzdzBp61+R8yKePqaZ/Rz8Qjfa4AGrIpQLr5eeR10VGtNd46yIKO7z36ss0qVGgbM7BD2YGIoyXvekDqNHDB7wYw3UJOBJP2DeV3yicw2mr5cwlLHm4FVzwcBnsjxNRwoiiuLlEVJNc/TCZ9H+d3LYAjrg4YPDSJnaK0lV+ICZqJSge3ta47DEfwcCmZgqyPZYmWGEUuNUkRY2MOIUPG3SSJLRL2dTAEVxHA4SjpjoAAoI7lrRIlnlMRJdQzSx8GIJn6soKRDST5RjQWL4ZtKdZsp6NUIJrLWGssk/4dRD0OAstLv62ktYy+m1Y28up3Y9x5ZJBasnM7w790zCxkg2xzFs2E2jA+iC632gArTrW+8C4Sx+9ZyabPNwAckcsMJfCDYPcWaDwf7snO4SR9OJwyUFXeDMPi1lNs/fOPhH3n4pgPL3VQDj5x8171pQmI/VU1HQcyB4Szbaelhm3lxmRiRDhHPCM0uQSLrxDFwZpOmcmxy55qNxOK7dFdLF6RAp9QH+rqGwNoMhPSd4bd4Asv6Bn9eKLrb0ZNLj+n8/+hQfnMnobCSTspmeTfXlVLLSJycKJ/LbjzjChX/akaPOEftudvPk8PwKJhVAbqQ2E2aKJSvaAExITqJD/2JrnoQhOhNYZqQtRBFw9nu7T+Pymf3JsCpFb/eqAvxfZEeuVWrac6QKrBMpww7AipS+8ETvO1uv1ZXj7DvUw9z1D542E4N9pI0FJwYrDKlhrII7q+YUrD9aDYp086nAK5sKbk+3zdUzTdI43NlAL//OBK6ISmPsNQlq2hJisCO8eAUYJPIXKEhZbQhEtrCkPd+NxUeHZvNOxseEwfXEZ3JxWq+J7sJsz/AEAseHZ10JD23lctXEQMlsooJ+y9jLKF6usvfgtAiGt+vsGfFB6o6me5hQcltMtUw0UMyp+bIbW/hHTLuyqUx1XJbD4cHQtCzGfmGTLHVOqwtLZwjAEUDNjGjwHbQuqvp6CWeAhMimhgsD+6Kf+8MK6Yris3Ec1QsusMi7LeL5l6bic1pEGbSoYJH1sekP/Oa8Rm1TL9sux7+7+LcgaL5nseGgU/zTzTQVlOTKZEaBamFlZU7NipjW7dMJySrvHy0moexRU3WpmIr0C6cYBa7S/6bS4OJsCjNrTfAILB08l3O6P1OYZqIbnxdMsRRnhBg91Vq1rIE+9EjdRvUcprCD51hj4CD8KzJl3hE0wu2S/B9RO7wRNH2WrXmtvEsDTm4yfRbLZXSOI9ODZUco/ihazx8NlbMDTcbR31iIgvMUeV/cR4qYZm0NTQsupWG24YK7viLvbbhDQi2zzLC9WW7o407bA30Ke/TLo8YLfa8RLCVYr/8UcMuAkLJWDuVlqBfsT75xA2pFCHXQsv6q7VHP1TnJ1IKJWWV/9zqcMDVVFsA0WyqlsoOCJkarp/Ifdq8MdtqWzniPJN8qN91loZPVe8/YS3l/jtGB5kQiql6Bc+RxrQlvM03FSz+vXieczFwdhtviG2eIb7sLjUflCPcJQ+jzLY4dnG6j87F4ah61QBWt0KhnH7swucMzThBe3DmHgS+NvMLdmZnjPH4w1Q/OeqcfapaUnmP0cnjctKN26qJCZDuQxIXWyt/ZNdlVh/Uj9ctx0uc96AiJ0f8JyOjZrZgURIc6JDpmtSHpAC5Idi2NI75U+7Z/kjVJGXnuMi2+0g5/bljSyBMVgRyeyue0GEkhWqsbT6RKQlPkuqoROBcR6nzSFZJdCllP+QLK3i71dft/lZadLbuWauqt3sqvjRfMlyiLRK9tuHUSyiAgE9yozlwguMwHf4xWXTapDfmKPtbs7fWM+1T1y141gdM42TxxV+hDitM+GltelHhgqAAAo2i3o8F57H8hTkPS4cEg3Kq+Wgd8joCvV1zxqY7WGRUbH0o2n78ZyYaF0OowuoL3qRGjDILQLdyAJiarh1tuUpZh2zYfk2V7OYBSGvpuP66B7IWq3Q07wvEM/wao2UrrzbEGHqM6Iwgng8rvepMIai4TpcgebCrZUpAePAanZFGLOFzXHPho0nDd0W5a9Lbn6Je/quZr4MOMbJad/ur+/7l9/A7XEmm+psB978U9/gwOH6/T6/Oa5uVs5KwdkPQlhbjFxf4nz01f34IVAyojEhNYXjlGdCmYRTF+N/2Ll72rgtpbRfJe6OF/aRrjReZc51EB1p2hD8X49kHAumD7bTtLeh9IVPMRJimdDSc/VO+3aI7cno9m/Pen7lof6GdjhD5duCEUsJ0qvsF1uMEhz63dAEsPBSHf/oNmNgWLBYVIlew0hRbLIpP19frYQZToqrVgU0bJyRUFc9YMabHfLjOxoqGOd98Zukqn3jufXBdyVQ8qlPN38k/JX9+Uia/PEq5W50IYvWrJiGYAb5RbT0vOzlZVAoKOptcEWsm/9Zyq2ffUfsOFER1jBsfGIM1NSEkk1cMIwd80fBNXFtheYqE6jlF8TOKEYHi+qy7mwNhZ6H5w95SP61SYa7qaYeTiCFPXaqT3zTHsjUTfq9WHF48qxtyemU9g5hM0PDdd2PGKhbsbfdo/PFrn6f4ZpwnLz09DIFzkacZXL2P5/d5cahlClegHEepsfKrTUpY2OoIwkAsrKtPYyIRYdKg4F9isGr4QaR9ARZnppIfdO40VUm1qwi+QO8bOBtzIp9J7TGSJ3Z2rUFTTKCEl2N8pQE0kQ73jUC1JbOk0BZARPvy9/0fK9g+N183D+i79EkRyPyrTuEGk4+TQQNkuJIgcqxPnXo0sibPEEIlXMuiRb9VKu64adKAMPNZzfQW1wwVa+IljJVHOPYTg/sGAj+fOfIsht2NhW4VtBU27T/DilLqbg+2ai4fWD0arwN88VxsKDHoM7D4gFt1OGX3U4PUL7iru82DPIeU55LFb2oiXynVshyExB2Uo7uoS2hF72gTT5H1lNKnSIX4Yh9uKKMIZ7YNLj/jLKq9rKhceZ6NEAQJw2BG+Y7rbre2FOC7ffv8FjyOJ7t8WHtbRPp5710+/wYOOUM3JMxdAYEbp1XcDZRd2Di2TkUlYGLIO1Mm8QiMnob2i7O8vhyYtGBfa7hZIHDUqT/2i7k6hLEEOppa3K49ZrWvV3aeHGN/JC9VGhkD2u+i5N+mZRGnZfNkY8/a7hLrj2ReryL93sKabpUwfAREPGcjVGpo7XKJHLqcsRtqtHyY6whVch8gF/ZfzwEp5PcxqWZ216+bnW0idNm9YT3HGamtLe0D9vxsffBoTPF3KXtQvydQCAYxLq0eQ1xKRME695gawmct+2lshRknqwUD/zPt0+iOEVf487ovqTr7PfLhv7PyKEjImO6XOoEuyizN82lq2fY4pKh42ccjXC77G75TGrI+EOQibKMdjlegiZ/TfbN46bYwp8nENtc4mU9SNzVvaTrPMvC60Wd4OkMYm9wcNWqaj608eeSpb0nEF5vF/aa4CsQSsHgqAwNxt7VvTp+7bkn+kim7BdY69M6AormTHuRsfG26+eA/vvodMrNUvb2vfY7aVv5YN6eFaf5YustiYvwLtfYnjqSMz1eMTiY8UFe9HQPXg0tz46UbeQQqfC/7ypGj9gv7KqLynd+RHIrwh865oJS1IMjGXcb68eExl3qOfgyQv/BVBLAwQUAAIACABTY3NNKwvAbUoAAABrAAAAGwAAAHVuaXZlcnNhbC91bml2ZXJzYWwucG5nLnhtbLOxr8jNUShLLSrOzM+zVTLUM1Cyt+PlsikoSi3LTC1XqACKGekZQICSQiUqtzwzpSQDKGRgbowQzEjNTM8osVWyMDCFC+oDzQQAUEsBAgAAFAACAAgAdXT5SKkBxHb7AgAAsAgAABQAAAAAAAAAAQAAAAAAAAAAAHVuaXZlcnNhbC9wbGF5ZXIueG1sUEsBAgAAFAACAAgAJnQBSbO6p9GEBAAAUBEAAB0AAAAAAAAAAQAAAAAALQMAAHVuaXZlcnNhbC9jb21tb25fbWVzc2FnZXMubG5nUEsBAgAAFAACAAgAJnQBSUdLVwP8AwAAFxEAACcAAAAAAAAAAQAAAAAA7AcAAHVuaXZlcnNhbC9mbGFzaF9wdWJsaXNoaW5nX3NldHRpbmdzLnhtbFBLAQIAABQAAgAIACZ0AUllFrXe5AIAAI8KAAAhAAAAAAAAAAEAAAAAAC0MAAB1bml2ZXJzYWwvZmxhc2hfc2tpbl9zZXR0aW5ncy54bWxQSwECAAAUAAIACAAmdAFJqWCQH+gDAACoEAAAJgAAAAAAAAABAAAAAABQDwAAdW5pdmVyc2FsL2h0bWxfcHVibGlzaGluZ19zZXR0aW5ncy54bWxQSwECAAAUAAIACAAmdAFJMmKji5ABAAADBgAAHwAAAAAAAAABAAAAAAB8EwAAdW5pdmVyc2FsL2h0bWxfc2tpbl9zZXR0aW5ncy5qc1BLAQIAABQAAgAIAFNjc03LOpBAow8AAHAkAAAXAAAAAAAAAAAAAAAAAEkVAAB1bml2ZXJzYWwvdW5pdmVyc2FsLnBuZ1BLAQIAABQAAgAIAFNjc00rC8BtSgAAAGsAAAAbAAAAAAAAAAEAAAAAACElAAB1bml2ZXJzYWwvdW5pdmVyc2FsLnBuZy54bWxQSwUGAAAAAAgACABgAgAApCUAAAAA"/>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_PRESENTATION_TITLE" val="TV Expenditure Patterns"/>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ThinkboxPowerPoint_Template_Nov17_FINAL</Template>
  <TotalTime>5260</TotalTime>
  <Words>805</Words>
  <Application>Microsoft Office PowerPoint</Application>
  <PresentationFormat>Widescreen</PresentationFormat>
  <Paragraphs>107</Paragraphs>
  <Slides>9</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Arial</vt:lpstr>
      <vt:lpstr>Arial (Body)</vt:lpstr>
      <vt:lpstr>Calibri</vt:lpstr>
      <vt:lpstr>proxima-nova</vt:lpstr>
      <vt:lpstr>Verdana</vt:lpstr>
      <vt:lpstr>Thinkbox</vt:lpstr>
      <vt:lpstr>Thinkbox_Red</vt:lpstr>
      <vt:lpstr>1_Thinkbox</vt:lpstr>
      <vt:lpstr>TV expenditure patterns</vt:lpstr>
      <vt:lpstr>The most viewed holding companies on TV in 2022</vt:lpstr>
      <vt:lpstr>959 advertisers used TV for the first time in 2022</vt:lpstr>
      <vt:lpstr>Online born businesses are the biggest investors in TV</vt:lpstr>
      <vt:lpstr>Online born businesses by category</vt:lpstr>
      <vt:lpstr>Online born businesses by category</vt:lpstr>
      <vt:lpstr>763 advertisers spent less than £50k on TV in 2022</vt:lpstr>
      <vt:lpstr>B2B TV advertising spend has doubled since 2018</vt:lpstr>
      <vt:lpstr>Linear TV spend in electric/hybrid vehicles account for the largest share within the motors category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Expenditure Patterns</dc:title>
  <dc:creator>Kate Allinson</dc:creator>
  <cp:lastModifiedBy>Akeel Mungul</cp:lastModifiedBy>
  <cp:revision>252</cp:revision>
  <dcterms:created xsi:type="dcterms:W3CDTF">2018-01-08T09:43:04Z</dcterms:created>
  <dcterms:modified xsi:type="dcterms:W3CDTF">2023-05-10T10:59:49Z</dcterms:modified>
</cp:coreProperties>
</file>