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heme/theme4.xml" ContentType="application/vnd.openxmlformats-officedocument.theme+xml"/>
  <Override PartName="/ppt/tags/tag9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8.xml" ContentType="application/vnd.openxmlformats-officedocument.presentationml.notesSlide+xml"/>
  <Override PartName="/ppt/tags/tag91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1" r:id="rId2"/>
    <p:sldMasterId id="2147483722" r:id="rId3"/>
  </p:sldMasterIdLst>
  <p:notesMasterIdLst>
    <p:notesMasterId r:id="rId13"/>
  </p:notesMasterIdLst>
  <p:sldIdLst>
    <p:sldId id="379" r:id="rId4"/>
    <p:sldId id="2147377083" r:id="rId5"/>
    <p:sldId id="2147377116" r:id="rId6"/>
    <p:sldId id="2147377081" r:id="rId7"/>
    <p:sldId id="2147377117" r:id="rId8"/>
    <p:sldId id="2147377118" r:id="rId9"/>
    <p:sldId id="2147377084" r:id="rId10"/>
    <p:sldId id="2147376287" r:id="rId11"/>
    <p:sldId id="2147377119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831452B-FC13-47A0-97CB-FC10194E1CD7}">
          <p14:sldIdLst>
            <p14:sldId id="379"/>
            <p14:sldId id="2147377083"/>
            <p14:sldId id="2147377116"/>
            <p14:sldId id="2147377081"/>
            <p14:sldId id="2147377117"/>
            <p14:sldId id="2147377118"/>
            <p14:sldId id="2147377084"/>
            <p14:sldId id="2147376287"/>
            <p14:sldId id="21473771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74334" autoAdjust="0"/>
  </p:normalViewPr>
  <p:slideViewPr>
    <p:cSldViewPr snapToGrid="0">
      <p:cViewPr varScale="1">
        <p:scale>
          <a:sx n="82" d="100"/>
          <a:sy n="82" d="100"/>
        </p:scale>
        <p:origin x="16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94655460844027E-2"/>
          <c:y val="3.4026272569197914E-2"/>
          <c:w val="0.94298717779312458"/>
          <c:h val="0.8819802267654995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TV Spend £m</c:v>
                </c:pt>
              </c:strCache>
            </c:strRef>
          </c:tx>
          <c:spPr>
            <a:solidFill>
              <a:schemeClr val="accent5"/>
            </a:solidFill>
          </c:spPr>
          <c:invertIfNegative val="0"/>
          <c:dLbls>
            <c:dLbl>
              <c:idx val="0"/>
              <c:layout>
                <c:manualLayout>
                  <c:x val="-5.8050533901989818E-2"/>
                  <c:y val="4.8713346555759365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22-4CC1-B208-71014B0E7B86}"/>
                </c:ext>
              </c:extLst>
            </c:dLbl>
            <c:dLbl>
              <c:idx val="1"/>
              <c:layout>
                <c:manualLayout>
                  <c:x val="-5.159903759394533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922-4CC1-B208-71014B0E7B86}"/>
                </c:ext>
              </c:extLst>
            </c:dLbl>
            <c:dLbl>
              <c:idx val="2"/>
              <c:layout>
                <c:manualLayout>
                  <c:x val="-4.880990042670504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22-4CC1-B208-71014B0E7B86}"/>
                </c:ext>
              </c:extLst>
            </c:dLbl>
            <c:dLbl>
              <c:idx val="3"/>
              <c:layout>
                <c:manualLayout>
                  <c:x val="-5.9502941810119135E-2"/>
                  <c:y val="3.09354107302349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22-4CC1-B208-71014B0E7B86}"/>
                </c:ext>
              </c:extLst>
            </c:dLbl>
            <c:dLbl>
              <c:idx val="4"/>
              <c:layout>
                <c:manualLayout>
                  <c:x val="-4.7415331843084954E-2"/>
                  <c:y val="-3.093175722924330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0944533615087431E-2"/>
                      <c:h val="5.198298637658192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9922-4CC1-B208-71014B0E7B86}"/>
                </c:ext>
              </c:extLst>
            </c:dLbl>
            <c:dLbl>
              <c:idx val="5"/>
              <c:layout>
                <c:manualLayout>
                  <c:x val="-5.299360617756553E-2"/>
                  <c:y val="-1.134195983311146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22-4CC1-B208-71014B0E7B86}"/>
                </c:ext>
              </c:extLst>
            </c:dLbl>
            <c:dLbl>
              <c:idx val="6"/>
              <c:layout>
                <c:manualLayout>
                  <c:x val="-4.462619467584461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22-4CC1-B208-71014B0E7B86}"/>
                </c:ext>
              </c:extLst>
            </c:dLbl>
            <c:dLbl>
              <c:idx val="7"/>
              <c:layout>
                <c:manualLayout>
                  <c:x val="-4.8288458314261706E-2"/>
                  <c:y val="2.4356673277879683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922-4CC1-B208-71014B0E7B86}"/>
                </c:ext>
              </c:extLst>
            </c:dLbl>
            <c:dLbl>
              <c:idx val="8"/>
              <c:layout>
                <c:manualLayout>
                  <c:x val="-4.3231626092224494E-2"/>
                  <c:y val="3.09329750629060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922-4CC1-B208-71014B0E7B86}"/>
                </c:ext>
              </c:extLst>
            </c:dLbl>
            <c:dLbl>
              <c:idx val="9"/>
              <c:layout>
                <c:manualLayout>
                  <c:x val="-4.0442488924984206E-2"/>
                  <c:y val="-1.1341959833111466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22-4CC1-B208-71014B0E7B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Procter &amp; Gamble Ltd</c:v>
                </c:pt>
                <c:pt idx="1">
                  <c:v>Unilever Plc</c:v>
                </c:pt>
                <c:pt idx="2">
                  <c:v>Tesco Plc</c:v>
                </c:pt>
                <c:pt idx="3">
                  <c:v>Reckitt Benckiser Group Plc</c:v>
                </c:pt>
                <c:pt idx="4">
                  <c:v>Amazon Com Inc</c:v>
                </c:pt>
                <c:pt idx="5">
                  <c:v>BT Group Plc</c:v>
                </c:pt>
                <c:pt idx="6">
                  <c:v>L'Oreal UK Ltd</c:v>
                </c:pt>
                <c:pt idx="7">
                  <c:v>McDonald's Corporation USA</c:v>
                </c:pt>
                <c:pt idx="8">
                  <c:v>Comcast Corporation</c:v>
                </c:pt>
                <c:pt idx="9">
                  <c:v>Vmed O2</c:v>
                </c:pt>
              </c:strCache>
            </c:strRef>
          </c:cat>
          <c:val>
            <c:numRef>
              <c:f>Sheet1!$B$2:$B$11</c:f>
              <c:numCache>
                <c:formatCode>0.0</c:formatCode>
                <c:ptCount val="10"/>
                <c:pt idx="0">
                  <c:v>274.8</c:v>
                </c:pt>
                <c:pt idx="1">
                  <c:v>140.80000000000001</c:v>
                </c:pt>
                <c:pt idx="2">
                  <c:v>70.3</c:v>
                </c:pt>
                <c:pt idx="3">
                  <c:v>67.5</c:v>
                </c:pt>
                <c:pt idx="4">
                  <c:v>65.5</c:v>
                </c:pt>
                <c:pt idx="5">
                  <c:v>62.6</c:v>
                </c:pt>
                <c:pt idx="6">
                  <c:v>58.5</c:v>
                </c:pt>
                <c:pt idx="7">
                  <c:v>56.4</c:v>
                </c:pt>
                <c:pt idx="8">
                  <c:v>49.2</c:v>
                </c:pt>
                <c:pt idx="9">
                  <c:v>43.7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5A-437B-A6E7-DDF55565D32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41183104"/>
        <c:axId val="41288832"/>
      </c:barChart>
      <c:catAx>
        <c:axId val="41183104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41288832"/>
        <c:crossesAt val="0"/>
        <c:auto val="1"/>
        <c:lblAlgn val="ctr"/>
        <c:lblOffset val="100"/>
        <c:noMultiLvlLbl val="0"/>
      </c:catAx>
      <c:valAx>
        <c:axId val="41288832"/>
        <c:scaling>
          <c:orientation val="minMax"/>
        </c:scaling>
        <c:delete val="0"/>
        <c:axPos val="b"/>
        <c:majorGridlines>
          <c:spPr>
            <a:ln>
              <a:solidFill>
                <a:srgbClr val="D9D9D9"/>
              </a:solidFill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41183104"/>
        <c:crosses val="max"/>
        <c:crossBetween val="between"/>
        <c:majorUnit val="2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89962483798603632"/>
          <c:h val="0.729558753415965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E50-4AF0-8F19-218E9BC36232}"/>
              </c:ext>
            </c:extLst>
          </c:dPt>
          <c:dPt>
            <c:idx val="10"/>
            <c:invertIfNegative val="0"/>
            <c:bubble3D val="0"/>
            <c:spPr>
              <a:solidFill>
                <a:srgbClr val="00A5D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E50-4AF0-8F19-218E9BC36232}"/>
              </c:ext>
            </c:extLst>
          </c:dPt>
          <c:cat>
            <c:strRef>
              <c:f>Sheet1!$A$2:$A$12</c:f>
              <c:strCache>
                <c:ptCount val="11"/>
                <c:pt idx="0">
                  <c:v>Online Born</c:v>
                </c:pt>
                <c:pt idx="1">
                  <c:v>Food</c:v>
                </c:pt>
                <c:pt idx="2">
                  <c:v>Cosmetics &amp; Personal Care</c:v>
                </c:pt>
                <c:pt idx="3">
                  <c:v>Household Fmcg</c:v>
                </c:pt>
                <c:pt idx="4">
                  <c:v>Entertainment &amp; Leisure</c:v>
                </c:pt>
                <c:pt idx="5">
                  <c:v>Government Social Political Organisation</c:v>
                </c:pt>
                <c:pt idx="6">
                  <c:v>Travel &amp; Transport</c:v>
                </c:pt>
                <c:pt idx="7">
                  <c:v>Finance</c:v>
                </c:pt>
                <c:pt idx="8">
                  <c:v>Automotive</c:v>
                </c:pt>
                <c:pt idx="9">
                  <c:v>Telecoms</c:v>
                </c:pt>
                <c:pt idx="10">
                  <c:v>Retail</c:v>
                </c:pt>
              </c:strCache>
            </c:strRef>
          </c:cat>
          <c:val>
            <c:numRef>
              <c:f>Sheet1!$B$2:$B$12</c:f>
              <c:numCache>
                <c:formatCode>_-* #,##0_-;\-* #,##0_-;_-* "-"??_-;_-@_-</c:formatCode>
                <c:ptCount val="11"/>
                <c:pt idx="0">
                  <c:v>765</c:v>
                </c:pt>
                <c:pt idx="1">
                  <c:v>546</c:v>
                </c:pt>
                <c:pt idx="2">
                  <c:v>404</c:v>
                </c:pt>
                <c:pt idx="3">
                  <c:v>354</c:v>
                </c:pt>
                <c:pt idx="4">
                  <c:v>309</c:v>
                </c:pt>
                <c:pt idx="5">
                  <c:v>309</c:v>
                </c:pt>
                <c:pt idx="6">
                  <c:v>292</c:v>
                </c:pt>
                <c:pt idx="7">
                  <c:v>274</c:v>
                </c:pt>
                <c:pt idx="8">
                  <c:v>226</c:v>
                </c:pt>
                <c:pt idx="9">
                  <c:v>214</c:v>
                </c:pt>
                <c:pt idx="10">
                  <c:v>208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E50-4AF0-8F19-218E9BC36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-27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  <c:max val="1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89962483798603632"/>
          <c:h val="0.7295587534159656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Everything Else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2ACA414-F6F0-4766-B062-86677034640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F-E8D3-4548-B7C0-A946A9C6FE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D6C669D-AA70-4BC3-BD40-E944EF48D6C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0-E8D3-4548-B7C0-A946A9C6FE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408CAFF-EEAE-4498-B074-262B90D22A6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E8D3-4548-B7C0-A946A9C6FE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DF496024-47FD-46A2-B220-56C6BEFD5AE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2-E8D3-4548-B7C0-A946A9C6FE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865E5CC5-9AB8-4E84-851B-96258D14492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E8D3-4548-B7C0-A946A9C6FE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BE6421E-954C-4C5C-BE0E-9F9CF2B24B3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4-E8D3-4548-B7C0-A946A9C6FE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fld id="{CE7EE1F3-97E8-43F6-BE46-0EBCEFC02B6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5-E8D3-4548-B7C0-A946A9C6FE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8A6F049B-2419-4E01-B54F-90D326962628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6-E8D3-4548-B7C0-A946A9C6FE0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E8D85C6A-2C0E-4843-B3E1-CCA8B420A02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E8D3-4548-B7C0-A946A9C6FE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442D004-DD95-4234-9A24-BB259C393FA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8D3-4548-B7C0-A946A9C6F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Food</c:v>
                </c:pt>
                <c:pt idx="1">
                  <c:v>Entertainment &amp; Leisure</c:v>
                </c:pt>
                <c:pt idx="2">
                  <c:v>Finance</c:v>
                </c:pt>
                <c:pt idx="3">
                  <c:v>Cosmetics &amp; Personal Care</c:v>
                </c:pt>
                <c:pt idx="4">
                  <c:v>Household FMCG</c:v>
                </c:pt>
                <c:pt idx="5">
                  <c:v>Travel &amp; Transport</c:v>
                </c:pt>
                <c:pt idx="6">
                  <c:v>Government Social Political Organisation</c:v>
                </c:pt>
                <c:pt idx="7">
                  <c:v>Automotive</c:v>
                </c:pt>
                <c:pt idx="8">
                  <c:v>Telecoms</c:v>
                </c:pt>
                <c:pt idx="9">
                  <c:v>Retail</c:v>
                </c:pt>
              </c:strCache>
            </c:strRef>
          </c:cat>
          <c:val>
            <c:numRef>
              <c:f>Sheet1!$B$2:$B$11</c:f>
              <c:numCache>
                <c:formatCode>_-* #,##0_-;\-* #,##0_-;_-* "-"??_-;_-@_-</c:formatCode>
                <c:ptCount val="10"/>
                <c:pt idx="0">
                  <c:v>546</c:v>
                </c:pt>
                <c:pt idx="1">
                  <c:v>309</c:v>
                </c:pt>
                <c:pt idx="2">
                  <c:v>274</c:v>
                </c:pt>
                <c:pt idx="3">
                  <c:v>404</c:v>
                </c:pt>
                <c:pt idx="4">
                  <c:v>354</c:v>
                </c:pt>
                <c:pt idx="5">
                  <c:v>292</c:v>
                </c:pt>
                <c:pt idx="6">
                  <c:v>309</c:v>
                </c:pt>
                <c:pt idx="7">
                  <c:v>226</c:v>
                </c:pt>
                <c:pt idx="8">
                  <c:v>214</c:v>
                </c:pt>
                <c:pt idx="9">
                  <c:v>208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Sheet1!$B$16:$B$26</c15:f>
                <c15:dlblRangeCache>
                  <c:ptCount val="11"/>
                  <c:pt idx="0">
                    <c:v>95%</c:v>
                  </c:pt>
                  <c:pt idx="1">
                    <c:v>66%</c:v>
                  </c:pt>
                  <c:pt idx="2">
                    <c:v>66%</c:v>
                  </c:pt>
                  <c:pt idx="3">
                    <c:v>99%</c:v>
                  </c:pt>
                  <c:pt idx="4">
                    <c:v>96%</c:v>
                  </c:pt>
                  <c:pt idx="5">
                    <c:v>83%</c:v>
                  </c:pt>
                  <c:pt idx="6">
                    <c:v>99%</c:v>
                  </c:pt>
                  <c:pt idx="7">
                    <c:v>90%</c:v>
                  </c:pt>
                  <c:pt idx="8">
                    <c:v>86%</c:v>
                  </c:pt>
                  <c:pt idx="9">
                    <c:v>84%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8D3-4548-B7C0-A946A9C6F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Born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7E3BBF6-CB55-4C1F-AEEE-27ADAEEB4D6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8D3-4548-B7C0-A946A9C6FE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6FAF116-3AE2-4737-8A30-18A918B2011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8D3-4548-B7C0-A946A9C6FE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C8117F9-CE7F-47E1-8EEF-6E360F1D29A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5-E8D3-4548-B7C0-A946A9C6FE08}"/>
                </c:ext>
              </c:extLst>
            </c:dLbl>
            <c:dLbl>
              <c:idx val="3"/>
              <c:layout>
                <c:manualLayout>
                  <c:x val="0"/>
                  <c:y val="-2.12456042032360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5302AC-EB78-4FE8-ACE7-D232EF96305A}" type="CELLRANG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E8D3-4548-B7C0-A946A9C6FE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996AB30-C5AB-448F-B24A-15C4EECB3DB1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7-E8D3-4548-B7C0-A946A9C6FE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BF4D724-20F2-4874-B983-163EE10B7B7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8-E8D3-4548-B7C0-A946A9C6FE08}"/>
                </c:ext>
              </c:extLst>
            </c:dLbl>
            <c:dLbl>
              <c:idx val="6"/>
              <c:layout>
                <c:manualLayout>
                  <c:x val="0"/>
                  <c:y val="-2.42806905179841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197" b="1" i="0" u="none" strike="noStrike" kern="1200" baseline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299EEE4-1ACE-42F7-BD1C-529772A51E82}" type="CELLRANGE">
                      <a:rPr lang="en-US">
                        <a:solidFill>
                          <a:schemeClr val="bg1">
                            <a:lumMod val="50000"/>
                          </a:schemeClr>
                        </a:solidFill>
                      </a:rPr>
                      <a:pPr>
                        <a:defRPr b="1">
                          <a:solidFill>
                            <a:schemeClr val="bg1">
                              <a:lumMod val="50000"/>
                            </a:schemeClr>
                          </a:solidFill>
                        </a:defRPr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GB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E8D3-4548-B7C0-A946A9C6FE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fld id="{9618FBF4-41FE-4E71-BDFB-DEE3FCD3E323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E8D3-4548-B7C0-A946A9C6FE0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2A1DEBD0-1C19-452C-854F-85A60A439B0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B-E8D3-4548-B7C0-A946A9C6FE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9971DACC-8D5C-4239-933E-0AB8538BDD4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C-E8D3-4548-B7C0-A946A9C6FE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Food</c:v>
                </c:pt>
                <c:pt idx="1">
                  <c:v>Entertainment &amp; Leisure</c:v>
                </c:pt>
                <c:pt idx="2">
                  <c:v>Finance</c:v>
                </c:pt>
                <c:pt idx="3">
                  <c:v>Cosmetics &amp; Personal Care</c:v>
                </c:pt>
                <c:pt idx="4">
                  <c:v>Household FMCG</c:v>
                </c:pt>
                <c:pt idx="5">
                  <c:v>Travel &amp; Transport</c:v>
                </c:pt>
                <c:pt idx="6">
                  <c:v>Government Social Political Organisation</c:v>
                </c:pt>
                <c:pt idx="7">
                  <c:v>Automotive</c:v>
                </c:pt>
                <c:pt idx="8">
                  <c:v>Telecoms</c:v>
                </c:pt>
                <c:pt idx="9">
                  <c:v>Retail</c:v>
                </c:pt>
              </c:strCache>
            </c:strRef>
          </c:cat>
          <c:val>
            <c:numRef>
              <c:f>Sheet1!$C$2:$C$11</c:f>
              <c:numCache>
                <c:formatCode>_-* #,##0_-;\-* #,##0_-;_-* "-"??_-;_-@_-</c:formatCode>
                <c:ptCount val="10"/>
                <c:pt idx="0">
                  <c:v>31</c:v>
                </c:pt>
                <c:pt idx="1">
                  <c:v>156</c:v>
                </c:pt>
                <c:pt idx="2">
                  <c:v>139</c:v>
                </c:pt>
                <c:pt idx="3">
                  <c:v>3</c:v>
                </c:pt>
                <c:pt idx="4">
                  <c:v>15</c:v>
                </c:pt>
                <c:pt idx="5">
                  <c:v>59</c:v>
                </c:pt>
                <c:pt idx="6">
                  <c:v>2</c:v>
                </c:pt>
                <c:pt idx="7">
                  <c:v>26</c:v>
                </c:pt>
                <c:pt idx="8">
                  <c:v>35</c:v>
                </c:pt>
                <c:pt idx="9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Sheet1!$C$16:$C$25</c15:f>
                <c15:dlblRangeCache>
                  <c:ptCount val="10"/>
                  <c:pt idx="0">
                    <c:v>5%</c:v>
                  </c:pt>
                  <c:pt idx="1">
                    <c:v>34%</c:v>
                  </c:pt>
                  <c:pt idx="2">
                    <c:v>34%</c:v>
                  </c:pt>
                  <c:pt idx="3">
                    <c:v>1%</c:v>
                  </c:pt>
                  <c:pt idx="4">
                    <c:v>4%</c:v>
                  </c:pt>
                  <c:pt idx="5">
                    <c:v>17%</c:v>
                  </c:pt>
                  <c:pt idx="6">
                    <c:v>1%</c:v>
                  </c:pt>
                  <c:pt idx="7">
                    <c:v>10%</c:v>
                  </c:pt>
                  <c:pt idx="8">
                    <c:v>14%</c:v>
                  </c:pt>
                  <c:pt idx="9">
                    <c:v>16%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E8D3-4548-B7C0-A946A9C6FE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3"/>
        <c:overlap val="100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  <c:max val="7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£&quot;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2571968365645613E-2"/>
          <c:y val="3.4038851494660509E-2"/>
          <c:w val="0.89962483798603632"/>
          <c:h val="0.7295587534159656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Everything Else</c:v>
                </c:pt>
              </c:strCache>
            </c:strRef>
          </c:tx>
          <c:spPr>
            <a:solidFill>
              <a:srgbClr val="00A5D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Property</c:v>
                </c:pt>
                <c:pt idx="1">
                  <c:v>Computers</c:v>
                </c:pt>
                <c:pt idx="2">
                  <c:v>Online Retail</c:v>
                </c:pt>
                <c:pt idx="3">
                  <c:v>Finance</c:v>
                </c:pt>
                <c:pt idx="4">
                  <c:v>Entertainment &amp; Leisure</c:v>
                </c:pt>
                <c:pt idx="5">
                  <c:v>Mail Order</c:v>
                </c:pt>
                <c:pt idx="6">
                  <c:v>Games &amp; Consoles</c:v>
                </c:pt>
                <c:pt idx="7">
                  <c:v>Clothing &amp; Accessories</c:v>
                </c:pt>
                <c:pt idx="8">
                  <c:v>Gardening &amp; Agriculture</c:v>
                </c:pt>
                <c:pt idx="9">
                  <c:v>Travel &amp; Transport</c:v>
                </c:pt>
              </c:strCache>
            </c:strRef>
          </c:cat>
          <c:val>
            <c:numRef>
              <c:f>Sheet1!$B$2:$B$11</c:f>
              <c:numCache>
                <c:formatCode>0%</c:formatCode>
                <c:ptCount val="10"/>
                <c:pt idx="0">
                  <c:v>0.17946452403533722</c:v>
                </c:pt>
                <c:pt idx="1">
                  <c:v>0.20610873200300611</c:v>
                </c:pt>
                <c:pt idx="2">
                  <c:v>0.25024131890332374</c:v>
                </c:pt>
                <c:pt idx="3">
                  <c:v>0.66398983341220574</c:v>
                </c:pt>
                <c:pt idx="4">
                  <c:v>0.66419019897804754</c:v>
                </c:pt>
                <c:pt idx="5">
                  <c:v>0.7722094101068524</c:v>
                </c:pt>
                <c:pt idx="6">
                  <c:v>0.77383484175178707</c:v>
                </c:pt>
                <c:pt idx="7">
                  <c:v>0.80438379794472536</c:v>
                </c:pt>
                <c:pt idx="8">
                  <c:v>0.83119933538224922</c:v>
                </c:pt>
                <c:pt idx="9">
                  <c:v>0.83161091411832777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D3-4548-B7C0-A946A9C6FE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Online Born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Property</c:v>
                </c:pt>
                <c:pt idx="1">
                  <c:v>Computers</c:v>
                </c:pt>
                <c:pt idx="2">
                  <c:v>Online Retail</c:v>
                </c:pt>
                <c:pt idx="3">
                  <c:v>Finance</c:v>
                </c:pt>
                <c:pt idx="4">
                  <c:v>Entertainment &amp; Leisure</c:v>
                </c:pt>
                <c:pt idx="5">
                  <c:v>Mail Order</c:v>
                </c:pt>
                <c:pt idx="6">
                  <c:v>Games &amp; Consoles</c:v>
                </c:pt>
                <c:pt idx="7">
                  <c:v>Clothing &amp; Accessories</c:v>
                </c:pt>
                <c:pt idx="8">
                  <c:v>Gardening &amp; Agriculture</c:v>
                </c:pt>
                <c:pt idx="9">
                  <c:v>Travel &amp; Transport</c:v>
                </c:pt>
              </c:strCache>
            </c:strRef>
          </c:cat>
          <c:val>
            <c:numRef>
              <c:f>Sheet1!$C$2:$C$11</c:f>
              <c:numCache>
                <c:formatCode>0%</c:formatCode>
                <c:ptCount val="10"/>
                <c:pt idx="0">
                  <c:v>0.8205354759646627</c:v>
                </c:pt>
                <c:pt idx="1">
                  <c:v>0.79389126799699383</c:v>
                </c:pt>
                <c:pt idx="2">
                  <c:v>0.74975868109667632</c:v>
                </c:pt>
                <c:pt idx="3">
                  <c:v>0.3360101665877942</c:v>
                </c:pt>
                <c:pt idx="4">
                  <c:v>0.33580980102195246</c:v>
                </c:pt>
                <c:pt idx="5">
                  <c:v>0.22779058989314763</c:v>
                </c:pt>
                <c:pt idx="6">
                  <c:v>0.22616515824821298</c:v>
                </c:pt>
                <c:pt idx="7">
                  <c:v>0.19561620205527469</c:v>
                </c:pt>
                <c:pt idx="8">
                  <c:v>0.16880066461775081</c:v>
                </c:pt>
                <c:pt idx="9">
                  <c:v>0.1683890858816722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D3-4548-B7C0-A946A9C6FE0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43"/>
        <c:overlap val="100"/>
        <c:axId val="466111976"/>
        <c:axId val="466112304"/>
      </c:barChart>
      <c:catAx>
        <c:axId val="466111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2304"/>
        <c:crosses val="autoZero"/>
        <c:auto val="1"/>
        <c:lblAlgn val="ctr"/>
        <c:lblOffset val="100"/>
        <c:noMultiLvlLbl val="0"/>
      </c:catAx>
      <c:valAx>
        <c:axId val="466112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6111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10931994654312"/>
          <c:y val="0.88574320608984336"/>
          <c:w val="0.25578127285032037"/>
          <c:h val="5.74815656975035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392F88"/>
            </a:solidFill>
            <a:ln w="12700">
              <a:noFill/>
            </a:ln>
            <a:effectLst/>
          </c:spPr>
          <c:invertIfNegative val="0"/>
          <c:dLbls>
            <c:dLbl>
              <c:idx val="0"/>
              <c:spPr>
                <a:noFill/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4-1CD0-4025-83C3-FD0EECB74A1B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ound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0-76FD-44DA-8A39-E0733A08A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ound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Less than £50k</c:v>
                </c:pt>
                <c:pt idx="1">
                  <c:v>£50-250k</c:v>
                </c:pt>
                <c:pt idx="2">
                  <c:v>£250k-£1m</c:v>
                </c:pt>
                <c:pt idx="3">
                  <c:v>£1-5m</c:v>
                </c:pt>
                <c:pt idx="4">
                  <c:v>£5-10m</c:v>
                </c:pt>
                <c:pt idx="5">
                  <c:v>£10-50m</c:v>
                </c:pt>
                <c:pt idx="6">
                  <c:v>£50m+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675</c:v>
                </c:pt>
                <c:pt idx="1">
                  <c:v>477</c:v>
                </c:pt>
                <c:pt idx="2">
                  <c:v>412</c:v>
                </c:pt>
                <c:pt idx="3">
                  <c:v>447</c:v>
                </c:pt>
                <c:pt idx="4">
                  <c:v>127</c:v>
                </c:pt>
                <c:pt idx="5">
                  <c:v>108</c:v>
                </c:pt>
                <c:pt idx="6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D0-4025-83C3-FD0EECB74A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2"/>
        <c:overlap val="-30"/>
        <c:axId val="1423869000"/>
        <c:axId val="1423863096"/>
      </c:barChart>
      <c:catAx>
        <c:axId val="1423869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63096"/>
        <c:crosses val="autoZero"/>
        <c:auto val="1"/>
        <c:lblAlgn val="ctr"/>
        <c:lblOffset val="100"/>
        <c:noMultiLvlLbl val="0"/>
      </c:catAx>
      <c:valAx>
        <c:axId val="14238630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/>
                  <a:t>Number of advertisers</a:t>
                </a:r>
              </a:p>
            </c:rich>
          </c:tx>
          <c:layout>
            <c:manualLayout>
              <c:xMode val="edge"/>
              <c:yMode val="edge"/>
              <c:x val="5.8796296296296296E-3"/>
              <c:y val="0.2589270202020201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23869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0D2D5-B4D1-42C2-A954-5865DB1F6FF5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24C00-85C6-4295-BE2C-B41F9E304F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05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24C00-85C6-4295-BE2C-B41F9E304F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P&amp;G were the top TV spending holding company in 2024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BD13A2-D920-4735-8201-3F799BD60F9A}" type="slidenum">
              <a:rPr kumimoji="0" lang="en-GB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538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2024, there were 932 new to TV advertisers, many of whom were ecommerce business looking to supercharge their growth through TV.</a:t>
            </a:r>
          </a:p>
          <a:p>
            <a:endParaRPr lang="en-GB" dirty="0">
              <a:highlight>
                <a:srgbClr val="FFFF00"/>
              </a:highligh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FDB052-C55A-41EB-9921-1FFBD2A2DF8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3767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D00577-96A7-61B4-6212-97A483092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A1EBA4-1CA8-AF3E-B6C2-401A36B0E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DB99DB-1030-2F3D-17E2-B4C19BCC02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>
                <a:effectLst/>
              </a:rPr>
              <a:t>Despite a year-on-year decline, online born businesses persist as the biggest investors in TV. TV investment has experienced its most significant growth from Household FMCG and Retail categories.</a:t>
            </a:r>
          </a:p>
          <a:p>
            <a:br>
              <a:rPr lang="en-GB" b="0" i="0">
                <a:solidFill>
                  <a:srgbClr val="FFFFFF"/>
                </a:solidFill>
                <a:effectLst/>
                <a:latin typeface="Söhne"/>
              </a:rPr>
            </a:b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3AE34B-8D32-BE00-3529-073EABE2ED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3873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24C00-85C6-4295-BE2C-B41F9E304FE2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38732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019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looking at the top 10 highest spending categories, Entertainment &amp; Leisure and Finance have the highest proportion of Online Born businesses.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01CE4-3762-45B6-9736-1C63892740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3036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Looking at all categories, Property, Computers, and Online Retail have the highest proportion of online born businesses.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01CE4-3762-45B6-9736-1C63892740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987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Looking at the make-up of TV advertisers across 2024, 675 - which is 30% of all advertisers - spent less than 50 thousand pounds on TV and 1,152, which is 51%, spent less than 250 thousand. 31% of all advertisers spent over a million pounds and 5% spent over ten million.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A924C00-85C6-4295-BE2C-B41F9E304FE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9722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B649-FA31-09AF-9EDD-D1D46D5E4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795EF9-F411-551D-418B-42A98878BC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6AB405-F09D-0B55-58C3-CC283FCE3A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GB" sz="1200" b="0" i="0" u="none" strike="noStrike" baseline="0" dirty="0">
                <a:latin typeface="FoundersGrotesk-Regular"/>
              </a:rPr>
              <a:t>The chart combines AA/WARC revenue estimates, with the video advertising time data to create a relative cost per 30 seconds of AV ad exposure.</a:t>
            </a:r>
          </a:p>
          <a:p>
            <a:pPr algn="l"/>
            <a:endParaRPr lang="en-GB" sz="1200" b="0" i="0" u="none" strike="noStrike" baseline="0" dirty="0">
              <a:latin typeface="FoundersGrotesk-Regular"/>
            </a:endParaRPr>
          </a:p>
          <a:p>
            <a:pPr algn="l"/>
            <a:r>
              <a:rPr lang="en-GB" sz="1200" b="0" i="0" u="none" strike="noStrike" baseline="0" dirty="0">
                <a:latin typeface="FoundersGrotesk-Regular"/>
              </a:rPr>
              <a:t>Spot TV advertising (linear, BVOD and SVOD) averages £7 per thousand exposures. Social media video (which also includes YouTube) is £53.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8FE8D2-66CF-AA2F-E5DA-9CC1CDFEB6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C01CE4-3762-45B6-9736-1C63892740C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5878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338">
              <a:defRPr/>
            </a:pPr>
            <a:r>
              <a:rPr lang="en-GB" sz="1300" dirty="0">
                <a:solidFill>
                  <a:schemeClr val="bg1"/>
                </a:solidFill>
              </a:rPr>
              <a:t>The average cost of buying the media space to enable one person in the UK to see a TV (linear, BVOD and SVOD) advert only costs just under a penny.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0DFD36-33EA-4DB4-B32D-6EBE0B1D449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126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5173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7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919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53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767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10941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426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04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1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94412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226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0747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5927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3191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286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447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3477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947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78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67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270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14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28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7E03-C16F-4D47-BA0F-C964DEC7C6A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B5EE3-1294-4C67-BFA9-F819AB3478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365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7CA05-B8E7-43A7-9CAB-2106B8E43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E5552-69EE-44A0-8B97-7B7C43A91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4F7DD-D53E-4FDF-92F3-16C7A3F087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112580-C3E3-4D48-ADC9-BDCAD3DA906F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5C3EF-0EF7-4EF0-BF96-AC354BB6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0F84E-10C9-431C-9A04-DF172C1BF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90D744-097C-4736-A30A-314BC43BD9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3540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76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57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537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1129603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549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911351"/>
            <a:ext cx="5562600" cy="33543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75260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57019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313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35450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458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94504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4285684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8101012" y="1752600"/>
            <a:ext cx="3611563" cy="178293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101012" y="3685540"/>
            <a:ext cx="36201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76542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217260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8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752600"/>
            <a:ext cx="2680405" cy="351313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97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752600"/>
            <a:ext cx="6342907" cy="35131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21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5442018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53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911237"/>
            <a:ext cx="4368867" cy="341471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75260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226050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553381" y="1752600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553381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5226050" y="3592744"/>
            <a:ext cx="3159193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5360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752600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592744"/>
            <a:ext cx="3645289" cy="167299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87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50653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367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7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814300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6077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5466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36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271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278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216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26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0957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42544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12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8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5594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3324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07293"/>
            <a:ext cx="11150600" cy="5006016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03/06/2025</a:t>
            </a:fld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>
                <a:solidFill>
                  <a:srgbClr val="515254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15254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91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06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64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7764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443" y="1205127"/>
            <a:ext cx="5472608" cy="5088565"/>
          </a:xfrm>
        </p:spPr>
        <p:txBody>
          <a:bodyPr>
            <a:noAutofit/>
          </a:bodyPr>
          <a:lstStyle>
            <a:lvl1pPr>
              <a:defRPr sz="1867"/>
            </a:lvl1pPr>
            <a:lvl2pPr>
              <a:defRPr sz="1600"/>
            </a:lvl2pPr>
            <a:lvl3pPr>
              <a:defRPr sz="1467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85B9F-EF5C-4314-BCBC-A6F82ED753B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73F885-FE6B-4251-84D2-F6CEF084999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974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164"/>
            <a:ext cx="10094912" cy="95750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3551F-6DD1-4455-A929-CE3610787234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5D968-63AE-4165-9E6B-542FD22CA0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321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0096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7742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96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345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3165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812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110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489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4116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256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752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8904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623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88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326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002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19947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887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88153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283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05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25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899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974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260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17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263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7236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703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45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242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01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" Type="http://schemas.openxmlformats.org/officeDocument/2006/relationships/slideLayout" Target="../slideLayouts/slideLayout34.xml"/><Relationship Id="rId21" Type="http://schemas.openxmlformats.org/officeDocument/2006/relationships/slideLayout" Target="../slideLayouts/slideLayout52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slideLayout" Target="../slideLayouts/slideLayout51.xml"/><Relationship Id="rId29" Type="http://schemas.openxmlformats.org/officeDocument/2006/relationships/slideLayout" Target="../slideLayouts/slideLayout60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tags" Target="../tags/tag3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41.xml"/><Relationship Id="rId19" Type="http://schemas.openxmlformats.org/officeDocument/2006/relationships/slideLayout" Target="../slideLayouts/slideLayout50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8" Type="http://schemas.openxmlformats.org/officeDocument/2006/relationships/slideLayout" Target="../slideLayouts/slideLayout3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18" Type="http://schemas.openxmlformats.org/officeDocument/2006/relationships/slideLayout" Target="../slideLayouts/slideLayout79.xml"/><Relationship Id="rId26" Type="http://schemas.openxmlformats.org/officeDocument/2006/relationships/slideLayout" Target="../slideLayouts/slideLayout87.xml"/><Relationship Id="rId3" Type="http://schemas.openxmlformats.org/officeDocument/2006/relationships/slideLayout" Target="../slideLayouts/slideLayout64.xml"/><Relationship Id="rId21" Type="http://schemas.openxmlformats.org/officeDocument/2006/relationships/slideLayout" Target="../slideLayouts/slideLayout82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17" Type="http://schemas.openxmlformats.org/officeDocument/2006/relationships/slideLayout" Target="../slideLayouts/slideLayout78.xml"/><Relationship Id="rId25" Type="http://schemas.openxmlformats.org/officeDocument/2006/relationships/slideLayout" Target="../slideLayouts/slideLayout86.xml"/><Relationship Id="rId2" Type="http://schemas.openxmlformats.org/officeDocument/2006/relationships/slideLayout" Target="../slideLayouts/slideLayout63.xml"/><Relationship Id="rId16" Type="http://schemas.openxmlformats.org/officeDocument/2006/relationships/slideLayout" Target="../slideLayouts/slideLayout77.xml"/><Relationship Id="rId20" Type="http://schemas.openxmlformats.org/officeDocument/2006/relationships/slideLayout" Target="../slideLayouts/slideLayout81.xml"/><Relationship Id="rId29" Type="http://schemas.openxmlformats.org/officeDocument/2006/relationships/slideLayout" Target="../slideLayouts/slideLayout90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24" Type="http://schemas.openxmlformats.org/officeDocument/2006/relationships/slideLayout" Target="../slideLayouts/slideLayout85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76.xml"/><Relationship Id="rId23" Type="http://schemas.openxmlformats.org/officeDocument/2006/relationships/slideLayout" Target="../slideLayouts/slideLayout84.xml"/><Relationship Id="rId28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71.xml"/><Relationship Id="rId19" Type="http://schemas.openxmlformats.org/officeDocument/2006/relationships/slideLayout" Target="../slideLayouts/slideLayout80.xml"/><Relationship Id="rId31" Type="http://schemas.openxmlformats.org/officeDocument/2006/relationships/tags" Target="../tags/tag60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75.xml"/><Relationship Id="rId22" Type="http://schemas.openxmlformats.org/officeDocument/2006/relationships/slideLayout" Target="../slideLayouts/slideLayout83.xml"/><Relationship Id="rId27" Type="http://schemas.openxmlformats.org/officeDocument/2006/relationships/slideLayout" Target="../slideLayouts/slideLayout88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87D4F53B-E777-4D22-BF14-5A6FF8D3BEAE}" type="datetimeFigureOut">
              <a:rPr lang="en-GB" smtClean="0"/>
              <a:t>03/06/2025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9FBDBA1E-F2E9-4EAB-A2DA-23DB5AEB00C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587816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75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911237"/>
            <a:ext cx="11334817" cy="3354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426212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707" r:id="rId16"/>
    <p:sldLayoutId id="2147483708" r:id="rId17"/>
    <p:sldLayoutId id="2147483709" r:id="rId18"/>
    <p:sldLayoutId id="2147483710" r:id="rId19"/>
    <p:sldLayoutId id="2147483711" r:id="rId20"/>
    <p:sldLayoutId id="2147483712" r:id="rId21"/>
    <p:sldLayoutId id="2147483713" r:id="rId22"/>
    <p:sldLayoutId id="2147483714" r:id="rId23"/>
    <p:sldLayoutId id="2147483715" r:id="rId24"/>
    <p:sldLayoutId id="2147483716" r:id="rId25"/>
    <p:sldLayoutId id="2147483717" r:id="rId26"/>
    <p:sldLayoutId id="2147483718" r:id="rId27"/>
    <p:sldLayoutId id="2147483719" r:id="rId28"/>
    <p:sldLayoutId id="2147483720" r:id="rId29"/>
    <p:sldLayoutId id="2147483721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03/06/2025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1307255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  <p:sldLayoutId id="2147483739" r:id="rId17"/>
    <p:sldLayoutId id="2147483740" r:id="rId18"/>
    <p:sldLayoutId id="2147483741" r:id="rId19"/>
    <p:sldLayoutId id="2147483742" r:id="rId20"/>
    <p:sldLayoutId id="2147483743" r:id="rId21"/>
    <p:sldLayoutId id="2147483744" r:id="rId22"/>
    <p:sldLayoutId id="2147483745" r:id="rId23"/>
    <p:sldLayoutId id="2147483746" r:id="rId24"/>
    <p:sldLayoutId id="2147483747" r:id="rId25"/>
    <p:sldLayoutId id="2147483748" r:id="rId26"/>
    <p:sldLayoutId id="2147483749" r:id="rId27"/>
    <p:sldLayoutId id="2147483750" r:id="rId28"/>
    <p:sldLayoutId id="2147483751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chart" Target="../charts/chart1.xml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png"/><Relationship Id="rId26" Type="http://schemas.openxmlformats.org/officeDocument/2006/relationships/image" Target="../media/image37.png"/><Relationship Id="rId21" Type="http://schemas.openxmlformats.org/officeDocument/2006/relationships/image" Target="../media/image32.png"/><Relationship Id="rId34" Type="http://schemas.openxmlformats.org/officeDocument/2006/relationships/image" Target="../media/image4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28.png"/><Relationship Id="rId25" Type="http://schemas.openxmlformats.org/officeDocument/2006/relationships/image" Target="../media/image36.png"/><Relationship Id="rId33" Type="http://schemas.openxmlformats.org/officeDocument/2006/relationships/image" Target="../media/image44.png"/><Relationship Id="rId38" Type="http://schemas.openxmlformats.org/officeDocument/2006/relationships/image" Target="../media/image49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7.jpeg"/><Relationship Id="rId20" Type="http://schemas.openxmlformats.org/officeDocument/2006/relationships/image" Target="../media/image31.png"/><Relationship Id="rId29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24" Type="http://schemas.openxmlformats.org/officeDocument/2006/relationships/image" Target="../media/image35.jpeg"/><Relationship Id="rId32" Type="http://schemas.openxmlformats.org/officeDocument/2006/relationships/image" Target="../media/image43.jpeg"/><Relationship Id="rId37" Type="http://schemas.openxmlformats.org/officeDocument/2006/relationships/image" Target="../media/image48.png"/><Relationship Id="rId5" Type="http://schemas.openxmlformats.org/officeDocument/2006/relationships/image" Target="../media/image16.jpeg"/><Relationship Id="rId15" Type="http://schemas.openxmlformats.org/officeDocument/2006/relationships/image" Target="../media/image26.png"/><Relationship Id="rId23" Type="http://schemas.openxmlformats.org/officeDocument/2006/relationships/image" Target="../media/image34.png"/><Relationship Id="rId28" Type="http://schemas.openxmlformats.org/officeDocument/2006/relationships/image" Target="../media/image39.png"/><Relationship Id="rId36" Type="http://schemas.openxmlformats.org/officeDocument/2006/relationships/image" Target="../media/image47.jpeg"/><Relationship Id="rId10" Type="http://schemas.openxmlformats.org/officeDocument/2006/relationships/image" Target="../media/image21.png"/><Relationship Id="rId19" Type="http://schemas.openxmlformats.org/officeDocument/2006/relationships/image" Target="../media/image30.png"/><Relationship Id="rId31" Type="http://schemas.openxmlformats.org/officeDocument/2006/relationships/image" Target="../media/image42.pn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8.png"/><Relationship Id="rId30" Type="http://schemas.openxmlformats.org/officeDocument/2006/relationships/image" Target="../media/image41.png"/><Relationship Id="rId35" Type="http://schemas.openxmlformats.org/officeDocument/2006/relationships/image" Target="../media/image46.png"/><Relationship Id="rId8" Type="http://schemas.openxmlformats.org/officeDocument/2006/relationships/image" Target="../media/image19.png"/><Relationship Id="rId3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91.xml"/><Relationship Id="rId6" Type="http://schemas.microsoft.com/office/2007/relationships/hdphoto" Target="../media/hdphoto1.wdp"/><Relationship Id="rId5" Type="http://schemas.openxmlformats.org/officeDocument/2006/relationships/image" Target="../media/image5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in a purple jacket&#10;&#10;AI-generated content may be incorrect.">
            <a:extLst>
              <a:ext uri="{FF2B5EF4-FFF2-40B4-BE49-F238E27FC236}">
                <a16:creationId xmlns:a16="http://schemas.microsoft.com/office/drawing/2014/main" id="{F76D6E01-C05D-B599-70A3-0679214BD9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2CCDAD-7B20-4255-AE07-230E60239003}"/>
              </a:ext>
            </a:extLst>
          </p:cNvPr>
          <p:cNvSpPr/>
          <p:nvPr/>
        </p:nvSpPr>
        <p:spPr>
          <a:xfrm>
            <a:off x="-1" y="-11924"/>
            <a:ext cx="12320338" cy="6857999"/>
          </a:xfrm>
          <a:prstGeom prst="rect">
            <a:avLst/>
          </a:prstGeom>
          <a:gradFill flip="none" rotWithShape="1">
            <a:gsLst>
              <a:gs pos="14000">
                <a:srgbClr val="000000">
                  <a:alpha val="73000"/>
                </a:srgbClr>
              </a:gs>
              <a:gs pos="45000">
                <a:schemeClr val="tx1"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7"/>
            <a:ext cx="1618438" cy="681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TV investment &amp; Pricing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C8E902-758E-4820-AE3E-4387052EAE3D}"/>
              </a:ext>
            </a:extLst>
          </p:cNvPr>
          <p:cNvSpPr txBox="1"/>
          <p:nvPr/>
        </p:nvSpPr>
        <p:spPr>
          <a:xfrm rot="16200000">
            <a:off x="10650417" y="4487766"/>
            <a:ext cx="26555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</a:rPr>
              <a:t>Bensons For Beds - Obsessed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69614BA-9A7E-4231-AB48-B338838F1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945" y="4091734"/>
            <a:ext cx="560004" cy="1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/>
          <p:cNvGraphicFramePr/>
          <p:nvPr/>
        </p:nvGraphicFramePr>
        <p:xfrm>
          <a:off x="1459640" y="994632"/>
          <a:ext cx="9501463" cy="410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9" name="Rectangle 18"/>
          <p:cNvSpPr/>
          <p:nvPr/>
        </p:nvSpPr>
        <p:spPr>
          <a:xfrm>
            <a:off x="4463388" y="5028338"/>
            <a:ext cx="31572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Total TV Spend £m</a:t>
            </a:r>
          </a:p>
        </p:txBody>
      </p:sp>
      <p:pic>
        <p:nvPicPr>
          <p:cNvPr id="21" name="Picture 20" descr="http://upload.wikimedia.org/wikipedia/en/thumb/e/e4/Unilever.svg/929px-Unilever.svg.pn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8954" y="1555335"/>
            <a:ext cx="289645" cy="319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 Placeholder 6"/>
          <p:cNvSpPr txBox="1">
            <a:spLocks/>
          </p:cNvSpPr>
          <p:nvPr/>
        </p:nvSpPr>
        <p:spPr>
          <a:xfrm>
            <a:off x="378000" y="5364000"/>
            <a:ext cx="11334817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baseline="0">
                <a:solidFill>
                  <a:schemeClr val="bg2"/>
                </a:solidFill>
              </a:defRPr>
            </a:lvl1pPr>
            <a:lvl2pPr marL="225425" indent="-225425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>
                <a:solidFill>
                  <a:schemeClr val="bg2"/>
                </a:solidFill>
              </a:defRPr>
            </a:lvl2pPr>
            <a:lvl3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>
                <a:solidFill>
                  <a:schemeClr val="bg2"/>
                </a:solidFill>
              </a:defRPr>
            </a:lvl3pPr>
            <a:lvl4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>
                <a:solidFill>
                  <a:schemeClr val="bg2"/>
                </a:solidFill>
              </a:defRPr>
            </a:lvl4pPr>
            <a:lvl5pPr marL="223838" indent="-223838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>
                <a:solidFill>
                  <a:schemeClr val="bg2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Intel, 2024, by holding company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45D700D-73B5-46BB-8E9C-CD898059A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817" y="1986211"/>
            <a:ext cx="677917" cy="16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T Group - Wikipedia">
            <a:extLst>
              <a:ext uri="{FF2B5EF4-FFF2-40B4-BE49-F238E27FC236}">
                <a16:creationId xmlns:a16="http://schemas.microsoft.com/office/drawing/2014/main" id="{8E4F5D5A-0D22-40B1-8016-B2FC5F8667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187" y="2985193"/>
            <a:ext cx="299484" cy="29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ckitt - Wikipedia">
            <a:extLst>
              <a:ext uri="{FF2B5EF4-FFF2-40B4-BE49-F238E27FC236}">
                <a16:creationId xmlns:a16="http://schemas.microsoft.com/office/drawing/2014/main" id="{AAE67E30-3959-4630-95A1-93CA46657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72" y="2264179"/>
            <a:ext cx="489514" cy="24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s and videos | Amazon.com, Inc. - Press Room">
            <a:extLst>
              <a:ext uri="{FF2B5EF4-FFF2-40B4-BE49-F238E27FC236}">
                <a16:creationId xmlns:a16="http://schemas.microsoft.com/office/drawing/2014/main" id="{93495BB4-E364-4071-8A83-D17807DE30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9" y="2664998"/>
            <a:ext cx="622040" cy="26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rocter &amp;amp; Gamble - Wikipedia">
            <a:extLst>
              <a:ext uri="{FF2B5EF4-FFF2-40B4-BE49-F238E27FC236}">
                <a16:creationId xmlns:a16="http://schemas.microsoft.com/office/drawing/2014/main" id="{677A22C3-CD36-41A4-AAD2-8A0CE1D72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717" y="1133583"/>
            <a:ext cx="344119" cy="344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4948A5FE-28E7-4802-A9A1-98A6CB2EEB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32" y="3437884"/>
            <a:ext cx="667617" cy="12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Mcdonalds home">
            <a:extLst>
              <a:ext uri="{FF2B5EF4-FFF2-40B4-BE49-F238E27FC236}">
                <a16:creationId xmlns:a16="http://schemas.microsoft.com/office/drawing/2014/main" id="{8868DCEF-AC24-7EF7-4143-6B0D4CF558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313" y="3645467"/>
            <a:ext cx="395231" cy="39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rgin Media O2 - Wikipedia">
            <a:extLst>
              <a:ext uri="{FF2B5EF4-FFF2-40B4-BE49-F238E27FC236}">
                <a16:creationId xmlns:a16="http://schemas.microsoft.com/office/drawing/2014/main" id="{AD88F62C-64D8-23CE-6DD5-C868172FDE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68" y="4436182"/>
            <a:ext cx="667617" cy="3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5DBEE6B-B3CD-A75B-28F0-71D891AADC2C}"/>
              </a:ext>
            </a:extLst>
          </p:cNvPr>
          <p:cNvSpPr txBox="1">
            <a:spLocks/>
          </p:cNvSpPr>
          <p:nvPr/>
        </p:nvSpPr>
        <p:spPr>
          <a:xfrm>
            <a:off x="371475" y="359944"/>
            <a:ext cx="11341099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372D87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P&amp;G were the top TV spending holding company in 2024</a:t>
            </a:r>
          </a:p>
        </p:txBody>
      </p:sp>
    </p:spTree>
    <p:extLst>
      <p:ext uri="{BB962C8B-B14F-4D97-AF65-F5344CB8AC3E}">
        <p14:creationId xmlns:p14="http://schemas.microsoft.com/office/powerpoint/2010/main" val="3812474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tle 34">
            <a:extLst>
              <a:ext uri="{FF2B5EF4-FFF2-40B4-BE49-F238E27FC236}">
                <a16:creationId xmlns:a16="http://schemas.microsoft.com/office/drawing/2014/main" id="{491CD732-A778-D64C-47B7-B3396E372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932 advertisers used TV for the first time in 2024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CB998709-5A5B-34BB-622E-89E57E4E65FD}"/>
              </a:ext>
            </a:extLst>
          </p:cNvPr>
          <p:cNvSpPr txBox="1"/>
          <p:nvPr/>
        </p:nvSpPr>
        <p:spPr>
          <a:xfrm>
            <a:off x="378000" y="5364000"/>
            <a:ext cx="895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 / Sky – New to TV advertisers classed as those not advertising on TV 5 years prior (2019—2024) on Linear TV and Sky </a:t>
            </a:r>
            <a:r>
              <a:rPr kumimoji="0" lang="en-GB" sz="1000" b="0" i="0" u="none" strike="noStrike" kern="1200" cap="none" spc="0" normalizeH="0" baseline="0" noProof="0" err="1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AdSmart</a:t>
            </a: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 </a:t>
            </a:r>
          </a:p>
        </p:txBody>
      </p:sp>
      <p:pic>
        <p:nvPicPr>
          <p:cNvPr id="1076" name="Picture 52" descr="MacInnes Whisky | Event information and Tickets | Fatsoma">
            <a:extLst>
              <a:ext uri="{FF2B5EF4-FFF2-40B4-BE49-F238E27FC236}">
                <a16:creationId xmlns:a16="http://schemas.microsoft.com/office/drawing/2014/main" id="{BC9CFBD9-9EB0-2FBB-03E9-393EBDFBDA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2" t="6984" r="9665" b="10824"/>
          <a:stretch/>
        </p:blipFill>
        <p:spPr bwMode="auto">
          <a:xfrm>
            <a:off x="6020930" y="3077460"/>
            <a:ext cx="756992" cy="7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B77484F-7AB6-35EE-78E1-6B290EEDD6FB}"/>
              </a:ext>
            </a:extLst>
          </p:cNvPr>
          <p:cNvGrpSpPr/>
          <p:nvPr/>
        </p:nvGrpSpPr>
        <p:grpSpPr>
          <a:xfrm>
            <a:off x="571006" y="1311773"/>
            <a:ext cx="11048716" cy="752195"/>
            <a:chOff x="663858" y="1264148"/>
            <a:chExt cx="11048716" cy="752195"/>
          </a:xfrm>
        </p:grpSpPr>
        <p:pic>
          <p:nvPicPr>
            <p:cNvPr id="1068" name="Picture 44" descr="Profile for Pillow World">
              <a:extLst>
                <a:ext uri="{FF2B5EF4-FFF2-40B4-BE49-F238E27FC236}">
                  <a16:creationId xmlns:a16="http://schemas.microsoft.com/office/drawing/2014/main" id="{592C0C85-9BFC-D212-F8D4-DACA9C98FE6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648" b="22326"/>
            <a:stretch/>
          </p:blipFill>
          <p:spPr bwMode="auto">
            <a:xfrm>
              <a:off x="7246312" y="1308580"/>
              <a:ext cx="1086968" cy="66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Profile for Fisher Investments UK">
              <a:extLst>
                <a:ext uri="{FF2B5EF4-FFF2-40B4-BE49-F238E27FC236}">
                  <a16:creationId xmlns:a16="http://schemas.microsoft.com/office/drawing/2014/main" id="{A896030B-1624-7FA1-25A8-D192E625FD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9531" y="1390607"/>
              <a:ext cx="499276" cy="4992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British Airways | Images Detail">
              <a:extLst>
                <a:ext uri="{FF2B5EF4-FFF2-40B4-BE49-F238E27FC236}">
                  <a16:creationId xmlns:a16="http://schemas.microsoft.com/office/drawing/2014/main" id="{5F0DB0DE-6C5F-01FE-F71D-FE8F1D9A5BA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60379" y="1264148"/>
              <a:ext cx="752195" cy="7521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Profile for Simply Factoring Brokers">
              <a:extLst>
                <a:ext uri="{FF2B5EF4-FFF2-40B4-BE49-F238E27FC236}">
                  <a16:creationId xmlns:a16="http://schemas.microsoft.com/office/drawing/2014/main" id="{A505012B-0842-CBBC-468D-739FB09BD9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761" y="1308580"/>
              <a:ext cx="663330" cy="66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4" name="Picture 20" descr="Imagine - Watford, Garston, Bushey &amp; Hemel estate and lettings agents.">
              <a:extLst>
                <a:ext uri="{FF2B5EF4-FFF2-40B4-BE49-F238E27FC236}">
                  <a16:creationId xmlns:a16="http://schemas.microsoft.com/office/drawing/2014/main" id="{9766989C-7F9E-E009-6641-D846AF5B6E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3664" y="1308580"/>
              <a:ext cx="663330" cy="66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8" name="Picture 34" descr="Practice Plus Group Hospital, Ilford: Profile | GoPrivate.com">
              <a:extLst>
                <a:ext uri="{FF2B5EF4-FFF2-40B4-BE49-F238E27FC236}">
                  <a16:creationId xmlns:a16="http://schemas.microsoft.com/office/drawing/2014/main" id="{3ED404C6-D340-D336-C3FB-B7E9D22438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54853" y="1358693"/>
              <a:ext cx="563105" cy="5631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2" name="Picture 58" descr="Air up® Unveils New Logo and Brand Identity">
              <a:extLst>
                <a:ext uri="{FF2B5EF4-FFF2-40B4-BE49-F238E27FC236}">
                  <a16:creationId xmlns:a16="http://schemas.microsoft.com/office/drawing/2014/main" id="{2EC5BFD3-E174-C716-32CC-87BE805DA0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4580" y="1434888"/>
              <a:ext cx="730159" cy="4107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4" name="Picture 60">
              <a:extLst>
                <a:ext uri="{FF2B5EF4-FFF2-40B4-BE49-F238E27FC236}">
                  <a16:creationId xmlns:a16="http://schemas.microsoft.com/office/drawing/2014/main" id="{9E0CE79C-A60E-11A3-4877-E3AA218E8F3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00" r="12500"/>
            <a:stretch/>
          </p:blipFill>
          <p:spPr bwMode="auto">
            <a:xfrm>
              <a:off x="663858" y="1308580"/>
              <a:ext cx="663330" cy="6633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0" name="Picture 76" descr="Press Releases | RetailMeNot, Inc.">
              <a:extLst>
                <a:ext uri="{FF2B5EF4-FFF2-40B4-BE49-F238E27FC236}">
                  <a16:creationId xmlns:a16="http://schemas.microsoft.com/office/drawing/2014/main" id="{B508C90D-0416-8E71-F1F4-2338325764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8567" y="1466508"/>
              <a:ext cx="1254440" cy="3474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7EC8FEE-E4C5-DC05-1C82-C55A4C0304AE}"/>
              </a:ext>
            </a:extLst>
          </p:cNvPr>
          <p:cNvGrpSpPr/>
          <p:nvPr/>
        </p:nvGrpSpPr>
        <p:grpSpPr>
          <a:xfrm>
            <a:off x="614460" y="2409822"/>
            <a:ext cx="10961809" cy="561023"/>
            <a:chOff x="635283" y="2336144"/>
            <a:chExt cx="10961809" cy="561023"/>
          </a:xfrm>
        </p:grpSpPr>
        <p:pic>
          <p:nvPicPr>
            <p:cNvPr id="1048" name="Picture 24" descr="Tempcover MBO | Connection Capital">
              <a:extLst>
                <a:ext uri="{FF2B5EF4-FFF2-40B4-BE49-F238E27FC236}">
                  <a16:creationId xmlns:a16="http://schemas.microsoft.com/office/drawing/2014/main" id="{29039FCB-BB6D-52F0-DC5F-40F1433866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2613" y="2433253"/>
              <a:ext cx="1467218" cy="366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2" name="Picture 28" descr="The UK's Only Gastric Balloon Specialists - Gastric Balloon Group">
              <a:extLst>
                <a:ext uri="{FF2B5EF4-FFF2-40B4-BE49-F238E27FC236}">
                  <a16:creationId xmlns:a16="http://schemas.microsoft.com/office/drawing/2014/main" id="{78B58FD7-6D28-ED87-3C91-9101D1C630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1751" y="2425371"/>
              <a:ext cx="793265" cy="382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2" name="Picture 38" descr="cipla-logo - PTCMA">
              <a:extLst>
                <a:ext uri="{FF2B5EF4-FFF2-40B4-BE49-F238E27FC236}">
                  <a16:creationId xmlns:a16="http://schemas.microsoft.com/office/drawing/2014/main" id="{FAC99D9A-CC4D-4D0A-4391-4C7F51395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2384" y="2443652"/>
              <a:ext cx="561024" cy="346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4" name="Picture 40" descr="ismybillfair | LinkedIn">
              <a:extLst>
                <a:ext uri="{FF2B5EF4-FFF2-40B4-BE49-F238E27FC236}">
                  <a16:creationId xmlns:a16="http://schemas.microsoft.com/office/drawing/2014/main" id="{535B95C1-01DD-202D-A108-C372F06FF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5961" y="2336144"/>
              <a:ext cx="561023" cy="56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0" name="Picture 46" descr="Hits Radio UK - Wikipedia">
              <a:extLst>
                <a:ext uri="{FF2B5EF4-FFF2-40B4-BE49-F238E27FC236}">
                  <a16:creationId xmlns:a16="http://schemas.microsoft.com/office/drawing/2014/main" id="{71A388EA-68D7-A6B9-101E-872157CE34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02953" y="2336144"/>
              <a:ext cx="594139" cy="56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0" name="Picture 56" descr="National Grid - Home">
              <a:extLst>
                <a:ext uri="{FF2B5EF4-FFF2-40B4-BE49-F238E27FC236}">
                  <a16:creationId xmlns:a16="http://schemas.microsoft.com/office/drawing/2014/main" id="{0149DA78-8EB5-7D10-273A-7F6F586243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283" y="2505721"/>
              <a:ext cx="1034777" cy="2218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6" name="Picture 62" descr="MND Association | Fighting motor neurone disease">
              <a:extLst>
                <a:ext uri="{FF2B5EF4-FFF2-40B4-BE49-F238E27FC236}">
                  <a16:creationId xmlns:a16="http://schemas.microsoft.com/office/drawing/2014/main" id="{69497660-FCBD-8078-E75D-782FA619C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69537" y="2445162"/>
              <a:ext cx="909661" cy="3429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4" name="Picture 80" descr="Symprove | Informed Choice">
              <a:extLst>
                <a:ext uri="{FF2B5EF4-FFF2-40B4-BE49-F238E27FC236}">
                  <a16:creationId xmlns:a16="http://schemas.microsoft.com/office/drawing/2014/main" id="{E588C350-C197-2181-26CD-19FA26E56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7569" y="2336144"/>
              <a:ext cx="822834" cy="561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CC1E83F-F83B-C4E5-41F4-CF4336F16B39}"/>
              </a:ext>
            </a:extLst>
          </p:cNvPr>
          <p:cNvGrpSpPr/>
          <p:nvPr/>
        </p:nvGrpSpPr>
        <p:grpSpPr>
          <a:xfrm>
            <a:off x="565788" y="3316699"/>
            <a:ext cx="11059152" cy="708686"/>
            <a:chOff x="544651" y="3101613"/>
            <a:chExt cx="11059152" cy="708686"/>
          </a:xfrm>
        </p:grpSpPr>
        <p:pic>
          <p:nvPicPr>
            <p:cNvPr id="1050" name="Picture 26" descr="FRF Motor Group Car Dealership | JudgeService">
              <a:extLst>
                <a:ext uri="{FF2B5EF4-FFF2-40B4-BE49-F238E27FC236}">
                  <a16:creationId xmlns:a16="http://schemas.microsoft.com/office/drawing/2014/main" id="{BF9D9546-D538-4F6A-3B35-5AD1195E9C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8966" y="3271122"/>
              <a:ext cx="1294005" cy="3696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6" name="Picture 32" descr="Profile for Courmacs LLP Solicitors">
              <a:extLst>
                <a:ext uri="{FF2B5EF4-FFF2-40B4-BE49-F238E27FC236}">
                  <a16:creationId xmlns:a16="http://schemas.microsoft.com/office/drawing/2014/main" id="{17188B1E-5767-A02F-FC74-0ADCDC55F5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4829" y="3101613"/>
              <a:ext cx="708686" cy="7086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60" name="Picture 36" descr="Press Photos - zooplus SE - Corporate Website">
              <a:extLst>
                <a:ext uri="{FF2B5EF4-FFF2-40B4-BE49-F238E27FC236}">
                  <a16:creationId xmlns:a16="http://schemas.microsoft.com/office/drawing/2014/main" id="{12F5E4F2-5E12-198D-0A9E-D975DCF44E7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9878" y="3268329"/>
              <a:ext cx="852850" cy="3752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4" name="Picture 50" descr="FULLGREEN | LinkedIn">
              <a:extLst>
                <a:ext uri="{FF2B5EF4-FFF2-40B4-BE49-F238E27FC236}">
                  <a16:creationId xmlns:a16="http://schemas.microsoft.com/office/drawing/2014/main" id="{159EA7C0-CE0A-3DC1-282A-A8148EFED1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51" y="3182252"/>
              <a:ext cx="547408" cy="5474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0" name="Picture 66" descr="St Pierre announces supply chain investment for 2022 | Snack Food &amp;  Wholesale Bakery">
              <a:extLst>
                <a:ext uri="{FF2B5EF4-FFF2-40B4-BE49-F238E27FC236}">
                  <a16:creationId xmlns:a16="http://schemas.microsoft.com/office/drawing/2014/main" id="{FDD82D13-9485-8B85-F8C0-8CC45793B6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27713" y="3235083"/>
              <a:ext cx="724175" cy="4417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2" name="Picture 78">
              <a:extLst>
                <a:ext uri="{FF2B5EF4-FFF2-40B4-BE49-F238E27FC236}">
                  <a16:creationId xmlns:a16="http://schemas.microsoft.com/office/drawing/2014/main" id="{950F4D1B-71A2-44D2-0BC5-EAD1BA19B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635" y="3333874"/>
              <a:ext cx="954388" cy="2441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6" name="Picture 82">
              <a:extLst>
                <a:ext uri="{FF2B5EF4-FFF2-40B4-BE49-F238E27FC236}">
                  <a16:creationId xmlns:a16="http://schemas.microsoft.com/office/drawing/2014/main" id="{6673C49A-4EC9-FDA5-84B5-DFFED7D926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8798" y="3360990"/>
              <a:ext cx="995005" cy="189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08" name="Picture 84" descr="Skin + Me Reviews | Read Customer Service Reviews of skinandme.com">
              <a:extLst>
                <a:ext uri="{FF2B5EF4-FFF2-40B4-BE49-F238E27FC236}">
                  <a16:creationId xmlns:a16="http://schemas.microsoft.com/office/drawing/2014/main" id="{E3A4A130-7E73-81FD-0E05-732C350D3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422" y="3242766"/>
              <a:ext cx="570384" cy="426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9141386-B177-D343-ADD8-28F8914150E8}"/>
              </a:ext>
            </a:extLst>
          </p:cNvPr>
          <p:cNvGrpSpPr/>
          <p:nvPr/>
        </p:nvGrpSpPr>
        <p:grpSpPr>
          <a:xfrm>
            <a:off x="702625" y="4371240"/>
            <a:ext cx="10786749" cy="631380"/>
            <a:chOff x="461004" y="4332688"/>
            <a:chExt cx="11268720" cy="659591"/>
          </a:xfrm>
        </p:grpSpPr>
        <p:pic>
          <p:nvPicPr>
            <p:cNvPr id="1026" name="Picture 2" descr="Everyone TV | LinkedIn">
              <a:extLst>
                <a:ext uri="{FF2B5EF4-FFF2-40B4-BE49-F238E27FC236}">
                  <a16:creationId xmlns:a16="http://schemas.microsoft.com/office/drawing/2014/main" id="{1D2D92D7-7539-ADC6-4D4D-1CBC7D4DF9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2570" y="4332688"/>
              <a:ext cx="659591" cy="659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News and Media Resources - Alibaba Group">
              <a:extLst>
                <a:ext uri="{FF2B5EF4-FFF2-40B4-BE49-F238E27FC236}">
                  <a16:creationId xmlns:a16="http://schemas.microsoft.com/office/drawing/2014/main" id="{99C45747-BF4E-9923-B13B-CD1F04D349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004" y="4480305"/>
              <a:ext cx="964916" cy="364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St. James's Place plc - Wikipedia">
              <a:extLst>
                <a:ext uri="{FF2B5EF4-FFF2-40B4-BE49-F238E27FC236}">
                  <a16:creationId xmlns:a16="http://schemas.microsoft.com/office/drawing/2014/main" id="{9FDA59E9-C8DC-CFA8-DB7F-920511BA72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3700" y="4432173"/>
              <a:ext cx="698524" cy="460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Polish National Tourist Office North America | LinkedIn">
              <a:extLst>
                <a:ext uri="{FF2B5EF4-FFF2-40B4-BE49-F238E27FC236}">
                  <a16:creationId xmlns:a16="http://schemas.microsoft.com/office/drawing/2014/main" id="{F0C78403-8FDE-F598-0FA7-E8BE4574A2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5043" y="4332688"/>
              <a:ext cx="659591" cy="6595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4" name="Picture 30" descr="Profile for Shutterly Fabulous">
              <a:extLst>
                <a:ext uri="{FF2B5EF4-FFF2-40B4-BE49-F238E27FC236}">
                  <a16:creationId xmlns:a16="http://schemas.microsoft.com/office/drawing/2014/main" id="{C0D2BB33-F392-4575-E599-2F4BCDF0FF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5106" y="4372293"/>
              <a:ext cx="580381" cy="5803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2" name="Picture 48" descr="Charlie Bigham's">
              <a:extLst>
                <a:ext uri="{FF2B5EF4-FFF2-40B4-BE49-F238E27FC236}">
                  <a16:creationId xmlns:a16="http://schemas.microsoft.com/office/drawing/2014/main" id="{97B08D8D-4ECD-CF9D-07D8-1ACD679A5E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98369" y="4348925"/>
              <a:ext cx="1027630" cy="627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78" name="Picture 54" descr="Foodhub Branding Guidelines">
              <a:extLst>
                <a:ext uri="{FF2B5EF4-FFF2-40B4-BE49-F238E27FC236}">
                  <a16:creationId xmlns:a16="http://schemas.microsoft.com/office/drawing/2014/main" id="{BCF5767A-9E94-4228-AB4D-1092A6904B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516" y="4459111"/>
              <a:ext cx="554378" cy="406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4" name="Picture 70" descr="OURA Logo Black RGB - Oura Health">
              <a:extLst>
                <a:ext uri="{FF2B5EF4-FFF2-40B4-BE49-F238E27FC236}">
                  <a16:creationId xmlns:a16="http://schemas.microsoft.com/office/drawing/2014/main" id="{D8DA4788-ED73-27DE-E90B-C6B7FB3BE7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8883" y="4509814"/>
              <a:ext cx="1080841" cy="30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96" name="Picture 72" descr="Profile for Empire Bespoke Foods Ltd">
              <a:extLst>
                <a:ext uri="{FF2B5EF4-FFF2-40B4-BE49-F238E27FC236}">
                  <a16:creationId xmlns:a16="http://schemas.microsoft.com/office/drawing/2014/main" id="{B3A3087F-E5D4-9928-FDC4-3C6B6ACA3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8802" y="4407040"/>
              <a:ext cx="510886" cy="5108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10" name="Picture 86" descr="Vitalin – From Farm to Tail">
              <a:extLst>
                <a:ext uri="{FF2B5EF4-FFF2-40B4-BE49-F238E27FC236}">
                  <a16:creationId xmlns:a16="http://schemas.microsoft.com/office/drawing/2014/main" id="{A042C3C9-EB06-A167-B66A-79115F5A15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4776" y="4423100"/>
              <a:ext cx="726042" cy="47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8375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B74E5-F9DB-D015-92BC-18D33B4D8E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6">
            <a:extLst>
              <a:ext uri="{FF2B5EF4-FFF2-40B4-BE49-F238E27FC236}">
                <a16:creationId xmlns:a16="http://schemas.microsoft.com/office/drawing/2014/main" id="{2E573AF9-F9A2-542C-6CFE-ED6D89B0B896}"/>
              </a:ext>
            </a:extLst>
          </p:cNvPr>
          <p:cNvGraphicFramePr>
            <a:graphicFrameLocks/>
          </p:cNvGraphicFramePr>
          <p:nvPr/>
        </p:nvGraphicFramePr>
        <p:xfrm>
          <a:off x="565689" y="1275299"/>
          <a:ext cx="11460452" cy="418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E555B8E5-57E4-6844-CFBF-9DA016383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Online born business sector is the largest investor in TV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998293-2790-D42F-B3CB-A17CFB5BC9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536986" cy="304800"/>
          </a:xfrm>
        </p:spPr>
        <p:txBody>
          <a:bodyPr/>
          <a:lstStyle/>
          <a:p>
            <a:r>
              <a:rPr lang="en-GB"/>
              <a:t>Source: Nielsen Ad Intel, 2024, Thinkbox-created category of online-born businesses (YoY category % change).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D504FF-FBD8-15FC-26C8-CF0FCBEDD0F1}"/>
              </a:ext>
            </a:extLst>
          </p:cNvPr>
          <p:cNvSpPr txBox="1"/>
          <p:nvPr/>
        </p:nvSpPr>
        <p:spPr>
          <a:xfrm rot="16200000">
            <a:off x="17494" y="2739437"/>
            <a:ext cx="103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880977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62BF93-7ECD-B5C1-0541-0F810DEA0399}"/>
              </a:ext>
            </a:extLst>
          </p:cNvPr>
          <p:cNvSpPr txBox="1">
            <a:spLocks/>
          </p:cNvSpPr>
          <p:nvPr/>
        </p:nvSpPr>
        <p:spPr>
          <a:xfrm>
            <a:off x="378000" y="5364000"/>
            <a:ext cx="11536986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Intel, 2024, Thinkbox-created category of online-born businesses. Sorted by top 10 with highest total spend.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22A51-6F63-4422-983A-165F02E3A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Of largest spenders, Ents &amp; Leisure have highest share of online born businesses</a:t>
            </a:r>
            <a:endParaRPr lang="en-GB" dirty="0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02DB757-3DA0-4FCE-8458-3F5BB205260A}"/>
              </a:ext>
            </a:extLst>
          </p:cNvPr>
          <p:cNvGraphicFramePr>
            <a:graphicFrameLocks/>
          </p:cNvGraphicFramePr>
          <p:nvPr/>
        </p:nvGraphicFramePr>
        <p:xfrm>
          <a:off x="565689" y="1253783"/>
          <a:ext cx="11460452" cy="4184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600CB8A-0D31-4853-A821-C6613E75CDAC}"/>
              </a:ext>
            </a:extLst>
          </p:cNvPr>
          <p:cNvSpPr txBox="1"/>
          <p:nvPr/>
        </p:nvSpPr>
        <p:spPr>
          <a:xfrm rot="16200000">
            <a:off x="-137044" y="2783743"/>
            <a:ext cx="1032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MILLIONS</a:t>
            </a:r>
          </a:p>
        </p:txBody>
      </p:sp>
    </p:spTree>
    <p:extLst>
      <p:ext uri="{BB962C8B-B14F-4D97-AF65-F5344CB8AC3E}">
        <p14:creationId xmlns:p14="http://schemas.microsoft.com/office/powerpoint/2010/main" val="235749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B450BA7-F045-539D-03CA-5A195531A7D2}"/>
              </a:ext>
            </a:extLst>
          </p:cNvPr>
          <p:cNvSpPr txBox="1">
            <a:spLocks/>
          </p:cNvSpPr>
          <p:nvPr/>
        </p:nvSpPr>
        <p:spPr>
          <a:xfrm>
            <a:off x="371475" y="5438178"/>
            <a:ext cx="11536986" cy="304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0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1000" b="0" i="0" u="none" strike="noStrike" kern="1200" cap="none" spc="0" normalizeH="0" baseline="0" noProof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B22A51-6F63-4422-983A-165F02E3A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11820525" cy="1021181"/>
          </a:xfrm>
        </p:spPr>
        <p:txBody>
          <a:bodyPr/>
          <a:lstStyle/>
          <a:p>
            <a:r>
              <a:rPr lang="en-US" dirty="0"/>
              <a:t>Within all categories, Property has highest share of online born businesses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102DB757-3DA0-4FCE-8458-3F5BB205260A}"/>
              </a:ext>
            </a:extLst>
          </p:cNvPr>
          <p:cNvGraphicFramePr>
            <a:graphicFrameLocks/>
          </p:cNvGraphicFramePr>
          <p:nvPr/>
        </p:nvGraphicFramePr>
        <p:xfrm>
          <a:off x="565689" y="1188085"/>
          <a:ext cx="11460452" cy="4250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2B8E070-7FB1-6BC0-6688-9F9946DD00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246221"/>
          </a:xfrm>
        </p:spPr>
        <p:txBody>
          <a:bodyPr>
            <a:spAutoFit/>
          </a:bodyPr>
          <a:lstStyle/>
          <a:p>
            <a:r>
              <a:rPr lang="en-GB"/>
              <a:t>Source: Nielsen Ad Intel, 2023, Thinkbox-created category of online-born businesses. Sorted by top 10 with highest online proportion.</a:t>
            </a:r>
          </a:p>
        </p:txBody>
      </p:sp>
    </p:spTree>
    <p:extLst>
      <p:ext uri="{BB962C8B-B14F-4D97-AF65-F5344CB8AC3E}">
        <p14:creationId xmlns:p14="http://schemas.microsoft.com/office/powerpoint/2010/main" val="193726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77189-335B-4152-B8E7-C1CFB63E7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359944"/>
            <a:ext cx="10918824" cy="1021181"/>
          </a:xfrm>
        </p:spPr>
        <p:txBody>
          <a:bodyPr/>
          <a:lstStyle/>
          <a:p>
            <a:r>
              <a:rPr lang="en-GB" dirty="0"/>
              <a:t>675 advertisers spent less than £50k on TV in 2024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A63F659-56F5-47B5-BBAB-B2D8E6099B4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96000" y="1189200"/>
          <a:ext cx="108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72E84C47-D00D-4040-881F-C0B04F876493}"/>
              </a:ext>
            </a:extLst>
          </p:cNvPr>
          <p:cNvSpPr txBox="1">
            <a:spLocks/>
          </p:cNvSpPr>
          <p:nvPr/>
        </p:nvSpPr>
        <p:spPr>
          <a:xfrm>
            <a:off x="378000" y="5364000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Source: Nielsen Ad Intel, 2024</a:t>
            </a:r>
          </a:p>
        </p:txBody>
      </p:sp>
    </p:spTree>
    <p:extLst>
      <p:ext uri="{BB962C8B-B14F-4D97-AF65-F5344CB8AC3E}">
        <p14:creationId xmlns:p14="http://schemas.microsoft.com/office/powerpoint/2010/main" val="33022256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FE894-E5A8-2631-F5BC-1AB38D939D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F12BD946-0890-38AF-F732-5FD7425A5C13}"/>
              </a:ext>
            </a:extLst>
          </p:cNvPr>
          <p:cNvSpPr/>
          <p:nvPr/>
        </p:nvSpPr>
        <p:spPr>
          <a:xfrm>
            <a:off x="6096000" y="2255400"/>
            <a:ext cx="2336400" cy="2336400"/>
          </a:xfrm>
          <a:prstGeom prst="ellipse">
            <a:avLst/>
          </a:prstGeom>
          <a:solidFill>
            <a:srgbClr val="C0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£52.59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2AAE5-602E-62D8-470D-19CDA74DD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TV remains the lowest priced video channel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F9CDAE-4156-3A17-FF87-8FC4225295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 dirty="0"/>
              <a:t>Source: 2024, TV is inclusive of Linear, BVOD and SVOD. Thinkbox estimates using AA/WARC (estimates), Barb / Broadcaster stream data / UK Cinema Association. Ipsos Iris.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32143CF-5EBD-8BB3-F04C-6BE92058CE0E}"/>
              </a:ext>
            </a:extLst>
          </p:cNvPr>
          <p:cNvSpPr/>
          <p:nvPr/>
        </p:nvSpPr>
        <p:spPr>
          <a:xfrm>
            <a:off x="3282534" y="2948400"/>
            <a:ext cx="871200" cy="871200"/>
          </a:xfrm>
          <a:prstGeom prst="ellipse">
            <a:avLst/>
          </a:prstGeom>
          <a:solidFill>
            <a:srgbClr val="C00000"/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£7.32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CF241E-23F8-2E36-895A-DFEBB2F650D7}"/>
              </a:ext>
            </a:extLst>
          </p:cNvPr>
          <p:cNvSpPr txBox="1"/>
          <p:nvPr/>
        </p:nvSpPr>
        <p:spPr>
          <a:xfrm>
            <a:off x="3466302" y="1748408"/>
            <a:ext cx="5036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3DD090-6248-8E6A-F03C-B0E31B90969E}"/>
              </a:ext>
            </a:extLst>
          </p:cNvPr>
          <p:cNvSpPr txBox="1"/>
          <p:nvPr/>
        </p:nvSpPr>
        <p:spPr>
          <a:xfrm>
            <a:off x="6180666" y="1748408"/>
            <a:ext cx="21670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Social Media - Video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749FE7-7D68-DA5C-83C0-CC131603168A}"/>
              </a:ext>
            </a:extLst>
          </p:cNvPr>
          <p:cNvSpPr txBox="1"/>
          <p:nvPr/>
        </p:nvSpPr>
        <p:spPr>
          <a:xfrm>
            <a:off x="479426" y="1142566"/>
            <a:ext cx="43379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Average cost per 30 second (000s)</a:t>
            </a:r>
          </a:p>
        </p:txBody>
      </p:sp>
    </p:spTree>
    <p:extLst>
      <p:ext uri="{BB962C8B-B14F-4D97-AF65-F5344CB8AC3E}">
        <p14:creationId xmlns:p14="http://schemas.microsoft.com/office/powerpoint/2010/main" val="30461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A01FC03-164F-4ED8-ACB7-DF0BD796123D}"/>
              </a:ext>
            </a:extLst>
          </p:cNvPr>
          <p:cNvSpPr/>
          <p:nvPr/>
        </p:nvSpPr>
        <p:spPr>
          <a:xfrm>
            <a:off x="-534" y="0"/>
            <a:ext cx="12203112" cy="6858000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A9F6C2-76BB-45CC-9CF3-C139ACDC2EC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7"/>
            <a:ext cx="1618438" cy="681207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7037688-B077-4309-99E2-6614552FD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594624"/>
            <a:ext cx="4066448" cy="1021181"/>
          </a:xfrm>
        </p:spPr>
        <p:txBody>
          <a:bodyPr>
            <a:normAutofit fontScale="90000"/>
          </a:bodyPr>
          <a:lstStyle/>
          <a:p>
            <a:r>
              <a:rPr lang="en-GB" dirty="0"/>
              <a:t>Average TV view costs </a:t>
            </a:r>
            <a:r>
              <a:rPr lang="en-GB" sz="4400" dirty="0"/>
              <a:t>0.73p </a:t>
            </a:r>
            <a:r>
              <a:rPr lang="en-GB" dirty="0"/>
              <a:t>(in 2024)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B4A81E3E-0D4C-4D68-9E31-9D552073A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6" y="1709457"/>
            <a:ext cx="4066447" cy="2666330"/>
          </a:xfrm>
        </p:spPr>
        <p:txBody>
          <a:bodyPr/>
          <a:lstStyle/>
          <a:p>
            <a:r>
              <a:rPr lang="en-GB" sz="2400" dirty="0"/>
              <a:t>The average cost </a:t>
            </a:r>
            <a:br>
              <a:rPr lang="en-GB" sz="2400" dirty="0"/>
            </a:br>
            <a:r>
              <a:rPr lang="en-GB" sz="2400" dirty="0"/>
              <a:t>of buying the media space to get one </a:t>
            </a:r>
            <a:br>
              <a:rPr lang="en-GB" sz="2400" dirty="0"/>
            </a:br>
            <a:r>
              <a:rPr lang="en-GB" sz="2400" dirty="0"/>
              <a:t>person in the UK </a:t>
            </a:r>
            <a:br>
              <a:rPr lang="en-GB" sz="2400" dirty="0"/>
            </a:br>
            <a:r>
              <a:rPr lang="en-GB" sz="2400" dirty="0"/>
              <a:t>to see a TV (linear, BVOD and SVOD) advert </a:t>
            </a:r>
            <a:br>
              <a:rPr lang="en-GB" sz="2400" dirty="0"/>
            </a:br>
            <a:r>
              <a:rPr lang="en-GB" sz="2400" dirty="0"/>
              <a:t>costs over half a penny</a:t>
            </a:r>
          </a:p>
        </p:txBody>
      </p:sp>
      <p:pic>
        <p:nvPicPr>
          <p:cNvPr id="14" name="Picture 13" descr="C:\Users\frankie.anthony\AppData\Local\Microsoft\Windows\Temporary Internet Files\Content.Outlook\R0KQCS2D\penny (2).png">
            <a:extLst>
              <a:ext uri="{FF2B5EF4-FFF2-40B4-BE49-F238E27FC236}">
                <a16:creationId xmlns:a16="http://schemas.microsoft.com/office/drawing/2014/main" id="{C18FF96F-22A3-431D-A8E6-81C866DCE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73" t="226" r="1120" b="707"/>
          <a:stretch>
            <a:fillRect/>
          </a:stretch>
        </p:blipFill>
        <p:spPr bwMode="auto">
          <a:xfrm>
            <a:off x="9561096" y="441943"/>
            <a:ext cx="5282966" cy="5282966"/>
          </a:xfrm>
          <a:custGeom>
            <a:avLst/>
            <a:gdLst>
              <a:gd name="connsiteX0" fmla="*/ 2641483 w 5282966"/>
              <a:gd name="connsiteY0" fmla="*/ 0 h 5282966"/>
              <a:gd name="connsiteX1" fmla="*/ 5282966 w 5282966"/>
              <a:gd name="connsiteY1" fmla="*/ 2641483 h 5282966"/>
              <a:gd name="connsiteX2" fmla="*/ 2641483 w 5282966"/>
              <a:gd name="connsiteY2" fmla="*/ 5282966 h 5282966"/>
              <a:gd name="connsiteX3" fmla="*/ 0 w 5282966"/>
              <a:gd name="connsiteY3" fmla="*/ 2641483 h 5282966"/>
              <a:gd name="connsiteX4" fmla="*/ 2641483 w 5282966"/>
              <a:gd name="connsiteY4" fmla="*/ 0 h 528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82966" h="5282966">
                <a:moveTo>
                  <a:pt x="2641483" y="0"/>
                </a:moveTo>
                <a:cubicBezTo>
                  <a:pt x="4100334" y="0"/>
                  <a:pt x="5282966" y="1182632"/>
                  <a:pt x="5282966" y="2641483"/>
                </a:cubicBezTo>
                <a:cubicBezTo>
                  <a:pt x="5282966" y="4100334"/>
                  <a:pt x="4100334" y="5282966"/>
                  <a:pt x="2641483" y="5282966"/>
                </a:cubicBezTo>
                <a:cubicBezTo>
                  <a:pt x="1182632" y="5282966"/>
                  <a:pt x="0" y="4100334"/>
                  <a:pt x="0" y="2641483"/>
                </a:cubicBezTo>
                <a:cubicBezTo>
                  <a:pt x="0" y="1182632"/>
                  <a:pt x="1182632" y="0"/>
                  <a:pt x="2641483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reeform 7">
            <a:extLst>
              <a:ext uri="{FF2B5EF4-FFF2-40B4-BE49-F238E27FC236}">
                <a16:creationId xmlns:a16="http://schemas.microsoft.com/office/drawing/2014/main" id="{3458EBB5-3934-4215-9BCB-33AAAD19333D}"/>
              </a:ext>
            </a:extLst>
          </p:cNvPr>
          <p:cNvSpPr>
            <a:spLocks/>
          </p:cNvSpPr>
          <p:nvPr/>
        </p:nvSpPr>
        <p:spPr bwMode="auto">
          <a:xfrm>
            <a:off x="479425" y="441943"/>
            <a:ext cx="4066447" cy="4706600"/>
          </a:xfrm>
          <a:custGeom>
            <a:avLst/>
            <a:gdLst>
              <a:gd name="T0" fmla="*/ 34 w 985"/>
              <a:gd name="T1" fmla="*/ 2 h 1087"/>
              <a:gd name="T2" fmla="*/ 34 w 985"/>
              <a:gd name="T3" fmla="*/ 0 h 1087"/>
              <a:gd name="T4" fmla="*/ 17 w 985"/>
              <a:gd name="T5" fmla="*/ 4 h 1087"/>
              <a:gd name="T6" fmla="*/ 5 w 985"/>
              <a:gd name="T7" fmla="*/ 15 h 1087"/>
              <a:gd name="T8" fmla="*/ 0 w 985"/>
              <a:gd name="T9" fmla="*/ 34 h 1087"/>
              <a:gd name="T10" fmla="*/ 0 w 985"/>
              <a:gd name="T11" fmla="*/ 1087 h 1087"/>
              <a:gd name="T12" fmla="*/ 951 w 985"/>
              <a:gd name="T13" fmla="*/ 1087 h 1087"/>
              <a:gd name="T14" fmla="*/ 968 w 985"/>
              <a:gd name="T15" fmla="*/ 1083 h 1087"/>
              <a:gd name="T16" fmla="*/ 980 w 985"/>
              <a:gd name="T17" fmla="*/ 1073 h 1087"/>
              <a:gd name="T18" fmla="*/ 985 w 985"/>
              <a:gd name="T19" fmla="*/ 1053 h 1087"/>
              <a:gd name="T20" fmla="*/ 985 w 985"/>
              <a:gd name="T21" fmla="*/ 34 h 1087"/>
              <a:gd name="T22" fmla="*/ 981 w 985"/>
              <a:gd name="T23" fmla="*/ 17 h 1087"/>
              <a:gd name="T24" fmla="*/ 970 w 985"/>
              <a:gd name="T25" fmla="*/ 6 h 1087"/>
              <a:gd name="T26" fmla="*/ 951 w 985"/>
              <a:gd name="T27" fmla="*/ 0 h 1087"/>
              <a:gd name="T28" fmla="*/ 34 w 985"/>
              <a:gd name="T29" fmla="*/ 0 h 1087"/>
              <a:gd name="T30" fmla="*/ 34 w 985"/>
              <a:gd name="T31" fmla="*/ 2 h 1087"/>
              <a:gd name="T32" fmla="*/ 34 w 985"/>
              <a:gd name="T33" fmla="*/ 4 h 1087"/>
              <a:gd name="T34" fmla="*/ 951 w 985"/>
              <a:gd name="T35" fmla="*/ 4 h 1087"/>
              <a:gd name="T36" fmla="*/ 968 w 985"/>
              <a:gd name="T37" fmla="*/ 9 h 1087"/>
              <a:gd name="T38" fmla="*/ 979 w 985"/>
              <a:gd name="T39" fmla="*/ 25 h 1087"/>
              <a:gd name="T40" fmla="*/ 981 w 985"/>
              <a:gd name="T41" fmla="*/ 31 h 1087"/>
              <a:gd name="T42" fmla="*/ 981 w 985"/>
              <a:gd name="T43" fmla="*/ 33 h 1087"/>
              <a:gd name="T44" fmla="*/ 981 w 985"/>
              <a:gd name="T45" fmla="*/ 34 h 1087"/>
              <a:gd name="T46" fmla="*/ 981 w 985"/>
              <a:gd name="T47" fmla="*/ 34 h 1087"/>
              <a:gd name="T48" fmla="*/ 981 w 985"/>
              <a:gd name="T49" fmla="*/ 1053 h 1087"/>
              <a:gd name="T50" fmla="*/ 976 w 985"/>
              <a:gd name="T51" fmla="*/ 1071 h 1087"/>
              <a:gd name="T52" fmla="*/ 960 w 985"/>
              <a:gd name="T53" fmla="*/ 1082 h 1087"/>
              <a:gd name="T54" fmla="*/ 954 w 985"/>
              <a:gd name="T55" fmla="*/ 1083 h 1087"/>
              <a:gd name="T56" fmla="*/ 952 w 985"/>
              <a:gd name="T57" fmla="*/ 1083 h 1087"/>
              <a:gd name="T58" fmla="*/ 951 w 985"/>
              <a:gd name="T59" fmla="*/ 1083 h 1087"/>
              <a:gd name="T60" fmla="*/ 951 w 985"/>
              <a:gd name="T61" fmla="*/ 1083 h 1087"/>
              <a:gd name="T62" fmla="*/ 4 w 985"/>
              <a:gd name="T63" fmla="*/ 1083 h 1087"/>
              <a:gd name="T64" fmla="*/ 4 w 985"/>
              <a:gd name="T65" fmla="*/ 34 h 1087"/>
              <a:gd name="T66" fmla="*/ 8 w 985"/>
              <a:gd name="T67" fmla="*/ 17 h 1087"/>
              <a:gd name="T68" fmla="*/ 24 w 985"/>
              <a:gd name="T69" fmla="*/ 6 h 1087"/>
              <a:gd name="T70" fmla="*/ 31 w 985"/>
              <a:gd name="T71" fmla="*/ 4 h 1087"/>
              <a:gd name="T72" fmla="*/ 33 w 985"/>
              <a:gd name="T73" fmla="*/ 4 h 1087"/>
              <a:gd name="T74" fmla="*/ 33 w 985"/>
              <a:gd name="T75" fmla="*/ 4 h 1087"/>
              <a:gd name="T76" fmla="*/ 34 w 985"/>
              <a:gd name="T77" fmla="*/ 4 h 1087"/>
              <a:gd name="T78" fmla="*/ 34 w 985"/>
              <a:gd name="T79" fmla="*/ 2 h 10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85" h="1087">
                <a:moveTo>
                  <a:pt x="34" y="2"/>
                </a:moveTo>
                <a:cubicBezTo>
                  <a:pt x="34" y="0"/>
                  <a:pt x="34" y="0"/>
                  <a:pt x="34" y="0"/>
                </a:cubicBezTo>
                <a:cubicBezTo>
                  <a:pt x="33" y="0"/>
                  <a:pt x="25" y="0"/>
                  <a:pt x="17" y="4"/>
                </a:cubicBezTo>
                <a:cubicBezTo>
                  <a:pt x="12" y="6"/>
                  <a:pt x="8" y="10"/>
                  <a:pt x="5" y="15"/>
                </a:cubicBezTo>
                <a:cubicBezTo>
                  <a:pt x="2" y="19"/>
                  <a:pt x="0" y="26"/>
                  <a:pt x="0" y="34"/>
                </a:cubicBezTo>
                <a:cubicBezTo>
                  <a:pt x="0" y="1087"/>
                  <a:pt x="0" y="1087"/>
                  <a:pt x="0" y="1087"/>
                </a:cubicBezTo>
                <a:cubicBezTo>
                  <a:pt x="951" y="1087"/>
                  <a:pt x="951" y="1087"/>
                  <a:pt x="951" y="1087"/>
                </a:cubicBezTo>
                <a:cubicBezTo>
                  <a:pt x="951" y="1087"/>
                  <a:pt x="959" y="1087"/>
                  <a:pt x="968" y="1083"/>
                </a:cubicBezTo>
                <a:cubicBezTo>
                  <a:pt x="972" y="1081"/>
                  <a:pt x="976" y="1078"/>
                  <a:pt x="980" y="1073"/>
                </a:cubicBezTo>
                <a:cubicBezTo>
                  <a:pt x="983" y="1068"/>
                  <a:pt x="985" y="1061"/>
                  <a:pt x="985" y="1053"/>
                </a:cubicBezTo>
                <a:cubicBezTo>
                  <a:pt x="985" y="34"/>
                  <a:pt x="985" y="34"/>
                  <a:pt x="985" y="34"/>
                </a:cubicBezTo>
                <a:cubicBezTo>
                  <a:pt x="985" y="34"/>
                  <a:pt x="985" y="26"/>
                  <a:pt x="981" y="17"/>
                </a:cubicBezTo>
                <a:cubicBezTo>
                  <a:pt x="979" y="13"/>
                  <a:pt x="975" y="9"/>
                  <a:pt x="970" y="6"/>
                </a:cubicBezTo>
                <a:cubicBezTo>
                  <a:pt x="966" y="2"/>
                  <a:pt x="959" y="0"/>
                  <a:pt x="951" y="0"/>
                </a:cubicBezTo>
                <a:cubicBezTo>
                  <a:pt x="34" y="0"/>
                  <a:pt x="34" y="0"/>
                  <a:pt x="34" y="0"/>
                </a:cubicBezTo>
                <a:cubicBezTo>
                  <a:pt x="34" y="2"/>
                  <a:pt x="34" y="2"/>
                  <a:pt x="34" y="2"/>
                </a:cubicBezTo>
                <a:cubicBezTo>
                  <a:pt x="34" y="4"/>
                  <a:pt x="34" y="4"/>
                  <a:pt x="34" y="4"/>
                </a:cubicBezTo>
                <a:cubicBezTo>
                  <a:pt x="951" y="4"/>
                  <a:pt x="951" y="4"/>
                  <a:pt x="951" y="4"/>
                </a:cubicBezTo>
                <a:cubicBezTo>
                  <a:pt x="959" y="4"/>
                  <a:pt x="964" y="6"/>
                  <a:pt x="968" y="9"/>
                </a:cubicBezTo>
                <a:cubicBezTo>
                  <a:pt x="974" y="13"/>
                  <a:pt x="978" y="19"/>
                  <a:pt x="979" y="25"/>
                </a:cubicBezTo>
                <a:cubicBezTo>
                  <a:pt x="980" y="27"/>
                  <a:pt x="980" y="30"/>
                  <a:pt x="981" y="31"/>
                </a:cubicBezTo>
                <a:cubicBezTo>
                  <a:pt x="981" y="32"/>
                  <a:pt x="981" y="33"/>
                  <a:pt x="981" y="33"/>
                </a:cubicBezTo>
                <a:cubicBezTo>
                  <a:pt x="981" y="34"/>
                  <a:pt x="981" y="34"/>
                  <a:pt x="981" y="34"/>
                </a:cubicBezTo>
                <a:cubicBezTo>
                  <a:pt x="981" y="34"/>
                  <a:pt x="981" y="34"/>
                  <a:pt x="981" y="34"/>
                </a:cubicBezTo>
                <a:cubicBezTo>
                  <a:pt x="981" y="1053"/>
                  <a:pt x="981" y="1053"/>
                  <a:pt x="981" y="1053"/>
                </a:cubicBezTo>
                <a:cubicBezTo>
                  <a:pt x="981" y="1061"/>
                  <a:pt x="979" y="1066"/>
                  <a:pt x="976" y="1071"/>
                </a:cubicBezTo>
                <a:cubicBezTo>
                  <a:pt x="972" y="1077"/>
                  <a:pt x="966" y="1080"/>
                  <a:pt x="960" y="1082"/>
                </a:cubicBezTo>
                <a:cubicBezTo>
                  <a:pt x="958" y="1082"/>
                  <a:pt x="955" y="1083"/>
                  <a:pt x="954" y="1083"/>
                </a:cubicBezTo>
                <a:cubicBezTo>
                  <a:pt x="953" y="1083"/>
                  <a:pt x="952" y="1083"/>
                  <a:pt x="952" y="1083"/>
                </a:cubicBezTo>
                <a:cubicBezTo>
                  <a:pt x="951" y="1083"/>
                  <a:pt x="951" y="1083"/>
                  <a:pt x="951" y="1083"/>
                </a:cubicBezTo>
                <a:cubicBezTo>
                  <a:pt x="951" y="1083"/>
                  <a:pt x="951" y="1083"/>
                  <a:pt x="951" y="1083"/>
                </a:cubicBezTo>
                <a:cubicBezTo>
                  <a:pt x="4" y="1083"/>
                  <a:pt x="4" y="1083"/>
                  <a:pt x="4" y="1083"/>
                </a:cubicBezTo>
                <a:cubicBezTo>
                  <a:pt x="4" y="34"/>
                  <a:pt x="4" y="34"/>
                  <a:pt x="4" y="34"/>
                </a:cubicBezTo>
                <a:cubicBezTo>
                  <a:pt x="4" y="26"/>
                  <a:pt x="5" y="21"/>
                  <a:pt x="8" y="17"/>
                </a:cubicBezTo>
                <a:cubicBezTo>
                  <a:pt x="12" y="11"/>
                  <a:pt x="19" y="7"/>
                  <a:pt x="24" y="6"/>
                </a:cubicBezTo>
                <a:cubicBezTo>
                  <a:pt x="27" y="5"/>
                  <a:pt x="29" y="5"/>
                  <a:pt x="31" y="4"/>
                </a:cubicBezTo>
                <a:cubicBezTo>
                  <a:pt x="32" y="4"/>
                  <a:pt x="32" y="4"/>
                  <a:pt x="33" y="4"/>
                </a:cubicBezTo>
                <a:cubicBezTo>
                  <a:pt x="33" y="4"/>
                  <a:pt x="33" y="4"/>
                  <a:pt x="33" y="4"/>
                </a:cubicBezTo>
                <a:cubicBezTo>
                  <a:pt x="34" y="4"/>
                  <a:pt x="34" y="4"/>
                  <a:pt x="34" y="4"/>
                </a:cubicBezTo>
                <a:lnTo>
                  <a:pt x="34" y="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929765FC-258A-4DD8-9FAF-9F54E7104603}"/>
              </a:ext>
            </a:extLst>
          </p:cNvPr>
          <p:cNvSpPr txBox="1">
            <a:spLocks/>
          </p:cNvSpPr>
          <p:nvPr/>
        </p:nvSpPr>
        <p:spPr>
          <a:xfrm>
            <a:off x="377757" y="5364000"/>
            <a:ext cx="11334817" cy="304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b="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225425" indent="-2254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tabLst>
                <a:tab pos="447675" algn="l"/>
              </a:tabLst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23838" indent="-2238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—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dirty="0">
                <a:solidFill>
                  <a:prstClr val="white"/>
                </a:solidFill>
              </a:rPr>
              <a:t>Source: 2024, Thinkbox estimates using AA/WARC</a:t>
            </a:r>
          </a:p>
          <a:p>
            <a:pPr>
              <a:defRPr/>
            </a:pPr>
            <a:endParaRPr lang="en-GB" sz="10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94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D304E105-0E45-414C-BABB-1662CEE78CB8"/>
  <p:tag name="ISPRINGONLINEFOLDERID" val="0"/>
  <p:tag name="ISPRINGONLINEFOLDERPATH" val="Content List"/>
  <p:tag name="ISPRINGCLOUDFOLDERID" val="26"/>
  <p:tag name="ISPRINGCLOUDFOLDERPATH" val="Repository/Nickable Charts/TV  viewing &amp; audiences/"/>
  <p:tag name="ISPRINGCLOUDFOLDERDOMAIN" val="https://thinkbox.ispringcloud.eu"/>
  <p:tag name="ISPRING_PLAYERS_CUSTOMIZATION" val="UEsDBBQAAgAIAHV0+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Z0AUmzuqfRhAQAAFARAAAdAAAAdW5pdmVyc2FsL2NvbW1vbl9tZXNzYWdlcy5sbmetWG1v2zYQ/l6g/4EQUGADtrQd0KIYEgW0xNhCZMmV6DjZMAiMxNhEKDHVi9vs037Nfth+yY6U7dhNC0lJAdswad1zx3t57ujj0y+5RGteVkIVJ9bbozcW4kWqMlEsT6w5Pfv1g4WqmhUZk6rgJ1ahLHRqv3xxLFmxbNiSw/eXLxA6znlVwbKy9ephjUR2Ys1GiRNOZzi4SvxwHCYjb2zZjsrvWHGPfLVUP/32/sOXt+/e/3z8eiPXByaeYt8/BEIG6d2bHkABjUI/ATTiJwG5pJatP4fJhXPqewGx7M2XYdKziFxYtv7slJtHEQloEvueSxIvToKQGl/4hBLXsq9Ug1ZszVGt0Frwz6hecYhjLUqOKiky80OqYKNoeJcyN5xiL0giEtPIc6gXBpYdq7K8/8XAsqZeqRLUVSgTFbuWPDM6IWPM73clr0A1qyGjELzqlYAnVc5EcdSpOsILLxgnNAz9OCGBu92xbFJkyC2ZVjMQJcIxiQCgZBUvnyCbmCwz4ghLOQxh4o0nPrypNmEilisJ73qoHTMCMZjxoksKcoREkF1xvAgjVzsNVCGG7lhVfVZldpAf+4HqAvYCJ4QUdOgeONUYW2CIsQDeKEue1l1gUxLHeEySUXgJiQx1Fw6RCM+h3M6HSFyRGEqExF0yAb7wxlgnvC6xbf5v6ytlOp3lPWJpCnLafWuhmgp2tEuhCkylVcO0xOTjHKLmYf8bVdwCgmNNvJZizcGEMuvOHuAUh7g6fz7OvT+SM+z5xE0godxwkVBDdloZA3ooVI2YlEofAPSybM2KlKNrnrIGEv4eHstEZh7TwTaWfGrE34jVG2p5tWGlwCWXr44GmnZAZI8tzJsKzKtrnt/VXar3zH+KFTqxv2tCn6M/TX/skABHXvjdIOXsvg1Sn8hUIm9kS73Pjs/OsqEx6jTimZ7qH60fbUncEuzIA9YaCdVfgkBL1U0EuqDsL+UFZ6Bo1vI0ELlX3AzQGYQbgEChp2JcgKsOTLgAFw6QX5BR7FEYkBb8uhJ15+xhqrEN0LdDm8KwJ3nNH4rxmt8o4DHJ2bodQaAVmUh3BnRvwjnoF9SjPpgcAOCyTR6AlCIH+7MemPMp2XqgpfmDkyxUIzNTvFLcGqoH3zY5fzw73ZQqN7uSVdvkbTvN6XOsaA8XtUpnA2aAXf31js9e+T09SjHBkTNJHBw4RE/7ulZlTyEoAe0Kn8aJj0daHGohZ3W6grZ6o5oi6wnUDuwuOcMAtjlzzFmZrv7759+eGF9Z0u6ize7vg0CgsDULkh3Yn4GqefVXFwjFo0M5s+gjtbngbOV63neoB1n4Qy4SrG0tucph66hbLyT5JmiYUuxMplAHsUl71ZRp95S2jzDF0TlwmRnFLXvKylsgQqqUHIRiXG3ZF3qwM9EaIvxw0YS7unbSEOHnNRR9bOrNEuy65toNJShFett2zgwuF+nm/i3h/t0XzJngANj2KzyeiXooYETI7lrth9g1l0VfMf0PRo/aNA1uy2VAF+36gSzWj/vdblWZ/z6OX+/9FfI/UEsDBBQAAgAIACZ0AUlHS1cD/AMAABcRAAAnAAAAdW5pdmVyc2FsL2ZsYXNoX3B1Ymxpc2hpbmdfc2V0dGluZ3MueG1s1VjvctpGEP/OU9yok49BdmrXDgN4PLYYM8FAkdwm0+l4Dt2Crj7dqboThHzq0/TB+iTd02EMASciKZ1kGA/otPvbv79dyc2L96kgM8g1V7LlHdePPAIyVozLacu7izovzz2iDZWMCiWh5UnlkYt2rZkVY8F1EoIxKKoJwkjdyEzLS4zJGr4/n8/rXGe5vatEYRBf12OV+lkOGqSB3M8EXeCXWWSgvSVCBQD8S5VcqrVrNUKaDulWsUIA4Qw9l9wGRUVHUJ14vhMb0/hhmqtCsislVE7y6bjl/XB+aT+PMg7qmqcgbU50Gw/tsWlQxrj1goqQfwCSAJ8m6O7ZiUfmnJmk5b06sSgo7W+jlNgudGpRrhTmQJolfAqGMmqou3T2DLw3+vHAHbGFpCmPI7xDbPwt7zq6D3vd6+C+P4iC8P4muu05H/ZQioK30R5KUTfqBfvIV4W/eTcMRr1u/819NBj0ou7wSQszupGQpr+ZsSZmVhV5DKuENU1SpGNJucAe/SiNGgx2uaD5FCLV4VjECRUaPPJHBtOfCyq4WSAZjpAMDwDZpc4gNiNbtpZn8gK8JzgHiI5hLVctcfp61RJn5xuh+876U1g7vWxSY2icYPPgWela018/ehSbKLkRmr0mYyXYKiBIx8D6NIU1SoQPXHZQ8tgjEyyCwFAHGUgSUok05AbDj1cAuhhrw01Jv85S+jLnVBDEwzkB5DbcSkec0FxvZH2Vedv8cfu3vjKgf3fpcEfPif6qCsHIQhVE8AcgRhEsdZHirwTIOqHIJFdpeYqUN0QLjs7NOMyBXVQx9A5NpAVq4nzJBBhn4c+CfyBjmKgccYHOcBrhOdcOv74XcEa1fgKljz6+cDTp9q+Dty9sgJTNqIz3BMf+gDQzh8CnGLtUaEIIhdlcg8DMxLTQUNaHcVaKVQmz/uUV0TwthKv4f12XNegDVucwVujC1ahKYT7rQWWzCZ2VnLQ8K6GRjRxL4jDxRoyDhssCqgLGVBIlxYLQGIe5tgyfcVVoPHFcdtD6ixx0qoTL0tUpzkM0ljPIq6AdHb/68eT0p7Pz1426/89ff7/8pNJywQ0Ftdbchrt6doNW0/poj35G6RPbdEu3o/LUtijbMrr7CWG5ybbnfNO3O2j3Sio357e6kcLgcnR1Q0ZBeNeLwkaVhugrZJ2JE+yoiX2mrKIzuIuwJEEV0eEo+KWSG1ibSmwIwkpwg0pxvKkiNXKberi2pSu5gON86sYTDnTBU46d+V1Q9Dm2fD27/xeGfvVDo6P4gRgKNI8TrOrBOuG7mIKHTPG3lDV3tXrd23i/a/o736TtnZRLnmIu7aZfvX63T0+O8I1x561aDdE2/5nRrv0LUEsDBBQAAgAIACZ0AUllFrXe5AIAAI8KAAAhAAAAdW5pdmVyc2FsL2ZsYXNoX3NraW5fc2V0dGluZ3MueG1slVbBbuIwEL3vV0TpvenSbstKAQkolSp1u9UW9e4kQ2Lh2JHtQPn7tWOnsYFAGgspnnnPMx4/T4jFBtPpjyCI05pzoHIFZUWQhICiEibhK+yCVYHpJmGfAX6vOKZ58EbQHngYGR4jjL+DlMojtKW1BTibhEktJaPXKaNSLX5NGS8RCadXN80TRw3yEottVbTp1VPzXOCsUQpdmOEUG+PXgx59hJSVFaL7F5az6wSlm5yzmmYX4xT7CjhRRdQb//2wWPYGIFjIZwmll9NyrMcwSsVBCNAp3S/1uMgiKAHSRjp/KgecLtT53R/Qtlhg2dBmP/Xoo1UoB7/I45ke/XiqVvcIN8vR6Pb+PEHCp1TQ25EevdBG8N9anFV19R2NVJzluqA+Z36/mPWr5YtDGMrU9VOE0fzuaXx3kaA3pAMpxuNYjz6GLc/dox4OyL669z7W15Uz8qbretAQ9KEnBKaS1xBH7cz4RMF2f2up7kfrdy0dRnedN1QLmK4RERbWGTvgP9hhmrkoa+kgH4zUJSxMwi7Sd3SExWLeNAsnwy+TkyKH7RHOMXbIV1XXI6Rj7JDvBGfwl5K99TjJHroMqT3kObLHeb7+ygsUqWlmve2s9epIL/rqCidVa2gxJctgKnQ6K1yCPrg4amwmpegop5iiLc6RxIz+0bhk32xGxNGBw2rttLJiiSWBU4JrclRt2i1XM/f1aL2+IM1noducmQdSdfFJyIwuw8ByJmGzhvkYHsMpkyCGgpGUKC1K9ckbTNFNWOGBP9M1G0oqEd8AXzFGeuPEkVOFODpd59gW49QB0LpMgC/VuWFohePbDK7AeUHUT35g2EHmE3qchikLtRxF+EuXjsGKABBPi1a1ZmI8ZU0kJrAFYr2Oodlw385ioVTaJ7iZfIG1dCVnLYM0aXtFd5xen/McJwgfKi/mdx3XMUD2EiWi2Zl389s+7OTitea2n2mduyBjsFryllb+4xoqo/4j+h9QSwMEFAACAAgAJnQBSalgkB/oAwAAqBAAACYAAAB1bml2ZXJzYWwvaHRtbF9wdWJsaXNoaW5nX3NldHRpbmdzLnhtbNVY727aSBD/zlOsfOrH4rSXXlJkiKLEKKgEOOzctaqqaPEOeC/rXde7htJP9zR9sD7Jjb2EQCCpacvlTigCj2d+8/e3Y8c7+ZQIMoVMcyWbzov6gUNARopxOWk6V2H7+bFDtKGSUaEkNB2pHHLSqnlpPhJcxwEYg6qaIIzUjdQ0ndiYtOG6s9msznWaFXeVyA3i63qkEjfNQIM0kLmpoHP8MvMUtLNAqACAf4mSC7NWrUaIZ5EuFcsFEM4wcsmLpKi4MIlwXKs1otHNJFO5ZGdKqIxkk1HT+eX4tPjc6likc56ALEqiWygsxKZBGeNFEFQE/DOQGPgkxmiPDh0y48zETeflYYGC2u4mSoltM6cFypnCEkizgE/AUEYNtZfWn4FPRt8KrIjNJU14FOIdUqTfdM7D66DbOfeve/3QD64vwsuujWEHo9B/G+5gFHbCrr+LflX4i3cDf9jt9N5ch/1+N+wM7qywomsF8dz1inlYWZVnESwL5pk4T0aScoEjeq+MGgwOuaDZBELV5tjEMRUaHPJXCpPfcyq4mSMXDpALNwDpqU4hMsOibU3HZDk4d3AWEAPDXi5H4tXr5UgcHa+l7lrvd2ltjdKjxtAoxuFBWRma566KbtXGSq6lVlyTkRJsmRAkI2A9mmCBB23pkDFWXWBu/RQkCahE2nGD+UZLC52PtOGmpFt7oX2acSoIUgrPBSCXwUb+UUwzvVbmZamLaY9a73vKgP5g87eih1T/VLlgZK5yIvgNEKMI9jZP8FcMZJVBZJyppJQKqg3RgmNwUw4zYCdVHL1DF0mOlniepAKM9fAx55/JCMYqQ1ygUzx9UM61xa/vBJxSre9A6W2MzywvOr1z/+2zIkHKplRGO4LjQECSmn3gU8xdKnQhhMJqrkBgZSKaayj7wzgr1aqkWf/+jmie5MJ2/Gf3ZQV6j93Zjxc6tz2q0phvRlDZbUynJScLnpXQyEaOLbGYeCPCM4jLHKoCRlQSJcWc0AhPb10wfMpVrlFiuWyh9XcFaE0Jl2WoE3wkQGcZg6wK2sGLl78evvrt6Ph1o+5+/fvL80eNFhttIGjhza60swdXZjWre4vzG0aPrM8N27bKkmJE2YbT7Y8Ei9W1ec57brF0tu+gclXeW0Gjp9tBgX86PLsgQz+46oZBo8oI9BTyzEQxztC4eGysYtO/CrEJfhXVwdD/o1IY2I1K8+8HleD6lfJ4U0VraHfzYGUvVwoBD/CJPZDwCBc84TiL/wtSPsSPH+fzv8LJrc+F/FFSWhrviZNAsyjGPu6t90930j1dVf9LhbJXy9e2tfc0z936RlxD+fp/F1q1fwBQSwMEFAACAAgAJnQBSTJio4uQAQAAAwYAAB8AAAB1bml2ZXJzYWwvaHRtbF9za2luX3NldHRpbmdzLmpzjZTLbsIwEEX3fEWUbivUBgppdzyCVIlFpXZXdeGEIUQ4tmU7KSni34sTHrbjtHg28dXJHc9Ynn3POy4/8b0Xb19/1/s3c19roDTJC7g3ddyh50r3Bc5W8JHlgDMCvoWU518v8uFKuIx9UpvG1buyFZqfTx00U9oaYaGL3AEKF1g6wG8XuHOAPxewp9XV1KQ1Oi6kpKSfUCKByD6hPEc149891Esv0YJpCbxBF/VyoGuUgGH6N3l1fBqr0LmE5gyRaklT2o9Rsk05Lciqy3VTMeDHK9+eankezyLDDmdCvkrI7cRRqKKbZByEgFPeUaTCCWMUA9Z82920UMO4XZBFl5nI5JmePKrQaYZSaHUpnKgwMXL0srmHKAgGozYnYScbYhCoMAiMKuC3WFFWsBsukHGaqo600OloNjGv8oJiilYZSRsumA4X4dDJqcMq2wachyp08FrocK7CN54QtZ7QxvH68q7R4Xr3liaNoXTOKqysS9cgwC6RuETqElnnFGoPEmkPErX/9L7+O41t1zv8AlBLAwQUAAIACABTY3NNyzqQQKMPAABwJAAAFwAAAHVuaXZlcnNhbC91bml2ZXJzYWwucG5n7Zr7X9LJ/sfxdNn2kp5q7bKK1uZ+27bU1fZ4vxzbFN1SU0uPqZCV2qp4TVQUsPa7x61Uij2JpmBXLyGSkagosLu2sC0KbXIRUajIiIuwikiCwAFrfzj/gz98PvOYec5n3u+Zec/Max6Pz8WjcaCNH3zyAQAA2BgTfSgRAFgbAwCsKdyw3layq///X9sSh9JE0EFAD8dVYcuszYmIjQAAetEfLmeus+XfL4pOLQUAHEfsjwOrsPMMAOCxLuZQxLEK8Oy09LK6HMGaK73dmFwf63nLrz6WCL3+KGmL86FHgoM3e2eeuG+IOOsVupNHWUu7snnzpY/Fx/YupHzQd/JR4wfgtd94PtxUtWt7RMmmLxcORtzBRljPK1Q0kWGOLK2GwXLKYVy8iOXi1opr1o6qDcFksg6hGW3dR8jEV1m+5+tBbmmhb57oQ0k01bTNU0Dw7RaQHq3cKZv6waOtYvmiotnBVgo7rr+Cp0XP87B4vNcGW8F91b3L6kiMFqk1jdt7CPC6rNydogwNIG9x+CunQUj7FBftEBupv7qPvGWlnsvVtbZk56HNtnfN32PsZQc97N9sWAWrYBWsglWwClbBKlgFq2AVrIJVsApWwSpYBatgFayC/wU/bInEBPcgT+q7uGGDxkkhY9CoMdAZvi2xUPIkrG9jXhqH4mOrl3N6qoPGb6fL5/2tC7/WL+7JEwXFt1mTcUYJtwQCl0WXaE09RPDyz04GRmjpZBc0VXyOQrRZmOgxIP8cCdaxLJNt3fpmoryzUdRnfkPdiCZrWiYDMCH6ux0GxmdkYhc0SCz4aWm7FXO/HtIE9lwPKPLhu3eWf3ZlIcR8jRQnLDvGVr/gQQdntwHzXWOGL50xJdltnCeXC0gNBPZirg+gpoVkqdBP6bzV4YfFxGai9iy2o2AcaskskUWf4mRni41fFaBUQ8mFQ9rzfBXqecb4eI4Erl1TJXdBV8m86aXaEg3SdFgzYMK9F5czJPmTgi3onxTotRVVw0tYSaUMNqDCv5dMMi0tQYcKBmVg5lM1PUGOYHtbX88zTVGeaXLFeC6NqXMrH6Q2GMNUJje0tF1XUdaactkBMFWt/0KagRMZG2AIJQVHNMT84LHtjM2pO7kgHZ5gIGlM10xO04EZ95oS5alukGC68ze5OX1eKotJK/18+H4zdSy3SkjpgUIcbjaQmp7053TV+H74nqoxWJO1HwiTduoEWQszfN8yYNkJhNT5qPLNiTaqZGYJfaLHi+DF8Opv3MHtj5XPKQNIW9cABgaV5H2wymxVyKS+Sy4WG6s3X315YTQ/re3YbL6AobJcYBxDEcM5hEN+g0f8kvrTIs/PDRC0A1YmYS9TnPPRNuctQZ92pxVMf6tytdtu+Lm7sStLZSJqq9IpAoIW65yiDDvHK9EXeiapYI1XXw5nw6YBgFYafB+zB+H4uCRbFUr9KKlwqJloaj+E+dCXDEWcaFlbL9nRhvO7x1hABzPzufvXL0ADhjxVx0P1hdNuwBSBZ7/mYZnjUOF+bjCyzTYvkwMFzolf1Lj2TVFlFMVfJjLMT54W29vfn2T9dS7f7L8Lk36lGaoavz77MZcHWTRBgSrevnWNpHMnq7J9TtY5ssUlWwMEnuVT7O3EocLWrzAPZV7+wQUtnLxs4UbATyKq5bfTJi4TVpWtCqMe0T0BuTUXfCfbHOP12yhF/+0Y7FIOsz/Atd1iZEzdzBp61+R8yKePqaZ/Rz8Qjfa4AGrIpQLr5eeR10VGtNd46yIKO7z36ss0qVGgbM7BD2YGIoyXvekDqNHDB7wYw3UJOBJP2DeV3yicw2mr5cwlLHm4FVzwcBnsjxNRwoiiuLlEVJNc/TCZ9H+d3LYAjrg4YPDSJnaK0lV+ICZqJSge3ta47DEfwcCmZgqyPZYmWGEUuNUkRY2MOIUPG3SSJLRL2dTAEVxHA4SjpjoAAoI7lrRIlnlMRJdQzSx8GIJn6soKRDST5RjQWL4ZtKdZsp6NUIJrLWGssk/4dRD0OAstLv62ktYy+m1Y28up3Y9x5ZJBasnM7w790zCxkg2xzFs2E2jA+iC632gArTrW+8C4Sx+9ZyabPNwAckcsMJfCDYPcWaDwf7snO4SR9OJwyUFXeDMPi1lNs/fOPhH3n4pgPL3VQDj5x8171pQmI/VU1HQcyB4Szbaelhm3lxmRiRDhHPCM0uQSLrxDFwZpOmcmxy55qNxOK7dFdLF6RAp9QH+rqGwNoMhPSd4bd4Asv6Bn9eKLrb0ZNLj+n8/+hQfnMnobCSTspmeTfXlVLLSJycKJ/LbjzjChX/akaPOEftudvPk8PwKJhVAbqQ2E2aKJSvaAExITqJD/2JrnoQhOhNYZqQtRBFw9nu7T+Pymf3JsCpFb/eqAvxfZEeuVWrac6QKrBMpww7AipS+8ETvO1uv1ZXj7DvUw9z1D542E4N9pI0FJwYrDKlhrII7q+YUrD9aDYp086nAK5sKbk+3zdUzTdI43NlAL//OBK6ISmPsNQlq2hJisCO8eAUYJPIXKEhZbQhEtrCkPd+NxUeHZvNOxseEwfXEZ3JxWq+J7sJsz/AEAseHZ10JD23lctXEQMlsooJ+y9jLKF6usvfgtAiGt+vsGfFB6o6me5hQcltMtUw0UMyp+bIbW/hHTLuyqUx1XJbD4cHQtCzGfmGTLHVOqwtLZwjAEUDNjGjwHbQuqvp6CWeAhMimhgsD+6Kf+8MK6Yris3Ec1QsusMi7LeL5l6bic1pEGbSoYJH1sekP/Oa8Rm1TL9sux7+7+LcgaL5nseGgU/zTzTQVlOTKZEaBamFlZU7NipjW7dMJySrvHy0moexRU3WpmIr0C6cYBa7S/6bS4OJsCjNrTfAILB08l3O6P1OYZqIbnxdMsRRnhBg91Vq1rIE+9EjdRvUcprCD51hj4CD8KzJl3hE0wu2S/B9RO7wRNH2WrXmtvEsDTm4yfRbLZXSOI9ODZUco/ihazx8NlbMDTcbR31iIgvMUeV/cR4qYZm0NTQsupWG24YK7viLvbbhDQi2zzLC9WW7o407bA30Ke/TLo8YLfa8RLCVYr/8UcMuAkLJWDuVlqBfsT75xA2pFCHXQsv6q7VHP1TnJ1IKJWWV/9zqcMDVVFsA0WyqlsoOCJkarp/Ifdq8MdtqWzniPJN8qN91loZPVe8/YS3l/jtGB5kQiql6Bc+RxrQlvM03FSz+vXieczFwdhtviG2eIb7sLjUflCPcJQ+jzLY4dnG6j87F4ah61QBWt0KhnH7swucMzThBe3DmHgS+NvMLdmZnjPH4w1Q/OeqcfapaUnmP0cnjctKN26qJCZDuQxIXWyt/ZNdlVh/Uj9ctx0uc96AiJ0f8JyOjZrZgURIc6JDpmtSHpAC5Idi2NI75U+7Z/kjVJGXnuMi2+0g5/bljSyBMVgRyeyue0GEkhWqsbT6RKQlPkuqoROBcR6nzSFZJdCllP+QLK3i71dft/lZadLbuWauqt3sqvjRfMlyiLRK9tuHUSyiAgE9yozlwguMwHf4xWXTapDfmKPtbs7fWM+1T1y141gdM42TxxV+hDitM+GltelHhgqAAAo2i3o8F57H8hTkPS4cEg3Kq+Wgd8joCvV1zxqY7WGRUbH0o2n78ZyYaF0OowuoL3qRGjDILQLdyAJiarh1tuUpZh2zYfk2V7OYBSGvpuP66B7IWq3Q07wvEM/wao2UrrzbEGHqM6Iwgng8rvepMIai4TpcgebCrZUpAePAanZFGLOFzXHPho0nDd0W5a9Lbn6Je/quZr4MOMbJad/ur+/7l9/A7XEmm+psB978U9/gwOH6/T6/Oa5uVs5KwdkPQlhbjFxf4nz01f34IVAyojEhNYXjlGdCmYRTF+N/2Ll72rgtpbRfJe6OF/aRrjReZc51EB1p2hD8X49kHAumD7bTtLeh9IVPMRJimdDSc/VO+3aI7cno9m/Pen7lof6GdjhD5duCEUsJ0qvsF1uMEhz63dAEsPBSHf/oNmNgWLBYVIlew0hRbLIpP19frYQZToqrVgU0bJyRUFc9YMabHfLjOxoqGOd98Zukqn3jufXBdyVQ8qlPN38k/JX9+Uia/PEq5W50IYvWrJiGYAb5RbT0vOzlZVAoKOptcEWsm/9Zyq2ffUfsOFER1jBsfGIM1NSEkk1cMIwd80fBNXFtheYqE6jlF8TOKEYHi+qy7mwNhZ6H5w95SP61SYa7qaYeTiCFPXaqT3zTHsjUTfq9WHF48qxtyemU9g5hM0PDdd2PGKhbsbfdo/PFrn6f4ZpwnLz09DIFzkacZXL2P5/d5cahlClegHEepsfKrTUpY2OoIwkAsrKtPYyIRYdKg4F9isGr4QaR9ARZnppIfdO40VUm1qwi+QO8bOBtzIp9J7TGSJ3Z2rUFTTKCEl2N8pQE0kQ73jUC1JbOk0BZARPvy9/0fK9g+N183D+i79EkRyPyrTuEGk4+TQQNkuJIgcqxPnXo0sibPEEIlXMuiRb9VKu64adKAMPNZzfQW1wwVa+IljJVHOPYTg/sGAj+fOfIsht2NhW4VtBU27T/DilLqbg+2ai4fWD0arwN88VxsKDHoM7D4gFt1OGX3U4PUL7iru82DPIeU55LFb2oiXynVshyExB2Uo7uoS2hF72gTT5H1lNKnSIX4Yh9uKKMIZ7YNLj/jLKq9rKhceZ6NEAQJw2BG+Y7rbre2FOC7ffv8FjyOJ7t8WHtbRPp5710+/wYOOUM3JMxdAYEbp1XcDZRd2Di2TkUlYGLIO1Mm8QiMnob2i7O8vhyYtGBfa7hZIHDUqT/2i7k6hLEEOppa3K49ZrWvV3aeHGN/JC9VGhkD2u+i5N+mZRGnZfNkY8/a7hLrj2ReryL93sKabpUwfAREPGcjVGpo7XKJHLqcsRtqtHyY6whVch8gF/ZfzwEp5PcxqWZ216+bnW0idNm9YT3HGamtLe0D9vxsffBoTPF3KXtQvydQCAYxLq0eQ1xKRME695gawmct+2lshRknqwUD/zPt0+iOEVf487ovqTr7PfLhv7PyKEjImO6XOoEuyizN82lq2fY4pKh42ccjXC77G75TGrI+EOQibKMdjlegiZ/TfbN46bYwp8nENtc4mU9SNzVvaTrPMvC60Wd4OkMYm9wcNWqaj608eeSpb0nEF5vF/aa4CsQSsHgqAwNxt7VvTp+7bkn+kim7BdY69M6AormTHuRsfG26+eA/vvodMrNUvb2vfY7aVv5YN6eFaf5YustiYvwLtfYnjqSMz1eMTiY8UFe9HQPXg0tz46UbeQQqfC/7ypGj9gv7KqLynd+RHIrwh865oJS1IMjGXcb68eExl3qOfgyQv/BVBLAwQUAAIACABTY3NNKwvAbUoAAABrAAAAGwAAAHVuaXZlcnNhbC91bml2ZXJzYWwucG5nLnhtbLOxr8jNUShLLSrOzM+zVTLUM1Cyt+PlsikoSi3LTC1XqACKGekZQICSQiUqtzwzpSQDKGRgbowQzEjNTM8osVWyMDCFC+oDzQQAUEsBAgAAFAACAAgAdXT5SKkBxHb7AgAAsAgAABQAAAAAAAAAAQAAAAAAAAAAAHVuaXZlcnNhbC9wbGF5ZXIueG1sUEsBAgAAFAACAAgAJnQBSbO6p9GEBAAAUBEAAB0AAAAAAAAAAQAAAAAALQMAAHVuaXZlcnNhbC9jb21tb25fbWVzc2FnZXMubG5nUEsBAgAAFAACAAgAJnQBSUdLVwP8AwAAFxEAACcAAAAAAAAAAQAAAAAA7AcAAHVuaXZlcnNhbC9mbGFzaF9wdWJsaXNoaW5nX3NldHRpbmdzLnhtbFBLAQIAABQAAgAIACZ0AUllFrXe5AIAAI8KAAAhAAAAAAAAAAEAAAAAAC0MAAB1bml2ZXJzYWwvZmxhc2hfc2tpbl9zZXR0aW5ncy54bWxQSwECAAAUAAIACAAmdAFJqWCQH+gDAACoEAAAJgAAAAAAAAABAAAAAABQDwAAdW5pdmVyc2FsL2h0bWxfcHVibGlzaGluZ19zZXR0aW5ncy54bWxQSwECAAAUAAIACAAmdAFJMmKji5ABAAADBgAAHwAAAAAAAAABAAAAAAB8EwAAdW5pdmVyc2FsL2h0bWxfc2tpbl9zZXR0aW5ncy5qc1BLAQIAABQAAgAIAFNjc03LOpBAow8AAHAkAAAXAAAAAAAAAAAAAAAAAEkVAAB1bml2ZXJzYWwvdW5pdmVyc2FsLnBuZ1BLAQIAABQAAgAIAFNjc00rC8BtSgAAAGsAAAAbAAAAAAAAAAEAAAAAACElAAB1bml2ZXJzYWwvdW5pdmVyc2FsLnBuZy54bWxQSwUGAAAAAAgACABgAgAApCUAAAAA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TV Investment and Pricin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Thinkbox_Red">
  <a:themeElements>
    <a:clrScheme name="THINKBOX_01">
      <a:dk1>
        <a:sysClr val="windowText" lastClr="000000"/>
      </a:dk1>
      <a:lt1>
        <a:sysClr val="window" lastClr="FFFFFF"/>
      </a:lt1>
      <a:dk2>
        <a:srgbClr val="E10514"/>
      </a:dk2>
      <a:lt2>
        <a:srgbClr val="808080"/>
      </a:lt2>
      <a:accent1>
        <a:srgbClr val="E10514"/>
      </a:accent1>
      <a:accent2>
        <a:srgbClr val="EB7305"/>
      </a:accent2>
      <a:accent3>
        <a:srgbClr val="87B923"/>
      </a:accent3>
      <a:accent4>
        <a:srgbClr val="009B3C"/>
      </a:accent4>
      <a:accent5>
        <a:srgbClr val="0069B4"/>
      </a:accent5>
      <a:accent6>
        <a:srgbClr val="372D87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3.xml><?xml version="1.0" encoding="utf-8"?>
<a:theme xmlns:a="http://schemas.openxmlformats.org/drawingml/2006/main" name="1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ThinkboxPowerPoint_Template_Nov17_FINAL</Template>
  <TotalTime>0</TotalTime>
  <Words>594</Words>
  <Application>Microsoft Office PowerPoint</Application>
  <PresentationFormat>Widescreen</PresentationFormat>
  <Paragraphs>51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FoundersGrotesk-Regular</vt:lpstr>
      <vt:lpstr>Söhne</vt:lpstr>
      <vt:lpstr>Thinkbox</vt:lpstr>
      <vt:lpstr>Thinkbox_Red</vt:lpstr>
      <vt:lpstr>1_Thinkbox</vt:lpstr>
      <vt:lpstr>TV investment &amp; Pricing</vt:lpstr>
      <vt:lpstr>PowerPoint Presentation</vt:lpstr>
      <vt:lpstr>932 advertisers used TV for the first time in 2024</vt:lpstr>
      <vt:lpstr>Online born business sector is the largest investor in TV</vt:lpstr>
      <vt:lpstr>Of largest spenders, Ents &amp; Leisure have highest share of online born businesses</vt:lpstr>
      <vt:lpstr>Within all categories, Property has highest share of online born businesses</vt:lpstr>
      <vt:lpstr>675 advertisers spent less than £50k on TV in 2024</vt:lpstr>
      <vt:lpstr>TV remains the lowest priced video channel</vt:lpstr>
      <vt:lpstr>Average TV view costs 0.73p (in 2024)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 Investment and Pricing</dc:title>
  <dc:creator>Kate Allinson</dc:creator>
  <cp:lastModifiedBy>Akeel Mungul</cp:lastModifiedBy>
  <cp:revision>261</cp:revision>
  <dcterms:created xsi:type="dcterms:W3CDTF">2018-01-08T09:43:04Z</dcterms:created>
  <dcterms:modified xsi:type="dcterms:W3CDTF">2025-06-03T10:59:23Z</dcterms:modified>
</cp:coreProperties>
</file>