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74343" autoAdjust="0"/>
  </p:normalViewPr>
  <p:slideViewPr>
    <p:cSldViewPr snapToGrid="0">
      <p:cViewPr varScale="1">
        <p:scale>
          <a:sx n="76" d="100"/>
          <a:sy n="76" d="100"/>
        </p:scale>
        <p:origin x="132" y="156"/>
      </p:cViewPr>
      <p:guideLst/>
    </p:cSldViewPr>
  </p:slideViewPr>
  <p:notesTextViewPr>
    <p:cViewPr>
      <p:scale>
        <a:sx n="1" d="1"/>
        <a:sy n="1" d="1"/>
      </p:scale>
      <p:origin x="0" y="-2556"/>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01/08/2019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East-Coast-Train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The Challenge:</a:t>
            </a:r>
          </a:p>
          <a:p>
            <a:r>
              <a:rPr lang="en-GB" sz="1200" b="0" i="0" kern="1200" dirty="0">
                <a:solidFill>
                  <a:schemeClr val="tx1"/>
                </a:solidFill>
                <a:effectLst/>
                <a:latin typeface="+mn-lt"/>
                <a:ea typeface="+mn-ea"/>
                <a:cs typeface="+mn-cs"/>
              </a:rPr>
              <a:t>Their business objectives were to increase customer advocacy and also increase their share of website bookings. In order to achieve these objectives, they needed to distinguish the brand and to make travel prospects aware of what makes East Coast so appealing. The specific objectives were to:</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Improve key brand image metrics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Differentiate East Coast’s staff and service quality</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Improve brand awareness and the organisation’s profile</a:t>
            </a:r>
            <a:endParaRPr lang="en-GB" dirty="0"/>
          </a:p>
          <a:p>
            <a:endParaRPr lang="en-GB" dirty="0"/>
          </a:p>
          <a:p>
            <a:r>
              <a:rPr lang="en-GB" u="sng" dirty="0"/>
              <a:t>Solution</a:t>
            </a:r>
            <a:r>
              <a:rPr lang="en-GB" dirty="0"/>
              <a:t>:</a:t>
            </a:r>
          </a:p>
          <a:p>
            <a:r>
              <a:rPr lang="en-GB" sz="1200" b="0" i="0" kern="1200" dirty="0">
                <a:solidFill>
                  <a:schemeClr val="tx1"/>
                </a:solidFill>
                <a:effectLst/>
                <a:latin typeface="+mn-lt"/>
                <a:ea typeface="+mn-ea"/>
                <a:cs typeface="+mn-cs"/>
              </a:rPr>
              <a:t>The end result was ‘All Aboard East Coast Trains’ – a primetime 10 part series on Sky 1 produced by </a:t>
            </a:r>
            <a:r>
              <a:rPr lang="en-GB" sz="1200" b="0" i="0" kern="1200" dirty="0" err="1">
                <a:solidFill>
                  <a:schemeClr val="tx1"/>
                </a:solidFill>
                <a:effectLst/>
                <a:latin typeface="+mn-lt"/>
                <a:ea typeface="+mn-ea"/>
                <a:cs typeface="+mn-cs"/>
              </a:rPr>
              <a:t>Cineflix</a:t>
            </a:r>
            <a:r>
              <a:rPr lang="en-GB" sz="1200" b="0" i="0" kern="1200" dirty="0">
                <a:solidFill>
                  <a:schemeClr val="tx1"/>
                </a:solidFill>
                <a:effectLst/>
                <a:latin typeface="+mn-lt"/>
                <a:ea typeface="+mn-ea"/>
                <a:cs typeface="+mn-cs"/>
              </a:rPr>
              <a:t> Productions. The series would showcase the unseen hard work that goes into keeping Britain on track. It would show members of staff going above and beyond the call of duty, saving the day when things go wrong. </a:t>
            </a:r>
          </a:p>
          <a:p>
            <a:r>
              <a:rPr lang="en-GB" sz="1200" b="0" i="0" kern="1200" dirty="0">
                <a:solidFill>
                  <a:schemeClr val="tx1"/>
                </a:solidFill>
                <a:effectLst/>
                <a:latin typeface="+mn-lt"/>
                <a:ea typeface="+mn-ea"/>
                <a:cs typeface="+mn-cs"/>
              </a:rPr>
              <a:t>As editorial integrity was essential, this had to be a ‘warts and all’ exposure with complete impartiality. It took bravery for East Coast to open their doors to camera crews especially given the operational demands of running trains. However, they were so confident in their staff and business they felt able to take this leap of faith.</a:t>
            </a:r>
          </a:p>
          <a:p>
            <a:r>
              <a:rPr lang="en-GB" sz="1200" b="0" i="0" kern="1200" dirty="0">
                <a:solidFill>
                  <a:schemeClr val="tx1"/>
                </a:solidFill>
                <a:effectLst/>
                <a:latin typeface="+mn-lt"/>
                <a:ea typeface="+mn-ea"/>
                <a:cs typeface="+mn-cs"/>
              </a:rPr>
              <a:t>Havas Media then worked with East Coast’s other agencies to integrate the association across all other marketing activity. This included:</a:t>
            </a:r>
          </a:p>
          <a:p>
            <a:r>
              <a:rPr lang="en-GB" sz="1200" b="0" i="0" kern="1200" dirty="0">
                <a:solidFill>
                  <a:schemeClr val="tx1"/>
                </a:solidFill>
                <a:effectLst/>
                <a:latin typeface="+mn-lt"/>
                <a:ea typeface="+mn-ea"/>
                <a:cs typeface="+mn-cs"/>
              </a:rPr>
              <a:t>TV spots – the newly created ‘Feel at Home’ 30 second spot was broadcast in the centre break of every first run episode. In addition, they used Sky </a:t>
            </a:r>
            <a:r>
              <a:rPr lang="en-GB" sz="1200" b="0" i="0" kern="1200" dirty="0" err="1">
                <a:solidFill>
                  <a:schemeClr val="tx1"/>
                </a:solidFill>
                <a:effectLst/>
                <a:latin typeface="+mn-lt"/>
                <a:ea typeface="+mn-ea"/>
                <a:cs typeface="+mn-cs"/>
              </a:rPr>
              <a:t>AdSmart</a:t>
            </a:r>
            <a:r>
              <a:rPr lang="en-GB" sz="1200" b="0" i="0" kern="1200" dirty="0">
                <a:solidFill>
                  <a:schemeClr val="tx1"/>
                </a:solidFill>
                <a:effectLst/>
                <a:latin typeface="+mn-lt"/>
                <a:ea typeface="+mn-ea"/>
                <a:cs typeface="+mn-cs"/>
              </a:rPr>
              <a:t> to target mid-highly affluent people on a regional basis in Newcastle, Sunderland and Edinburgh. </a:t>
            </a:r>
          </a:p>
          <a:p>
            <a:r>
              <a:rPr lang="en-GB" sz="1200" b="0" i="0" kern="1200" dirty="0">
                <a:solidFill>
                  <a:schemeClr val="tx1"/>
                </a:solidFill>
                <a:effectLst/>
                <a:latin typeface="+mn-lt"/>
                <a:ea typeface="+mn-ea"/>
                <a:cs typeface="+mn-cs"/>
              </a:rPr>
              <a:t>Online – display ads across the Sky 1 website as well as the purchase of key search terms. In addition, the brand applied #</a:t>
            </a:r>
            <a:r>
              <a:rPr lang="en-GB" sz="1200" b="0" i="0" kern="1200" dirty="0" err="1">
                <a:solidFill>
                  <a:schemeClr val="tx1"/>
                </a:solidFill>
                <a:effectLst/>
                <a:latin typeface="+mn-lt"/>
                <a:ea typeface="+mn-ea"/>
                <a:cs typeface="+mn-cs"/>
              </a:rPr>
              <a:t>AllAboardECT</a:t>
            </a:r>
            <a:r>
              <a:rPr lang="en-GB" sz="1200" b="0" i="0" kern="1200" dirty="0">
                <a:solidFill>
                  <a:schemeClr val="tx1"/>
                </a:solidFill>
                <a:effectLst/>
                <a:latin typeface="+mn-lt"/>
                <a:ea typeface="+mn-ea"/>
                <a:cs typeface="+mn-cs"/>
              </a:rPr>
              <a:t> into promotion, editorially integrating across Twitter, YouTube and Facebook. </a:t>
            </a:r>
          </a:p>
          <a:p>
            <a:r>
              <a:rPr lang="en-GB" sz="1200" b="0" i="0" kern="1200" dirty="0">
                <a:solidFill>
                  <a:schemeClr val="tx1"/>
                </a:solidFill>
                <a:effectLst/>
                <a:latin typeface="+mn-lt"/>
                <a:ea typeface="+mn-ea"/>
                <a:cs typeface="+mn-cs"/>
              </a:rPr>
              <a:t>Outdoor – advertising on station-owned sites as well as leaflets that were distributed on board and at travel centres</a:t>
            </a:r>
          </a:p>
          <a:p>
            <a:r>
              <a:rPr lang="en-GB" sz="1200" b="0" i="0" kern="1200" dirty="0">
                <a:solidFill>
                  <a:schemeClr val="tx1"/>
                </a:solidFill>
                <a:effectLst/>
                <a:latin typeface="+mn-lt"/>
                <a:ea typeface="+mn-ea"/>
                <a:cs typeface="+mn-cs"/>
              </a:rPr>
              <a:t>PR - strategy based around lead characters</a:t>
            </a:r>
          </a:p>
          <a:p>
            <a:endParaRPr lang="en-GB" sz="1200" b="0" i="0" kern="1200" dirty="0">
              <a:solidFill>
                <a:schemeClr val="tx1"/>
              </a:solidFill>
              <a:effectLst/>
              <a:latin typeface="+mn-lt"/>
              <a:ea typeface="+mn-ea"/>
              <a:cs typeface="+mn-cs"/>
            </a:endParaRP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Results:</a:t>
            </a:r>
          </a:p>
          <a:p>
            <a:r>
              <a:rPr lang="en-GB" sz="1200" b="0" i="0" kern="1200" dirty="0">
                <a:solidFill>
                  <a:schemeClr val="tx1"/>
                </a:solidFill>
                <a:effectLst/>
                <a:latin typeface="+mn-lt"/>
                <a:ea typeface="+mn-ea"/>
                <a:cs typeface="+mn-cs"/>
              </a:rPr>
              <a:t>The series rated well, consistently performing within the top 10 best programmes for audience delivery on multi-channel. In addition:</a:t>
            </a:r>
          </a:p>
          <a:p>
            <a:r>
              <a:rPr lang="en-GB" sz="1200" b="0" i="0" kern="1200" dirty="0">
                <a:solidFill>
                  <a:schemeClr val="tx1"/>
                </a:solidFill>
                <a:effectLst/>
                <a:latin typeface="+mn-lt"/>
                <a:ea typeface="+mn-ea"/>
                <a:cs typeface="+mn-cs"/>
              </a:rPr>
              <a:t>70% of viewers were aware of publicity highlighting the success of the activation campaign</a:t>
            </a:r>
          </a:p>
          <a:p>
            <a:r>
              <a:rPr lang="en-GB" sz="1200" b="0" i="0" kern="1200" dirty="0">
                <a:solidFill>
                  <a:schemeClr val="tx1"/>
                </a:solidFill>
                <a:effectLst/>
                <a:latin typeface="+mn-lt"/>
                <a:ea typeface="+mn-ea"/>
                <a:cs typeface="+mn-cs"/>
              </a:rPr>
              <a:t>They generated 1,752 sales directly from the East Coast website </a:t>
            </a:r>
          </a:p>
          <a:p>
            <a:r>
              <a:rPr lang="en-GB" sz="1200" b="0" i="0" kern="1200" dirty="0">
                <a:solidFill>
                  <a:schemeClr val="tx1"/>
                </a:solidFill>
                <a:effectLst/>
                <a:latin typeface="+mn-lt"/>
                <a:ea typeface="+mn-ea"/>
                <a:cs typeface="+mn-cs"/>
              </a:rPr>
              <a:t>The </a:t>
            </a:r>
            <a:r>
              <a:rPr lang="en-GB" sz="1200" b="0" i="0" kern="1200" dirty="0" err="1">
                <a:solidFill>
                  <a:schemeClr val="tx1"/>
                </a:solidFill>
                <a:effectLst/>
                <a:latin typeface="+mn-lt"/>
                <a:ea typeface="+mn-ea"/>
                <a:cs typeface="+mn-cs"/>
              </a:rPr>
              <a:t>AdSmart</a:t>
            </a:r>
            <a:r>
              <a:rPr lang="en-GB" sz="1200" b="0" i="0" kern="1200" dirty="0">
                <a:solidFill>
                  <a:schemeClr val="tx1"/>
                </a:solidFill>
                <a:effectLst/>
                <a:latin typeface="+mn-lt"/>
                <a:ea typeface="+mn-ea"/>
                <a:cs typeface="+mn-cs"/>
              </a:rPr>
              <a:t> campaign resulted in an increase of 26% for new households booking tickets directly from the East Coast website (compared with control group)</a:t>
            </a:r>
          </a:p>
          <a:p>
            <a:r>
              <a:rPr lang="en-GB" sz="1200" b="0" i="0" kern="1200" dirty="0">
                <a:solidFill>
                  <a:schemeClr val="tx1"/>
                </a:solidFill>
                <a:effectLst/>
                <a:latin typeface="+mn-lt"/>
                <a:ea typeface="+mn-ea"/>
                <a:cs typeface="+mn-cs"/>
              </a:rPr>
              <a:t>Independent research verified that the show had significantly achieved their brand-objectives. For example:</a:t>
            </a:r>
          </a:p>
          <a:p>
            <a:r>
              <a:rPr lang="en-GB" sz="1200" b="0" i="0" kern="1200" dirty="0">
                <a:solidFill>
                  <a:schemeClr val="tx1"/>
                </a:solidFill>
                <a:effectLst/>
                <a:latin typeface="+mn-lt"/>
                <a:ea typeface="+mn-ea"/>
                <a:cs typeface="+mn-cs"/>
              </a:rPr>
              <a:t>79% thought the show gave a positive impression of the organisation</a:t>
            </a:r>
          </a:p>
          <a:p>
            <a:r>
              <a:rPr lang="en-GB" sz="1200" b="0" i="0" kern="1200" dirty="0">
                <a:solidFill>
                  <a:schemeClr val="tx1"/>
                </a:solidFill>
                <a:effectLst/>
                <a:latin typeface="+mn-lt"/>
                <a:ea typeface="+mn-ea"/>
                <a:cs typeface="+mn-cs"/>
              </a:rPr>
              <a:t>66% felt the show has improved their understanding of East Coast Trains, the routes they operate and services they provide</a:t>
            </a:r>
          </a:p>
          <a:p>
            <a:r>
              <a:rPr lang="en-GB" sz="1200" b="0" i="0" kern="1200" dirty="0">
                <a:solidFill>
                  <a:schemeClr val="tx1"/>
                </a:solidFill>
                <a:effectLst/>
                <a:latin typeface="+mn-lt"/>
                <a:ea typeface="+mn-ea"/>
                <a:cs typeface="+mn-cs"/>
              </a:rPr>
              <a:t>Brand favourability has almost doubled when comparing viewers to non-viewers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For the full case study and to view the ad campaigns visit: </a:t>
            </a:r>
            <a:r>
              <a:rPr lang="en-GB" dirty="0">
                <a:hlinkClick r:id="rId3"/>
              </a:rPr>
              <a:t>https://www.thinkbox.tv/Case-studies/East-Coast-Trains</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01/08/2019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01/08/2019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01/08/2019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01/08/2019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6" y="466263"/>
            <a:ext cx="9641977" cy="1021181"/>
          </a:xfrm>
        </p:spPr>
        <p:txBody>
          <a:bodyPr>
            <a:normAutofit fontScale="90000"/>
          </a:bodyPr>
          <a:lstStyle/>
          <a:p>
            <a:r>
              <a:rPr lang="en-GB" dirty="0">
                <a:solidFill>
                  <a:schemeClr val="accent6"/>
                </a:solidFill>
              </a:rPr>
              <a:t>East Coast Trains’ innovative use of TV programming</a:t>
            </a:r>
            <a:br>
              <a:rPr lang="en-GB" b="0" dirty="0"/>
            </a:br>
            <a:br>
              <a:rPr lang="en-GB" b="0" dirty="0"/>
            </a:b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7758" y="1911236"/>
            <a:ext cx="4368867" cy="3956164"/>
          </a:xfrm>
        </p:spPr>
        <p:txBody>
          <a:bodyPr>
            <a:normAutofit fontScale="62500" lnSpcReduction="20000"/>
          </a:bodyPr>
          <a:lstStyle/>
          <a:p>
            <a:r>
              <a:rPr lang="en-GB" u="sng" dirty="0"/>
              <a:t>Challenge</a:t>
            </a:r>
          </a:p>
          <a:p>
            <a:pPr indent="-285750">
              <a:buFont typeface="Arial" panose="020B0604020202020204" pitchFamily="34" charset="0"/>
              <a:buChar char="•"/>
            </a:pPr>
            <a:r>
              <a:rPr lang="en-GB" dirty="0"/>
              <a:t>Improve key brand image metrics</a:t>
            </a:r>
          </a:p>
          <a:p>
            <a:pPr indent="-285750">
              <a:buFont typeface="Arial" panose="020B0604020202020204" pitchFamily="34" charset="0"/>
              <a:buChar char="•"/>
            </a:pPr>
            <a:r>
              <a:rPr lang="en-GB" dirty="0"/>
              <a:t>Differentiate East Coast’s staff and service quality</a:t>
            </a:r>
          </a:p>
          <a:p>
            <a:pPr indent="-285750">
              <a:buFont typeface="Arial" panose="020B0604020202020204" pitchFamily="34" charset="0"/>
              <a:buChar char="•"/>
            </a:pPr>
            <a:r>
              <a:rPr lang="en-GB" dirty="0"/>
              <a:t>Improve brand awareness and the organisation’s profile</a:t>
            </a:r>
          </a:p>
          <a:p>
            <a:r>
              <a:rPr lang="en-GB" u="sng" dirty="0"/>
              <a:t>Solution</a:t>
            </a:r>
          </a:p>
          <a:p>
            <a:pPr marL="285750" indent="-285750">
              <a:buFont typeface="Arial" panose="020B0604020202020204" pitchFamily="34" charset="0"/>
              <a:buChar char="•"/>
            </a:pPr>
            <a:r>
              <a:rPr lang="en-GB" dirty="0"/>
              <a:t>Havas went beyond the normal media plan with the concept of 10 part series behind the scenes alongside a integrated marketing campaign</a:t>
            </a:r>
          </a:p>
          <a:p>
            <a:pPr marL="511175" lvl="1" indent="-285750">
              <a:buFont typeface="Arial" panose="020B0604020202020204" pitchFamily="34" charset="0"/>
              <a:buChar char="•"/>
            </a:pPr>
            <a:r>
              <a:rPr lang="en-GB" dirty="0"/>
              <a:t>primetime 10 part series on Sky 1 produced by </a:t>
            </a:r>
            <a:r>
              <a:rPr lang="en-GB" dirty="0" err="1"/>
              <a:t>Cineflix</a:t>
            </a:r>
            <a:r>
              <a:rPr lang="en-GB" dirty="0"/>
              <a:t> Productions</a:t>
            </a:r>
          </a:p>
          <a:p>
            <a:pPr marL="511175" lvl="1" indent="-285750">
              <a:buFont typeface="Arial" panose="020B0604020202020204" pitchFamily="34" charset="0"/>
              <a:buChar char="•"/>
            </a:pPr>
            <a:r>
              <a:rPr lang="en-GB" dirty="0"/>
              <a:t>‘Feel at home’ TV spots with targeting using </a:t>
            </a:r>
            <a:r>
              <a:rPr lang="en-GB" dirty="0" err="1"/>
              <a:t>AdSmart</a:t>
            </a:r>
            <a:endParaRPr lang="en-GB" dirty="0"/>
          </a:p>
          <a:p>
            <a:pPr marL="511175" lvl="1" indent="-285750">
              <a:buFont typeface="Arial" panose="020B0604020202020204" pitchFamily="34" charset="0"/>
              <a:buChar char="•"/>
            </a:pPr>
            <a:r>
              <a:rPr lang="en-GB" dirty="0"/>
              <a:t>Campaign extended across outdoor, social and PR</a:t>
            </a:r>
          </a:p>
          <a:p>
            <a:r>
              <a:rPr lang="en-GB" u="sng" dirty="0"/>
              <a:t>Results</a:t>
            </a:r>
            <a:endParaRPr lang="en-GB" dirty="0"/>
          </a:p>
          <a:p>
            <a:pPr marL="285750" indent="-285750">
              <a:buFont typeface="Arial" panose="020B0604020202020204" pitchFamily="34" charset="0"/>
              <a:buChar char="•"/>
            </a:pPr>
            <a:r>
              <a:rPr lang="en-GB" dirty="0"/>
              <a:t>1,752 sales from the East Coast website</a:t>
            </a:r>
          </a:p>
          <a:p>
            <a:pPr marL="285750" indent="-285750">
              <a:buFont typeface="Arial" panose="020B0604020202020204" pitchFamily="34" charset="0"/>
              <a:buChar char="•"/>
            </a:pPr>
            <a:r>
              <a:rPr lang="en-GB" dirty="0"/>
              <a:t>79% thought the show gave a positive impression of the organisation</a:t>
            </a:r>
          </a:p>
          <a:p>
            <a:pPr marL="285750" indent="-285750">
              <a:buFont typeface="Arial" panose="020B0604020202020204" pitchFamily="34" charset="0"/>
              <a:buChar char="•"/>
            </a:pPr>
            <a:r>
              <a:rPr lang="en-GB" dirty="0"/>
              <a:t>Brand favourability has almost doubled when comparing viewers to non-viewers</a:t>
            </a:r>
          </a:p>
        </p:txBody>
      </p:sp>
      <p:pic>
        <p:nvPicPr>
          <p:cNvPr id="4" name="Picture 3">
            <a:extLst>
              <a:ext uri="{FF2B5EF4-FFF2-40B4-BE49-F238E27FC236}">
                <a16:creationId xmlns:a16="http://schemas.microsoft.com/office/drawing/2014/main" id="{CC447FD6-F391-4053-9018-6C2D266C52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4903" y="955558"/>
            <a:ext cx="1131918" cy="636704"/>
          </a:xfrm>
          <a:prstGeom prst="rect">
            <a:avLst/>
          </a:prstGeom>
        </p:spPr>
      </p:pic>
      <p:pic>
        <p:nvPicPr>
          <p:cNvPr id="1026" name="Picture 2" descr="Image result for east coast trains logo">
            <a:extLst>
              <a:ext uri="{FF2B5EF4-FFF2-40B4-BE49-F238E27FC236}">
                <a16:creationId xmlns:a16="http://schemas.microsoft.com/office/drawing/2014/main" id="{4872FF1F-FE6A-4389-B6F1-E4530E24CA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84386" y="0"/>
            <a:ext cx="1698770" cy="95555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Placeholder 10">
            <a:extLst>
              <a:ext uri="{FF2B5EF4-FFF2-40B4-BE49-F238E27FC236}">
                <a16:creationId xmlns:a16="http://schemas.microsoft.com/office/drawing/2014/main" id="{2098F40A-DE65-434C-A6E3-609D4B878CBD}"/>
              </a:ext>
            </a:extLst>
          </p:cNvPr>
          <p:cNvPicPr>
            <a:picLocks noGrp="1" noChangeAspect="1"/>
          </p:cNvPicPr>
          <p:nvPr>
            <p:ph type="pic" sz="quarter" idx="14"/>
          </p:nvPr>
        </p:nvPicPr>
        <p:blipFill>
          <a:blip r:embed="rId5">
            <a:extLst>
              <a:ext uri="{28A0092B-C50C-407E-A947-70E740481C1C}">
                <a14:useLocalDpi xmlns:a14="http://schemas.microsoft.com/office/drawing/2010/main" val="0"/>
              </a:ext>
            </a:extLst>
          </a:blip>
          <a:srcRect t="6078" b="6078"/>
          <a:stretch>
            <a:fillRect/>
          </a:stretch>
        </p:blipFill>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1770</TotalTime>
  <Words>251</Words>
  <Application>Microsoft Office PowerPoint</Application>
  <PresentationFormat>Widescreen</PresentationFormat>
  <Paragraphs>42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East Coast Trains’ innovative use of TV programming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Hannah McMullen</cp:lastModifiedBy>
  <cp:revision>45</cp:revision>
  <dcterms:created xsi:type="dcterms:W3CDTF">2018-11-16T11:43:00Z</dcterms:created>
  <dcterms:modified xsi:type="dcterms:W3CDTF">2019-08-01T16:08:15Z</dcterms:modified>
</cp:coreProperties>
</file>