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10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0823" autoAdjust="0"/>
  </p:normalViewPr>
  <p:slideViewPr>
    <p:cSldViewPr snapToGrid="0">
      <p:cViewPr varScale="1">
        <p:scale>
          <a:sx n="78" d="100"/>
          <a:sy n="78" d="100"/>
        </p:scale>
        <p:origin x="1872" y="90"/>
      </p:cViewPr>
      <p:guideLst/>
    </p:cSldViewPr>
  </p:slideViewPr>
  <p:notesTextViewPr>
    <p:cViewPr>
      <p:scale>
        <a:sx n="1" d="1"/>
        <a:sy n="1" d="1"/>
      </p:scale>
      <p:origin x="0" y="-1464"/>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5B6A22-EF1C-41DF-99AE-74E280B46008}" type="datetimeFigureOut">
              <a:rPr lang="en-GB" smtClean="0"/>
              <a:t>18/03/2026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4F2ED6-C14B-487E-8DB0-094FF79BFCED}" type="slidenum">
              <a:rPr lang="en-GB" smtClean="0"/>
              <a:t>‹#›</a:t>
            </a:fld>
            <a:endParaRPr lang="en-GB"/>
          </a:p>
        </p:txBody>
      </p:sp>
    </p:spTree>
    <p:extLst>
      <p:ext uri="{BB962C8B-B14F-4D97-AF65-F5344CB8AC3E}">
        <p14:creationId xmlns:p14="http://schemas.microsoft.com/office/powerpoint/2010/main" val="986111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The Challenge</a:t>
            </a:r>
            <a:endParaRPr lang="en-GB" sz="120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St. James’s Place is a leading UK financial advice provider, with a nearly 40-year track record of providing sound financial advice. Despite its success, the brand was unable to reach a wider audience, which can be seen by the brand having awareness levels at just 32% in the UK. </a:t>
            </a:r>
            <a:endParaRPr lang="en-GB" sz="120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St. James’s Place handed their media agency, Mindshare, a clear set of objectives. The campaign would need to increase spontaneous and prompted brand awareness among a target audience of culturally engaged ABC1 adults between 30 and 60. Along with this, the campaign would need to drive positive shifts in brand perception, positioning the brand as accessible, human and invaluable.</a:t>
            </a:r>
            <a:endParaRPr lang="en-GB" sz="1200" kern="1200" dirty="0">
              <a:solidFill>
                <a:schemeClr val="tx1"/>
              </a:solidFill>
              <a:effectLst/>
              <a:latin typeface="+mn-lt"/>
              <a:ea typeface="+mn-ea"/>
              <a:cs typeface="+mn-cs"/>
            </a:endParaRPr>
          </a:p>
          <a:p>
            <a:endParaRPr lang="en-GB" dirty="0"/>
          </a:p>
          <a:p>
            <a:r>
              <a:rPr lang="en-GB" sz="1200" b="1" kern="1200" dirty="0">
                <a:solidFill>
                  <a:schemeClr val="tx1"/>
                </a:solidFill>
                <a:effectLst/>
                <a:latin typeface="+mn-lt"/>
                <a:ea typeface="+mn-ea"/>
                <a:cs typeface="+mn-cs"/>
              </a:rPr>
              <a:t>The TV Solution</a:t>
            </a:r>
            <a:endParaRPr lang="en-GB" sz="120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Armed with insights, Mindshare got to work in crafting an approach that would deliver the results for St. James’s Place. They knew that the brand was a well-respected financial institution, but it needed to transcend this view and form deeper and more meaningful relationships with their target audience. Mindshare felt that the key to this was tapping into a shared passion, The Arts, and demonstrating the brand’s commitment to enriching lives beyond just financial portfolios.</a:t>
            </a:r>
            <a:endParaRPr lang="en-GB" sz="120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TV was selected as the lead channel thanks to its ability to establish credibility and deliver broad reach, ensuring the brand’s messaging resonated with as wide an audience as possible. Mindshare negotiated a partnership with Sky Arts - a beacon of cultural accessibility and enrichment. </a:t>
            </a:r>
            <a:endParaRPr lang="en-GB" sz="120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The challenge was to make the partnership resonate authentically and to show St. James’s Place as being genuinely committed to supporting and celebrating artistic endeavours. The big idea was to weave St. James’s Place’s ‘Invaluable advice’ philosophy into the fabric of Sky Arts. Alongside the channel sponsorship, they wanted to create content that resonated with the Sky Arts audience on an emotional level. </a:t>
            </a:r>
            <a:endParaRPr lang="en-GB" sz="1200" kern="1200" dirty="0">
              <a:solidFill>
                <a:schemeClr val="tx1"/>
              </a:solidFill>
              <a:effectLst/>
              <a:latin typeface="+mn-lt"/>
              <a:ea typeface="+mn-ea"/>
              <a:cs typeface="+mn-cs"/>
            </a:endParaRPr>
          </a:p>
          <a:p>
            <a:endParaRPr lang="en-GB" dirty="0"/>
          </a:p>
          <a:p>
            <a:r>
              <a:rPr lang="en-GB" sz="1200" b="1" kern="1200" dirty="0">
                <a:solidFill>
                  <a:schemeClr val="tx1"/>
                </a:solidFill>
                <a:effectLst/>
                <a:latin typeface="+mn-lt"/>
                <a:ea typeface="+mn-ea"/>
                <a:cs typeface="+mn-cs"/>
              </a:rPr>
              <a:t>Results</a:t>
            </a:r>
            <a:endParaRPr lang="en-GB" sz="120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St. James’s Place’s sponsorship of Sky Arts delivered a resounding success for the brand, delivering against the objectives and showing significant improvements in key brand metrics. </a:t>
            </a:r>
            <a:endParaRPr lang="en-GB" sz="120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Firstly, viewers aware of the partnership highlighted the synergy between brand and channel, with 28% of viewers aware of the sponsorship in some way. </a:t>
            </a:r>
            <a:endParaRPr lang="en-GB" sz="120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The creatives resonated with viewers and outperformed norms, with viewers agreeing that the sponsorship ‘told them something new’ and ‘improved my opinion’ both showing improvements.</a:t>
            </a:r>
            <a:endParaRPr lang="en-GB" sz="120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With the category seeing minimal changes, St. James’s Place recorded the biggest difference in viewers and viewers aware of the sponsorship, demonstrating the sponsorship’s positive impact:</a:t>
            </a:r>
            <a:endParaRPr lang="en-GB" sz="1200" kern="1200" dirty="0">
              <a:solidFill>
                <a:schemeClr val="tx1"/>
              </a:solidFill>
              <a:effectLst/>
              <a:latin typeface="+mn-lt"/>
              <a:ea typeface="+mn-ea"/>
              <a:cs typeface="+mn-cs"/>
            </a:endParaRPr>
          </a:p>
          <a:p>
            <a:pPr lvl="0"/>
            <a:r>
              <a:rPr lang="en-GB" sz="1200" b="0" kern="1200" dirty="0">
                <a:solidFill>
                  <a:schemeClr val="tx1"/>
                </a:solidFill>
                <a:effectLst/>
                <a:latin typeface="+mn-lt"/>
                <a:ea typeface="+mn-ea"/>
                <a:cs typeface="+mn-cs"/>
              </a:rPr>
              <a:t>125% in spontaneous and prompted awareness </a:t>
            </a:r>
            <a:endParaRPr lang="en-GB" sz="1200" kern="1200" dirty="0">
              <a:solidFill>
                <a:schemeClr val="tx1"/>
              </a:solidFill>
              <a:effectLst/>
              <a:latin typeface="+mn-lt"/>
              <a:ea typeface="+mn-ea"/>
              <a:cs typeface="+mn-cs"/>
            </a:endParaRPr>
          </a:p>
          <a:p>
            <a:pPr lvl="0"/>
            <a:r>
              <a:rPr lang="en-GB" sz="1200" b="0" kern="1200" dirty="0">
                <a:solidFill>
                  <a:schemeClr val="tx1"/>
                </a:solidFill>
                <a:effectLst/>
                <a:latin typeface="+mn-lt"/>
                <a:ea typeface="+mn-ea"/>
                <a:cs typeface="+mn-cs"/>
              </a:rPr>
              <a:t>73% of viewers reporting improved perceptions of St. James’s Place</a:t>
            </a:r>
            <a:endParaRPr lang="en-GB" sz="1200" kern="1200" dirty="0">
              <a:solidFill>
                <a:schemeClr val="tx1"/>
              </a:solidFill>
              <a:effectLst/>
              <a:latin typeface="+mn-lt"/>
              <a:ea typeface="+mn-ea"/>
              <a:cs typeface="+mn-cs"/>
            </a:endParaRPr>
          </a:p>
          <a:p>
            <a:pPr lvl="0"/>
            <a:r>
              <a:rPr lang="en-GB" sz="1200" b="0" kern="1200" dirty="0">
                <a:solidFill>
                  <a:schemeClr val="tx1"/>
                </a:solidFill>
                <a:effectLst/>
                <a:latin typeface="+mn-lt"/>
                <a:ea typeface="+mn-ea"/>
                <a:cs typeface="+mn-cs"/>
              </a:rPr>
              <a:t>80% of viewers associated ‘Invaluable Advice’ with achieving financial goals</a:t>
            </a:r>
            <a:endParaRPr lang="en-GB" sz="1200" kern="1200" dirty="0">
              <a:solidFill>
                <a:schemeClr val="tx1"/>
              </a:solidFill>
              <a:effectLst/>
              <a:latin typeface="+mn-lt"/>
              <a:ea typeface="+mn-ea"/>
              <a:cs typeface="+mn-cs"/>
            </a:endParaRPr>
          </a:p>
          <a:p>
            <a:pPr lvl="0"/>
            <a:r>
              <a:rPr lang="en-GB" sz="1200" b="0" kern="1200" dirty="0">
                <a:solidFill>
                  <a:schemeClr val="tx1"/>
                </a:solidFill>
                <a:effectLst/>
                <a:latin typeface="+mn-lt"/>
                <a:ea typeface="+mn-ea"/>
                <a:cs typeface="+mn-cs"/>
              </a:rPr>
              <a:t>76% of viewers expressed positive feeling toward St. James’s Place</a:t>
            </a:r>
            <a:endParaRPr lang="en-GB" sz="120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The campaign was a finalist in the Best Use of Sponsorship category at the TV Planning Awards 2025 and won the TV Sponsorship Award at the UK Sponsorship Awards 2025.  </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0DFD36-33EA-4DB4-B32D-6EBE0B1D449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61461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18/03/2026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154943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18/03/2026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861371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18/03/2026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6783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18/03/2026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086203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18/03/2026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872371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18/03/2026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836297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18/03/2026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680785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18/03/2026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765002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18/03/2026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654201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18/03/2026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47623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18/03/2026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2097263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18/03/2026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34136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18/03/2026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740633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18/03/2026</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a:p>
        </p:txBody>
      </p:sp>
    </p:spTree>
    <p:custDataLst>
      <p:tags r:id="rId1"/>
    </p:custDataLst>
    <p:extLst>
      <p:ext uri="{BB962C8B-B14F-4D97-AF65-F5344CB8AC3E}">
        <p14:creationId xmlns:p14="http://schemas.microsoft.com/office/powerpoint/2010/main" val="1252329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18/03/2026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424808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18/03/2026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549933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18/03/2026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07213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18/03/2026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127454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18/03/2026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498190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18/03/2026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340882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18/03/2026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70589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18/03/2026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2458413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18/03/2026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512923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E5681-5495-7C97-86BA-04FE618A14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00686EB-F49C-7596-3630-EA9C73F6D5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FDE3583-63D3-B3B9-D3D8-A02EB9BE4BE5}"/>
              </a:ext>
            </a:extLst>
          </p:cNvPr>
          <p:cNvSpPr>
            <a:spLocks noGrp="1"/>
          </p:cNvSpPr>
          <p:nvPr>
            <p:ph type="dt" sz="half" idx="10"/>
          </p:nvPr>
        </p:nvSpPr>
        <p:spPr/>
        <p:txBody>
          <a:bodyPr/>
          <a:lstStyle/>
          <a:p>
            <a:fld id="{CE9F1112-95FC-48AC-9B8F-A58D72F711CA}" type="datetimeFigureOut">
              <a:rPr lang="en-GB" smtClean="0"/>
              <a:t>18/03/2026</a:t>
            </a:fld>
            <a:endParaRPr lang="en-GB"/>
          </a:p>
        </p:txBody>
      </p:sp>
      <p:sp>
        <p:nvSpPr>
          <p:cNvPr id="5" name="Footer Placeholder 4">
            <a:extLst>
              <a:ext uri="{FF2B5EF4-FFF2-40B4-BE49-F238E27FC236}">
                <a16:creationId xmlns:a16="http://schemas.microsoft.com/office/drawing/2014/main" id="{3728881C-BAC9-A3B5-716D-DA74A69618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98AD51-5FE7-7F24-8DCD-AE45926F6FAC}"/>
              </a:ext>
            </a:extLst>
          </p:cNvPr>
          <p:cNvSpPr>
            <a:spLocks noGrp="1"/>
          </p:cNvSpPr>
          <p:nvPr>
            <p:ph type="sldNum" sz="quarter" idx="12"/>
          </p:nvPr>
        </p:nvSpPr>
        <p:spPr/>
        <p:txBody>
          <a:bodyPr/>
          <a:lstStyle/>
          <a:p>
            <a:fld id="{315039D5-A155-437D-9C5B-4308CFA9D3E6}" type="slidenum">
              <a:rPr lang="en-GB" smtClean="0"/>
              <a:t>‹#›</a:t>
            </a:fld>
            <a:endParaRPr lang="en-GB"/>
          </a:p>
        </p:txBody>
      </p:sp>
    </p:spTree>
    <p:extLst>
      <p:ext uri="{BB962C8B-B14F-4D97-AF65-F5344CB8AC3E}">
        <p14:creationId xmlns:p14="http://schemas.microsoft.com/office/powerpoint/2010/main" val="1670977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18/03/2026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433723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18/03/2026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317001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18/03/2026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294679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18/03/2026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093638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18/03/2026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157552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18/03/2026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Tree>
    <p:custDataLst>
      <p:tags r:id="rId1"/>
    </p:custDataLst>
    <p:extLst>
      <p:ext uri="{BB962C8B-B14F-4D97-AF65-F5344CB8AC3E}">
        <p14:creationId xmlns:p14="http://schemas.microsoft.com/office/powerpoint/2010/main" val="582851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18/03/2026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2844629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F493839-1DE8-A23F-AA15-A4D42AEE07A2}"/>
              </a:ext>
            </a:extLst>
          </p:cNvPr>
          <p:cNvSpPr>
            <a:spLocks noGrp="1"/>
          </p:cNvSpPr>
          <p:nvPr>
            <p:ph type="title"/>
          </p:nvPr>
        </p:nvSpPr>
        <p:spPr/>
        <p:txBody>
          <a:bodyPr>
            <a:normAutofit/>
          </a:bodyPr>
          <a:lstStyle/>
          <a:p>
            <a:r>
              <a:rPr lang="en-GB" sz="3200" dirty="0">
                <a:effectLst/>
                <a:latin typeface="Calibri" panose="020F0502020204030204" pitchFamily="34" charset="0"/>
                <a:ea typeface="Times New Roman" panose="02020603050405020304" pitchFamily="18" charset="0"/>
                <a:cs typeface="Times New Roman" panose="02020603050405020304" pitchFamily="18" charset="0"/>
              </a:rPr>
              <a:t>St. James’s Place: The (Sky) Art of building a partnership</a:t>
            </a:r>
            <a:endParaRPr lang="en-GB" dirty="0"/>
          </a:p>
        </p:txBody>
      </p:sp>
      <p:sp>
        <p:nvSpPr>
          <p:cNvPr id="11" name="TextBox 10">
            <a:extLst>
              <a:ext uri="{FF2B5EF4-FFF2-40B4-BE49-F238E27FC236}">
                <a16:creationId xmlns:a16="http://schemas.microsoft.com/office/drawing/2014/main" id="{CF0BE58F-C5A2-63CF-5E9C-828548CC96BD}"/>
              </a:ext>
            </a:extLst>
          </p:cNvPr>
          <p:cNvSpPr txBox="1"/>
          <p:nvPr/>
        </p:nvSpPr>
        <p:spPr>
          <a:xfrm>
            <a:off x="274707" y="1501144"/>
            <a:ext cx="5972571" cy="4524315"/>
          </a:xfrm>
          <a:prstGeom prst="rect">
            <a:avLst/>
          </a:prstGeom>
          <a:noFill/>
        </p:spPr>
        <p:txBody>
          <a:bodyPr wrap="square" rtlCol="0">
            <a:spAutoFit/>
          </a:bodyPr>
          <a:lstStyle/>
          <a:p>
            <a:pPr algn="l"/>
            <a:r>
              <a:rPr lang="en-GB" sz="1600" b="1" u="sng" dirty="0">
                <a:solidFill>
                  <a:schemeClr val="bg2"/>
                </a:solidFill>
              </a:rPr>
              <a:t>The Challenge:</a:t>
            </a:r>
          </a:p>
          <a:p>
            <a:pPr marL="285750" indent="-285750">
              <a:buFont typeface="Arial" panose="020B0604020202020204" pitchFamily="34" charset="0"/>
              <a:buChar char="•"/>
            </a:pPr>
            <a:r>
              <a:rPr lang="en-GB" sz="1600" dirty="0">
                <a:solidFill>
                  <a:schemeClr val="bg2"/>
                </a:solidFill>
                <a:effectLst/>
                <a:ea typeface="Calibri" panose="020F0502020204030204" pitchFamily="34" charset="0"/>
              </a:rPr>
              <a:t>St. James’s Place is a leading financial provider but despite its success, the brand was unable to reach a wider audience</a:t>
            </a:r>
          </a:p>
          <a:p>
            <a:pPr marL="285750" indent="-285750">
              <a:buFont typeface="Arial" panose="020B0604020202020204" pitchFamily="34" charset="0"/>
              <a:buChar char="•"/>
            </a:pPr>
            <a:r>
              <a:rPr lang="en-GB" sz="1600" dirty="0">
                <a:solidFill>
                  <a:schemeClr val="bg2"/>
                </a:solidFill>
                <a:ea typeface="Calibri" panose="020F0502020204030204" pitchFamily="34" charset="0"/>
              </a:rPr>
              <a:t>They wanted to raise brand awareness, amongst a target audience of culturally engaged ABC1 ads, aged 30 to 60 and  drive positive shifts in brand perception  </a:t>
            </a:r>
          </a:p>
          <a:p>
            <a:endParaRPr lang="en-GB" sz="1600" dirty="0">
              <a:solidFill>
                <a:schemeClr val="bg2"/>
              </a:solidFill>
            </a:endParaRPr>
          </a:p>
          <a:p>
            <a:pPr algn="l"/>
            <a:r>
              <a:rPr lang="en-GB" sz="1600" b="1" u="sng" dirty="0">
                <a:solidFill>
                  <a:schemeClr val="bg2"/>
                </a:solidFill>
              </a:rPr>
              <a:t>The Solution:</a:t>
            </a:r>
          </a:p>
          <a:p>
            <a:pPr marL="285750" indent="-285750">
              <a:buFont typeface="Arial" panose="020B0604020202020204" pitchFamily="34" charset="0"/>
              <a:buChar char="•"/>
            </a:pPr>
            <a:r>
              <a:rPr lang="en-GB" sz="1600" dirty="0">
                <a:solidFill>
                  <a:schemeClr val="bg2"/>
                </a:solidFill>
                <a:effectLst/>
                <a:ea typeface="Calibri" panose="020F0502020204030204" pitchFamily="34" charset="0"/>
              </a:rPr>
              <a:t>Mindshare felt that the key was tapping into a shared passion, The Arts</a:t>
            </a:r>
            <a:r>
              <a:rPr lang="en-GB" sz="1600" dirty="0">
                <a:solidFill>
                  <a:schemeClr val="bg2"/>
                </a:solidFill>
                <a:ea typeface="Calibri" panose="020F0502020204030204" pitchFamily="34" charset="0"/>
              </a:rPr>
              <a:t> </a:t>
            </a:r>
            <a:endParaRPr lang="en-GB" sz="1600" dirty="0">
              <a:solidFill>
                <a:schemeClr val="bg2"/>
              </a:solidFill>
              <a:effectLst/>
              <a:ea typeface="Calibri" panose="020F0502020204030204" pitchFamily="34" charset="0"/>
            </a:endParaRPr>
          </a:p>
          <a:p>
            <a:pPr marL="285750" indent="-285750">
              <a:buFont typeface="Arial" panose="020B0604020202020204" pitchFamily="34" charset="0"/>
              <a:buChar char="•"/>
            </a:pPr>
            <a:r>
              <a:rPr lang="en-GB" sz="1600" dirty="0">
                <a:solidFill>
                  <a:schemeClr val="bg2"/>
                </a:solidFill>
                <a:ea typeface="Calibri" panose="020F0502020204030204" pitchFamily="34" charset="0"/>
              </a:rPr>
              <a:t>They negotiated a partnership with Sky Arts </a:t>
            </a:r>
          </a:p>
          <a:p>
            <a:pPr marL="285750" indent="-285750">
              <a:buFont typeface="Arial" panose="020B0604020202020204" pitchFamily="34" charset="0"/>
              <a:buChar char="•"/>
            </a:pPr>
            <a:r>
              <a:rPr lang="en-GB" sz="1600" dirty="0">
                <a:solidFill>
                  <a:schemeClr val="bg2"/>
                </a:solidFill>
                <a:ea typeface="Calibri" panose="020F0502020204030204" pitchFamily="34" charset="0"/>
              </a:rPr>
              <a:t>Alongside the channel sponsorship, they created content that resonated with the Sky Arts audience on an emotional level</a:t>
            </a:r>
          </a:p>
          <a:p>
            <a:r>
              <a:rPr lang="en-GB" sz="1600" dirty="0">
                <a:solidFill>
                  <a:schemeClr val="bg2"/>
                </a:solidFill>
                <a:ea typeface="Calibri" panose="020F0502020204030204" pitchFamily="34" charset="0"/>
              </a:rPr>
              <a:t> </a:t>
            </a:r>
            <a:endParaRPr lang="en-GB" sz="1600" dirty="0">
              <a:solidFill>
                <a:schemeClr val="bg2"/>
              </a:solidFill>
            </a:endParaRPr>
          </a:p>
          <a:p>
            <a:pPr algn="l"/>
            <a:r>
              <a:rPr lang="en-GB" sz="1600" b="1" u="sng" dirty="0">
                <a:solidFill>
                  <a:schemeClr val="bg2"/>
                </a:solidFill>
              </a:rPr>
              <a:t>The Results:</a:t>
            </a:r>
          </a:p>
          <a:p>
            <a:pPr marL="285750" indent="-285750">
              <a:buFont typeface="Arial" panose="020B0604020202020204" pitchFamily="34" charset="0"/>
              <a:buChar char="•"/>
            </a:pPr>
            <a:r>
              <a:rPr lang="en-GB" sz="1600" dirty="0">
                <a:solidFill>
                  <a:schemeClr val="bg2"/>
                </a:solidFill>
                <a:ea typeface="Calibri" panose="020F0502020204030204" pitchFamily="34" charset="0"/>
              </a:rPr>
              <a:t>125% increase in spontaneous and prompted awareness</a:t>
            </a:r>
          </a:p>
          <a:p>
            <a:pPr marL="285750" indent="-285750">
              <a:buFont typeface="Arial" panose="020B0604020202020204" pitchFamily="34" charset="0"/>
              <a:buChar char="•"/>
            </a:pPr>
            <a:r>
              <a:rPr lang="en-GB" sz="1600" dirty="0">
                <a:solidFill>
                  <a:schemeClr val="bg2"/>
                </a:solidFill>
                <a:ea typeface="Calibri" panose="020F0502020204030204" pitchFamily="34" charset="0"/>
              </a:rPr>
              <a:t>76% of viewers expressed positive feeling towards St. James’s Place</a:t>
            </a:r>
            <a:endParaRPr lang="en-GB" sz="1600" dirty="0">
              <a:solidFill>
                <a:schemeClr val="bg2"/>
              </a:solidFill>
            </a:endParaRPr>
          </a:p>
        </p:txBody>
      </p:sp>
      <p:pic>
        <p:nvPicPr>
          <p:cNvPr id="4" name="Picture 3" descr="The image depicts two dancers performing an energetic routine in a modern, spacious dance studio, sponsored by Sky Arts and James's Place.&#10;&#10;AI-generated content may be incorrect.">
            <a:extLst>
              <a:ext uri="{FF2B5EF4-FFF2-40B4-BE49-F238E27FC236}">
                <a16:creationId xmlns:a16="http://schemas.microsoft.com/office/drawing/2014/main" id="{E098AF17-3B33-69A7-0C97-44410C3B44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08838" y="1931559"/>
            <a:ext cx="5220806" cy="2994882"/>
          </a:xfrm>
          <a:prstGeom prst="rect">
            <a:avLst/>
          </a:prstGeom>
        </p:spPr>
      </p:pic>
      <p:pic>
        <p:nvPicPr>
          <p:cNvPr id="7" name="Picture 6" descr="MindSHARE&#10;&#10;AI-generated content may be incorrect.">
            <a:extLst>
              <a:ext uri="{FF2B5EF4-FFF2-40B4-BE49-F238E27FC236}">
                <a16:creationId xmlns:a16="http://schemas.microsoft.com/office/drawing/2014/main" id="{DC8F5C05-A1E7-0751-B001-5F76120467C8}"/>
              </a:ext>
            </a:extLst>
          </p:cNvPr>
          <p:cNvPicPr>
            <a:picLocks noChangeAspect="1"/>
          </p:cNvPicPr>
          <p:nvPr/>
        </p:nvPicPr>
        <p:blipFill>
          <a:blip r:embed="rId4">
            <a:extLst>
              <a:ext uri="{28A0092B-C50C-407E-A947-70E740481C1C}">
                <a14:useLocalDpi xmlns:a14="http://schemas.microsoft.com/office/drawing/2010/main" val="0"/>
              </a:ext>
            </a:extLst>
          </a:blip>
          <a:srcRect t="35995" b="34816"/>
          <a:stretch>
            <a:fillRect/>
          </a:stretch>
        </p:blipFill>
        <p:spPr>
          <a:xfrm>
            <a:off x="9032011" y="616927"/>
            <a:ext cx="2697633" cy="442922"/>
          </a:xfrm>
          <a:prstGeom prst="rect">
            <a:avLst/>
          </a:prstGeom>
        </p:spPr>
      </p:pic>
      <p:pic>
        <p:nvPicPr>
          <p:cNvPr id="9" name="Picture 8" descr="One to One Financial Advice.&#10;&#10;AI-generated content may be incorrect.">
            <a:extLst>
              <a:ext uri="{FF2B5EF4-FFF2-40B4-BE49-F238E27FC236}">
                <a16:creationId xmlns:a16="http://schemas.microsoft.com/office/drawing/2014/main" id="{DAFBE29C-8CDB-FA77-D795-D535A09AB4E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74781" y="111213"/>
            <a:ext cx="2012019" cy="1592245"/>
          </a:xfrm>
          <a:prstGeom prst="rect">
            <a:avLst/>
          </a:prstGeom>
        </p:spPr>
      </p:pic>
    </p:spTree>
    <p:extLst>
      <p:ext uri="{BB962C8B-B14F-4D97-AF65-F5344CB8AC3E}">
        <p14:creationId xmlns:p14="http://schemas.microsoft.com/office/powerpoint/2010/main" val="2889476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3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663</Words>
  <Application>Microsoft Office PowerPoint</Application>
  <PresentationFormat>Widescreen</PresentationFormat>
  <Paragraphs>35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3_Thinkbox</vt:lpstr>
      <vt:lpstr>St. James’s Place: The (Sky) Art of building a partnership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Volvo: using premium TV content to build a premium brand</dc:title>
  <dc:creator>Harry Ward Masters</dc:creator>
  <cp:lastModifiedBy>Zoe Harkness</cp:lastModifiedBy>
  <cp:revision>8</cp:revision>
  <dcterms:created xsi:type="dcterms:W3CDTF">2023-08-07T12:56:43Z</dcterms:created>
  <dcterms:modified xsi:type="dcterms:W3CDTF">2026-03-18T13:30:24Z</dcterms:modified>
</cp:coreProperties>
</file>