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70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C8FF"/>
    <a:srgbClr val="39ACFF"/>
    <a:srgbClr val="000000"/>
    <a:srgbClr val="004F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60" autoAdjust="0"/>
    <p:restoredTop sz="68428" autoAdjust="0"/>
  </p:normalViewPr>
  <p:slideViewPr>
    <p:cSldViewPr snapToGrid="0">
      <p:cViewPr varScale="1">
        <p:scale>
          <a:sx n="73" d="100"/>
          <a:sy n="73" d="100"/>
        </p:scale>
        <p:origin x="21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C727F8-A33B-4492-879F-4827FC9D2527}" type="datetimeFigureOut">
              <a:rPr lang="en-GB" smtClean="0"/>
              <a:t>12/09/2019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F4BFFE-AA9D-476F-A275-7AE7429F8649}" type="slidenum">
              <a:rPr lang="en-GB" smtClean="0"/>
              <a:t>‹#›</a:t>
            </a:fld>
            <a:endParaRPr lang="en-GB"/>
          </a:p>
        </p:txBody>
      </p:sp>
    </p:spTree>
    <p:extLst>
      <p:ext uri="{BB962C8B-B14F-4D97-AF65-F5344CB8AC3E}">
        <p14:creationId xmlns:p14="http://schemas.microsoft.com/office/powerpoint/2010/main" val="3470023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thinkbox.tv/Case-studies/Morrisons"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The Challenge</a:t>
            </a:r>
          </a:p>
          <a:p>
            <a:r>
              <a:rPr lang="en-US" sz="1200" b="0" i="0" kern="1200" dirty="0">
                <a:solidFill>
                  <a:schemeClr val="tx1"/>
                </a:solidFill>
                <a:effectLst/>
                <a:latin typeface="+mn-lt"/>
                <a:ea typeface="+mn-ea"/>
                <a:cs typeface="+mn-cs"/>
              </a:rPr>
              <a:t>2012 had been a difficult year for Morrisons with a decline in sales and competition as fierce as ever. However, Morrisons had a strong product offering in that they fully train all of their butchers, bakers and cake makers, as they believe that customers value the expertise of the people they entrust with their family’s food. The challenge was to reconnect with family shoppers as well as showcasing the Market Street Specialists as they prepared fresh food in store each day.</a:t>
            </a:r>
          </a:p>
          <a:p>
            <a:r>
              <a:rPr lang="en-US" sz="1200" b="0" i="0" kern="1200" dirty="0">
                <a:solidFill>
                  <a:schemeClr val="tx1"/>
                </a:solidFill>
                <a:effectLst/>
                <a:latin typeface="+mn-lt"/>
                <a:ea typeface="+mn-ea"/>
                <a:cs typeface="+mn-cs"/>
              </a:rPr>
              <a:t>They wanted to find a way of </a:t>
            </a:r>
            <a:r>
              <a:rPr lang="en-US" sz="1200" b="0" i="0" kern="1200" dirty="0" err="1">
                <a:solidFill>
                  <a:schemeClr val="tx1"/>
                </a:solidFill>
                <a:effectLst/>
                <a:latin typeface="+mn-lt"/>
                <a:ea typeface="+mn-ea"/>
                <a:cs typeface="+mn-cs"/>
              </a:rPr>
              <a:t>emphasising</a:t>
            </a:r>
            <a:r>
              <a:rPr lang="en-US" sz="1200" b="0" i="0" kern="1200" dirty="0">
                <a:solidFill>
                  <a:schemeClr val="tx1"/>
                </a:solidFill>
                <a:effectLst/>
                <a:latin typeface="+mn-lt"/>
                <a:ea typeface="+mn-ea"/>
                <a:cs typeface="+mn-cs"/>
              </a:rPr>
              <a:t> the skills of their specialists in a relevant and engaging way, as well as driving mass reach against their core family audience. In addition, they wanted to drive participation and engagement. Their specific objectives were to:</a:t>
            </a:r>
          </a:p>
          <a:p>
            <a:r>
              <a:rPr lang="en-US" sz="1200" b="0" i="0" kern="1200" dirty="0">
                <a:solidFill>
                  <a:schemeClr val="tx1"/>
                </a:solidFill>
                <a:effectLst/>
                <a:latin typeface="+mn-lt"/>
                <a:ea typeface="+mn-ea"/>
                <a:cs typeface="+mn-cs"/>
              </a:rPr>
              <a:t>Increase brand perceptions of Morrisons as a friendly and straight forward brand </a:t>
            </a:r>
          </a:p>
          <a:p>
            <a:r>
              <a:rPr lang="en-US" sz="1200" b="0" i="0" kern="1200" dirty="0">
                <a:solidFill>
                  <a:schemeClr val="tx1"/>
                </a:solidFill>
                <a:effectLst/>
                <a:latin typeface="+mn-lt"/>
                <a:ea typeface="+mn-ea"/>
                <a:cs typeface="+mn-cs"/>
              </a:rPr>
              <a:t>Engage a family audience in a relevant and contextual way to improve brand consideration</a:t>
            </a:r>
          </a:p>
          <a:p>
            <a:r>
              <a:rPr lang="en-US" sz="1200" b="0" i="0" kern="1200" dirty="0">
                <a:solidFill>
                  <a:schemeClr val="tx1"/>
                </a:solidFill>
                <a:effectLst/>
                <a:latin typeface="+mn-lt"/>
                <a:ea typeface="+mn-ea"/>
                <a:cs typeface="+mn-cs"/>
              </a:rPr>
              <a:t>Deliver a communications piece that connected with Morrisons staff</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The TV Solution</a:t>
            </a:r>
          </a:p>
          <a:p>
            <a:r>
              <a:rPr lang="en-US" sz="1200" b="0" i="0" kern="1200" dirty="0" err="1">
                <a:solidFill>
                  <a:schemeClr val="tx1"/>
                </a:solidFill>
                <a:effectLst/>
                <a:latin typeface="+mn-lt"/>
                <a:ea typeface="+mn-ea"/>
                <a:cs typeface="+mn-cs"/>
              </a:rPr>
              <a:t>Morrisons’s</a:t>
            </a:r>
            <a:r>
              <a:rPr lang="en-US" sz="1200" b="0" i="0" kern="1200" dirty="0">
                <a:solidFill>
                  <a:schemeClr val="tx1"/>
                </a:solidFill>
                <a:effectLst/>
                <a:latin typeface="+mn-lt"/>
                <a:ea typeface="+mn-ea"/>
                <a:cs typeface="+mn-cs"/>
              </a:rPr>
              <a:t> media agency, MEC, along with ITV, recommended associating the brand with TV personalities Ant and Dec, as much-loved personalities can help viewers establish an emotional bond with brands. Working with ITV, they developed a partnership with two of ITV’s biggest shows – Saturday Night Takeaway and Britain’s Got Talent. The sponsorship campaign would deliver mass reach against their core family audience and also drive participation and engagement. It would mean that Morrisons effectively would ‘own’ Saturday nights on ITV across four months as these shows ran from February to June 2013.</a:t>
            </a:r>
          </a:p>
          <a:p>
            <a:r>
              <a:rPr lang="en-US" sz="1200" b="0" i="0" kern="1200" dirty="0">
                <a:solidFill>
                  <a:schemeClr val="tx1"/>
                </a:solidFill>
                <a:effectLst/>
                <a:latin typeface="+mn-lt"/>
                <a:ea typeface="+mn-ea"/>
                <a:cs typeface="+mn-cs"/>
              </a:rPr>
              <a:t>The sponsorship idents around the two </a:t>
            </a:r>
            <a:r>
              <a:rPr lang="en-US" sz="1200" b="0" i="0" kern="1200" dirty="0" err="1">
                <a:solidFill>
                  <a:schemeClr val="tx1"/>
                </a:solidFill>
                <a:effectLst/>
                <a:latin typeface="+mn-lt"/>
                <a:ea typeface="+mn-ea"/>
                <a:cs typeface="+mn-cs"/>
              </a:rPr>
              <a:t>programmes</a:t>
            </a:r>
            <a:r>
              <a:rPr lang="en-US" sz="1200" b="0" i="0" kern="1200" dirty="0">
                <a:solidFill>
                  <a:schemeClr val="tx1"/>
                </a:solidFill>
                <a:effectLst/>
                <a:latin typeface="+mn-lt"/>
                <a:ea typeface="+mn-ea"/>
                <a:cs typeface="+mn-cs"/>
              </a:rPr>
              <a:t> featured real Morrisons specialists showcasing their skills and knowledge in an entertaining way. In addition, they negotiated a talent agreement with Ant and Dec so the popular pair featured in their TV spots. In the ads, created by DLKW Lowe, they were seen working alongside Morrisons specialists in store and so became brand ambassadors through the ‘Market Street’ narrative.  </a:t>
            </a:r>
          </a:p>
          <a:p>
            <a:r>
              <a:rPr lang="en-US" sz="1200" b="0" i="0" kern="1200" dirty="0">
                <a:solidFill>
                  <a:schemeClr val="tx1"/>
                </a:solidFill>
                <a:effectLst/>
                <a:latin typeface="+mn-lt"/>
                <a:ea typeface="+mn-ea"/>
                <a:cs typeface="+mn-cs"/>
              </a:rPr>
              <a:t>The activation of the partnership spanned all available touch points and included the following:</a:t>
            </a:r>
          </a:p>
          <a:p>
            <a:r>
              <a:rPr lang="en-US" sz="1200" b="0" i="0" kern="1200" dirty="0">
                <a:solidFill>
                  <a:schemeClr val="tx1"/>
                </a:solidFill>
                <a:effectLst/>
                <a:latin typeface="+mn-lt"/>
                <a:ea typeface="+mn-ea"/>
                <a:cs typeface="+mn-cs"/>
              </a:rPr>
              <a:t>Ant and Dec met Morrisons staff and starred in internal content material</a:t>
            </a:r>
          </a:p>
          <a:p>
            <a:r>
              <a:rPr lang="en-US" sz="1200" b="0" i="0" kern="1200" dirty="0">
                <a:solidFill>
                  <a:schemeClr val="tx1"/>
                </a:solidFill>
                <a:effectLst/>
                <a:latin typeface="+mn-lt"/>
                <a:ea typeface="+mn-ea"/>
                <a:cs typeface="+mn-cs"/>
              </a:rPr>
              <a:t>High achieving staff were given show tickets plus meet and greets with Ant &amp; Dec</a:t>
            </a:r>
          </a:p>
          <a:p>
            <a:r>
              <a:rPr lang="en-US" sz="1200" b="0" i="0" kern="1200" dirty="0">
                <a:solidFill>
                  <a:schemeClr val="tx1"/>
                </a:solidFill>
                <a:effectLst/>
                <a:latin typeface="+mn-lt"/>
                <a:ea typeface="+mn-ea"/>
                <a:cs typeface="+mn-cs"/>
              </a:rPr>
              <a:t>A company-wide talent competition</a:t>
            </a:r>
          </a:p>
          <a:p>
            <a:r>
              <a:rPr lang="en-US" sz="1200" b="0" i="0" kern="1200" dirty="0">
                <a:solidFill>
                  <a:schemeClr val="tx1"/>
                </a:solidFill>
                <a:effectLst/>
                <a:latin typeface="+mn-lt"/>
                <a:ea typeface="+mn-ea"/>
                <a:cs typeface="+mn-cs"/>
              </a:rPr>
              <a:t>Ant &amp; Dec made an appearance at the company’s annual conference</a:t>
            </a:r>
          </a:p>
          <a:p>
            <a:r>
              <a:rPr lang="en-US" sz="1200" b="0" i="0" kern="1200" dirty="0">
                <a:solidFill>
                  <a:schemeClr val="tx1"/>
                </a:solidFill>
                <a:effectLst/>
                <a:latin typeface="+mn-lt"/>
                <a:ea typeface="+mn-ea"/>
                <a:cs typeface="+mn-cs"/>
              </a:rPr>
              <a:t>11 million customers received Ant &amp; Dec game cards for a weekly on-screen draw</a:t>
            </a:r>
          </a:p>
          <a:p>
            <a:r>
              <a:rPr lang="en-US" sz="1200" b="0" i="0" kern="1200" dirty="0">
                <a:solidFill>
                  <a:schemeClr val="tx1"/>
                </a:solidFill>
                <a:effectLst/>
                <a:latin typeface="+mn-lt"/>
                <a:ea typeface="+mn-ea"/>
                <a:cs typeface="+mn-cs"/>
              </a:rPr>
              <a:t>Saturday Night Takeaway branded meal packages were created with point of sale material in store</a:t>
            </a:r>
          </a:p>
          <a:p>
            <a:r>
              <a:rPr lang="en-US" sz="1200" b="0" i="0" kern="1200" dirty="0">
                <a:solidFill>
                  <a:schemeClr val="tx1"/>
                </a:solidFill>
                <a:effectLst/>
                <a:latin typeface="+mn-lt"/>
                <a:ea typeface="+mn-ea"/>
                <a:cs typeface="+mn-cs"/>
              </a:rPr>
              <a:t>Britain’s Got Talent held mobile auditions at Morrisons stores and also placed supportive banners outside finalists’ local stores</a:t>
            </a:r>
          </a:p>
          <a:p>
            <a:r>
              <a:rPr lang="en-US" sz="1200" b="0" i="0" kern="1200" dirty="0">
                <a:solidFill>
                  <a:schemeClr val="tx1"/>
                </a:solidFill>
                <a:effectLst/>
                <a:latin typeface="+mn-lt"/>
                <a:ea typeface="+mn-ea"/>
                <a:cs typeface="+mn-cs"/>
              </a:rPr>
              <a:t>Content for online was produced showing Ant and Dec spending a day at a Morrisons store. This showed them learning how to bake cakes and prepare octopus. They were also filmed at a Morrisons farm and a fishing trawler.</a:t>
            </a:r>
          </a:p>
          <a:p>
            <a:r>
              <a:rPr lang="en-US" sz="1200" b="0" i="0" kern="1200" dirty="0">
                <a:solidFill>
                  <a:schemeClr val="tx1"/>
                </a:solidFill>
                <a:effectLst/>
                <a:latin typeface="+mn-lt"/>
                <a:ea typeface="+mn-ea"/>
                <a:cs typeface="+mn-cs"/>
              </a:rPr>
              <a:t>Ant and Dec seeded content on social media</a:t>
            </a:r>
          </a:p>
          <a:p>
            <a:r>
              <a:rPr lang="en-US" sz="1200" b="0" i="0" kern="1200" dirty="0">
                <a:solidFill>
                  <a:schemeClr val="tx1"/>
                </a:solidFill>
                <a:effectLst/>
                <a:latin typeface="+mn-lt"/>
                <a:ea typeface="+mn-ea"/>
                <a:cs typeface="+mn-cs"/>
              </a:rPr>
              <a:t>Bespoke online app games were created, including ‘Studio Rush’ where players had to navigate Ant &amp; Dec through a Morrisons store to get them to the studio in time for the show</a:t>
            </a:r>
          </a:p>
          <a:p>
            <a:r>
              <a:rPr lang="en-US" sz="1200" b="0" i="0" kern="1200" dirty="0">
                <a:solidFill>
                  <a:schemeClr val="tx1"/>
                </a:solidFill>
                <a:effectLst/>
                <a:latin typeface="+mn-lt"/>
                <a:ea typeface="+mn-ea"/>
                <a:cs typeface="+mn-cs"/>
              </a:rPr>
              <a:t>In addition, bespoke content for online was produced showing little Ant and Dec learning how to make cupcakes and meatballs with the Morrisons chefs</a:t>
            </a:r>
          </a:p>
          <a:p>
            <a:r>
              <a:rPr lang="en-US" sz="1200" b="0" i="0" kern="1200" dirty="0">
                <a:solidFill>
                  <a:schemeClr val="tx1"/>
                </a:solidFill>
                <a:effectLst/>
                <a:latin typeface="+mn-lt"/>
                <a:ea typeface="+mn-ea"/>
                <a:cs typeface="+mn-cs"/>
              </a:rPr>
              <a:t>The TV activity was supported by advertising in cinema   </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Results</a:t>
            </a:r>
          </a:p>
          <a:p>
            <a:r>
              <a:rPr lang="en-US" sz="1200" b="0" i="0" kern="1200" dirty="0">
                <a:solidFill>
                  <a:schemeClr val="tx1"/>
                </a:solidFill>
                <a:effectLst/>
                <a:latin typeface="+mn-lt"/>
                <a:ea typeface="+mn-ea"/>
                <a:cs typeface="+mn-cs"/>
              </a:rPr>
              <a:t>The campaign delivered an ROI of double the category average (Source: </a:t>
            </a:r>
            <a:r>
              <a:rPr lang="en-US" sz="1200" b="0" i="0" kern="1200" dirty="0" err="1">
                <a:solidFill>
                  <a:schemeClr val="tx1"/>
                </a:solidFill>
                <a:effectLst/>
                <a:latin typeface="+mn-lt"/>
                <a:ea typeface="+mn-ea"/>
                <a:cs typeface="+mn-cs"/>
              </a:rPr>
              <a:t>Ohal</a:t>
            </a:r>
            <a:r>
              <a:rPr lang="en-US" sz="1200" b="0" i="0" kern="1200" dirty="0">
                <a:solidFill>
                  <a:schemeClr val="tx1"/>
                </a:solidFill>
                <a:effectLst/>
                <a:latin typeface="+mn-lt"/>
                <a:ea typeface="+mn-ea"/>
                <a:cs typeface="+mn-cs"/>
              </a:rPr>
              <a:t>)</a:t>
            </a:r>
          </a:p>
          <a:p>
            <a:r>
              <a:rPr lang="en-US" sz="1200" b="0" i="0" kern="1200" dirty="0">
                <a:solidFill>
                  <a:schemeClr val="tx1"/>
                </a:solidFill>
                <a:effectLst/>
                <a:latin typeface="+mn-lt"/>
                <a:ea typeface="+mn-ea"/>
                <a:cs typeface="+mn-cs"/>
              </a:rPr>
              <a:t>The Saturday Night Takeaway Meal Deal accounted for 1 in 4 of every supermarket Indian Takeaways sold during the show’s air-dates (Source: Kantar)</a:t>
            </a:r>
          </a:p>
          <a:p>
            <a:r>
              <a:rPr lang="en-US" sz="1200" b="0" i="0" kern="1200" dirty="0">
                <a:solidFill>
                  <a:schemeClr val="tx1"/>
                </a:solidFill>
                <a:effectLst/>
                <a:latin typeface="+mn-lt"/>
                <a:ea typeface="+mn-ea"/>
                <a:cs typeface="+mn-cs"/>
              </a:rPr>
              <a:t>The campaign reached over 85% of target customers (Source: BARB)</a:t>
            </a:r>
          </a:p>
          <a:p>
            <a:r>
              <a:rPr lang="en-US" sz="1200" b="0" i="0" kern="1200" dirty="0">
                <a:solidFill>
                  <a:schemeClr val="tx1"/>
                </a:solidFill>
                <a:effectLst/>
                <a:latin typeface="+mn-lt"/>
                <a:ea typeface="+mn-ea"/>
                <a:cs typeface="+mn-cs"/>
              </a:rPr>
              <a:t>Over 2.4 million shoppers entered the Saturday Night Takeaway Prize Draw online</a:t>
            </a:r>
          </a:p>
          <a:p>
            <a:r>
              <a:rPr lang="en-US" sz="1200" b="0" i="0" kern="1200" dirty="0">
                <a:solidFill>
                  <a:schemeClr val="tx1"/>
                </a:solidFill>
                <a:effectLst/>
                <a:latin typeface="+mn-lt"/>
                <a:ea typeface="+mn-ea"/>
                <a:cs typeface="+mn-cs"/>
              </a:rPr>
              <a:t>Brand image metrics were also improved as a result of this campaign, particularly for the measures of friendly service and straight forward product (Source: </a:t>
            </a:r>
            <a:r>
              <a:rPr lang="en-US" sz="1200" b="0" i="0" kern="1200" dirty="0" err="1">
                <a:solidFill>
                  <a:schemeClr val="tx1"/>
                </a:solidFill>
                <a:effectLst/>
                <a:latin typeface="+mn-lt"/>
                <a:ea typeface="+mn-ea"/>
                <a:cs typeface="+mn-cs"/>
              </a:rPr>
              <a:t>Millward</a:t>
            </a:r>
            <a:r>
              <a:rPr lang="en-US" sz="1200" b="0" i="0" kern="1200" dirty="0">
                <a:solidFill>
                  <a:schemeClr val="tx1"/>
                </a:solidFill>
                <a:effectLst/>
                <a:latin typeface="+mn-lt"/>
                <a:ea typeface="+mn-ea"/>
                <a:cs typeface="+mn-cs"/>
              </a:rPr>
              <a:t> Brown)</a:t>
            </a:r>
          </a:p>
          <a:p>
            <a:r>
              <a:rPr lang="en-US" sz="1200" b="0" i="0" kern="1200" dirty="0">
                <a:solidFill>
                  <a:schemeClr val="tx1"/>
                </a:solidFill>
                <a:effectLst/>
                <a:latin typeface="+mn-lt"/>
                <a:ea typeface="+mn-ea"/>
                <a:cs typeface="+mn-cs"/>
              </a:rPr>
              <a:t>Viewers of the sponsorship are 70% more likely to consider shopping at Morrisons (source: </a:t>
            </a:r>
            <a:r>
              <a:rPr lang="en-US" sz="1200" b="0" i="0" kern="1200" dirty="0" err="1">
                <a:solidFill>
                  <a:schemeClr val="tx1"/>
                </a:solidFill>
                <a:effectLst/>
                <a:latin typeface="+mn-lt"/>
                <a:ea typeface="+mn-ea"/>
                <a:cs typeface="+mn-cs"/>
              </a:rPr>
              <a:t>Millward</a:t>
            </a:r>
            <a:r>
              <a:rPr lang="en-US" sz="1200" b="0" i="0" kern="1200" dirty="0">
                <a:solidFill>
                  <a:schemeClr val="tx1"/>
                </a:solidFill>
                <a:effectLst/>
                <a:latin typeface="+mn-lt"/>
                <a:ea typeface="+mn-ea"/>
                <a:cs typeface="+mn-cs"/>
              </a:rPr>
              <a:t> Brown)</a:t>
            </a:r>
          </a:p>
          <a:p>
            <a:r>
              <a:rPr lang="en-US" sz="1200" b="0" i="0" kern="1200" dirty="0">
                <a:solidFill>
                  <a:schemeClr val="tx1"/>
                </a:solidFill>
                <a:effectLst/>
                <a:latin typeface="+mn-lt"/>
                <a:ea typeface="+mn-ea"/>
                <a:cs typeface="+mn-cs"/>
              </a:rPr>
              <a:t>More than 1,000 Morrisons staff attended hospitality at either SNT or BGT and the feedback was universally positive, with a significant feeling of inclusion and excitement delivered by this partnership</a:t>
            </a:r>
          </a:p>
          <a:p>
            <a:endParaRPr lang="en-GB" dirty="0"/>
          </a:p>
          <a:p>
            <a:r>
              <a:rPr lang="en-GB" dirty="0"/>
              <a:t>To read the full case study and access the creative visit: </a:t>
            </a:r>
            <a:r>
              <a:rPr lang="en-GB" dirty="0">
                <a:hlinkClick r:id="rId3"/>
              </a:rPr>
              <a:t>https://www.thinkbox.tv/Case-studies/Morrisons</a:t>
            </a:r>
            <a:endParaRPr lang="en-GB" dirty="0"/>
          </a:p>
        </p:txBody>
      </p:sp>
      <p:sp>
        <p:nvSpPr>
          <p:cNvPr id="4" name="Slide Number Placeholder 3"/>
          <p:cNvSpPr>
            <a:spLocks noGrp="1"/>
          </p:cNvSpPr>
          <p:nvPr>
            <p:ph type="sldNum" sz="quarter" idx="5"/>
          </p:nvPr>
        </p:nvSpPr>
        <p:spPr/>
        <p:txBody>
          <a:bodyPr/>
          <a:lstStyle/>
          <a:p>
            <a:fld id="{9EF4BFFE-AA9D-476F-A275-7AE7429F8649}" type="slidenum">
              <a:rPr lang="en-GB" smtClean="0"/>
              <a:t>1</a:t>
            </a:fld>
            <a:endParaRPr lang="en-GB"/>
          </a:p>
        </p:txBody>
      </p:sp>
    </p:spTree>
    <p:extLst>
      <p:ext uri="{BB962C8B-B14F-4D97-AF65-F5344CB8AC3E}">
        <p14:creationId xmlns:p14="http://schemas.microsoft.com/office/powerpoint/2010/main" val="20016594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12/09/2019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1902247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12/09/2019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752600"/>
            <a:ext cx="6342907" cy="351313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017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12/09/2019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5442018"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920129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12/09/2019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4"/>
          </p:nvPr>
        </p:nvSpPr>
        <p:spPr>
          <a:xfrm>
            <a:off x="5226050" y="1752600"/>
            <a:ext cx="3159193"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553381" y="1752600"/>
            <a:ext cx="3159193" cy="1672994"/>
          </a:xfrm>
          <a:prstGeom prst="rect">
            <a:avLst/>
          </a:prstGeom>
          <a:solidFill>
            <a:schemeClr val="bg1">
              <a:lumMod val="85000"/>
            </a:schemeClr>
          </a:solidFill>
        </p:spPr>
        <p:txBody>
          <a:bodyPr/>
          <a:lstStyle/>
          <a:p>
            <a:endParaRPr lang="en-GB" dirty="0"/>
          </a:p>
        </p:txBody>
      </p:sp>
      <p:sp>
        <p:nvSpPr>
          <p:cNvPr id="13" name="Picture Placeholder 8"/>
          <p:cNvSpPr>
            <a:spLocks noGrp="1"/>
          </p:cNvSpPr>
          <p:nvPr>
            <p:ph type="pic" sz="quarter" idx="16"/>
          </p:nvPr>
        </p:nvSpPr>
        <p:spPr>
          <a:xfrm>
            <a:off x="8553381" y="3592744"/>
            <a:ext cx="3159193"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5226050" y="3592744"/>
            <a:ext cx="3159193"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714879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752600"/>
            <a:ext cx="3645289"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752600"/>
            <a:ext cx="3645289" cy="1672994"/>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752600"/>
            <a:ext cx="3645289" cy="1672994"/>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12/09/2019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592744"/>
            <a:ext cx="3645289"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592744"/>
            <a:ext cx="3645289"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592744"/>
            <a:ext cx="3645289" cy="1672994"/>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3130571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50653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12/09/2019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4066838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12/09/2019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368739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814300"/>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12/09/2019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50693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12/09/2019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321727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12/09/2019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414207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x Video">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12/09/2019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100194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12/09/2019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3088183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12/09/2019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942009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12/09/2019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268006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12/09/2019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366409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12/09/2019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4058780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12/09/2019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177316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12/09/2019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37565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12/09/2019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988479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12/09/2019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2304590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64"/>
            <a:ext cx="10094912" cy="957509"/>
          </a:xfrm>
        </p:spPr>
        <p:txBody>
          <a:bodyPr/>
          <a:lstStyle/>
          <a:p>
            <a:r>
              <a:rPr lang="en-US"/>
              <a:t>Click to edit Master title style</a:t>
            </a:r>
            <a:endParaRPr lang="en-GB" dirty="0"/>
          </a:p>
        </p:txBody>
      </p:sp>
      <p:sp>
        <p:nvSpPr>
          <p:cNvPr id="3" name="Content Placeholder 2"/>
          <p:cNvSpPr>
            <a:spLocks noGrp="1"/>
          </p:cNvSpPr>
          <p:nvPr>
            <p:ph idx="1"/>
          </p:nvPr>
        </p:nvSpPr>
        <p:spPr>
          <a:xfrm>
            <a:off x="609600" y="1207293"/>
            <a:ext cx="11150600" cy="5006016"/>
          </a:xfrm>
        </p:spPr>
        <p:txBody>
          <a:bodyPr/>
          <a:lstStyle>
            <a:lvl1pPr>
              <a:defRPr sz="1867"/>
            </a:lvl1pPr>
            <a:lvl2pPr>
              <a:defRPr sz="1600"/>
            </a:lvl2pPr>
            <a:lvl3pPr>
              <a:defRPr sz="1467"/>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59585B9F-EF5C-4314-BCBC-A6F82ED753B2}" type="datetimeFigureOut">
              <a:rPr lang="en-GB" smtClean="0">
                <a:solidFill>
                  <a:srgbClr val="515254">
                    <a:tint val="75000"/>
                  </a:srgbClr>
                </a:solidFill>
              </a:rPr>
              <a:pPr/>
              <a:t>12/09/2019</a:t>
            </a:fld>
            <a:endParaRPr lang="en-GB">
              <a:solidFill>
                <a:srgbClr val="515254">
                  <a:tint val="75000"/>
                </a:srgbClr>
              </a:solidFill>
            </a:endParaRPr>
          </a:p>
        </p:txBody>
      </p:sp>
      <p:sp>
        <p:nvSpPr>
          <p:cNvPr id="5" name="Footer Placeholder 4"/>
          <p:cNvSpPr>
            <a:spLocks noGrp="1"/>
          </p:cNvSpPr>
          <p:nvPr>
            <p:ph type="ftr" sz="quarter" idx="11"/>
          </p:nvPr>
        </p:nvSpPr>
        <p:spPr/>
        <p:txBody>
          <a:bodyPr/>
          <a:lstStyle/>
          <a:p>
            <a:endParaRPr lang="en-GB">
              <a:solidFill>
                <a:srgbClr val="515254">
                  <a:tint val="75000"/>
                </a:srgbClr>
              </a:solidFill>
            </a:endParaRPr>
          </a:p>
        </p:txBody>
      </p:sp>
      <p:sp>
        <p:nvSpPr>
          <p:cNvPr id="6" name="Slide Number Placeholder 5"/>
          <p:cNvSpPr>
            <a:spLocks noGrp="1"/>
          </p:cNvSpPr>
          <p:nvPr>
            <p:ph type="sldNum" sz="quarter" idx="12"/>
          </p:nvPr>
        </p:nvSpPr>
        <p:spPr/>
        <p:txBody>
          <a:bodyPr/>
          <a:lstStyle/>
          <a:p>
            <a:fld id="{FA73F885-FE6B-4251-84D2-F6CEF084999B}" type="slidenum">
              <a:rPr lang="en-GB" smtClean="0">
                <a:solidFill>
                  <a:srgbClr val="515254">
                    <a:tint val="75000"/>
                  </a:srgbClr>
                </a:solidFill>
              </a:rPr>
              <a:pPr/>
              <a:t>‹#›</a:t>
            </a:fld>
            <a:endParaRPr lang="en-GB">
              <a:solidFill>
                <a:srgbClr val="515254">
                  <a:tint val="75000"/>
                </a:srgbClr>
              </a:solidFill>
            </a:endParaRPr>
          </a:p>
        </p:txBody>
      </p:sp>
    </p:spTree>
    <p:extLst>
      <p:ext uri="{BB962C8B-B14F-4D97-AF65-F5344CB8AC3E}">
        <p14:creationId xmlns:p14="http://schemas.microsoft.com/office/powerpoint/2010/main" val="592456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282D69-1CD7-4AC1-A4EC-A960DFABD313}" type="datetimeFigureOut">
              <a:rPr lang="en-GB" smtClean="0"/>
              <a:pPr/>
              <a:t>12/09/2019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CB2DA-819C-4D24-9E44-1616C5C302CC}" type="slidenum">
              <a:rPr lang="en-GB" smtClean="0"/>
              <a:pPr/>
              <a:t>‹#›</a:t>
            </a:fld>
            <a:endParaRPr lang="en-GB"/>
          </a:p>
        </p:txBody>
      </p:sp>
    </p:spTree>
    <p:extLst>
      <p:ext uri="{BB962C8B-B14F-4D97-AF65-F5344CB8AC3E}">
        <p14:creationId xmlns:p14="http://schemas.microsoft.com/office/powerpoint/2010/main" val="1384128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12/09/2019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8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1233252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DFC6B2F-8097-43AB-AAD7-EE86BB3BFD94}" type="datetimeFigureOut">
              <a:rPr lang="en-GB"/>
              <a:pPr>
                <a:defRPr/>
              </a:pPr>
              <a:t>12/09/2019</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7CDC3F9-4A8E-4CE9-8516-D930A4635220}" type="slidenum">
              <a:rPr lang="en-GB"/>
              <a:pPr>
                <a:defRPr/>
              </a:pPr>
              <a:t>‹#›</a:t>
            </a:fld>
            <a:endParaRPr lang="en-GB" dirty="0"/>
          </a:p>
        </p:txBody>
      </p:sp>
    </p:spTree>
    <p:extLst>
      <p:ext uri="{BB962C8B-B14F-4D97-AF65-F5344CB8AC3E}">
        <p14:creationId xmlns:p14="http://schemas.microsoft.com/office/powerpoint/2010/main" val="265330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12/09/2019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1129603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941234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12/09/2019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812432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12/09/2019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13142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12/09/2019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994383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12/09/2019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94504"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7" name="Picture Placeholder 16"/>
          <p:cNvSpPr>
            <a:spLocks noGrp="1"/>
          </p:cNvSpPr>
          <p:nvPr>
            <p:ph type="pic" sz="quarter" idx="19"/>
          </p:nvPr>
        </p:nvSpPr>
        <p:spPr>
          <a:xfrm>
            <a:off x="479425" y="1752600"/>
            <a:ext cx="3611563" cy="1782934"/>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4285684" y="1752600"/>
            <a:ext cx="3611563" cy="1782934"/>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8101012" y="1752600"/>
            <a:ext cx="3611563" cy="1782934"/>
          </a:xfrm>
          <a:solidFill>
            <a:schemeClr val="bg1">
              <a:lumMod val="85000"/>
            </a:schemeClr>
          </a:solidFill>
        </p:spPr>
        <p:txBody>
          <a:bodyPr/>
          <a:lstStyle/>
          <a:p>
            <a:endParaRPr lang="en-GB" dirty="0"/>
          </a:p>
        </p:txBody>
      </p:sp>
      <p:cxnSp>
        <p:nvCxnSpPr>
          <p:cNvPr id="22" name="Straight Connector 21"/>
          <p:cNvCxnSpPr/>
          <p:nvPr userDrawn="1"/>
        </p:nvCxnSpPr>
        <p:spPr>
          <a:xfrm>
            <a:off x="8101012"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286329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12/09/2019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752600"/>
            <a:ext cx="2680405" cy="351313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752600"/>
            <a:ext cx="2680405" cy="351313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752600"/>
            <a:ext cx="2680405" cy="351313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752600"/>
            <a:ext cx="2680405" cy="351313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566316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800" b="0">
                <a:solidFill>
                  <a:schemeClr val="bg1"/>
                </a:solidFill>
              </a:defRPr>
            </a:lvl1pPr>
          </a:lstStyle>
          <a:p>
            <a:fld id="{2E6EF22D-7DBE-4099-99F0-B83DD9779912}" type="datetimeFigureOut">
              <a:rPr lang="en-GB" smtClean="0"/>
              <a:pPr/>
              <a:t>12/09/2019</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8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8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911237"/>
            <a:ext cx="11334817" cy="33545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6535309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90" r:id="rId29"/>
    <p:sldLayoutId id="2147483691"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7DCAF-5B96-41DC-95F7-8AC041093E49}"/>
              </a:ext>
            </a:extLst>
          </p:cNvPr>
          <p:cNvSpPr>
            <a:spLocks noGrp="1"/>
          </p:cNvSpPr>
          <p:nvPr>
            <p:ph type="title"/>
          </p:nvPr>
        </p:nvSpPr>
        <p:spPr>
          <a:xfrm>
            <a:off x="371476" y="359944"/>
            <a:ext cx="4514033" cy="1021181"/>
          </a:xfrm>
        </p:spPr>
        <p:txBody>
          <a:bodyPr>
            <a:normAutofit fontScale="90000"/>
          </a:bodyPr>
          <a:lstStyle/>
          <a:p>
            <a:r>
              <a:rPr lang="en-US" dirty="0">
                <a:solidFill>
                  <a:schemeClr val="accent6"/>
                </a:solidFill>
              </a:rPr>
              <a:t>Morrisons show their talent with Ant and Dec</a:t>
            </a:r>
            <a:br>
              <a:rPr lang="en-US" dirty="0">
                <a:solidFill>
                  <a:schemeClr val="accent6"/>
                </a:solidFill>
              </a:rPr>
            </a:br>
            <a:endParaRPr lang="en-GB" dirty="0">
              <a:solidFill>
                <a:schemeClr val="accent6"/>
              </a:solidFill>
            </a:endParaRPr>
          </a:p>
        </p:txBody>
      </p:sp>
      <p:sp>
        <p:nvSpPr>
          <p:cNvPr id="3" name="Text Placeholder 2">
            <a:extLst>
              <a:ext uri="{FF2B5EF4-FFF2-40B4-BE49-F238E27FC236}">
                <a16:creationId xmlns:a16="http://schemas.microsoft.com/office/drawing/2014/main" id="{6CC86D20-EDF6-4BE0-AFB4-C8AEE994947A}"/>
              </a:ext>
            </a:extLst>
          </p:cNvPr>
          <p:cNvSpPr>
            <a:spLocks noGrp="1"/>
          </p:cNvSpPr>
          <p:nvPr>
            <p:ph type="body" sz="quarter" idx="13"/>
          </p:nvPr>
        </p:nvSpPr>
        <p:spPr>
          <a:xfrm>
            <a:off x="377758" y="1911236"/>
            <a:ext cx="4507751" cy="3692730"/>
          </a:xfrm>
        </p:spPr>
        <p:txBody>
          <a:bodyPr>
            <a:normAutofit fontScale="85000" lnSpcReduction="10000"/>
          </a:bodyPr>
          <a:lstStyle/>
          <a:p>
            <a:r>
              <a:rPr lang="en-GB" u="sng" dirty="0"/>
              <a:t>Challenge</a:t>
            </a:r>
          </a:p>
          <a:p>
            <a:pPr marL="285750" indent="-285750">
              <a:buFont typeface="Arial" panose="020B0604020202020204" pitchFamily="34" charset="0"/>
              <a:buChar char="•"/>
            </a:pPr>
            <a:r>
              <a:rPr lang="en-GB" dirty="0"/>
              <a:t>Morrisons wanted to engage a family audience and showcase the talent of their market specialists</a:t>
            </a:r>
          </a:p>
          <a:p>
            <a:r>
              <a:rPr lang="en-GB" u="sng" dirty="0"/>
              <a:t>Solution</a:t>
            </a:r>
          </a:p>
          <a:p>
            <a:pPr marL="285750" indent="-285750">
              <a:buFont typeface="Arial" panose="020B0604020202020204" pitchFamily="34" charset="0"/>
              <a:buChar char="•"/>
            </a:pPr>
            <a:r>
              <a:rPr lang="en-GB" dirty="0"/>
              <a:t>Partnership with Saturday Night Takeaway and BGT - effectively owning Saturday nights on ITV for 4 months + a licensing deal with Ant &amp; Dec</a:t>
            </a:r>
          </a:p>
          <a:p>
            <a:pPr marL="285750" indent="-285750">
              <a:buFont typeface="Arial" panose="020B0604020202020204" pitchFamily="34" charset="0"/>
              <a:buChar char="•"/>
            </a:pPr>
            <a:r>
              <a:rPr lang="en-GB" dirty="0"/>
              <a:t>The popular pair were seen working alongside real Morrisons specialists becoming brand ambassadors</a:t>
            </a:r>
          </a:p>
          <a:p>
            <a:r>
              <a:rPr lang="en-GB" u="sng" dirty="0"/>
              <a:t>Results</a:t>
            </a:r>
          </a:p>
          <a:p>
            <a:pPr marL="285750" indent="-285750">
              <a:buFont typeface="Arial" panose="020B0604020202020204" pitchFamily="34" charset="0"/>
              <a:buChar char="•"/>
            </a:pPr>
            <a:r>
              <a:rPr lang="en-GB" dirty="0"/>
              <a:t>People exposed to the campaign were 70% more likely to shop at Morrisons</a:t>
            </a:r>
          </a:p>
          <a:p>
            <a:pPr marL="285750" indent="-285750">
              <a:buFont typeface="Arial" panose="020B0604020202020204" pitchFamily="34" charset="0"/>
              <a:buChar char="•"/>
            </a:pPr>
            <a:r>
              <a:rPr lang="en-GB" dirty="0"/>
              <a:t>Delivered a ROI that doubled the category average</a:t>
            </a:r>
          </a:p>
        </p:txBody>
      </p:sp>
      <p:pic>
        <p:nvPicPr>
          <p:cNvPr id="7" name="Picture Placeholder 6">
            <a:extLst>
              <a:ext uri="{FF2B5EF4-FFF2-40B4-BE49-F238E27FC236}">
                <a16:creationId xmlns:a16="http://schemas.microsoft.com/office/drawing/2014/main" id="{300A632F-B9E2-49C5-9CB2-82F23C775605}"/>
              </a:ext>
            </a:extLst>
          </p:cNvPr>
          <p:cNvPicPr>
            <a:picLocks noGrp="1" noChangeAspect="1"/>
          </p:cNvPicPr>
          <p:nvPr>
            <p:ph type="pic" sz="quarter" idx="14"/>
          </p:nvPr>
        </p:nvPicPr>
        <p:blipFill>
          <a:blip r:embed="rId3"/>
          <a:srcRect t="773" b="773"/>
          <a:stretch>
            <a:fillRect/>
          </a:stretch>
        </p:blipFill>
        <p:spPr>
          <a:prstGeom prst="rect">
            <a:avLst/>
          </a:prstGeom>
        </p:spPr>
      </p:pic>
      <p:pic>
        <p:nvPicPr>
          <p:cNvPr id="5124" name="Picture 4" descr="Image result for morrisons">
            <a:extLst>
              <a:ext uri="{FF2B5EF4-FFF2-40B4-BE49-F238E27FC236}">
                <a16:creationId xmlns:a16="http://schemas.microsoft.com/office/drawing/2014/main" id="{B061E746-63EA-4DD4-95D7-F8FE93E661E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92667" y="417186"/>
            <a:ext cx="1616678" cy="823786"/>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Image result for DLKW Lowe">
            <a:extLst>
              <a:ext uri="{FF2B5EF4-FFF2-40B4-BE49-F238E27FC236}">
                <a16:creationId xmlns:a16="http://schemas.microsoft.com/office/drawing/2014/main" id="{47FF33BA-E7D7-4EDC-9AA4-CE4BA13F72C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846638" y="262610"/>
            <a:ext cx="1302340" cy="13023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2455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_Red">
  <a:themeElements>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1586</TotalTime>
  <Words>237</Words>
  <Application>Microsoft Office PowerPoint</Application>
  <PresentationFormat>Widescreen</PresentationFormat>
  <Paragraphs>44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Thinkbox_Red</vt:lpstr>
      <vt:lpstr>Morrisons show their talent with Ant and Dec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average new advertiser spent £144k on TV in 2017</dc:title>
  <dc:creator>Zoe Harkness</dc:creator>
  <cp:lastModifiedBy>Zoe Harkness</cp:lastModifiedBy>
  <cp:revision>109</cp:revision>
  <dcterms:created xsi:type="dcterms:W3CDTF">2018-11-16T11:43:00Z</dcterms:created>
  <dcterms:modified xsi:type="dcterms:W3CDTF">2019-09-12T14:10:24Z</dcterms:modified>
</cp:coreProperties>
</file>