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1"/>
  </p:notesMasterIdLst>
  <p:handoutMasterIdLst>
    <p:handoutMasterId r:id="rId12"/>
  </p:handoutMasterIdLst>
  <p:sldIdLst>
    <p:sldId id="2147472091" r:id="rId3"/>
    <p:sldId id="2147376951" r:id="rId4"/>
    <p:sldId id="2147376950" r:id="rId5"/>
    <p:sldId id="2147376949" r:id="rId6"/>
    <p:sldId id="2147376948" r:id="rId7"/>
    <p:sldId id="2147376947" r:id="rId8"/>
    <p:sldId id="2147376375" r:id="rId9"/>
    <p:sldId id="2147376781"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472091"/>
          </p14:sldIdLst>
        </p14:section>
        <p14:section name="August 2025" id="{03A03331-3A8D-4E72-BEF8-933A7F09337D}">
          <p14:sldIdLst>
            <p14:sldId id="2147376951"/>
          </p14:sldIdLst>
        </p14:section>
        <p14:section name="July 2025" id="{0FDED1F8-D56F-4B56-AFCC-5B3F59B3E771}">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Trusted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c:v>
                </c:pt>
                <c:pt idx="1">
                  <c:v>YouTube</c:v>
                </c:pt>
                <c:pt idx="2">
                  <c:v>Social media</c:v>
                </c:pt>
                <c:pt idx="3">
                  <c:v>Radio/podcasts</c:v>
                </c:pt>
                <c:pt idx="4">
                  <c:v>Newspapers/magazines</c:v>
                </c:pt>
              </c:strCache>
            </c:strRef>
          </c:cat>
          <c:val>
            <c:numRef>
              <c:f>Sheet1!$B$2:$B$6</c:f>
              <c:numCache>
                <c:formatCode>0%</c:formatCode>
                <c:ptCount val="5"/>
                <c:pt idx="0">
                  <c:v>0.23514627368839999</c:v>
                </c:pt>
                <c:pt idx="1">
                  <c:v>0.12413428767369999</c:v>
                </c:pt>
                <c:pt idx="2">
                  <c:v>8.5573039942539994E-2</c:v>
                </c:pt>
                <c:pt idx="3">
                  <c:v>0.16591713899339999</c:v>
                </c:pt>
                <c:pt idx="4">
                  <c:v>0.195200402488</c:v>
                </c:pt>
              </c:numCache>
            </c:numRef>
          </c:val>
          <c:extLst>
            <c:ext xmlns:c16="http://schemas.microsoft.com/office/drawing/2014/chart" uri="{C3380CC4-5D6E-409C-BE32-E72D297353CC}">
              <c16:uniqueId val="{00000000-CE97-437E-958C-51B4A7E283F8}"/>
            </c:ext>
          </c:extLst>
        </c:ser>
        <c:dLbls>
          <c:showLegendKey val="0"/>
          <c:showVal val="0"/>
          <c:showCatName val="0"/>
          <c:showSerName val="0"/>
          <c:showPercent val="0"/>
          <c:showBubbleSize val="0"/>
        </c:dLbls>
        <c:gapWidth val="100"/>
        <c:overlap val="-27"/>
        <c:axId val="702220880"/>
        <c:axId val="702217520"/>
      </c:barChart>
      <c:catAx>
        <c:axId val="7022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17520"/>
        <c:crosses val="autoZero"/>
        <c:auto val="1"/>
        <c:lblAlgn val="ctr"/>
        <c:lblOffset val="100"/>
        <c:noMultiLvlLbl val="0"/>
      </c:catAx>
      <c:valAx>
        <c:axId val="70221752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Trusted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20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17/09/2025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why-tv/unrivalled-trus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news-and-opinion/opinion/the-cost-of-dull-media-key-findings-every-advertiser-should-kno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Twice as many people trust brands advertised on TV than YouTube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Trust in advertising is more important than ever. Amid growing uncertainty and declining consumer confidence, trust has become a key driver of business outcomes like brand preference and profitability.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latest Chart of the Month, features analysis from Tapestry Research and highlights where consumers place their trust when it comes to advertising platforms. We asked people about the different places they see advertising and how they felt about brands that advertised on those channels.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reveals that people are most likely to describe brands advertising on TV as trusted (24%), with newspapers and magazines coming in second at 20%. People are least likely to describe brands advertising on YouTube (12%) and social media (9%) as trusted.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trust matters and why TV continues to lead, read more here: </a:t>
            </a:r>
            <a:r>
              <a:rPr lang="en-GB" sz="1200" u="sng" kern="1200" dirty="0">
                <a:solidFill>
                  <a:schemeClr val="tx1"/>
                </a:solidFill>
                <a:effectLst/>
                <a:latin typeface="+mn-lt"/>
                <a:ea typeface="+mn-ea"/>
                <a:cs typeface="+mn-cs"/>
                <a:hlinkClick r:id="rId3"/>
              </a:rPr>
              <a:t>https://www.thinkbox.tv/why-tv/unrivalled-trust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A2C312-9106-4197-94EF-1C5B6552B694}" type="slidenum">
              <a:rPr lang="en-GB" smtClean="0"/>
              <a:t>1</a:t>
            </a:fld>
            <a:endParaRPr lang="en-GB" dirty="0"/>
          </a:p>
        </p:txBody>
      </p:sp>
    </p:spTree>
    <p:extLst>
      <p:ext uri="{BB962C8B-B14F-4D97-AF65-F5344CB8AC3E}">
        <p14:creationId xmlns:p14="http://schemas.microsoft.com/office/powerpoint/2010/main" val="29278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Cost of Dull Media, a new report from Professor Karen Nelson-Field launched at Cannes, with contributions by Adam Morgan and Peter Field, reveals the staggering waste of attention and money on ‘dull’ media formats.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Analysing 190 campaigns across 12 countries and 60 ad formats, the work measured attentive reach, active attention and time-in-view. Campaigns were categorised based on attention volume into four 'dullness' quartiles: non-dull, moderately dull, very dull, and extremely dull.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'Non-dull' campaigns achieved the highest attentive reach, with TV, cinema, radio and premium video environments consistently </a:t>
            </a:r>
            <a:r>
              <a:rPr lang="en-US" sz="1200" kern="1200" dirty="0">
                <a:solidFill>
                  <a:schemeClr val="tx1"/>
                </a:solidFill>
                <a:effectLst/>
                <a:latin typeface="+mn-lt"/>
                <a:ea typeface="+mn-ea"/>
                <a:cs typeface="+mn-cs"/>
              </a:rPr>
              <a:t>falling into this category as high attention formats</a:t>
            </a:r>
            <a:r>
              <a:rPr lang="en-GB" sz="1200" kern="1200" dirty="0">
                <a:solidFill>
                  <a:schemeClr val="tx1"/>
                </a:solidFill>
                <a:effectLst/>
                <a:latin typeface="+mn-lt"/>
                <a:ea typeface="+mn-ea"/>
                <a:cs typeface="+mn-cs"/>
              </a:rPr>
              <a:t>. The attention gap is dramatic: while 'extremely dull' formats deliver just one second of active attention on average, 'non-dull' formats provide 13.5 seconds - over 13x more time for a brand to land its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matters because previous Amplified research demonstrates ads need at least 2.5 seconds of active attention for memory 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Despite this evidence, the industry continues pouring resources into low-attention (dull) environments. The report estimates a staggering $287 billion is spent globally on media formats that fail to capture meaningful attention. </a:t>
            </a:r>
            <a:r>
              <a:rPr lang="en-US" sz="1200" kern="1200" dirty="0">
                <a:solidFill>
                  <a:schemeClr val="tx1"/>
                </a:solidFill>
                <a:effectLst/>
                <a:latin typeface="+mn-lt"/>
                <a:ea typeface="+mn-ea"/>
                <a:cs typeface="+mn-cs"/>
              </a:rPr>
              <a:t>It would take an extra $189-billion in low attention media spend to match the effectiveness of non-dull media like TV.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report puts it: "Cheap media isn't cheap if nobody's watching."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information, read: </a:t>
            </a:r>
            <a:r>
              <a:rPr lang="en-GB" sz="1200" u="sng" kern="1200" dirty="0">
                <a:solidFill>
                  <a:schemeClr val="tx1"/>
                </a:solidFill>
                <a:effectLst/>
                <a:latin typeface="+mn-lt"/>
                <a:ea typeface="+mn-ea"/>
                <a:cs typeface="+mn-cs"/>
                <a:hlinkClick r:id="rId3"/>
              </a:rPr>
              <a:t>https://www.thinkbox.tv/news-and-opinion/opinion/the-cost-of-dull-media-key-findings-every-advertiser-should-know</a:t>
            </a:r>
            <a:endParaRPr lang="en-GB" sz="1200" kern="1200" dirty="0">
              <a:solidFill>
                <a:schemeClr val="tx1"/>
              </a:solidFill>
              <a:effectLst/>
              <a:latin typeface="+mn-lt"/>
              <a:ea typeface="+mn-ea"/>
              <a:cs typeface="+mn-cs"/>
            </a:endParaRPr>
          </a:p>
          <a:p>
            <a:endParaRPr lang="en-US" b="0" dirty="0"/>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2</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3</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4</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5</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7</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8</a:t>
            </a:fld>
            <a:endParaRPr lang="en-GB"/>
          </a:p>
        </p:txBody>
      </p:sp>
    </p:spTree>
    <p:extLst>
      <p:ext uri="{BB962C8B-B14F-4D97-AF65-F5344CB8AC3E}">
        <p14:creationId xmlns:p14="http://schemas.microsoft.com/office/powerpoint/2010/main" val="2133297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17/09/2025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17/09/2025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6349-EC88-8447-F3A9-F97C4252D224}"/>
              </a:ext>
            </a:extLst>
          </p:cNvPr>
          <p:cNvSpPr>
            <a:spLocks noGrp="1"/>
          </p:cNvSpPr>
          <p:nvPr>
            <p:ph type="title"/>
          </p:nvPr>
        </p:nvSpPr>
        <p:spPr/>
        <p:txBody>
          <a:bodyPr>
            <a:normAutofit/>
          </a:bodyPr>
          <a:lstStyle/>
          <a:p>
            <a:r>
              <a:rPr lang="en-US" dirty="0"/>
              <a:t>Twice as many people trust brands advertised on TV than YouTube</a:t>
            </a:r>
          </a:p>
        </p:txBody>
      </p:sp>
      <p:graphicFrame>
        <p:nvGraphicFramePr>
          <p:cNvPr id="7" name="Content Placeholder 6">
            <a:extLst>
              <a:ext uri="{FF2B5EF4-FFF2-40B4-BE49-F238E27FC236}">
                <a16:creationId xmlns:a16="http://schemas.microsoft.com/office/drawing/2014/main" id="{6FA02F1A-9CDB-83C1-2DDD-2B855B429884}"/>
              </a:ext>
            </a:extLst>
          </p:cNvPr>
          <p:cNvGraphicFramePr>
            <a:graphicFrameLocks noGrp="1"/>
          </p:cNvGraphicFramePr>
          <p:nvPr>
            <p:ph sz="quarter" idx="14"/>
          </p:nvPr>
        </p:nvGraphicFramePr>
        <p:xfrm>
          <a:off x="379413" y="1900040"/>
          <a:ext cx="11295062" cy="33656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B520386-1E56-03B6-3F6F-574ECC4F6E1A}"/>
              </a:ext>
            </a:extLst>
          </p:cNvPr>
          <p:cNvSpPr>
            <a:spLocks noGrp="1"/>
          </p:cNvSpPr>
          <p:nvPr>
            <p:ph type="body" sz="quarter" idx="15"/>
          </p:nvPr>
        </p:nvSpPr>
        <p:spPr>
          <a:xfrm>
            <a:off x="377758" y="5365115"/>
            <a:ext cx="11628712" cy="836902"/>
          </a:xfrm>
        </p:spPr>
        <p:txBody>
          <a:bodyPr/>
          <a:lstStyle/>
          <a:p>
            <a:r>
              <a:rPr lang="en-GB" dirty="0"/>
              <a:t>Source: Tapestry Research, 2025, </a:t>
            </a:r>
            <a:r>
              <a:rPr lang="en-US" dirty="0"/>
              <a:t>ADS1a. Thinking about different places in which you see advertising, please tell us how you feel [TRUSTED] about brands that advertise [INSERT TYPE OF AD]. Social media e.g.  Facebook, Instagram and TikTok. </a:t>
            </a:r>
            <a:endParaRPr lang="en-GB" dirty="0"/>
          </a:p>
        </p:txBody>
      </p:sp>
      <p:sp>
        <p:nvSpPr>
          <p:cNvPr id="9" name="TextBox 8">
            <a:extLst>
              <a:ext uri="{FF2B5EF4-FFF2-40B4-BE49-F238E27FC236}">
                <a16:creationId xmlns:a16="http://schemas.microsoft.com/office/drawing/2014/main" id="{DD3E18F7-ADCE-A997-1527-3197A0DDBEC1}"/>
              </a:ext>
            </a:extLst>
          </p:cNvPr>
          <p:cNvSpPr txBox="1"/>
          <p:nvPr/>
        </p:nvSpPr>
        <p:spPr>
          <a:xfrm>
            <a:off x="517525" y="1592263"/>
            <a:ext cx="11195049" cy="307777"/>
          </a:xfrm>
          <a:prstGeom prst="rect">
            <a:avLst/>
          </a:prstGeom>
          <a:noFill/>
        </p:spPr>
        <p:txBody>
          <a:bodyPr wrap="square">
            <a:spAutoFit/>
          </a:bodyPr>
          <a:lstStyle/>
          <a:p>
            <a:pPr algn="ctr"/>
            <a:r>
              <a:rPr lang="en-GB" sz="1400" b="1" dirty="0">
                <a:solidFill>
                  <a:schemeClr val="bg2"/>
                </a:solidFill>
              </a:rPr>
              <a:t>% of people that trust brands that advertise on…</a:t>
            </a:r>
          </a:p>
        </p:txBody>
      </p:sp>
    </p:spTree>
    <p:extLst>
      <p:ext uri="{BB962C8B-B14F-4D97-AF65-F5344CB8AC3E}">
        <p14:creationId xmlns:p14="http://schemas.microsoft.com/office/powerpoint/2010/main" val="35640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‘Cheap media isn’t cheap if nobody’s watching’</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The Cost of Dull Media, Amplified, 2025</a:t>
            </a:r>
            <a:endParaRPr lang="en-GB" dirty="0"/>
          </a:p>
        </p:txBody>
      </p:sp>
      <p:pic>
        <p:nvPicPr>
          <p:cNvPr id="3" name="Picture 2">
            <a:extLst>
              <a:ext uri="{FF2B5EF4-FFF2-40B4-BE49-F238E27FC236}">
                <a16:creationId xmlns:a16="http://schemas.microsoft.com/office/drawing/2014/main" id="{41BF5D0B-55F3-353E-21A7-E56F4405D7AB}"/>
              </a:ext>
            </a:extLst>
          </p:cNvPr>
          <p:cNvPicPr>
            <a:picLocks noChangeAspect="1"/>
          </p:cNvPicPr>
          <p:nvPr/>
        </p:nvPicPr>
        <p:blipFill>
          <a:blip r:embed="rId3"/>
          <a:srcRect l="1266"/>
          <a:stretch>
            <a:fillRect/>
          </a:stretch>
        </p:blipFill>
        <p:spPr>
          <a:xfrm>
            <a:off x="249113" y="983385"/>
            <a:ext cx="3668866" cy="2779418"/>
          </a:xfrm>
          <a:prstGeom prst="rect">
            <a:avLst/>
          </a:prstGeom>
          <a:effectLst>
            <a:outerShdw blurRad="101600" dist="38100" dir="2700000" algn="tl" rotWithShape="0">
              <a:prstClr val="black">
                <a:alpha val="40000"/>
              </a:prstClr>
            </a:outerShdw>
          </a:effectLst>
        </p:spPr>
      </p:pic>
      <p:pic>
        <p:nvPicPr>
          <p:cNvPr id="7" name="Picture 6">
            <a:extLst>
              <a:ext uri="{FF2B5EF4-FFF2-40B4-BE49-F238E27FC236}">
                <a16:creationId xmlns:a16="http://schemas.microsoft.com/office/drawing/2014/main" id="{3F816886-9856-6A4B-AC90-033497B473A8}"/>
              </a:ext>
            </a:extLst>
          </p:cNvPr>
          <p:cNvPicPr>
            <a:picLocks noChangeAspect="1"/>
          </p:cNvPicPr>
          <p:nvPr/>
        </p:nvPicPr>
        <p:blipFill>
          <a:blip r:embed="rId4"/>
          <a:stretch>
            <a:fillRect/>
          </a:stretch>
        </p:blipFill>
        <p:spPr>
          <a:xfrm>
            <a:off x="249113" y="4027359"/>
            <a:ext cx="3668866" cy="1185050"/>
          </a:xfrm>
          <a:prstGeom prst="rect">
            <a:avLst/>
          </a:prstGeom>
        </p:spPr>
      </p:pic>
      <p:pic>
        <p:nvPicPr>
          <p:cNvPr id="9" name="Picture 8">
            <a:extLst>
              <a:ext uri="{FF2B5EF4-FFF2-40B4-BE49-F238E27FC236}">
                <a16:creationId xmlns:a16="http://schemas.microsoft.com/office/drawing/2014/main" id="{3F708736-DA36-00BF-E278-225ADD6ECB3D}"/>
              </a:ext>
            </a:extLst>
          </p:cNvPr>
          <p:cNvPicPr>
            <a:picLocks noChangeAspect="1"/>
          </p:cNvPicPr>
          <p:nvPr/>
        </p:nvPicPr>
        <p:blipFill>
          <a:blip r:embed="rId5"/>
          <a:stretch>
            <a:fillRect/>
          </a:stretch>
        </p:blipFill>
        <p:spPr>
          <a:xfrm>
            <a:off x="4112922" y="983385"/>
            <a:ext cx="3787821" cy="2779416"/>
          </a:xfrm>
          <a:prstGeom prst="rect">
            <a:avLst/>
          </a:prstGeom>
          <a:effectLst>
            <a:outerShdw blurRad="1016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7748BC7-4E33-E5EF-87AA-E5BD2BB1B183}"/>
              </a:ext>
            </a:extLst>
          </p:cNvPr>
          <p:cNvPicPr>
            <a:picLocks noChangeAspect="1"/>
          </p:cNvPicPr>
          <p:nvPr/>
        </p:nvPicPr>
        <p:blipFill>
          <a:blip r:embed="rId6"/>
          <a:stretch>
            <a:fillRect/>
          </a:stretch>
        </p:blipFill>
        <p:spPr>
          <a:xfrm>
            <a:off x="4112922" y="4027359"/>
            <a:ext cx="3744430" cy="1184400"/>
          </a:xfrm>
          <a:prstGeom prst="rect">
            <a:avLst/>
          </a:prstGeom>
        </p:spPr>
      </p:pic>
      <p:pic>
        <p:nvPicPr>
          <p:cNvPr id="15" name="Picture 14">
            <a:extLst>
              <a:ext uri="{FF2B5EF4-FFF2-40B4-BE49-F238E27FC236}">
                <a16:creationId xmlns:a16="http://schemas.microsoft.com/office/drawing/2014/main" id="{8F72838C-256D-34B5-735F-BDD1E5FE6B6D}"/>
              </a:ext>
            </a:extLst>
          </p:cNvPr>
          <p:cNvPicPr>
            <a:picLocks noChangeAspect="1"/>
          </p:cNvPicPr>
          <p:nvPr/>
        </p:nvPicPr>
        <p:blipFill>
          <a:blip r:embed="rId7"/>
          <a:stretch>
            <a:fillRect/>
          </a:stretch>
        </p:blipFill>
        <p:spPr>
          <a:xfrm>
            <a:off x="8067916" y="983385"/>
            <a:ext cx="3862059" cy="2779416"/>
          </a:xfrm>
          <a:prstGeom prst="rect">
            <a:avLst/>
          </a:prstGeom>
          <a:effectLst>
            <a:outerShdw blurRad="1016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C772A48-5046-940B-47A2-D28B2E4F0234}"/>
              </a:ext>
            </a:extLst>
          </p:cNvPr>
          <p:cNvPicPr>
            <a:picLocks noChangeAspect="1"/>
          </p:cNvPicPr>
          <p:nvPr/>
        </p:nvPicPr>
        <p:blipFill>
          <a:blip r:embed="rId8"/>
          <a:stretch>
            <a:fillRect/>
          </a:stretch>
        </p:blipFill>
        <p:spPr>
          <a:xfrm>
            <a:off x="8067915" y="4027360"/>
            <a:ext cx="3862059" cy="1185050"/>
          </a:xfrm>
          <a:prstGeom prst="rect">
            <a:avLst/>
          </a:prstGeom>
        </p:spPr>
      </p:pic>
      <p:pic>
        <p:nvPicPr>
          <p:cNvPr id="19" name="Picture 18">
            <a:extLst>
              <a:ext uri="{FF2B5EF4-FFF2-40B4-BE49-F238E27FC236}">
                <a16:creationId xmlns:a16="http://schemas.microsoft.com/office/drawing/2014/main" id="{779EB94F-751D-B413-F164-21A52398E58F}"/>
              </a:ext>
            </a:extLst>
          </p:cNvPr>
          <p:cNvPicPr>
            <a:picLocks noChangeAspect="1"/>
          </p:cNvPicPr>
          <p:nvPr/>
        </p:nvPicPr>
        <p:blipFill>
          <a:blip r:embed="rId9"/>
          <a:stretch>
            <a:fillRect/>
          </a:stretch>
        </p:blipFill>
        <p:spPr>
          <a:xfrm>
            <a:off x="10139182" y="5338176"/>
            <a:ext cx="1790792" cy="520727"/>
          </a:xfrm>
          <a:prstGeom prst="rect">
            <a:avLst/>
          </a:prstGeom>
        </p:spPr>
      </p:pic>
    </p:spTree>
    <p:extLst>
      <p:ext uri="{BB962C8B-B14F-4D97-AF65-F5344CB8AC3E}">
        <p14:creationId xmlns:p14="http://schemas.microsoft.com/office/powerpoint/2010/main" val="27364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1836</Words>
  <Application>Microsoft Office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Arial</vt:lpstr>
      <vt:lpstr>Calibri</vt:lpstr>
      <vt:lpstr>Thinkbox</vt:lpstr>
      <vt:lpstr>1_Thinkbox</vt:lpstr>
      <vt:lpstr>Twice as many people trust brands advertised on TV than YouTube</vt:lpstr>
      <vt:lpstr>‘Cheap media isn’t cheap if nobody’s watching’</vt:lpstr>
      <vt:lpstr>As your business grows, the ROI from a more balanced mix gets better</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58</cp:revision>
  <dcterms:created xsi:type="dcterms:W3CDTF">2022-12-21T11:21:32Z</dcterms:created>
  <dcterms:modified xsi:type="dcterms:W3CDTF">2025-09-17T11:09:53Z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