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143.xml" ContentType="application/vnd.openxmlformats-officedocument.presentationml.slideLayout+xml"/>
  <Override PartName="/ppt/theme/theme6.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7.xml" ContentType="application/vnd.openxmlformats-officedocument.them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8.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9.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0.xml" ContentType="application/vnd.openxmlformats-officedocument.them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charts/chart12.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22" r:id="rId3"/>
    <p:sldMasterId id="2147483752" r:id="rId4"/>
    <p:sldMasterId id="2147483780" r:id="rId5"/>
    <p:sldMasterId id="2147483807" r:id="rId6"/>
    <p:sldMasterId id="2147483810" r:id="rId7"/>
    <p:sldMasterId id="2147483814" r:id="rId8"/>
    <p:sldMasterId id="2147483844" r:id="rId9"/>
    <p:sldMasterId id="2147483848" r:id="rId10"/>
  </p:sldMasterIdLst>
  <p:notesMasterIdLst>
    <p:notesMasterId r:id="rId28"/>
  </p:notesMasterIdLst>
  <p:sldIdLst>
    <p:sldId id="261" r:id="rId11"/>
    <p:sldId id="4424" r:id="rId12"/>
    <p:sldId id="4425" r:id="rId13"/>
    <p:sldId id="286" r:id="rId14"/>
    <p:sldId id="284" r:id="rId15"/>
    <p:sldId id="271" r:id="rId16"/>
    <p:sldId id="4413" r:id="rId17"/>
    <p:sldId id="275" r:id="rId18"/>
    <p:sldId id="277" r:id="rId19"/>
    <p:sldId id="278" r:id="rId20"/>
    <p:sldId id="279" r:id="rId21"/>
    <p:sldId id="280" r:id="rId22"/>
    <p:sldId id="282" r:id="rId23"/>
    <p:sldId id="283" r:id="rId24"/>
    <p:sldId id="285" r:id="rId25"/>
    <p:sldId id="359" r:id="rId26"/>
    <p:sldId id="3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ca Webber" initials="DW" lastIdx="6" clrIdx="0">
    <p:extLst>
      <p:ext uri="{19B8F6BF-5375-455C-9EA6-DF929625EA0E}">
        <p15:presenceInfo xmlns:p15="http://schemas.microsoft.com/office/powerpoint/2012/main" userId="S-1-5-21-1903017862-2259124225-1915749700-46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77" autoAdjust="0"/>
  </p:normalViewPr>
  <p:slideViewPr>
    <p:cSldViewPr snapToGrid="0">
      <p:cViewPr varScale="1">
        <p:scale>
          <a:sx n="81" d="100"/>
          <a:sy n="81" d="100"/>
        </p:scale>
        <p:origin x="12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37990819635819"/>
          <c:y val="3.8538537019754515E-2"/>
          <c:w val="0.60303428361241007"/>
          <c:h val="0.8034766339774169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9"/>
            <c:invertIfNegative val="0"/>
            <c:bubble3D val="0"/>
            <c:spPr>
              <a:solidFill>
                <a:schemeClr val="accent3"/>
              </a:solidFill>
              <a:ln>
                <a:noFill/>
              </a:ln>
              <a:effectLst/>
            </c:spPr>
            <c:extLst>
              <c:ext xmlns:c16="http://schemas.microsoft.com/office/drawing/2014/chart" uri="{C3380CC4-5D6E-409C-BE32-E72D297353CC}">
                <c16:uniqueId val="{00000003-F513-46C2-981D-4E17CFEAAA80}"/>
              </c:ext>
            </c:extLst>
          </c:dPt>
          <c:cat>
            <c:strRef>
              <c:f>Sheet1!$A$2:$A$11</c:f>
              <c:strCache>
                <c:ptCount val="10"/>
                <c:pt idx="0">
                  <c:v>TARGET AUDIENCE</c:v>
                </c:pt>
                <c:pt idx="1">
                  <c:v>LAYDOWN / PHASING</c:v>
                </c:pt>
                <c:pt idx="2">
                  <c:v>PRODUCT VS EQUITY VS SEASONALITY</c:v>
                </c:pt>
                <c:pt idx="3">
                  <c:v>COST &amp; PRODUCT SEASONALITY</c:v>
                </c:pt>
                <c:pt idx="4">
                  <c:v>BUDGET SETTING ACROSS VARIANTS</c:v>
                </c:pt>
                <c:pt idx="5">
                  <c:v>MULTI-MEDIA CAMPAIGNS</c:v>
                </c:pt>
                <c:pt idx="6">
                  <c:v>BUDGET SETTING ACROSS PORTFOLIOS</c:v>
                </c:pt>
                <c:pt idx="7">
                  <c:v>BUDGET SETTING ACROSS GEOGRAPHIES</c:v>
                </c:pt>
                <c:pt idx="8">
                  <c:v>CREATIVE EXECUTION</c:v>
                </c:pt>
                <c:pt idx="9">
                  <c:v>MARKET / BRAND SIZE + SHARE</c:v>
                </c:pt>
              </c:strCache>
            </c:strRef>
          </c:cat>
          <c:val>
            <c:numRef>
              <c:f>Sheet1!$B$2:$B$11</c:f>
              <c:numCache>
                <c:formatCode>General</c:formatCode>
                <c:ptCount val="10"/>
                <c:pt idx="0">
                  <c:v>1.1000000000000001</c:v>
                </c:pt>
                <c:pt idx="1">
                  <c:v>1.1499999999999999</c:v>
                </c:pt>
                <c:pt idx="2">
                  <c:v>1.4</c:v>
                </c:pt>
                <c:pt idx="3">
                  <c:v>1.6</c:v>
                </c:pt>
                <c:pt idx="4">
                  <c:v>1.7</c:v>
                </c:pt>
                <c:pt idx="5">
                  <c:v>2.5</c:v>
                </c:pt>
                <c:pt idx="6">
                  <c:v>3</c:v>
                </c:pt>
                <c:pt idx="7">
                  <c:v>5</c:v>
                </c:pt>
                <c:pt idx="8">
                  <c:v>12</c:v>
                </c:pt>
                <c:pt idx="9">
                  <c:v>18</c:v>
                </c:pt>
              </c:numCache>
            </c:numRef>
          </c:val>
          <c:extLst>
            <c:ext xmlns:c16="http://schemas.microsoft.com/office/drawing/2014/chart" uri="{C3380CC4-5D6E-409C-BE32-E72D297353CC}">
              <c16:uniqueId val="{00000000-F513-46C2-981D-4E17CFEAAA80}"/>
            </c:ext>
          </c:extLst>
        </c:ser>
        <c:dLbls>
          <c:showLegendKey val="0"/>
          <c:showVal val="0"/>
          <c:showCatName val="0"/>
          <c:showSerName val="0"/>
          <c:showPercent val="0"/>
          <c:showBubbleSize val="0"/>
        </c:dLbls>
        <c:gapWidth val="44"/>
        <c:axId val="1029992688"/>
        <c:axId val="1030000232"/>
      </c:barChart>
      <c:catAx>
        <c:axId val="102999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30000232"/>
        <c:crosses val="autoZero"/>
        <c:auto val="1"/>
        <c:lblAlgn val="ctr"/>
        <c:lblOffset val="100"/>
        <c:noMultiLvlLbl val="0"/>
      </c:catAx>
      <c:valAx>
        <c:axId val="1030000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dirty="0">
                    <a:solidFill>
                      <a:schemeClr val="tx1"/>
                    </a:solidFill>
                  </a:rPr>
                  <a:t>PROFIT MULTIPLIER</a:t>
                </a:r>
              </a:p>
            </c:rich>
          </c:tx>
          <c:layout>
            <c:manualLayout>
              <c:xMode val="edge"/>
              <c:yMode val="edge"/>
              <c:x val="0.61156589682174711"/>
              <c:y val="0.91815370764441651"/>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2999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46918241315967"/>
          <c:y val="0.21785491983780667"/>
          <c:w val="0.79905757970171654"/>
          <c:h val="0.6589694709213979"/>
        </c:manualLayout>
      </c:layout>
      <c:barChart>
        <c:barDir val="col"/>
        <c:grouping val="stacked"/>
        <c:varyColors val="0"/>
        <c:ser>
          <c:idx val="2"/>
          <c:order val="0"/>
          <c:tx>
            <c:strRef>
              <c:f>'Powerpoint (6)'!$B$13</c:f>
              <c:strCache>
                <c:ptCount val="1"/>
                <c:pt idx="0">
                  <c:v> 500,000 </c:v>
                </c:pt>
              </c:strCache>
            </c:strRef>
          </c:tx>
          <c:invertIfNegative val="0"/>
          <c:cat>
            <c:strRef>
              <c:f>'Powerpoint (6)'!$C$4:$BB$4</c:f>
              <c:strCache>
                <c:ptCount val="49"/>
                <c:pt idx="0">
                  <c:v>Jan</c:v>
                </c:pt>
                <c:pt idx="5">
                  <c:v>Feb</c:v>
                </c:pt>
                <c:pt idx="9">
                  <c:v>Mar</c:v>
                </c:pt>
                <c:pt idx="14">
                  <c:v>Apr</c:v>
                </c:pt>
                <c:pt idx="18">
                  <c:v>May</c:v>
                </c:pt>
                <c:pt idx="22">
                  <c:v>Jun</c:v>
                </c:pt>
                <c:pt idx="26">
                  <c:v>Jul</c:v>
                </c:pt>
                <c:pt idx="31">
                  <c:v>Aug</c:v>
                </c:pt>
                <c:pt idx="35">
                  <c:v>Sep</c:v>
                </c:pt>
                <c:pt idx="39">
                  <c:v>Oct</c:v>
                </c:pt>
                <c:pt idx="44">
                  <c:v>Nov</c:v>
                </c:pt>
                <c:pt idx="48">
                  <c:v>Dec</c:v>
                </c:pt>
              </c:strCache>
            </c:strRef>
          </c:cat>
          <c:val>
            <c:numRef>
              <c:f>'Powerpoint (6)'!$C$13:$BB$13</c:f>
              <c:numCache>
                <c:formatCode>General</c:formatCode>
                <c:ptCount val="52"/>
                <c:pt idx="1">
                  <c:v>50</c:v>
                </c:pt>
                <c:pt idx="8">
                  <c:v>50</c:v>
                </c:pt>
                <c:pt idx="11">
                  <c:v>50</c:v>
                </c:pt>
                <c:pt idx="25">
                  <c:v>52.5</c:v>
                </c:pt>
                <c:pt idx="26">
                  <c:v>50</c:v>
                </c:pt>
                <c:pt idx="28">
                  <c:v>62.5</c:v>
                </c:pt>
                <c:pt idx="32">
                  <c:v>85.001000000000005</c:v>
                </c:pt>
                <c:pt idx="47">
                  <c:v>50</c:v>
                </c:pt>
                <c:pt idx="50">
                  <c:v>50</c:v>
                </c:pt>
              </c:numCache>
            </c:numRef>
          </c:val>
          <c:extLst>
            <c:ext xmlns:c16="http://schemas.microsoft.com/office/drawing/2014/chart" uri="{C3380CC4-5D6E-409C-BE32-E72D297353CC}">
              <c16:uniqueId val="{00000000-6A56-4911-B3BE-A7BAF5E08A14}"/>
            </c:ext>
          </c:extLst>
        </c:ser>
        <c:ser>
          <c:idx val="0"/>
          <c:order val="1"/>
          <c:spPr>
            <a:noFill/>
            <a:ln>
              <a:noFill/>
            </a:ln>
          </c:spPr>
          <c:invertIfNegative val="0"/>
          <c:val>
            <c:numRef>
              <c:f>'Powerpoint (6)'!$C$25:$BB$25</c:f>
              <c:numCache>
                <c:formatCode>General</c:formatCode>
                <c:ptCount val="52"/>
                <c:pt idx="0">
                  <c:v>200</c:v>
                </c:pt>
                <c:pt idx="1">
                  <c:v>150</c:v>
                </c:pt>
                <c:pt idx="2">
                  <c:v>200</c:v>
                </c:pt>
                <c:pt idx="3">
                  <c:v>200</c:v>
                </c:pt>
                <c:pt idx="4">
                  <c:v>200</c:v>
                </c:pt>
                <c:pt idx="5">
                  <c:v>200</c:v>
                </c:pt>
                <c:pt idx="6">
                  <c:v>200</c:v>
                </c:pt>
                <c:pt idx="7">
                  <c:v>200</c:v>
                </c:pt>
                <c:pt idx="8">
                  <c:v>150</c:v>
                </c:pt>
                <c:pt idx="9">
                  <c:v>200</c:v>
                </c:pt>
                <c:pt idx="10">
                  <c:v>200</c:v>
                </c:pt>
                <c:pt idx="11">
                  <c:v>150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147.5</c:v>
                </c:pt>
                <c:pt idx="26">
                  <c:v>150</c:v>
                </c:pt>
                <c:pt idx="27">
                  <c:v>200</c:v>
                </c:pt>
                <c:pt idx="28">
                  <c:v>137.5</c:v>
                </c:pt>
                <c:pt idx="29">
                  <c:v>200</c:v>
                </c:pt>
                <c:pt idx="30">
                  <c:v>200</c:v>
                </c:pt>
                <c:pt idx="31">
                  <c:v>200</c:v>
                </c:pt>
                <c:pt idx="32">
                  <c:v>114.999</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150</c:v>
                </c:pt>
                <c:pt idx="48">
                  <c:v>200</c:v>
                </c:pt>
                <c:pt idx="49">
                  <c:v>200</c:v>
                </c:pt>
                <c:pt idx="50">
                  <c:v>150</c:v>
                </c:pt>
                <c:pt idx="51">
                  <c:v>200</c:v>
                </c:pt>
              </c:numCache>
            </c:numRef>
          </c:val>
          <c:extLst>
            <c:ext xmlns:c16="http://schemas.microsoft.com/office/drawing/2014/chart" uri="{C3380CC4-5D6E-409C-BE32-E72D297353CC}">
              <c16:uniqueId val="{00000001-6A56-4911-B3BE-A7BAF5E08A14}"/>
            </c:ext>
          </c:extLst>
        </c:ser>
        <c:ser>
          <c:idx val="4"/>
          <c:order val="2"/>
          <c:tx>
            <c:strRef>
              <c:f>'Powerpoint (6)'!$B$15</c:f>
              <c:strCache>
                <c:ptCount val="1"/>
                <c:pt idx="0">
                  <c:v> 1,000,000 </c:v>
                </c:pt>
              </c:strCache>
            </c:strRef>
          </c:tx>
          <c:spPr>
            <a:solidFill>
              <a:srgbClr val="FFC000"/>
            </a:solidFill>
          </c:spPr>
          <c:invertIfNegative val="0"/>
          <c:cat>
            <c:strRef>
              <c:f>'Powerpoint (6)'!$C$4:$BB$4</c:f>
              <c:strCache>
                <c:ptCount val="49"/>
                <c:pt idx="0">
                  <c:v>Jan</c:v>
                </c:pt>
                <c:pt idx="5">
                  <c:v>Feb</c:v>
                </c:pt>
                <c:pt idx="9">
                  <c:v>Mar</c:v>
                </c:pt>
                <c:pt idx="14">
                  <c:v>Apr</c:v>
                </c:pt>
                <c:pt idx="18">
                  <c:v>May</c:v>
                </c:pt>
                <c:pt idx="22">
                  <c:v>Jun</c:v>
                </c:pt>
                <c:pt idx="26">
                  <c:v>Jul</c:v>
                </c:pt>
                <c:pt idx="31">
                  <c:v>Aug</c:v>
                </c:pt>
                <c:pt idx="35">
                  <c:v>Sep</c:v>
                </c:pt>
                <c:pt idx="39">
                  <c:v>Oct</c:v>
                </c:pt>
                <c:pt idx="44">
                  <c:v>Nov</c:v>
                </c:pt>
                <c:pt idx="48">
                  <c:v>Dec</c:v>
                </c:pt>
              </c:strCache>
            </c:strRef>
          </c:cat>
          <c:val>
            <c:numRef>
              <c:f>'Powerpoint (6)'!$C$15:$BB$15</c:f>
              <c:numCache>
                <c:formatCode>General</c:formatCode>
                <c:ptCount val="52"/>
                <c:pt idx="0">
                  <c:v>52.5</c:v>
                </c:pt>
                <c:pt idx="1">
                  <c:v>75</c:v>
                </c:pt>
                <c:pt idx="8">
                  <c:v>77.5</c:v>
                </c:pt>
                <c:pt idx="9">
                  <c:v>50</c:v>
                </c:pt>
                <c:pt idx="11">
                  <c:v>85</c:v>
                </c:pt>
                <c:pt idx="25">
                  <c:v>87.5</c:v>
                </c:pt>
                <c:pt idx="26">
                  <c:v>62.5</c:v>
                </c:pt>
                <c:pt idx="28">
                  <c:v>82.5</c:v>
                </c:pt>
                <c:pt idx="30">
                  <c:v>52.5</c:v>
                </c:pt>
                <c:pt idx="32">
                  <c:v>97.501000000000005</c:v>
                </c:pt>
                <c:pt idx="33">
                  <c:v>50</c:v>
                </c:pt>
                <c:pt idx="47">
                  <c:v>100</c:v>
                </c:pt>
                <c:pt idx="50">
                  <c:v>65</c:v>
                </c:pt>
                <c:pt idx="51">
                  <c:v>62.5</c:v>
                </c:pt>
              </c:numCache>
            </c:numRef>
          </c:val>
          <c:extLst>
            <c:ext xmlns:c16="http://schemas.microsoft.com/office/drawing/2014/chart" uri="{C3380CC4-5D6E-409C-BE32-E72D297353CC}">
              <c16:uniqueId val="{00000002-6A56-4911-B3BE-A7BAF5E08A14}"/>
            </c:ext>
          </c:extLst>
        </c:ser>
        <c:ser>
          <c:idx val="1"/>
          <c:order val="3"/>
          <c:spPr>
            <a:noFill/>
            <a:ln>
              <a:noFill/>
            </a:ln>
          </c:spPr>
          <c:invertIfNegative val="0"/>
          <c:cat>
            <c:strRef>
              <c:f>'Powerpoint (6)'!$C$4:$BB$4</c:f>
              <c:strCache>
                <c:ptCount val="49"/>
                <c:pt idx="0">
                  <c:v>Jan</c:v>
                </c:pt>
                <c:pt idx="5">
                  <c:v>Feb</c:v>
                </c:pt>
                <c:pt idx="9">
                  <c:v>Mar</c:v>
                </c:pt>
                <c:pt idx="14">
                  <c:v>Apr</c:v>
                </c:pt>
                <c:pt idx="18">
                  <c:v>May</c:v>
                </c:pt>
                <c:pt idx="22">
                  <c:v>Jun</c:v>
                </c:pt>
                <c:pt idx="26">
                  <c:v>Jul</c:v>
                </c:pt>
                <c:pt idx="31">
                  <c:v>Aug</c:v>
                </c:pt>
                <c:pt idx="35">
                  <c:v>Sep</c:v>
                </c:pt>
                <c:pt idx="39">
                  <c:v>Oct</c:v>
                </c:pt>
                <c:pt idx="44">
                  <c:v>Nov</c:v>
                </c:pt>
                <c:pt idx="48">
                  <c:v>Dec</c:v>
                </c:pt>
              </c:strCache>
            </c:strRef>
          </c:cat>
          <c:val>
            <c:numRef>
              <c:f>'Powerpoint (6)'!$C$26:$BB$26</c:f>
              <c:numCache>
                <c:formatCode>General</c:formatCode>
                <c:ptCount val="52"/>
                <c:pt idx="0">
                  <c:v>147.5</c:v>
                </c:pt>
                <c:pt idx="1">
                  <c:v>125</c:v>
                </c:pt>
                <c:pt idx="2">
                  <c:v>200</c:v>
                </c:pt>
                <c:pt idx="3">
                  <c:v>200</c:v>
                </c:pt>
                <c:pt idx="4">
                  <c:v>200</c:v>
                </c:pt>
                <c:pt idx="5">
                  <c:v>200</c:v>
                </c:pt>
                <c:pt idx="6">
                  <c:v>200</c:v>
                </c:pt>
                <c:pt idx="7">
                  <c:v>200</c:v>
                </c:pt>
                <c:pt idx="8">
                  <c:v>122.5</c:v>
                </c:pt>
                <c:pt idx="9">
                  <c:v>150</c:v>
                </c:pt>
                <c:pt idx="10">
                  <c:v>200</c:v>
                </c:pt>
                <c:pt idx="11">
                  <c:v>115</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112.5</c:v>
                </c:pt>
                <c:pt idx="26">
                  <c:v>137.5</c:v>
                </c:pt>
                <c:pt idx="27">
                  <c:v>200</c:v>
                </c:pt>
                <c:pt idx="28">
                  <c:v>117.5</c:v>
                </c:pt>
                <c:pt idx="29">
                  <c:v>200</c:v>
                </c:pt>
                <c:pt idx="30">
                  <c:v>147.5</c:v>
                </c:pt>
                <c:pt idx="31">
                  <c:v>200</c:v>
                </c:pt>
                <c:pt idx="32">
                  <c:v>102.499</c:v>
                </c:pt>
                <c:pt idx="33">
                  <c:v>150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100</c:v>
                </c:pt>
                <c:pt idx="48">
                  <c:v>200</c:v>
                </c:pt>
                <c:pt idx="49">
                  <c:v>200</c:v>
                </c:pt>
                <c:pt idx="50">
                  <c:v>135</c:v>
                </c:pt>
                <c:pt idx="51">
                  <c:v>137.5</c:v>
                </c:pt>
              </c:numCache>
            </c:numRef>
          </c:val>
          <c:extLst>
            <c:ext xmlns:c16="http://schemas.microsoft.com/office/drawing/2014/chart" uri="{C3380CC4-5D6E-409C-BE32-E72D297353CC}">
              <c16:uniqueId val="{00000003-6A56-4911-B3BE-A7BAF5E08A14}"/>
            </c:ext>
          </c:extLst>
        </c:ser>
        <c:ser>
          <c:idx val="3"/>
          <c:order val="4"/>
          <c:tx>
            <c:strRef>
              <c:f>'Powerpoint (6)'!$B$17</c:f>
              <c:strCache>
                <c:ptCount val="1"/>
                <c:pt idx="0">
                  <c:v> 1,500,000 </c:v>
                </c:pt>
              </c:strCache>
            </c:strRef>
          </c:tx>
          <c:spPr>
            <a:solidFill>
              <a:srgbClr val="ED7D31"/>
            </a:solidFill>
          </c:spPr>
          <c:invertIfNegative val="0"/>
          <c:cat>
            <c:strRef>
              <c:f>'Powerpoint (6)'!$C$4:$BB$4</c:f>
              <c:strCache>
                <c:ptCount val="49"/>
                <c:pt idx="0">
                  <c:v>Jan</c:v>
                </c:pt>
                <c:pt idx="5">
                  <c:v>Feb</c:v>
                </c:pt>
                <c:pt idx="9">
                  <c:v>Mar</c:v>
                </c:pt>
                <c:pt idx="14">
                  <c:v>Apr</c:v>
                </c:pt>
                <c:pt idx="18">
                  <c:v>May</c:v>
                </c:pt>
                <c:pt idx="22">
                  <c:v>Jun</c:v>
                </c:pt>
                <c:pt idx="26">
                  <c:v>Jul</c:v>
                </c:pt>
                <c:pt idx="31">
                  <c:v>Aug</c:v>
                </c:pt>
                <c:pt idx="35">
                  <c:v>Sep</c:v>
                </c:pt>
                <c:pt idx="39">
                  <c:v>Oct</c:v>
                </c:pt>
                <c:pt idx="44">
                  <c:v>Nov</c:v>
                </c:pt>
                <c:pt idx="48">
                  <c:v>Dec</c:v>
                </c:pt>
              </c:strCache>
            </c:strRef>
          </c:cat>
          <c:val>
            <c:numRef>
              <c:f>'Powerpoint (6)'!$C$17:$BB$17</c:f>
              <c:numCache>
                <c:formatCode>General</c:formatCode>
                <c:ptCount val="52"/>
                <c:pt idx="0">
                  <c:v>82.5</c:v>
                </c:pt>
                <c:pt idx="1">
                  <c:v>75</c:v>
                </c:pt>
                <c:pt idx="3">
                  <c:v>72.5</c:v>
                </c:pt>
                <c:pt idx="8">
                  <c:v>92.5</c:v>
                </c:pt>
                <c:pt idx="9">
                  <c:v>62.5</c:v>
                </c:pt>
                <c:pt idx="11">
                  <c:v>112.5</c:v>
                </c:pt>
                <c:pt idx="15">
                  <c:v>50</c:v>
                </c:pt>
                <c:pt idx="21">
                  <c:v>65</c:v>
                </c:pt>
                <c:pt idx="25">
                  <c:v>92.5</c:v>
                </c:pt>
                <c:pt idx="26">
                  <c:v>70</c:v>
                </c:pt>
                <c:pt idx="27">
                  <c:v>50</c:v>
                </c:pt>
                <c:pt idx="28">
                  <c:v>90</c:v>
                </c:pt>
                <c:pt idx="30">
                  <c:v>70</c:v>
                </c:pt>
                <c:pt idx="32">
                  <c:v>100.001</c:v>
                </c:pt>
                <c:pt idx="33">
                  <c:v>85</c:v>
                </c:pt>
                <c:pt idx="47">
                  <c:v>122.5</c:v>
                </c:pt>
                <c:pt idx="49">
                  <c:v>52.5</c:v>
                </c:pt>
                <c:pt idx="50">
                  <c:v>65</c:v>
                </c:pt>
                <c:pt idx="51">
                  <c:v>90</c:v>
                </c:pt>
              </c:numCache>
            </c:numRef>
          </c:val>
          <c:extLst>
            <c:ext xmlns:c16="http://schemas.microsoft.com/office/drawing/2014/chart" uri="{C3380CC4-5D6E-409C-BE32-E72D297353CC}">
              <c16:uniqueId val="{00000004-6A56-4911-B3BE-A7BAF5E08A14}"/>
            </c:ext>
          </c:extLst>
        </c:ser>
        <c:ser>
          <c:idx val="7"/>
          <c:order val="5"/>
          <c:spPr>
            <a:noFill/>
            <a:ln>
              <a:noFill/>
            </a:ln>
          </c:spPr>
          <c:invertIfNegative val="0"/>
          <c:val>
            <c:numRef>
              <c:f>'Powerpoint (6)'!$C$27:$BB$27</c:f>
              <c:numCache>
                <c:formatCode>General</c:formatCode>
                <c:ptCount val="52"/>
                <c:pt idx="0">
                  <c:v>117.5</c:v>
                </c:pt>
                <c:pt idx="1">
                  <c:v>125</c:v>
                </c:pt>
                <c:pt idx="2">
                  <c:v>200</c:v>
                </c:pt>
                <c:pt idx="3">
                  <c:v>127.5</c:v>
                </c:pt>
                <c:pt idx="4">
                  <c:v>200</c:v>
                </c:pt>
                <c:pt idx="5">
                  <c:v>200</c:v>
                </c:pt>
                <c:pt idx="6">
                  <c:v>200</c:v>
                </c:pt>
                <c:pt idx="7">
                  <c:v>200</c:v>
                </c:pt>
                <c:pt idx="8">
                  <c:v>107.5</c:v>
                </c:pt>
                <c:pt idx="9">
                  <c:v>137.5</c:v>
                </c:pt>
                <c:pt idx="10">
                  <c:v>200</c:v>
                </c:pt>
                <c:pt idx="11">
                  <c:v>87.5</c:v>
                </c:pt>
                <c:pt idx="12">
                  <c:v>200</c:v>
                </c:pt>
                <c:pt idx="13">
                  <c:v>200</c:v>
                </c:pt>
                <c:pt idx="14">
                  <c:v>200</c:v>
                </c:pt>
                <c:pt idx="15">
                  <c:v>150</c:v>
                </c:pt>
                <c:pt idx="16">
                  <c:v>200</c:v>
                </c:pt>
                <c:pt idx="17">
                  <c:v>200</c:v>
                </c:pt>
                <c:pt idx="18">
                  <c:v>200</c:v>
                </c:pt>
                <c:pt idx="19">
                  <c:v>200</c:v>
                </c:pt>
                <c:pt idx="20">
                  <c:v>200</c:v>
                </c:pt>
                <c:pt idx="21">
                  <c:v>135</c:v>
                </c:pt>
                <c:pt idx="22">
                  <c:v>200</c:v>
                </c:pt>
                <c:pt idx="23">
                  <c:v>200</c:v>
                </c:pt>
                <c:pt idx="24">
                  <c:v>200</c:v>
                </c:pt>
                <c:pt idx="25">
                  <c:v>107.5</c:v>
                </c:pt>
                <c:pt idx="26">
                  <c:v>130</c:v>
                </c:pt>
                <c:pt idx="27">
                  <c:v>150</c:v>
                </c:pt>
                <c:pt idx="28">
                  <c:v>110</c:v>
                </c:pt>
                <c:pt idx="29">
                  <c:v>200</c:v>
                </c:pt>
                <c:pt idx="30">
                  <c:v>130</c:v>
                </c:pt>
                <c:pt idx="31">
                  <c:v>200</c:v>
                </c:pt>
                <c:pt idx="32">
                  <c:v>99.998999999999995</c:v>
                </c:pt>
                <c:pt idx="33">
                  <c:v>115</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77.5</c:v>
                </c:pt>
                <c:pt idx="48">
                  <c:v>200</c:v>
                </c:pt>
                <c:pt idx="49">
                  <c:v>147.5</c:v>
                </c:pt>
                <c:pt idx="50">
                  <c:v>135</c:v>
                </c:pt>
                <c:pt idx="51">
                  <c:v>110</c:v>
                </c:pt>
              </c:numCache>
            </c:numRef>
          </c:val>
          <c:extLst>
            <c:ext xmlns:c16="http://schemas.microsoft.com/office/drawing/2014/chart" uri="{C3380CC4-5D6E-409C-BE32-E72D297353CC}">
              <c16:uniqueId val="{00000005-6A56-4911-B3BE-A7BAF5E08A14}"/>
            </c:ext>
          </c:extLst>
        </c:ser>
        <c:ser>
          <c:idx val="8"/>
          <c:order val="6"/>
          <c:tx>
            <c:strRef>
              <c:f>'Powerpoint (6)'!$B$19</c:f>
              <c:strCache>
                <c:ptCount val="1"/>
                <c:pt idx="0">
                  <c:v> 2,000,000 </c:v>
                </c:pt>
              </c:strCache>
            </c:strRef>
          </c:tx>
          <c:spPr>
            <a:solidFill>
              <a:srgbClr val="656665"/>
            </a:solidFill>
          </c:spPr>
          <c:invertIfNegative val="0"/>
          <c:cat>
            <c:strRef>
              <c:f>'Powerpoint (6)'!$C$4:$BB$4</c:f>
              <c:strCache>
                <c:ptCount val="49"/>
                <c:pt idx="0">
                  <c:v>Jan</c:v>
                </c:pt>
                <c:pt idx="5">
                  <c:v>Feb</c:v>
                </c:pt>
                <c:pt idx="9">
                  <c:v>Mar</c:v>
                </c:pt>
                <c:pt idx="14">
                  <c:v>Apr</c:v>
                </c:pt>
                <c:pt idx="18">
                  <c:v>May</c:v>
                </c:pt>
                <c:pt idx="22">
                  <c:v>Jun</c:v>
                </c:pt>
                <c:pt idx="26">
                  <c:v>Jul</c:v>
                </c:pt>
                <c:pt idx="31">
                  <c:v>Aug</c:v>
                </c:pt>
                <c:pt idx="35">
                  <c:v>Sep</c:v>
                </c:pt>
                <c:pt idx="39">
                  <c:v>Oct</c:v>
                </c:pt>
                <c:pt idx="44">
                  <c:v>Nov</c:v>
                </c:pt>
                <c:pt idx="48">
                  <c:v>Dec</c:v>
                </c:pt>
              </c:strCache>
            </c:strRef>
          </c:cat>
          <c:val>
            <c:numRef>
              <c:f>'Powerpoint (6)'!$C$19:$BB$19</c:f>
              <c:numCache>
                <c:formatCode>General</c:formatCode>
                <c:ptCount val="52"/>
                <c:pt idx="0">
                  <c:v>105</c:v>
                </c:pt>
                <c:pt idx="1">
                  <c:v>60</c:v>
                </c:pt>
                <c:pt idx="2">
                  <c:v>55</c:v>
                </c:pt>
                <c:pt idx="3">
                  <c:v>55</c:v>
                </c:pt>
                <c:pt idx="4">
                  <c:v>0</c:v>
                </c:pt>
                <c:pt idx="5">
                  <c:v>55</c:v>
                </c:pt>
                <c:pt idx="6">
                  <c:v>0</c:v>
                </c:pt>
                <c:pt idx="7">
                  <c:v>0</c:v>
                </c:pt>
                <c:pt idx="8">
                  <c:v>102.379</c:v>
                </c:pt>
                <c:pt idx="9">
                  <c:v>50</c:v>
                </c:pt>
                <c:pt idx="10">
                  <c:v>50</c:v>
                </c:pt>
                <c:pt idx="11">
                  <c:v>112.5</c:v>
                </c:pt>
                <c:pt idx="12">
                  <c:v>0</c:v>
                </c:pt>
                <c:pt idx="13">
                  <c:v>0</c:v>
                </c:pt>
                <c:pt idx="14">
                  <c:v>0</c:v>
                </c:pt>
                <c:pt idx="15">
                  <c:v>75</c:v>
                </c:pt>
                <c:pt idx="16">
                  <c:v>0</c:v>
                </c:pt>
                <c:pt idx="17">
                  <c:v>0</c:v>
                </c:pt>
                <c:pt idx="18">
                  <c:v>50</c:v>
                </c:pt>
                <c:pt idx="19">
                  <c:v>0</c:v>
                </c:pt>
                <c:pt idx="20">
                  <c:v>0</c:v>
                </c:pt>
                <c:pt idx="21">
                  <c:v>90</c:v>
                </c:pt>
                <c:pt idx="22">
                  <c:v>0</c:v>
                </c:pt>
                <c:pt idx="23">
                  <c:v>0</c:v>
                </c:pt>
                <c:pt idx="24">
                  <c:v>0</c:v>
                </c:pt>
                <c:pt idx="25">
                  <c:v>117.5</c:v>
                </c:pt>
                <c:pt idx="26">
                  <c:v>60</c:v>
                </c:pt>
                <c:pt idx="27">
                  <c:v>57.5</c:v>
                </c:pt>
                <c:pt idx="28">
                  <c:v>65</c:v>
                </c:pt>
                <c:pt idx="29">
                  <c:v>50</c:v>
                </c:pt>
                <c:pt idx="30">
                  <c:v>50</c:v>
                </c:pt>
                <c:pt idx="31">
                  <c:v>50</c:v>
                </c:pt>
                <c:pt idx="32">
                  <c:v>87.5</c:v>
                </c:pt>
                <c:pt idx="33">
                  <c:v>107.5</c:v>
                </c:pt>
                <c:pt idx="34">
                  <c:v>0</c:v>
                </c:pt>
                <c:pt idx="35">
                  <c:v>0</c:v>
                </c:pt>
                <c:pt idx="36">
                  <c:v>0</c:v>
                </c:pt>
                <c:pt idx="37">
                  <c:v>0</c:v>
                </c:pt>
                <c:pt idx="38">
                  <c:v>0</c:v>
                </c:pt>
                <c:pt idx="39">
                  <c:v>50</c:v>
                </c:pt>
                <c:pt idx="40">
                  <c:v>0</c:v>
                </c:pt>
                <c:pt idx="41">
                  <c:v>50</c:v>
                </c:pt>
                <c:pt idx="42">
                  <c:v>0</c:v>
                </c:pt>
                <c:pt idx="43">
                  <c:v>50</c:v>
                </c:pt>
                <c:pt idx="44">
                  <c:v>0</c:v>
                </c:pt>
                <c:pt idx="45">
                  <c:v>0</c:v>
                </c:pt>
                <c:pt idx="46">
                  <c:v>0</c:v>
                </c:pt>
                <c:pt idx="47">
                  <c:v>117.5</c:v>
                </c:pt>
                <c:pt idx="48">
                  <c:v>50</c:v>
                </c:pt>
                <c:pt idx="49">
                  <c:v>50</c:v>
                </c:pt>
                <c:pt idx="50">
                  <c:v>62.5</c:v>
                </c:pt>
                <c:pt idx="51">
                  <c:v>117.5</c:v>
                </c:pt>
              </c:numCache>
            </c:numRef>
          </c:val>
          <c:extLst>
            <c:ext xmlns:c16="http://schemas.microsoft.com/office/drawing/2014/chart" uri="{C3380CC4-5D6E-409C-BE32-E72D297353CC}">
              <c16:uniqueId val="{00000006-6A56-4911-B3BE-A7BAF5E08A14}"/>
            </c:ext>
          </c:extLst>
        </c:ser>
        <c:ser>
          <c:idx val="5"/>
          <c:order val="7"/>
          <c:spPr>
            <a:noFill/>
            <a:ln>
              <a:noFill/>
            </a:ln>
          </c:spPr>
          <c:invertIfNegative val="0"/>
          <c:cat>
            <c:strRef>
              <c:f>'Powerpoint (6)'!$C$4:$BB$4</c:f>
              <c:strCache>
                <c:ptCount val="49"/>
                <c:pt idx="0">
                  <c:v>Jan</c:v>
                </c:pt>
                <c:pt idx="5">
                  <c:v>Feb</c:v>
                </c:pt>
                <c:pt idx="9">
                  <c:v>Mar</c:v>
                </c:pt>
                <c:pt idx="14">
                  <c:v>Apr</c:v>
                </c:pt>
                <c:pt idx="18">
                  <c:v>May</c:v>
                </c:pt>
                <c:pt idx="22">
                  <c:v>Jun</c:v>
                </c:pt>
                <c:pt idx="26">
                  <c:v>Jul</c:v>
                </c:pt>
                <c:pt idx="31">
                  <c:v>Aug</c:v>
                </c:pt>
                <c:pt idx="35">
                  <c:v>Sep</c:v>
                </c:pt>
                <c:pt idx="39">
                  <c:v>Oct</c:v>
                </c:pt>
                <c:pt idx="44">
                  <c:v>Nov</c:v>
                </c:pt>
                <c:pt idx="48">
                  <c:v>Dec</c:v>
                </c:pt>
              </c:strCache>
            </c:strRef>
          </c:cat>
          <c:val>
            <c:numRef>
              <c:f>'Powerpoint (6)'!$C$28:$BB$28</c:f>
              <c:numCache>
                <c:formatCode>General</c:formatCode>
                <c:ptCount val="52"/>
                <c:pt idx="0">
                  <c:v>95</c:v>
                </c:pt>
                <c:pt idx="1">
                  <c:v>140</c:v>
                </c:pt>
                <c:pt idx="2">
                  <c:v>145</c:v>
                </c:pt>
                <c:pt idx="3">
                  <c:v>145</c:v>
                </c:pt>
                <c:pt idx="4">
                  <c:v>200</c:v>
                </c:pt>
                <c:pt idx="5">
                  <c:v>145</c:v>
                </c:pt>
                <c:pt idx="6">
                  <c:v>200</c:v>
                </c:pt>
                <c:pt idx="7">
                  <c:v>200</c:v>
                </c:pt>
                <c:pt idx="8">
                  <c:v>97.620999999999995</c:v>
                </c:pt>
                <c:pt idx="9">
                  <c:v>150</c:v>
                </c:pt>
                <c:pt idx="10">
                  <c:v>150</c:v>
                </c:pt>
                <c:pt idx="11">
                  <c:v>87.5</c:v>
                </c:pt>
                <c:pt idx="12">
                  <c:v>200</c:v>
                </c:pt>
                <c:pt idx="13">
                  <c:v>200</c:v>
                </c:pt>
                <c:pt idx="14">
                  <c:v>200</c:v>
                </c:pt>
                <c:pt idx="15">
                  <c:v>125</c:v>
                </c:pt>
                <c:pt idx="16">
                  <c:v>200</c:v>
                </c:pt>
                <c:pt idx="17">
                  <c:v>200</c:v>
                </c:pt>
                <c:pt idx="18">
                  <c:v>150</c:v>
                </c:pt>
                <c:pt idx="19">
                  <c:v>200</c:v>
                </c:pt>
                <c:pt idx="20">
                  <c:v>200</c:v>
                </c:pt>
                <c:pt idx="21">
                  <c:v>110</c:v>
                </c:pt>
                <c:pt idx="22">
                  <c:v>200</c:v>
                </c:pt>
                <c:pt idx="23">
                  <c:v>200</c:v>
                </c:pt>
                <c:pt idx="24">
                  <c:v>200</c:v>
                </c:pt>
                <c:pt idx="25">
                  <c:v>82.5</c:v>
                </c:pt>
                <c:pt idx="26">
                  <c:v>140</c:v>
                </c:pt>
                <c:pt idx="27">
                  <c:v>142.5</c:v>
                </c:pt>
                <c:pt idx="28">
                  <c:v>135</c:v>
                </c:pt>
                <c:pt idx="29">
                  <c:v>150</c:v>
                </c:pt>
                <c:pt idx="30">
                  <c:v>150</c:v>
                </c:pt>
                <c:pt idx="31">
                  <c:v>150</c:v>
                </c:pt>
                <c:pt idx="32">
                  <c:v>112.5</c:v>
                </c:pt>
                <c:pt idx="33">
                  <c:v>92.5</c:v>
                </c:pt>
                <c:pt idx="34">
                  <c:v>200</c:v>
                </c:pt>
                <c:pt idx="35">
                  <c:v>200</c:v>
                </c:pt>
                <c:pt idx="36">
                  <c:v>200</c:v>
                </c:pt>
                <c:pt idx="37">
                  <c:v>200</c:v>
                </c:pt>
                <c:pt idx="38">
                  <c:v>200</c:v>
                </c:pt>
                <c:pt idx="39">
                  <c:v>150</c:v>
                </c:pt>
                <c:pt idx="40">
                  <c:v>200</c:v>
                </c:pt>
                <c:pt idx="41">
                  <c:v>150</c:v>
                </c:pt>
                <c:pt idx="42">
                  <c:v>200</c:v>
                </c:pt>
                <c:pt idx="43">
                  <c:v>150</c:v>
                </c:pt>
                <c:pt idx="44">
                  <c:v>200</c:v>
                </c:pt>
                <c:pt idx="45">
                  <c:v>200</c:v>
                </c:pt>
                <c:pt idx="46">
                  <c:v>200</c:v>
                </c:pt>
                <c:pt idx="47">
                  <c:v>82.5</c:v>
                </c:pt>
                <c:pt idx="48">
                  <c:v>150</c:v>
                </c:pt>
                <c:pt idx="49">
                  <c:v>150</c:v>
                </c:pt>
                <c:pt idx="50">
                  <c:v>137.5</c:v>
                </c:pt>
                <c:pt idx="51">
                  <c:v>82.5</c:v>
                </c:pt>
              </c:numCache>
            </c:numRef>
          </c:val>
          <c:extLst>
            <c:ext xmlns:c16="http://schemas.microsoft.com/office/drawing/2014/chart" uri="{C3380CC4-5D6E-409C-BE32-E72D297353CC}">
              <c16:uniqueId val="{00000007-6A56-4911-B3BE-A7BAF5E08A14}"/>
            </c:ext>
          </c:extLst>
        </c:ser>
        <c:ser>
          <c:idx val="9"/>
          <c:order val="8"/>
          <c:tx>
            <c:strRef>
              <c:f>'Powerpoint (6)'!$B$21</c:f>
              <c:strCache>
                <c:ptCount val="1"/>
                <c:pt idx="0">
                  <c:v> 2,500,000 </c:v>
                </c:pt>
              </c:strCache>
            </c:strRef>
          </c:tx>
          <c:spPr>
            <a:solidFill>
              <a:srgbClr val="006EA5"/>
            </a:solidFill>
          </c:spPr>
          <c:invertIfNegative val="0"/>
          <c:cat>
            <c:strRef>
              <c:f>'Powerpoint (6)'!$C$4:$BB$4</c:f>
              <c:strCache>
                <c:ptCount val="49"/>
                <c:pt idx="0">
                  <c:v>Jan</c:v>
                </c:pt>
                <c:pt idx="5">
                  <c:v>Feb</c:v>
                </c:pt>
                <c:pt idx="9">
                  <c:v>Mar</c:v>
                </c:pt>
                <c:pt idx="14">
                  <c:v>Apr</c:v>
                </c:pt>
                <c:pt idx="18">
                  <c:v>May</c:v>
                </c:pt>
                <c:pt idx="22">
                  <c:v>Jun</c:v>
                </c:pt>
                <c:pt idx="26">
                  <c:v>Jul</c:v>
                </c:pt>
                <c:pt idx="31">
                  <c:v>Aug</c:v>
                </c:pt>
                <c:pt idx="35">
                  <c:v>Sep</c:v>
                </c:pt>
                <c:pt idx="39">
                  <c:v>Oct</c:v>
                </c:pt>
                <c:pt idx="44">
                  <c:v>Nov</c:v>
                </c:pt>
                <c:pt idx="48">
                  <c:v>Dec</c:v>
                </c:pt>
              </c:strCache>
            </c:strRef>
          </c:cat>
          <c:val>
            <c:numRef>
              <c:f>'Powerpoint (6)'!$C$21:$BB$21</c:f>
              <c:numCache>
                <c:formatCode>General</c:formatCode>
                <c:ptCount val="52"/>
                <c:pt idx="0">
                  <c:v>115</c:v>
                </c:pt>
                <c:pt idx="1">
                  <c:v>75</c:v>
                </c:pt>
                <c:pt idx="2">
                  <c:v>55</c:v>
                </c:pt>
                <c:pt idx="3">
                  <c:v>72.5</c:v>
                </c:pt>
                <c:pt idx="5">
                  <c:v>52.5</c:v>
                </c:pt>
                <c:pt idx="7">
                  <c:v>50</c:v>
                </c:pt>
                <c:pt idx="8">
                  <c:v>100</c:v>
                </c:pt>
                <c:pt idx="9">
                  <c:v>72.5</c:v>
                </c:pt>
                <c:pt idx="10">
                  <c:v>50</c:v>
                </c:pt>
                <c:pt idx="11">
                  <c:v>137.5</c:v>
                </c:pt>
                <c:pt idx="14">
                  <c:v>50</c:v>
                </c:pt>
                <c:pt idx="15">
                  <c:v>82.5</c:v>
                </c:pt>
                <c:pt idx="18">
                  <c:v>60</c:v>
                </c:pt>
                <c:pt idx="21">
                  <c:v>100</c:v>
                </c:pt>
                <c:pt idx="22">
                  <c:v>50</c:v>
                </c:pt>
                <c:pt idx="25">
                  <c:v>120</c:v>
                </c:pt>
                <c:pt idx="26">
                  <c:v>70</c:v>
                </c:pt>
                <c:pt idx="27">
                  <c:v>60</c:v>
                </c:pt>
                <c:pt idx="28">
                  <c:v>90</c:v>
                </c:pt>
                <c:pt idx="30">
                  <c:v>90</c:v>
                </c:pt>
                <c:pt idx="31">
                  <c:v>50</c:v>
                </c:pt>
                <c:pt idx="32">
                  <c:v>110.001</c:v>
                </c:pt>
                <c:pt idx="33">
                  <c:v>110</c:v>
                </c:pt>
                <c:pt idx="38">
                  <c:v>50</c:v>
                </c:pt>
                <c:pt idx="39">
                  <c:v>55</c:v>
                </c:pt>
                <c:pt idx="41">
                  <c:v>55</c:v>
                </c:pt>
                <c:pt idx="43">
                  <c:v>55</c:v>
                </c:pt>
                <c:pt idx="47">
                  <c:v>145</c:v>
                </c:pt>
                <c:pt idx="48">
                  <c:v>50</c:v>
                </c:pt>
                <c:pt idx="49">
                  <c:v>70</c:v>
                </c:pt>
                <c:pt idx="50">
                  <c:v>65</c:v>
                </c:pt>
                <c:pt idx="51">
                  <c:v>132.5</c:v>
                </c:pt>
              </c:numCache>
            </c:numRef>
          </c:val>
          <c:extLst>
            <c:ext xmlns:c16="http://schemas.microsoft.com/office/drawing/2014/chart" uri="{C3380CC4-5D6E-409C-BE32-E72D297353CC}">
              <c16:uniqueId val="{00000008-6A56-4911-B3BE-A7BAF5E08A14}"/>
            </c:ext>
          </c:extLst>
        </c:ser>
        <c:ser>
          <c:idx val="6"/>
          <c:order val="9"/>
          <c:spPr>
            <a:noFill/>
            <a:ln>
              <a:noFill/>
            </a:ln>
          </c:spPr>
          <c:invertIfNegative val="0"/>
          <c:cat>
            <c:strRef>
              <c:f>'Powerpoint (6)'!$C$4:$BB$4</c:f>
              <c:strCache>
                <c:ptCount val="49"/>
                <c:pt idx="0">
                  <c:v>Jan</c:v>
                </c:pt>
                <c:pt idx="5">
                  <c:v>Feb</c:v>
                </c:pt>
                <c:pt idx="9">
                  <c:v>Mar</c:v>
                </c:pt>
                <c:pt idx="14">
                  <c:v>Apr</c:v>
                </c:pt>
                <c:pt idx="18">
                  <c:v>May</c:v>
                </c:pt>
                <c:pt idx="22">
                  <c:v>Jun</c:v>
                </c:pt>
                <c:pt idx="26">
                  <c:v>Jul</c:v>
                </c:pt>
                <c:pt idx="31">
                  <c:v>Aug</c:v>
                </c:pt>
                <c:pt idx="35">
                  <c:v>Sep</c:v>
                </c:pt>
                <c:pt idx="39">
                  <c:v>Oct</c:v>
                </c:pt>
                <c:pt idx="44">
                  <c:v>Nov</c:v>
                </c:pt>
                <c:pt idx="48">
                  <c:v>Dec</c:v>
                </c:pt>
              </c:strCache>
            </c:strRef>
          </c:cat>
          <c:val>
            <c:numRef>
              <c:f>'Powerpoint (6)'!$C$29:$BB$29</c:f>
              <c:numCache>
                <c:formatCode>General</c:formatCode>
                <c:ptCount val="52"/>
                <c:pt idx="0">
                  <c:v>85</c:v>
                </c:pt>
                <c:pt idx="1">
                  <c:v>125</c:v>
                </c:pt>
                <c:pt idx="2">
                  <c:v>145</c:v>
                </c:pt>
                <c:pt idx="3">
                  <c:v>127.5</c:v>
                </c:pt>
                <c:pt idx="4">
                  <c:v>200</c:v>
                </c:pt>
                <c:pt idx="5">
                  <c:v>147.5</c:v>
                </c:pt>
                <c:pt idx="6">
                  <c:v>200</c:v>
                </c:pt>
                <c:pt idx="7">
                  <c:v>150</c:v>
                </c:pt>
                <c:pt idx="8">
                  <c:v>100</c:v>
                </c:pt>
                <c:pt idx="9">
                  <c:v>127.5</c:v>
                </c:pt>
                <c:pt idx="10">
                  <c:v>150</c:v>
                </c:pt>
                <c:pt idx="11">
                  <c:v>62.5</c:v>
                </c:pt>
                <c:pt idx="12">
                  <c:v>200</c:v>
                </c:pt>
                <c:pt idx="13">
                  <c:v>200</c:v>
                </c:pt>
                <c:pt idx="14">
                  <c:v>150</c:v>
                </c:pt>
                <c:pt idx="15">
                  <c:v>117.5</c:v>
                </c:pt>
                <c:pt idx="16">
                  <c:v>200</c:v>
                </c:pt>
                <c:pt idx="17">
                  <c:v>200</c:v>
                </c:pt>
                <c:pt idx="18">
                  <c:v>140</c:v>
                </c:pt>
                <c:pt idx="19">
                  <c:v>200</c:v>
                </c:pt>
                <c:pt idx="20">
                  <c:v>200</c:v>
                </c:pt>
                <c:pt idx="21">
                  <c:v>100</c:v>
                </c:pt>
                <c:pt idx="22">
                  <c:v>150</c:v>
                </c:pt>
                <c:pt idx="23">
                  <c:v>200</c:v>
                </c:pt>
                <c:pt idx="24">
                  <c:v>200</c:v>
                </c:pt>
                <c:pt idx="25">
                  <c:v>80</c:v>
                </c:pt>
                <c:pt idx="26">
                  <c:v>130</c:v>
                </c:pt>
                <c:pt idx="27">
                  <c:v>140</c:v>
                </c:pt>
                <c:pt idx="28">
                  <c:v>110</c:v>
                </c:pt>
                <c:pt idx="29">
                  <c:v>200</c:v>
                </c:pt>
                <c:pt idx="30">
                  <c:v>110</c:v>
                </c:pt>
                <c:pt idx="31">
                  <c:v>150</c:v>
                </c:pt>
                <c:pt idx="32">
                  <c:v>89.998999999999995</c:v>
                </c:pt>
                <c:pt idx="33">
                  <c:v>90</c:v>
                </c:pt>
                <c:pt idx="34">
                  <c:v>200</c:v>
                </c:pt>
                <c:pt idx="35">
                  <c:v>200</c:v>
                </c:pt>
                <c:pt idx="36">
                  <c:v>200</c:v>
                </c:pt>
                <c:pt idx="37">
                  <c:v>200</c:v>
                </c:pt>
                <c:pt idx="38">
                  <c:v>150</c:v>
                </c:pt>
                <c:pt idx="39">
                  <c:v>145</c:v>
                </c:pt>
                <c:pt idx="40">
                  <c:v>200</c:v>
                </c:pt>
                <c:pt idx="41">
                  <c:v>145</c:v>
                </c:pt>
                <c:pt idx="42">
                  <c:v>200</c:v>
                </c:pt>
                <c:pt idx="43">
                  <c:v>145</c:v>
                </c:pt>
                <c:pt idx="44">
                  <c:v>200</c:v>
                </c:pt>
                <c:pt idx="45">
                  <c:v>200</c:v>
                </c:pt>
                <c:pt idx="46">
                  <c:v>200</c:v>
                </c:pt>
                <c:pt idx="47">
                  <c:v>55</c:v>
                </c:pt>
                <c:pt idx="48">
                  <c:v>150</c:v>
                </c:pt>
                <c:pt idx="49">
                  <c:v>130</c:v>
                </c:pt>
                <c:pt idx="50">
                  <c:v>135</c:v>
                </c:pt>
                <c:pt idx="51">
                  <c:v>67.5</c:v>
                </c:pt>
              </c:numCache>
            </c:numRef>
          </c:val>
          <c:extLst>
            <c:ext xmlns:c16="http://schemas.microsoft.com/office/drawing/2014/chart" uri="{C3380CC4-5D6E-409C-BE32-E72D297353CC}">
              <c16:uniqueId val="{00000009-6A56-4911-B3BE-A7BAF5E08A14}"/>
            </c:ext>
          </c:extLst>
        </c:ser>
        <c:dLbls>
          <c:showLegendKey val="0"/>
          <c:showVal val="0"/>
          <c:showCatName val="0"/>
          <c:showSerName val="0"/>
          <c:showPercent val="0"/>
          <c:showBubbleSize val="0"/>
        </c:dLbls>
        <c:gapWidth val="48"/>
        <c:overlap val="100"/>
        <c:axId val="91076096"/>
        <c:axId val="75937408"/>
      </c:barChart>
      <c:catAx>
        <c:axId val="91076096"/>
        <c:scaling>
          <c:orientation val="minMax"/>
        </c:scaling>
        <c:delete val="0"/>
        <c:axPos val="b"/>
        <c:numFmt formatCode="#,##0.0" sourceLinked="0"/>
        <c:majorTickMark val="out"/>
        <c:minorTickMark val="none"/>
        <c:tickLblPos val="high"/>
        <c:txPr>
          <a:bodyPr/>
          <a:lstStyle/>
          <a:p>
            <a:pPr>
              <a:defRPr sz="1400" b="1"/>
            </a:pPr>
            <a:endParaRPr lang="en-US"/>
          </a:p>
        </c:txPr>
        <c:crossAx val="75937408"/>
        <c:crosses val="autoZero"/>
        <c:auto val="1"/>
        <c:lblAlgn val="ctr"/>
        <c:lblOffset val="100"/>
        <c:noMultiLvlLbl val="0"/>
      </c:catAx>
      <c:valAx>
        <c:axId val="75937408"/>
        <c:scaling>
          <c:orientation val="minMax"/>
          <c:max val="1200"/>
        </c:scaling>
        <c:delete val="1"/>
        <c:axPos val="l"/>
        <c:majorGridlines/>
        <c:numFmt formatCode="#,##0" sourceLinked="0"/>
        <c:majorTickMark val="out"/>
        <c:minorTickMark val="none"/>
        <c:tickLblPos val="nextTo"/>
        <c:crossAx val="91076096"/>
        <c:crosses val="autoZero"/>
        <c:crossBetween val="between"/>
      </c:valAx>
      <c:spPr>
        <a:noFill/>
        <a:ln w="25400">
          <a:noFill/>
        </a:ln>
      </c:spPr>
    </c:plotArea>
    <c:plotVisOnly val="1"/>
    <c:dispBlanksAs val="gap"/>
    <c:showDLblsOverMax val="0"/>
  </c:chart>
  <c:spPr>
    <a:noFill/>
    <a:ln>
      <a:noFill/>
    </a:ln>
  </c:spPr>
  <c:txPr>
    <a:bodyPr/>
    <a:lstStyle/>
    <a:p>
      <a:pPr>
        <a:defRPr sz="1200">
          <a:solidFill>
            <a:schemeClr val="tx1"/>
          </a:solidFill>
          <a:latin typeface="+mn-lt"/>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88078826642234E-2"/>
          <c:y val="0.12605095259144938"/>
          <c:w val="0.88793035802990805"/>
          <c:h val="0.71572312319226861"/>
        </c:manualLayout>
      </c:layout>
      <c:barChart>
        <c:barDir val="col"/>
        <c:grouping val="stacked"/>
        <c:varyColors val="0"/>
        <c:ser>
          <c:idx val="2"/>
          <c:order val="0"/>
          <c:tx>
            <c:strRef>
              <c:f>'Powerpoint (8)'!$D$7</c:f>
              <c:strCache>
                <c:ptCount val="1"/>
                <c:pt idx="0">
                  <c:v>Base sales</c:v>
                </c:pt>
              </c:strCache>
            </c:strRef>
          </c:tx>
          <c:spPr>
            <a:solidFill>
              <a:srgbClr val="0069B4"/>
            </a:solidFill>
          </c:spPr>
          <c:invertIfNegative val="0"/>
          <c:val>
            <c:numRef>
              <c:f>'Powerpoint (8)'!$E$47:$BD$47</c:f>
              <c:numCache>
                <c:formatCode>0.0</c:formatCode>
                <c:ptCount val="52"/>
                <c:pt idx="0">
                  <c:v>0</c:v>
                </c:pt>
                <c:pt idx="1">
                  <c:v>0</c:v>
                </c:pt>
                <c:pt idx="2">
                  <c:v>0</c:v>
                </c:pt>
                <c:pt idx="3">
                  <c:v>0</c:v>
                </c:pt>
                <c:pt idx="4">
                  <c:v>14.34673183817687</c:v>
                </c:pt>
                <c:pt idx="5">
                  <c:v>28.406529039590204</c:v>
                </c:pt>
                <c:pt idx="6">
                  <c:v>27.838398458798398</c:v>
                </c:pt>
                <c:pt idx="7">
                  <c:v>27.281630489622433</c:v>
                </c:pt>
                <c:pt idx="8">
                  <c:v>26.735997879829977</c:v>
                </c:pt>
                <c:pt idx="9">
                  <c:v>26.201277922233377</c:v>
                </c:pt>
                <c:pt idx="10">
                  <c:v>40.023984201965582</c:v>
                </c:pt>
                <c:pt idx="11">
                  <c:v>53.570236356103138</c:v>
                </c:pt>
                <c:pt idx="12">
                  <c:v>52.498831628981065</c:v>
                </c:pt>
                <c:pt idx="13">
                  <c:v>51.448854996401451</c:v>
                </c:pt>
                <c:pt idx="14">
                  <c:v>50.419877896473423</c:v>
                </c:pt>
                <c:pt idx="15">
                  <c:v>49.411480338543953</c:v>
                </c:pt>
                <c:pt idx="16">
                  <c:v>62.769982569949946</c:v>
                </c:pt>
                <c:pt idx="17">
                  <c:v>75.861314756727808</c:v>
                </c:pt>
                <c:pt idx="18">
                  <c:v>74.344088461593259</c:v>
                </c:pt>
                <c:pt idx="19">
                  <c:v>72.857206692361387</c:v>
                </c:pt>
                <c:pt idx="20">
                  <c:v>71.400062558514165</c:v>
                </c:pt>
                <c:pt idx="21">
                  <c:v>69.972061307343864</c:v>
                </c:pt>
                <c:pt idx="22">
                  <c:v>82.919351919373867</c:v>
                </c:pt>
                <c:pt idx="23">
                  <c:v>95.607696719163258</c:v>
                </c:pt>
                <c:pt idx="24">
                  <c:v>93.695542784779974</c:v>
                </c:pt>
                <c:pt idx="25">
                  <c:v>91.821631929084376</c:v>
                </c:pt>
                <c:pt idx="26">
                  <c:v>89.985199290502678</c:v>
                </c:pt>
                <c:pt idx="27">
                  <c:v>88.185495304692623</c:v>
                </c:pt>
                <c:pt idx="28">
                  <c:v>100.76851723677562</c:v>
                </c:pt>
                <c:pt idx="29">
                  <c:v>113.09987873021699</c:v>
                </c:pt>
                <c:pt idx="30">
                  <c:v>110.83788115561264</c:v>
                </c:pt>
                <c:pt idx="31">
                  <c:v>108.62112353250038</c:v>
                </c:pt>
                <c:pt idx="32">
                  <c:v>106.44870106185037</c:v>
                </c:pt>
                <c:pt idx="33">
                  <c:v>104.31972704061337</c:v>
                </c:pt>
                <c:pt idx="34">
                  <c:v>102.23333249980109</c:v>
                </c:pt>
                <c:pt idx="35">
                  <c:v>100.18866584980508</c:v>
                </c:pt>
                <c:pt idx="36">
                  <c:v>98.184892532808988</c:v>
                </c:pt>
                <c:pt idx="37">
                  <c:v>96.221194682152813</c:v>
                </c:pt>
                <c:pt idx="38">
                  <c:v>94.296770788509747</c:v>
                </c:pt>
                <c:pt idx="39">
                  <c:v>92.410835372739541</c:v>
                </c:pt>
                <c:pt idx="40">
                  <c:v>90.562618665284745</c:v>
                </c:pt>
                <c:pt idx="41">
                  <c:v>88.751366291979053</c:v>
                </c:pt>
                <c:pt idx="42">
                  <c:v>86.976338966139465</c:v>
                </c:pt>
                <c:pt idx="43">
                  <c:v>85.236812186816678</c:v>
                </c:pt>
                <c:pt idx="44">
                  <c:v>83.532075943080329</c:v>
                </c:pt>
                <c:pt idx="45">
                  <c:v>81.861434424218729</c:v>
                </c:pt>
                <c:pt idx="46">
                  <c:v>80.224205735734358</c:v>
                </c:pt>
                <c:pt idx="47">
                  <c:v>78.619721621019664</c:v>
                </c:pt>
                <c:pt idx="48">
                  <c:v>77.047327188599269</c:v>
                </c:pt>
                <c:pt idx="49">
                  <c:v>75.506380644827274</c:v>
                </c:pt>
                <c:pt idx="50">
                  <c:v>73.996253031930735</c:v>
                </c:pt>
                <c:pt idx="51">
                  <c:v>72.516327971292114</c:v>
                </c:pt>
              </c:numCache>
            </c:numRef>
          </c:val>
          <c:extLst>
            <c:ext xmlns:c16="http://schemas.microsoft.com/office/drawing/2014/chart" uri="{C3380CC4-5D6E-409C-BE32-E72D297353CC}">
              <c16:uniqueId val="{00000000-B9EB-432E-8823-03C477AC2C99}"/>
            </c:ext>
          </c:extLst>
        </c:ser>
        <c:ser>
          <c:idx val="1"/>
          <c:order val="1"/>
          <c:tx>
            <c:strRef>
              <c:f>'Powerpoint (8)'!$D$12</c:f>
              <c:strCache>
                <c:ptCount val="1"/>
                <c:pt idx="0">
                  <c:v>LT Sales</c:v>
                </c:pt>
              </c:strCache>
            </c:strRef>
          </c:tx>
          <c:spPr>
            <a:solidFill>
              <a:srgbClr val="009B3C"/>
            </a:solidFill>
          </c:spPr>
          <c:invertIfNegative val="0"/>
          <c:cat>
            <c:strRef>
              <c:f>'Powerpoint (8)'!$E$5:$BD$5</c:f>
              <c:strCache>
                <c:ptCount val="52"/>
                <c:pt idx="0">
                  <c:v>Wk 1</c:v>
                </c:pt>
                <c:pt idx="1">
                  <c:v>Wk 2</c:v>
                </c:pt>
                <c:pt idx="2">
                  <c:v>Wk 3</c:v>
                </c:pt>
                <c:pt idx="3">
                  <c:v>Wk 4</c:v>
                </c:pt>
                <c:pt idx="4">
                  <c:v>Wk 5</c:v>
                </c:pt>
                <c:pt idx="5">
                  <c:v>Wk 6</c:v>
                </c:pt>
                <c:pt idx="6">
                  <c:v>Wk 7</c:v>
                </c:pt>
                <c:pt idx="7">
                  <c:v>Wk 8</c:v>
                </c:pt>
                <c:pt idx="8">
                  <c:v>Wk 9</c:v>
                </c:pt>
                <c:pt idx="9">
                  <c:v>Wk 10</c:v>
                </c:pt>
                <c:pt idx="10">
                  <c:v>Wk 11</c:v>
                </c:pt>
                <c:pt idx="11">
                  <c:v>Wk 12</c:v>
                </c:pt>
                <c:pt idx="12">
                  <c:v>Wk 13</c:v>
                </c:pt>
                <c:pt idx="13">
                  <c:v>Wk 14</c:v>
                </c:pt>
                <c:pt idx="14">
                  <c:v>Wk 15</c:v>
                </c:pt>
                <c:pt idx="15">
                  <c:v>Wk 16</c:v>
                </c:pt>
                <c:pt idx="16">
                  <c:v>Wk 17</c:v>
                </c:pt>
                <c:pt idx="17">
                  <c:v>Wk 18</c:v>
                </c:pt>
                <c:pt idx="18">
                  <c:v>Wk 19</c:v>
                </c:pt>
                <c:pt idx="19">
                  <c:v>Wk 20</c:v>
                </c:pt>
                <c:pt idx="20">
                  <c:v>Wk 21</c:v>
                </c:pt>
                <c:pt idx="21">
                  <c:v>Wk 22</c:v>
                </c:pt>
                <c:pt idx="22">
                  <c:v>Wk 23</c:v>
                </c:pt>
                <c:pt idx="23">
                  <c:v>Wk 24</c:v>
                </c:pt>
                <c:pt idx="24">
                  <c:v>Wk 25</c:v>
                </c:pt>
                <c:pt idx="25">
                  <c:v>Wk 26</c:v>
                </c:pt>
                <c:pt idx="26">
                  <c:v>Wk 27</c:v>
                </c:pt>
                <c:pt idx="27">
                  <c:v>Wk 28</c:v>
                </c:pt>
                <c:pt idx="28">
                  <c:v>Wk 29</c:v>
                </c:pt>
                <c:pt idx="29">
                  <c:v>Wk 30</c:v>
                </c:pt>
                <c:pt idx="30">
                  <c:v>Wk 31</c:v>
                </c:pt>
                <c:pt idx="31">
                  <c:v>Wk 32</c:v>
                </c:pt>
                <c:pt idx="32">
                  <c:v>Wk 33</c:v>
                </c:pt>
                <c:pt idx="33">
                  <c:v>Wk 34</c:v>
                </c:pt>
                <c:pt idx="34">
                  <c:v>Wk 35</c:v>
                </c:pt>
                <c:pt idx="35">
                  <c:v>Wk 36</c:v>
                </c:pt>
                <c:pt idx="36">
                  <c:v>Wk 37</c:v>
                </c:pt>
                <c:pt idx="37">
                  <c:v>Wk 38</c:v>
                </c:pt>
                <c:pt idx="38">
                  <c:v>Wk 39</c:v>
                </c:pt>
                <c:pt idx="39">
                  <c:v>Wk 40</c:v>
                </c:pt>
                <c:pt idx="40">
                  <c:v>Wk 41</c:v>
                </c:pt>
                <c:pt idx="41">
                  <c:v>Wk 42</c:v>
                </c:pt>
                <c:pt idx="42">
                  <c:v>Wk 43</c:v>
                </c:pt>
                <c:pt idx="43">
                  <c:v>Wk 44</c:v>
                </c:pt>
                <c:pt idx="44">
                  <c:v>Wk 45</c:v>
                </c:pt>
                <c:pt idx="45">
                  <c:v>Wk 46</c:v>
                </c:pt>
                <c:pt idx="46">
                  <c:v>Wk 47</c:v>
                </c:pt>
                <c:pt idx="47">
                  <c:v>Wk 48</c:v>
                </c:pt>
                <c:pt idx="48">
                  <c:v>Wk 49</c:v>
                </c:pt>
                <c:pt idx="49">
                  <c:v>Wk 50</c:v>
                </c:pt>
                <c:pt idx="50">
                  <c:v>Wk 51</c:v>
                </c:pt>
                <c:pt idx="51">
                  <c:v>Wk 52</c:v>
                </c:pt>
              </c:strCache>
            </c:strRef>
          </c:cat>
          <c:val>
            <c:numRef>
              <c:f>'Powerpoint (8)'!$E$48:$BD$48</c:f>
              <c:numCache>
                <c:formatCode>_-* #,##0_-;\-* #,##0_-;_-* "-"??_-;_-@_-</c:formatCode>
                <c:ptCount val="52"/>
                <c:pt idx="0">
                  <c:v>55.945416542229495</c:v>
                </c:pt>
                <c:pt idx="1">
                  <c:v>80.370684022097535</c:v>
                </c:pt>
                <c:pt idx="2">
                  <c:v>103.05646050373686</c:v>
                </c:pt>
                <c:pt idx="3">
                  <c:v>101.84767580701582</c:v>
                </c:pt>
                <c:pt idx="4">
                  <c:v>84.504983889914072</c:v>
                </c:pt>
                <c:pt idx="5">
                  <c:v>53.729305000536904</c:v>
                </c:pt>
                <c:pt idx="6">
                  <c:v>32.078287484798231</c:v>
                </c:pt>
                <c:pt idx="7">
                  <c:v>18.018900126769502</c:v>
                </c:pt>
                <c:pt idx="8">
                  <c:v>10.613698305516616</c:v>
                </c:pt>
                <c:pt idx="9">
                  <c:v>8.0333916552525046</c:v>
                </c:pt>
                <c:pt idx="10">
                  <c:v>5.8862840143998891</c:v>
                </c:pt>
                <c:pt idx="11">
                  <c:v>3.4994852190601686</c:v>
                </c:pt>
                <c:pt idx="12">
                  <c:v>1.783950885066441</c:v>
                </c:pt>
                <c:pt idx="13">
                  <c:v>1.0728693579651352</c:v>
                </c:pt>
                <c:pt idx="14">
                  <c:v>0.64595032459648527</c:v>
                </c:pt>
                <c:pt idx="15">
                  <c:v>0.36722404185768248</c:v>
                </c:pt>
                <c:pt idx="16">
                  <c:v>0.26285366386252113</c:v>
                </c:pt>
                <c:pt idx="17">
                  <c:v>0.17091332194331321</c:v>
                </c:pt>
                <c:pt idx="18">
                  <c:v>9.8726165144505176E-2</c:v>
                </c:pt>
                <c:pt idx="19">
                  <c:v>5.5697527049822913E-2</c:v>
                </c:pt>
                <c:pt idx="20">
                  <c:v>3.0850161526340503E-2</c:v>
                </c:pt>
                <c:pt idx="21">
                  <c:v>1.7177774013467165E-2</c:v>
                </c:pt>
                <c:pt idx="22">
                  <c:v>1.1596502198078947E-2</c:v>
                </c:pt>
                <c:pt idx="23">
                  <c:v>6.5545245263929509E-3</c:v>
                </c:pt>
                <c:pt idx="24">
                  <c:v>3.5093363605072309E-3</c:v>
                </c:pt>
                <c:pt idx="25">
                  <c:v>2.1238420087148061E-3</c:v>
                </c:pt>
                <c:pt idx="26">
                  <c:v>1.6030718103278046E-3</c:v>
                </c:pt>
                <c:pt idx="27">
                  <c:v>9.0056656615316482E-4</c:v>
                </c:pt>
                <c:pt idx="28">
                  <c:v>5.8866941401176541E-4</c:v>
                </c:pt>
                <c:pt idx="29">
                  <c:v>3.7554387655850725E-4</c:v>
                </c:pt>
                <c:pt idx="30">
                  <c:v>2.2937373593130496E-4</c:v>
                </c:pt>
                <c:pt idx="31">
                  <c:v>1.277193749947062E-4</c:v>
                </c:pt>
                <c:pt idx="32">
                  <c:v>7.2595873410535714E-5</c:v>
                </c:pt>
                <c:pt idx="33">
                  <c:v>4.1301306034520835E-5</c:v>
                </c:pt>
                <c:pt idx="34">
                  <c:v>2.5741783669862405E-5</c:v>
                </c:pt>
                <c:pt idx="35">
                  <c:v>1.6512111020535139E-5</c:v>
                </c:pt>
                <c:pt idx="36">
                  <c:v>9.8471398235016937E-6</c:v>
                </c:pt>
                <c:pt idx="37">
                  <c:v>5.8664670069848643E-6</c:v>
                </c:pt>
                <c:pt idx="38">
                  <c:v>3.3821346989399818E-6</c:v>
                </c:pt>
                <c:pt idx="39">
                  <c:v>2.0997742409245178E-6</c:v>
                </c:pt>
                <c:pt idx="40">
                  <c:v>1.2089622663571001E-6</c:v>
                </c:pt>
                <c:pt idx="41">
                  <c:v>6.7696111232398598E-7</c:v>
                </c:pt>
                <c:pt idx="42">
                  <c:v>3.8644734265278226E-7</c:v>
                </c:pt>
                <c:pt idx="43">
                  <c:v>2.3974593553965712E-7</c:v>
                </c:pt>
                <c:pt idx="44">
                  <c:v>1.4648231092642343E-7</c:v>
                </c:pt>
                <c:pt idx="45">
                  <c:v>8.4737448268938609E-8</c:v>
                </c:pt>
                <c:pt idx="46">
                  <c:v>5.1916881724147782E-8</c:v>
                </c:pt>
                <c:pt idx="47">
                  <c:v>3.0614003836610554E-8</c:v>
                </c:pt>
                <c:pt idx="48">
                  <c:v>1.9520296911102368E-8</c:v>
                </c:pt>
                <c:pt idx="49">
                  <c:v>1.051934193969955E-8</c:v>
                </c:pt>
                <c:pt idx="50">
                  <c:v>5.9610582884539483E-9</c:v>
                </c:pt>
                <c:pt idx="51">
                  <c:v>3.1742975911775358E-9</c:v>
                </c:pt>
              </c:numCache>
            </c:numRef>
          </c:val>
          <c:extLst>
            <c:ext xmlns:c16="http://schemas.microsoft.com/office/drawing/2014/chart" uri="{C3380CC4-5D6E-409C-BE32-E72D297353CC}">
              <c16:uniqueId val="{00000001-B9EB-432E-8823-03C477AC2C99}"/>
            </c:ext>
          </c:extLst>
        </c:ser>
        <c:dLbls>
          <c:showLegendKey val="0"/>
          <c:showVal val="0"/>
          <c:showCatName val="0"/>
          <c:showSerName val="0"/>
          <c:showPercent val="0"/>
          <c:showBubbleSize val="0"/>
        </c:dLbls>
        <c:gapWidth val="0"/>
        <c:overlap val="100"/>
        <c:axId val="91076096"/>
        <c:axId val="75937408"/>
      </c:barChart>
      <c:catAx>
        <c:axId val="91076096"/>
        <c:scaling>
          <c:orientation val="minMax"/>
        </c:scaling>
        <c:delete val="1"/>
        <c:axPos val="b"/>
        <c:numFmt formatCode="#,##0.0" sourceLinked="0"/>
        <c:majorTickMark val="out"/>
        <c:minorTickMark val="none"/>
        <c:tickLblPos val="nextTo"/>
        <c:crossAx val="75937408"/>
        <c:crosses val="autoZero"/>
        <c:auto val="1"/>
        <c:lblAlgn val="ctr"/>
        <c:lblOffset val="100"/>
        <c:noMultiLvlLbl val="0"/>
      </c:catAx>
      <c:valAx>
        <c:axId val="75937408"/>
        <c:scaling>
          <c:orientation val="minMax"/>
          <c:max val="250"/>
        </c:scaling>
        <c:delete val="0"/>
        <c:axPos val="l"/>
        <c:title>
          <c:tx>
            <c:rich>
              <a:bodyPr rot="-5400000" vert="horz"/>
              <a:lstStyle/>
              <a:p>
                <a:pPr>
                  <a:defRPr/>
                </a:pPr>
                <a:r>
                  <a:rPr lang="en-GB" dirty="0">
                    <a:solidFill>
                      <a:schemeClr val="tx1"/>
                    </a:solidFill>
                    <a:latin typeface="Arial" panose="020B0604020202020204" pitchFamily="34" charset="0"/>
                    <a:cs typeface="Arial" panose="020B0604020202020204" pitchFamily="34" charset="0"/>
                  </a:rPr>
                  <a:t>Sales</a:t>
                </a:r>
              </a:p>
            </c:rich>
          </c:tx>
          <c:layout>
            <c:manualLayout>
              <c:xMode val="edge"/>
              <c:yMode val="edge"/>
              <c:x val="3.1993683608868138E-2"/>
              <c:y val="0.35844107615494464"/>
            </c:manualLayout>
          </c:layout>
          <c:overlay val="0"/>
        </c:title>
        <c:numFmt formatCode="#,##0" sourceLinked="0"/>
        <c:majorTickMark val="none"/>
        <c:minorTickMark val="none"/>
        <c:tickLblPos val="none"/>
        <c:crossAx val="91076096"/>
        <c:crosses val="autoZero"/>
        <c:crossBetween val="between"/>
      </c:valAx>
      <c:spPr>
        <a:noFill/>
        <a:ln>
          <a:noFill/>
        </a:ln>
      </c:spPr>
    </c:plotArea>
    <c:plotVisOnly val="1"/>
    <c:dispBlanksAs val="gap"/>
    <c:showDLblsOverMax val="0"/>
  </c:chart>
  <c:spPr>
    <a:noFill/>
    <a:ln>
      <a:noFill/>
    </a:ln>
  </c:spPr>
  <c:txPr>
    <a:bodyPr/>
    <a:lstStyle/>
    <a:p>
      <a:pPr>
        <a:defRPr sz="1200">
          <a:solidFill>
            <a:schemeClr val="bg1"/>
          </a:solidFill>
          <a:latin typeface="Century Gothic" panose="020B0502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88078826642234E-2"/>
          <c:y val="0.12605095259144938"/>
          <c:w val="0.86208588466642155"/>
          <c:h val="0.71572312319226861"/>
        </c:manualLayout>
      </c:layout>
      <c:barChart>
        <c:barDir val="col"/>
        <c:grouping val="stacked"/>
        <c:varyColors val="0"/>
        <c:ser>
          <c:idx val="2"/>
          <c:order val="0"/>
          <c:tx>
            <c:strRef>
              <c:f>'Powerpoint (8)'!$D$7</c:f>
              <c:strCache>
                <c:ptCount val="1"/>
                <c:pt idx="0">
                  <c:v>Base sales</c:v>
                </c:pt>
              </c:strCache>
            </c:strRef>
          </c:tx>
          <c:spPr>
            <a:solidFill>
              <a:srgbClr val="0069B4"/>
            </a:solidFill>
          </c:spPr>
          <c:invertIfNegative val="0"/>
          <c:val>
            <c:numRef>
              <c:f>'Powerpoint (8)'!$E$47:$BD$47</c:f>
              <c:numCache>
                <c:formatCode>0.0</c:formatCode>
                <c:ptCount val="52"/>
                <c:pt idx="0">
                  <c:v>0</c:v>
                </c:pt>
                <c:pt idx="1">
                  <c:v>0</c:v>
                </c:pt>
                <c:pt idx="2">
                  <c:v>0</c:v>
                </c:pt>
                <c:pt idx="3">
                  <c:v>0</c:v>
                </c:pt>
                <c:pt idx="4">
                  <c:v>14.34673183817687</c:v>
                </c:pt>
                <c:pt idx="5">
                  <c:v>28.406529039590204</c:v>
                </c:pt>
                <c:pt idx="6">
                  <c:v>27.838398458798398</c:v>
                </c:pt>
                <c:pt idx="7">
                  <c:v>27.281630489622433</c:v>
                </c:pt>
                <c:pt idx="8">
                  <c:v>26.735997879829977</c:v>
                </c:pt>
                <c:pt idx="9">
                  <c:v>26.201277922233377</c:v>
                </c:pt>
                <c:pt idx="10">
                  <c:v>40.023984201965582</c:v>
                </c:pt>
                <c:pt idx="11">
                  <c:v>53.570236356103138</c:v>
                </c:pt>
                <c:pt idx="12">
                  <c:v>52.498831628981065</c:v>
                </c:pt>
                <c:pt idx="13">
                  <c:v>51.448854996401451</c:v>
                </c:pt>
                <c:pt idx="14">
                  <c:v>50.419877896473423</c:v>
                </c:pt>
                <c:pt idx="15">
                  <c:v>49.411480338543953</c:v>
                </c:pt>
                <c:pt idx="16">
                  <c:v>62.769982569949946</c:v>
                </c:pt>
                <c:pt idx="17">
                  <c:v>75.861314756727808</c:v>
                </c:pt>
                <c:pt idx="18">
                  <c:v>74.344088461593259</c:v>
                </c:pt>
                <c:pt idx="19">
                  <c:v>72.857206692361387</c:v>
                </c:pt>
                <c:pt idx="20">
                  <c:v>71.400062558514165</c:v>
                </c:pt>
                <c:pt idx="21">
                  <c:v>69.972061307343864</c:v>
                </c:pt>
                <c:pt idx="22">
                  <c:v>82.919351919373867</c:v>
                </c:pt>
                <c:pt idx="23">
                  <c:v>95.607696719163258</c:v>
                </c:pt>
                <c:pt idx="24">
                  <c:v>93.695542784779974</c:v>
                </c:pt>
                <c:pt idx="25">
                  <c:v>91.821631929084376</c:v>
                </c:pt>
                <c:pt idx="26">
                  <c:v>89.985199290502678</c:v>
                </c:pt>
                <c:pt idx="27">
                  <c:v>88.185495304692623</c:v>
                </c:pt>
                <c:pt idx="28">
                  <c:v>100.76851723677562</c:v>
                </c:pt>
                <c:pt idx="29">
                  <c:v>113.09987873021699</c:v>
                </c:pt>
                <c:pt idx="30">
                  <c:v>110.83788115561264</c:v>
                </c:pt>
                <c:pt idx="31">
                  <c:v>108.62112353250038</c:v>
                </c:pt>
                <c:pt idx="32">
                  <c:v>106.44870106185037</c:v>
                </c:pt>
                <c:pt idx="33">
                  <c:v>104.31972704061337</c:v>
                </c:pt>
                <c:pt idx="34">
                  <c:v>102.23333249980109</c:v>
                </c:pt>
                <c:pt idx="35">
                  <c:v>100.18866584980508</c:v>
                </c:pt>
                <c:pt idx="36">
                  <c:v>98.184892532808988</c:v>
                </c:pt>
                <c:pt idx="37">
                  <c:v>96.221194682152813</c:v>
                </c:pt>
                <c:pt idx="38">
                  <c:v>94.296770788509747</c:v>
                </c:pt>
                <c:pt idx="39">
                  <c:v>92.410835372739541</c:v>
                </c:pt>
                <c:pt idx="40">
                  <c:v>90.562618665284745</c:v>
                </c:pt>
                <c:pt idx="41">
                  <c:v>88.751366291979053</c:v>
                </c:pt>
                <c:pt idx="42">
                  <c:v>86.976338966139465</c:v>
                </c:pt>
                <c:pt idx="43">
                  <c:v>85.236812186816678</c:v>
                </c:pt>
                <c:pt idx="44">
                  <c:v>83.532075943080329</c:v>
                </c:pt>
                <c:pt idx="45">
                  <c:v>81.861434424218729</c:v>
                </c:pt>
                <c:pt idx="46">
                  <c:v>80.224205735734358</c:v>
                </c:pt>
                <c:pt idx="47">
                  <c:v>78.619721621019664</c:v>
                </c:pt>
                <c:pt idx="48">
                  <c:v>77.047327188599269</c:v>
                </c:pt>
                <c:pt idx="49">
                  <c:v>75.506380644827274</c:v>
                </c:pt>
                <c:pt idx="50">
                  <c:v>73.996253031930735</c:v>
                </c:pt>
                <c:pt idx="51">
                  <c:v>72.516327971292114</c:v>
                </c:pt>
              </c:numCache>
            </c:numRef>
          </c:val>
          <c:extLst>
            <c:ext xmlns:c16="http://schemas.microsoft.com/office/drawing/2014/chart" uri="{C3380CC4-5D6E-409C-BE32-E72D297353CC}">
              <c16:uniqueId val="{00000000-EF82-4304-9CEF-E6680E95246E}"/>
            </c:ext>
          </c:extLst>
        </c:ser>
        <c:ser>
          <c:idx val="0"/>
          <c:order val="1"/>
          <c:tx>
            <c:strRef>
              <c:f>'Powerpoint (8)'!$D$11</c:f>
              <c:strCache>
                <c:ptCount val="1"/>
                <c:pt idx="0">
                  <c:v>ST Sales</c:v>
                </c:pt>
              </c:strCache>
            </c:strRef>
          </c:tx>
          <c:spPr>
            <a:solidFill>
              <a:srgbClr val="009B3C"/>
            </a:solidFill>
          </c:spPr>
          <c:invertIfNegative val="0"/>
          <c:cat>
            <c:strRef>
              <c:f>'Powerpoint (8)'!$E$5:$BD$5</c:f>
              <c:strCache>
                <c:ptCount val="52"/>
                <c:pt idx="0">
                  <c:v>Wk 1</c:v>
                </c:pt>
                <c:pt idx="1">
                  <c:v>Wk 2</c:v>
                </c:pt>
                <c:pt idx="2">
                  <c:v>Wk 3</c:v>
                </c:pt>
                <c:pt idx="3">
                  <c:v>Wk 4</c:v>
                </c:pt>
                <c:pt idx="4">
                  <c:v>Wk 5</c:v>
                </c:pt>
                <c:pt idx="5">
                  <c:v>Wk 6</c:v>
                </c:pt>
                <c:pt idx="6">
                  <c:v>Wk 7</c:v>
                </c:pt>
                <c:pt idx="7">
                  <c:v>Wk 8</c:v>
                </c:pt>
                <c:pt idx="8">
                  <c:v>Wk 9</c:v>
                </c:pt>
                <c:pt idx="9">
                  <c:v>Wk 10</c:v>
                </c:pt>
                <c:pt idx="10">
                  <c:v>Wk 11</c:v>
                </c:pt>
                <c:pt idx="11">
                  <c:v>Wk 12</c:v>
                </c:pt>
                <c:pt idx="12">
                  <c:v>Wk 13</c:v>
                </c:pt>
                <c:pt idx="13">
                  <c:v>Wk 14</c:v>
                </c:pt>
                <c:pt idx="14">
                  <c:v>Wk 15</c:v>
                </c:pt>
                <c:pt idx="15">
                  <c:v>Wk 16</c:v>
                </c:pt>
                <c:pt idx="16">
                  <c:v>Wk 17</c:v>
                </c:pt>
                <c:pt idx="17">
                  <c:v>Wk 18</c:v>
                </c:pt>
                <c:pt idx="18">
                  <c:v>Wk 19</c:v>
                </c:pt>
                <c:pt idx="19">
                  <c:v>Wk 20</c:v>
                </c:pt>
                <c:pt idx="20">
                  <c:v>Wk 21</c:v>
                </c:pt>
                <c:pt idx="21">
                  <c:v>Wk 22</c:v>
                </c:pt>
                <c:pt idx="22">
                  <c:v>Wk 23</c:v>
                </c:pt>
                <c:pt idx="23">
                  <c:v>Wk 24</c:v>
                </c:pt>
                <c:pt idx="24">
                  <c:v>Wk 25</c:v>
                </c:pt>
                <c:pt idx="25">
                  <c:v>Wk 26</c:v>
                </c:pt>
                <c:pt idx="26">
                  <c:v>Wk 27</c:v>
                </c:pt>
                <c:pt idx="27">
                  <c:v>Wk 28</c:v>
                </c:pt>
                <c:pt idx="28">
                  <c:v>Wk 29</c:v>
                </c:pt>
                <c:pt idx="29">
                  <c:v>Wk 30</c:v>
                </c:pt>
                <c:pt idx="30">
                  <c:v>Wk 31</c:v>
                </c:pt>
                <c:pt idx="31">
                  <c:v>Wk 32</c:v>
                </c:pt>
                <c:pt idx="32">
                  <c:v>Wk 33</c:v>
                </c:pt>
                <c:pt idx="33">
                  <c:v>Wk 34</c:v>
                </c:pt>
                <c:pt idx="34">
                  <c:v>Wk 35</c:v>
                </c:pt>
                <c:pt idx="35">
                  <c:v>Wk 36</c:v>
                </c:pt>
                <c:pt idx="36">
                  <c:v>Wk 37</c:v>
                </c:pt>
                <c:pt idx="37">
                  <c:v>Wk 38</c:v>
                </c:pt>
                <c:pt idx="38">
                  <c:v>Wk 39</c:v>
                </c:pt>
                <c:pt idx="39">
                  <c:v>Wk 40</c:v>
                </c:pt>
                <c:pt idx="40">
                  <c:v>Wk 41</c:v>
                </c:pt>
                <c:pt idx="41">
                  <c:v>Wk 42</c:v>
                </c:pt>
                <c:pt idx="42">
                  <c:v>Wk 43</c:v>
                </c:pt>
                <c:pt idx="43">
                  <c:v>Wk 44</c:v>
                </c:pt>
                <c:pt idx="44">
                  <c:v>Wk 45</c:v>
                </c:pt>
                <c:pt idx="45">
                  <c:v>Wk 46</c:v>
                </c:pt>
                <c:pt idx="46">
                  <c:v>Wk 47</c:v>
                </c:pt>
                <c:pt idx="47">
                  <c:v>Wk 48</c:v>
                </c:pt>
                <c:pt idx="48">
                  <c:v>Wk 49</c:v>
                </c:pt>
                <c:pt idx="49">
                  <c:v>Wk 50</c:v>
                </c:pt>
                <c:pt idx="50">
                  <c:v>Wk 51</c:v>
                </c:pt>
                <c:pt idx="51">
                  <c:v>Wk 52</c:v>
                </c:pt>
              </c:strCache>
            </c:strRef>
          </c:cat>
          <c:val>
            <c:numRef>
              <c:f>'Powerpoint (8)'!$E$49:$BD$49</c:f>
              <c:numCache>
                <c:formatCode>_-* #,##0_-;\-* #,##0_-;_-* "-"??_-;_-@_-</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66.384912302811799</c:v>
                </c:pt>
                <c:pt idx="34">
                  <c:v>95.646612547188255</c:v>
                </c:pt>
                <c:pt idx="35">
                  <c:v>115.43720222608539</c:v>
                </c:pt>
                <c:pt idx="36">
                  <c:v>121.46211839518691</c:v>
                </c:pt>
                <c:pt idx="37">
                  <c:v>88.23196526101772</c:v>
                </c:pt>
                <c:pt idx="38">
                  <c:v>57.78491455122613</c:v>
                </c:pt>
                <c:pt idx="39">
                  <c:v>38.848984831116788</c:v>
                </c:pt>
                <c:pt idx="40">
                  <c:v>23.488893953407302</c:v>
                </c:pt>
                <c:pt idx="41">
                  <c:v>13.54992802533749</c:v>
                </c:pt>
                <c:pt idx="42">
                  <c:v>7.8755650227540412</c:v>
                </c:pt>
                <c:pt idx="43">
                  <c:v>4.9391998281757097</c:v>
                </c:pt>
                <c:pt idx="44">
                  <c:v>3.0375765134327763</c:v>
                </c:pt>
                <c:pt idx="45">
                  <c:v>1.7640967748667287</c:v>
                </c:pt>
                <c:pt idx="46">
                  <c:v>1.0833770770615885</c:v>
                </c:pt>
                <c:pt idx="47">
                  <c:v>0.63974382511638583</c:v>
                </c:pt>
                <c:pt idx="48">
                  <c:v>0.40826432199735363</c:v>
                </c:pt>
                <c:pt idx="49">
                  <c:v>0.2201226801122787</c:v>
                </c:pt>
                <c:pt idx="50">
                  <c:v>0.12477660074771356</c:v>
                </c:pt>
                <c:pt idx="51">
                  <c:v>6.6456510810767325E-2</c:v>
                </c:pt>
              </c:numCache>
            </c:numRef>
          </c:val>
          <c:extLst>
            <c:ext xmlns:c16="http://schemas.microsoft.com/office/drawing/2014/chart" uri="{C3380CC4-5D6E-409C-BE32-E72D297353CC}">
              <c16:uniqueId val="{00000001-EF82-4304-9CEF-E6680E95246E}"/>
            </c:ext>
          </c:extLst>
        </c:ser>
        <c:dLbls>
          <c:showLegendKey val="0"/>
          <c:showVal val="0"/>
          <c:showCatName val="0"/>
          <c:showSerName val="0"/>
          <c:showPercent val="0"/>
          <c:showBubbleSize val="0"/>
        </c:dLbls>
        <c:gapWidth val="0"/>
        <c:overlap val="100"/>
        <c:axId val="91076096"/>
        <c:axId val="75937408"/>
      </c:barChart>
      <c:catAx>
        <c:axId val="91076096"/>
        <c:scaling>
          <c:orientation val="minMax"/>
        </c:scaling>
        <c:delete val="1"/>
        <c:axPos val="b"/>
        <c:title>
          <c:tx>
            <c:rich>
              <a:bodyPr/>
              <a:lstStyle/>
              <a:p>
                <a:pPr>
                  <a:defRPr/>
                </a:pPr>
                <a:r>
                  <a:rPr lang="en-US" dirty="0"/>
                  <a:t>Weeks</a:t>
                </a:r>
              </a:p>
            </c:rich>
          </c:tx>
          <c:layout>
            <c:manualLayout>
              <c:xMode val="edge"/>
              <c:yMode val="edge"/>
              <c:x val="0.47131167298328847"/>
              <c:y val="0.87058570093943177"/>
            </c:manualLayout>
          </c:layout>
          <c:overlay val="0"/>
        </c:title>
        <c:numFmt formatCode="#,##0.0" sourceLinked="0"/>
        <c:majorTickMark val="out"/>
        <c:minorTickMark val="none"/>
        <c:tickLblPos val="nextTo"/>
        <c:crossAx val="75937408"/>
        <c:crosses val="autoZero"/>
        <c:auto val="1"/>
        <c:lblAlgn val="ctr"/>
        <c:lblOffset val="100"/>
        <c:noMultiLvlLbl val="0"/>
      </c:catAx>
      <c:valAx>
        <c:axId val="75937408"/>
        <c:scaling>
          <c:orientation val="minMax"/>
          <c:max val="250"/>
        </c:scaling>
        <c:delete val="0"/>
        <c:axPos val="l"/>
        <c:title>
          <c:tx>
            <c:rich>
              <a:bodyPr rot="-5400000" vert="horz"/>
              <a:lstStyle/>
              <a:p>
                <a:pPr>
                  <a:defRPr>
                    <a:solidFill>
                      <a:schemeClr val="tx1"/>
                    </a:solidFill>
                    <a:latin typeface="+mj-lt"/>
                  </a:defRPr>
                </a:pPr>
                <a:r>
                  <a:rPr lang="en-GB" dirty="0">
                    <a:solidFill>
                      <a:schemeClr val="tx1"/>
                    </a:solidFill>
                    <a:latin typeface="Arial" panose="020B0604020202020204" pitchFamily="34" charset="0"/>
                    <a:cs typeface="Arial" panose="020B0604020202020204" pitchFamily="34" charset="0"/>
                  </a:rPr>
                  <a:t>Sales</a:t>
                </a:r>
              </a:p>
            </c:rich>
          </c:tx>
          <c:layout>
            <c:manualLayout>
              <c:xMode val="edge"/>
              <c:yMode val="edge"/>
              <c:x val="3.1993683608868138E-2"/>
              <c:y val="0.35844107615494464"/>
            </c:manualLayout>
          </c:layout>
          <c:overlay val="0"/>
        </c:title>
        <c:numFmt formatCode="#,##0" sourceLinked="0"/>
        <c:majorTickMark val="none"/>
        <c:minorTickMark val="none"/>
        <c:tickLblPos val="none"/>
        <c:crossAx val="91076096"/>
        <c:crosses val="autoZero"/>
        <c:crossBetween val="between"/>
      </c:valAx>
      <c:spPr>
        <a:noFill/>
        <a:ln>
          <a:noFill/>
        </a:ln>
      </c:spPr>
    </c:plotArea>
    <c:plotVisOnly val="1"/>
    <c:dispBlanksAs val="gap"/>
    <c:showDLblsOverMax val="0"/>
  </c:chart>
  <c:spPr>
    <a:noFill/>
    <a:ln>
      <a:noFill/>
    </a:ln>
  </c:spPr>
  <c:txPr>
    <a:bodyPr/>
    <a:lstStyle/>
    <a:p>
      <a:pPr>
        <a:defRPr sz="1200">
          <a:solidFill>
            <a:schemeClr val="bg1"/>
          </a:solidFill>
          <a:latin typeface="Century Gothic" panose="020B0502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284615804686718E-2"/>
          <c:y val="7.4683639391784587E-2"/>
          <c:w val="0.80917854621180296"/>
          <c:h val="0.6672243733736092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Sheet1!$B$7:$F$7</c:f>
              <c:numCache>
                <c:formatCode>General</c:formatCode>
                <c:ptCount val="5"/>
                <c:pt idx="0">
                  <c:v>10</c:v>
                </c:pt>
                <c:pt idx="1">
                  <c:v>20</c:v>
                </c:pt>
                <c:pt idx="2">
                  <c:v>30</c:v>
                </c:pt>
                <c:pt idx="3">
                  <c:v>40</c:v>
                </c:pt>
                <c:pt idx="4">
                  <c:v>60</c:v>
                </c:pt>
              </c:numCache>
            </c:numRef>
          </c:cat>
          <c:val>
            <c:numRef>
              <c:f>Sheet1!$B$9:$F$9</c:f>
              <c:numCache>
                <c:formatCode>0</c:formatCode>
                <c:ptCount val="5"/>
                <c:pt idx="0">
                  <c:v>117.66612641815234</c:v>
                </c:pt>
                <c:pt idx="1">
                  <c:v>147.48784440842789</c:v>
                </c:pt>
                <c:pt idx="2">
                  <c:v>100</c:v>
                </c:pt>
                <c:pt idx="3">
                  <c:v>70.502431118314419</c:v>
                </c:pt>
                <c:pt idx="4">
                  <c:v>34.737979470556454</c:v>
                </c:pt>
              </c:numCache>
            </c:numRef>
          </c:val>
          <c:extLst>
            <c:ext xmlns:c16="http://schemas.microsoft.com/office/drawing/2014/chart" uri="{C3380CC4-5D6E-409C-BE32-E72D297353CC}">
              <c16:uniqueId val="{00000000-0BEB-49AA-98B9-ACE85E596FFB}"/>
            </c:ext>
          </c:extLst>
        </c:ser>
        <c:dLbls>
          <c:dLblPos val="inEnd"/>
          <c:showLegendKey val="0"/>
          <c:showVal val="1"/>
          <c:showCatName val="0"/>
          <c:showSerName val="0"/>
          <c:showPercent val="0"/>
          <c:showBubbleSize val="0"/>
        </c:dLbls>
        <c:gapWidth val="37"/>
        <c:overlap val="-27"/>
        <c:axId val="468985432"/>
        <c:axId val="468991336"/>
      </c:barChart>
      <c:catAx>
        <c:axId val="46898543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dirty="0">
                    <a:solidFill>
                      <a:schemeClr val="tx1"/>
                    </a:solidFill>
                  </a:rPr>
                  <a:t>TV AD DURATION</a:t>
                </a:r>
                <a:r>
                  <a:rPr lang="en-GB" sz="1200" b="1" baseline="0" dirty="0">
                    <a:solidFill>
                      <a:schemeClr val="tx1"/>
                    </a:solidFill>
                  </a:rPr>
                  <a:t> (SECONDS)</a:t>
                </a:r>
                <a:endParaRPr lang="en-GB" sz="1200" b="1" dirty="0">
                  <a:solidFill>
                    <a:schemeClr val="tx1"/>
                  </a:solidFill>
                </a:endParaRPr>
              </a:p>
            </c:rich>
          </c:tx>
          <c:layout>
            <c:manualLayout>
              <c:xMode val="edge"/>
              <c:yMode val="edge"/>
              <c:x val="0.39110043317601451"/>
              <c:y val="0.8368594815335637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68991336"/>
        <c:crosses val="autoZero"/>
        <c:auto val="1"/>
        <c:lblAlgn val="ctr"/>
        <c:lblOffset val="100"/>
        <c:noMultiLvlLbl val="0"/>
      </c:catAx>
      <c:valAx>
        <c:axId val="468991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dirty="0">
                    <a:solidFill>
                      <a:schemeClr val="tx1"/>
                    </a:solidFill>
                  </a:rPr>
                  <a:t>ROI INDEX</a:t>
                </a:r>
              </a:p>
            </c:rich>
          </c:tx>
          <c:layout>
            <c:manualLayout>
              <c:xMode val="edge"/>
              <c:yMode val="edge"/>
              <c:x val="2.9511904866831064E-2"/>
              <c:y val="0.3068179929618116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68985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3"/>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31F3-452D-8500-FA535AE59C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F3-452D-8500-FA535AE59C71}"/>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1F3-452D-8500-FA535AE59C71}"/>
              </c:ext>
            </c:extLst>
          </c:dPt>
          <c:dLbls>
            <c:dLbl>
              <c:idx val="0"/>
              <c:layout>
                <c:manualLayout>
                  <c:x val="-0.15788600959771945"/>
                  <c:y val="-8.571922194062692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F3-452D-8500-FA535AE59C71}"/>
                </c:ext>
              </c:extLst>
            </c:dLbl>
            <c:dLbl>
              <c:idx val="1"/>
              <c:layout>
                <c:manualLayout>
                  <c:x val="0.20396818965431116"/>
                  <c:y val="1.141809708658049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F3-452D-8500-FA535AE59C71}"/>
                </c:ext>
              </c:extLst>
            </c:dLbl>
            <c:dLbl>
              <c:idx val="2"/>
              <c:layout>
                <c:manualLayout>
                  <c:x val="0.18503583881248475"/>
                  <c:y val="0.20955753428704652"/>
                </c:manualLayout>
              </c:layout>
              <c:tx>
                <c:rich>
                  <a:bodyPr rot="0" spcFirstLastPara="1" vertOverflow="ellipsis" vert="horz" wrap="square" lIns="38100" tIns="19050" rIns="38100" bIns="19050" anchor="ctr" anchorCtr="1">
                    <a:noAutofit/>
                  </a:bodyPr>
                  <a:lstStyle/>
                  <a:p>
                    <a:pPr>
                      <a:defRPr lang="en-GB" sz="1400" b="0" i="0" u="none" strike="noStrike" kern="1200" baseline="0">
                        <a:solidFill>
                          <a:schemeClr val="bg1"/>
                        </a:solidFill>
                        <a:latin typeface="+mj-lt"/>
                        <a:ea typeface="+mn-ea"/>
                        <a:cs typeface="+mn-cs"/>
                      </a:defRPr>
                    </a:pPr>
                    <a:r>
                      <a:rPr lang="en-US" sz="1400" baseline="0" dirty="0">
                        <a:latin typeface="+mj-lt"/>
                      </a:rPr>
                      <a:t>Online/BTL
</a:t>
                    </a:r>
                    <a:fld id="{070F7D99-C027-4B79-9D13-3ABC251AFCA5}" type="PERCENTAGE">
                      <a:rPr lang="en-US" sz="1400" baseline="0">
                        <a:latin typeface="+mj-lt"/>
                      </a:rPr>
                      <a:pPr>
                        <a:defRPr sz="1400">
                          <a:latin typeface="+mj-lt"/>
                        </a:defRPr>
                      </a:pPr>
                      <a:t>[PERCENTAGE]</a:t>
                    </a:fld>
                    <a:endParaRPr lang="en-US" sz="1400" baseline="0" dirty="0">
                      <a:latin typeface="+mj-lt"/>
                    </a:endParaRPr>
                  </a:p>
                </c:rich>
              </c:tx>
              <c:spPr>
                <a:noFill/>
                <a:ln>
                  <a:noFill/>
                </a:ln>
                <a:effectLst/>
              </c:spPr>
              <c:txPr>
                <a:bodyPr rot="0" spcFirstLastPara="1" vertOverflow="ellipsis" vert="horz" wrap="square" lIns="38100" tIns="19050" rIns="38100" bIns="19050" anchor="ctr" anchorCtr="1">
                  <a:noAutofit/>
                </a:bodyPr>
                <a:lstStyle/>
                <a:p>
                  <a:pPr>
                    <a:defRPr lang="en-GB" sz="1400" b="0" i="0" u="none" strike="noStrike" kern="1200" baseline="0">
                      <a:solidFill>
                        <a:schemeClr val="bg1"/>
                      </a:solidFill>
                      <a:latin typeface="+mj-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786140475712084"/>
                      <c:h val="0.18454536346131861"/>
                    </c:manualLayout>
                  </c15:layout>
                  <c15:dlblFieldTable/>
                  <c15:showDataLabelsRange val="0"/>
                </c:ext>
                <c:ext xmlns:c16="http://schemas.microsoft.com/office/drawing/2014/chart" uri="{C3380CC4-5D6E-409C-BE32-E72D297353CC}">
                  <c16:uniqueId val="{00000005-31F3-452D-8500-FA535AE59C71}"/>
                </c:ext>
              </c:extLst>
            </c:dLbl>
            <c:spPr>
              <a:noFill/>
              <a:ln>
                <a:noFill/>
              </a:ln>
              <a:effectLst/>
            </c:spPr>
            <c:txPr>
              <a:bodyPr rot="0" spcFirstLastPara="1" vertOverflow="ellipsis" vert="horz" wrap="square" lIns="38100" tIns="19050" rIns="38100" bIns="19050" anchor="ctr" anchorCtr="1">
                <a:spAutoFit/>
              </a:bodyPr>
              <a:lstStyle/>
              <a:p>
                <a:pPr>
                  <a:defRPr lang="en-GB" sz="1400" b="0" i="0" u="none" strike="noStrike" kern="1200" baseline="0">
                    <a:solidFill>
                      <a:schemeClr val="bg1"/>
                    </a:solidFill>
                    <a:latin typeface="+mj-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'Powerpoint (2)'!$P$262:$P$264</c:f>
              <c:strCache>
                <c:ptCount val="3"/>
                <c:pt idx="0">
                  <c:v>TV</c:v>
                </c:pt>
                <c:pt idx="1">
                  <c:v>Other ATL</c:v>
                </c:pt>
                <c:pt idx="2">
                  <c:v>Digital/BTL</c:v>
                </c:pt>
              </c:strCache>
            </c:strRef>
          </c:cat>
          <c:val>
            <c:numRef>
              <c:f>'Powerpoint (2)'!$AJ$262:$AJ$264</c:f>
              <c:numCache>
                <c:formatCode>_(* #,##0.00_);_(* \(#,##0.00\);_(* "-"??_);_(@_)</c:formatCode>
                <c:ptCount val="3"/>
                <c:pt idx="0">
                  <c:v>1.7152585945732777</c:v>
                </c:pt>
                <c:pt idx="1">
                  <c:v>0.45148956732470202</c:v>
                </c:pt>
                <c:pt idx="2">
                  <c:v>0.43293432642568086</c:v>
                </c:pt>
              </c:numCache>
            </c:numRef>
          </c:val>
          <c:extLst>
            <c:ext xmlns:c16="http://schemas.microsoft.com/office/drawing/2014/chart" uri="{C3380CC4-5D6E-409C-BE32-E72D297353CC}">
              <c16:uniqueId val="{00000006-31F3-452D-8500-FA535AE59C7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lang="en-GB" sz="1100" b="0" i="0" u="none" strike="noStrike" kern="1200" baseline="0">
          <a:solidFill>
            <a:schemeClr val="bg1"/>
          </a:solidFill>
          <a:latin typeface="Century Gothic" panose="020B0502020202020204" pitchFamily="34" charset="0"/>
          <a:ea typeface="+mn-ea"/>
          <a:cs typeface="+mn-cs"/>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3"/>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B336-4A83-AA11-A996D51D2E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36-4A83-AA11-A996D51D2E3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336-4A83-AA11-A996D51D2E3F}"/>
              </c:ext>
            </c:extLst>
          </c:dPt>
          <c:dLbls>
            <c:dLbl>
              <c:idx val="0"/>
              <c:layout>
                <c:manualLayout>
                  <c:x val="-7.921908385083673E-2"/>
                  <c:y val="-0.2158894899526454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36-4A83-AA11-A996D51D2E3F}"/>
                </c:ext>
              </c:extLst>
            </c:dLbl>
            <c:dLbl>
              <c:idx val="2"/>
              <c:layout>
                <c:manualLayout>
                  <c:x val="6.1558264121094414E-2"/>
                  <c:y val="0.14347826086956519"/>
                </c:manualLayout>
              </c:layout>
              <c:tx>
                <c:rich>
                  <a:bodyPr/>
                  <a:lstStyle/>
                  <a:p>
                    <a:r>
                      <a:rPr lang="en-US" sz="1200" dirty="0"/>
                      <a:t>Online/BTL</a:t>
                    </a:r>
                    <a:r>
                      <a:rPr lang="en-US" sz="1200" baseline="0" dirty="0"/>
                      <a:t>
</a:t>
                    </a:r>
                    <a:fld id="{DEBE2002-0A60-4625-BA6D-3D9A39168E76}" type="PERCENTAGE">
                      <a:rPr lang="en-US" sz="1400" baseline="0"/>
                      <a:pPr/>
                      <a:t>[PERCENTAGE]</a:t>
                    </a:fld>
                    <a:endParaRPr lang="en-US" sz="12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336-4A83-AA11-A996D51D2E3F}"/>
                </c:ext>
              </c:extLst>
            </c:dLbl>
            <c:spPr>
              <a:noFill/>
              <a:ln>
                <a:noFill/>
              </a:ln>
              <a:effectLst/>
            </c:spPr>
            <c:txPr>
              <a:bodyPr rot="0" spcFirstLastPara="1" vertOverflow="ellipsis" vert="horz" wrap="square" lIns="38100" tIns="19050" rIns="38100" bIns="19050" anchor="ctr" anchorCtr="1">
                <a:spAutoFit/>
              </a:bodyPr>
              <a:lstStyle/>
              <a:p>
                <a:pPr>
                  <a:defRPr lang="en-GB" sz="1400" b="0" i="0" u="none" strike="noStrike" kern="1200" baseline="0">
                    <a:solidFill>
                      <a:schemeClr val="bg1"/>
                    </a:solidFill>
                    <a:latin typeface="+mj-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'Powerpoint (2)'!$P$262:$P$264</c:f>
              <c:strCache>
                <c:ptCount val="3"/>
                <c:pt idx="0">
                  <c:v>TV</c:v>
                </c:pt>
                <c:pt idx="1">
                  <c:v>Other ATL</c:v>
                </c:pt>
                <c:pt idx="2">
                  <c:v>Digital/BTL</c:v>
                </c:pt>
              </c:strCache>
            </c:strRef>
          </c:cat>
          <c:val>
            <c:numRef>
              <c:f>'Powerpoint (2)'!$AZ$262:$AZ$264</c:f>
              <c:numCache>
                <c:formatCode>_(* #,##0.00_);_(* \(#,##0.00\);_(* "-"??_);_(@_)</c:formatCode>
                <c:ptCount val="3"/>
                <c:pt idx="0">
                  <c:v>10.76797271422604</c:v>
                </c:pt>
                <c:pt idx="1">
                  <c:v>1.9579544878276893</c:v>
                </c:pt>
                <c:pt idx="2">
                  <c:v>0.79164634666057498</c:v>
                </c:pt>
              </c:numCache>
            </c:numRef>
          </c:val>
          <c:extLst>
            <c:ext xmlns:c16="http://schemas.microsoft.com/office/drawing/2014/chart" uri="{C3380CC4-5D6E-409C-BE32-E72D297353CC}">
              <c16:uniqueId val="{00000006-B336-4A83-AA11-A996D51D2E3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lang="en-GB" sz="1100" b="0" i="0" u="none" strike="noStrike" kern="1200" baseline="0">
          <a:solidFill>
            <a:schemeClr val="bg1"/>
          </a:solidFill>
          <a:latin typeface="Century Gothic" panose="020B0502020202020204" pitchFamily="34" charset="0"/>
          <a:ea typeface="+mn-ea"/>
          <a:cs typeface="+mn-cs"/>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7035383914127647"/>
          <c:y val="0.21348144396388483"/>
          <c:w val="0.78111934362347724"/>
          <c:h val="0.65387500661378839"/>
        </c:manualLayout>
      </c:layout>
      <c:barChart>
        <c:barDir val="col"/>
        <c:grouping val="stacked"/>
        <c:varyColors val="0"/>
        <c:ser>
          <c:idx val="0"/>
          <c:order val="0"/>
          <c:tx>
            <c:strRef>
              <c:f>'Powerpoint (2)'!$I$208</c:f>
              <c:strCache>
                <c:ptCount val="1"/>
                <c:pt idx="0">
                  <c:v>LT+ST</c:v>
                </c:pt>
              </c:strCache>
            </c:strRef>
          </c:tx>
          <c:spPr>
            <a:solidFill>
              <a:schemeClr val="accent2"/>
            </a:solidFill>
            <a:ln>
              <a:noFill/>
            </a:ln>
            <a:effectLst/>
          </c:spPr>
          <c:invertIfNegative val="0"/>
          <c:cat>
            <c:strRef>
              <c:f>'Powerpoint (2)'!$J$161:$AG$161</c:f>
              <c:strCache>
                <c:ptCount val="24"/>
                <c:pt idx="0">
                  <c:v>Wk 1</c:v>
                </c:pt>
                <c:pt idx="1">
                  <c:v>Wk 2</c:v>
                </c:pt>
                <c:pt idx="2">
                  <c:v>Wk 3</c:v>
                </c:pt>
                <c:pt idx="3">
                  <c:v>Wk 4</c:v>
                </c:pt>
                <c:pt idx="4">
                  <c:v>Wk 5</c:v>
                </c:pt>
                <c:pt idx="5">
                  <c:v>Wk 6</c:v>
                </c:pt>
                <c:pt idx="6">
                  <c:v>Wk 7</c:v>
                </c:pt>
                <c:pt idx="7">
                  <c:v>Wk 8</c:v>
                </c:pt>
                <c:pt idx="8">
                  <c:v>Wk 9</c:v>
                </c:pt>
                <c:pt idx="9">
                  <c:v>Wk 10</c:v>
                </c:pt>
                <c:pt idx="10">
                  <c:v>Wk 11</c:v>
                </c:pt>
                <c:pt idx="11">
                  <c:v>Wk 12</c:v>
                </c:pt>
                <c:pt idx="12">
                  <c:v>Wk 13</c:v>
                </c:pt>
                <c:pt idx="13">
                  <c:v>Wk 14</c:v>
                </c:pt>
                <c:pt idx="14">
                  <c:v>Wk 15</c:v>
                </c:pt>
                <c:pt idx="15">
                  <c:v>Wk 16</c:v>
                </c:pt>
                <c:pt idx="16">
                  <c:v>Wk 17</c:v>
                </c:pt>
                <c:pt idx="17">
                  <c:v>Wk 18</c:v>
                </c:pt>
                <c:pt idx="18">
                  <c:v>Wk 19</c:v>
                </c:pt>
                <c:pt idx="19">
                  <c:v>Wk 20</c:v>
                </c:pt>
                <c:pt idx="20">
                  <c:v>Wk 21</c:v>
                </c:pt>
                <c:pt idx="21">
                  <c:v>Wk 22</c:v>
                </c:pt>
                <c:pt idx="22">
                  <c:v>Wk 23</c:v>
                </c:pt>
                <c:pt idx="23">
                  <c:v>Wk 24</c:v>
                </c:pt>
              </c:strCache>
            </c:strRef>
          </c:cat>
          <c:val>
            <c:numRef>
              <c:f>'Powerpoint (2)'!$J$214:$AG$214</c:f>
              <c:numCache>
                <c:formatCode>0%</c:formatCode>
                <c:ptCount val="24"/>
                <c:pt idx="0">
                  <c:v>0.16404388535368325</c:v>
                </c:pt>
                <c:pt idx="1">
                  <c:v>0.21861338408230691</c:v>
                </c:pt>
                <c:pt idx="2">
                  <c:v>0.2483298963818725</c:v>
                </c:pt>
                <c:pt idx="3">
                  <c:v>0.26936481055215666</c:v>
                </c:pt>
                <c:pt idx="4">
                  <c:v>0.23281239542559479</c:v>
                </c:pt>
                <c:pt idx="5">
                  <c:v>0.19123544391525427</c:v>
                </c:pt>
                <c:pt idx="6">
                  <c:v>0.15319261488641045</c:v>
                </c:pt>
                <c:pt idx="7">
                  <c:v>0.12274359908607907</c:v>
                </c:pt>
                <c:pt idx="8">
                  <c:v>0.10008628064561303</c:v>
                </c:pt>
                <c:pt idx="9">
                  <c:v>8.3791269003084756E-2</c:v>
                </c:pt>
                <c:pt idx="10">
                  <c:v>7.2187642617671077E-2</c:v>
                </c:pt>
                <c:pt idx="11">
                  <c:v>6.3882846739451021E-2</c:v>
                </c:pt>
                <c:pt idx="12">
                  <c:v>5.7852533546947742E-2</c:v>
                </c:pt>
                <c:pt idx="13">
                  <c:v>5.3383294561174507E-2</c:v>
                </c:pt>
                <c:pt idx="14">
                  <c:v>4.9989486583524353E-2</c:v>
                </c:pt>
                <c:pt idx="15">
                  <c:v>4.7342686138509171E-2</c:v>
                </c:pt>
                <c:pt idx="16">
                  <c:v>4.522035517236303E-2</c:v>
                </c:pt>
                <c:pt idx="17">
                  <c:v>4.3470733606142176E-2</c:v>
                </c:pt>
                <c:pt idx="18">
                  <c:v>4.1989437081246916E-2</c:v>
                </c:pt>
                <c:pt idx="19">
                  <c:v>4.0703983771700022E-2</c:v>
                </c:pt>
                <c:pt idx="20">
                  <c:v>3.9563554517716523E-2</c:v>
                </c:pt>
                <c:pt idx="21">
                  <c:v>3.8532177750807473E-2</c:v>
                </c:pt>
                <c:pt idx="22">
                  <c:v>3.7584156771428318E-2</c:v>
                </c:pt>
                <c:pt idx="23">
                  <c:v>3.6700972944474108E-2</c:v>
                </c:pt>
              </c:numCache>
            </c:numRef>
          </c:val>
          <c:extLst>
            <c:ext xmlns:c16="http://schemas.microsoft.com/office/drawing/2014/chart" uri="{C3380CC4-5D6E-409C-BE32-E72D297353CC}">
              <c16:uniqueId val="{00000000-A34A-4CEC-9623-EE387DA77C3C}"/>
            </c:ext>
          </c:extLst>
        </c:ser>
        <c:dLbls>
          <c:showLegendKey val="0"/>
          <c:showVal val="0"/>
          <c:showCatName val="0"/>
          <c:showSerName val="0"/>
          <c:showPercent val="0"/>
          <c:showBubbleSize val="0"/>
        </c:dLbls>
        <c:gapWidth val="50"/>
        <c:overlap val="100"/>
        <c:axId val="91076096"/>
        <c:axId val="75937408"/>
      </c:barChart>
      <c:catAx>
        <c:axId val="91076096"/>
        <c:scaling>
          <c:orientation val="minMax"/>
        </c:scaling>
        <c:delete val="0"/>
        <c:axPos val="b"/>
        <c:numFmt formatCode="#,##0.0" sourceLinked="0"/>
        <c:majorTickMark val="out"/>
        <c:minorTickMark val="none"/>
        <c:tickLblPos val="high"/>
        <c:spPr>
          <a:noFill/>
          <a:ln w="6350" cap="flat" cmpd="sng" algn="ctr">
            <a:solidFill>
              <a:schemeClr val="tx1">
                <a:tint val="75000"/>
              </a:schemeClr>
            </a:solidFill>
            <a:prstDash val="solid"/>
            <a:round/>
          </a:ln>
          <a:effectLst/>
        </c:spPr>
        <c:txPr>
          <a:bodyPr rot="-5400000" spcFirstLastPara="1" vertOverflow="ellipsis" wrap="square" anchor="ctr" anchorCtr="1"/>
          <a:lstStyle/>
          <a:p>
            <a:pPr>
              <a:defRPr sz="1000" b="1" i="0" u="none" strike="noStrike" kern="1200" baseline="0">
                <a:solidFill>
                  <a:schemeClr val="tx1"/>
                </a:solidFill>
                <a:latin typeface="+mj-lt"/>
                <a:ea typeface="+mn-ea"/>
                <a:cs typeface="+mn-cs"/>
              </a:defRPr>
            </a:pPr>
            <a:endParaRPr lang="en-US"/>
          </a:p>
        </c:txPr>
        <c:crossAx val="75937408"/>
        <c:crosses val="autoZero"/>
        <c:auto val="1"/>
        <c:lblAlgn val="ctr"/>
        <c:lblOffset val="100"/>
        <c:noMultiLvlLbl val="0"/>
      </c:catAx>
      <c:valAx>
        <c:axId val="75937408"/>
        <c:scaling>
          <c:orientation val="minMax"/>
          <c:max val="0.30000000000000004"/>
          <c:min val="0"/>
        </c:scaling>
        <c:delete val="0"/>
        <c:axPos val="l"/>
        <c:majorGridlines>
          <c:spPr>
            <a:ln w="6350" cap="flat" cmpd="sng" algn="ctr">
              <a:solidFill>
                <a:schemeClr val="bg1">
                  <a:lumMod val="85000"/>
                </a:schemeClr>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j-lt"/>
                    <a:ea typeface="+mn-ea"/>
                    <a:cs typeface="+mn-cs"/>
                  </a:defRPr>
                </a:pPr>
                <a:r>
                  <a:rPr lang="en-GB" sz="1200" dirty="0">
                    <a:solidFill>
                      <a:schemeClr val="tx1"/>
                    </a:solidFill>
                    <a:latin typeface="+mj-lt"/>
                  </a:rPr>
                  <a:t>SALES UPLIFT</a:t>
                </a:r>
              </a:p>
            </c:rich>
          </c:tx>
          <c:layout>
            <c:manualLayout>
              <c:xMode val="edge"/>
              <c:yMode val="edge"/>
              <c:x val="2.8760624558706552E-2"/>
              <c:y val="0.4139750551950706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j-lt"/>
                  <a:ea typeface="+mn-ea"/>
                  <a:cs typeface="+mn-cs"/>
                </a:defRPr>
              </a:pPr>
              <a:endParaRPr lang="en-US"/>
            </a:p>
          </c:txPr>
        </c:title>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mj-lt"/>
                <a:ea typeface="+mn-ea"/>
                <a:cs typeface="+mn-cs"/>
              </a:defRPr>
            </a:pPr>
            <a:endParaRPr lang="en-US"/>
          </a:p>
        </c:txPr>
        <c:crossAx val="91076096"/>
        <c:crosses val="autoZero"/>
        <c:crossBetween val="between"/>
        <c:majorUnit val="4.0000000000000008E-2"/>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a:solidFill>
            <a:schemeClr val="bg1"/>
          </a:solidFill>
          <a:latin typeface="Century Gothic" panose="020B0502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15854233430387"/>
          <c:y val="0.14965551181102363"/>
          <c:w val="0.80155063393347648"/>
          <c:h val="0.49159527559055116"/>
        </c:manualLayout>
      </c:layout>
      <c:barChart>
        <c:barDir val="col"/>
        <c:grouping val="clustered"/>
        <c:varyColors val="0"/>
        <c:ser>
          <c:idx val="0"/>
          <c:order val="0"/>
          <c:tx>
            <c:strRef>
              <c:f>'Powerpoint tables &amp; charts (2)'!$I$154</c:f>
              <c:strCache>
                <c:ptCount val="1"/>
                <c:pt idx="0">
                  <c:v>Spend</c:v>
                </c:pt>
              </c:strCache>
            </c:strRef>
          </c:tx>
          <c:spPr>
            <a:solidFill>
              <a:srgbClr val="ED7D31"/>
            </a:solidFill>
          </c:spPr>
          <c:invertIfNegative val="0"/>
          <c:cat>
            <c:strRef>
              <c:f>'Powerpoint tables &amp; charts (2)'!$J$102:$AG$102</c:f>
              <c:strCache>
                <c:ptCount val="24"/>
                <c:pt idx="0">
                  <c:v>Wk 1</c:v>
                </c:pt>
                <c:pt idx="1">
                  <c:v>Wk 2</c:v>
                </c:pt>
                <c:pt idx="2">
                  <c:v>Wk 3</c:v>
                </c:pt>
                <c:pt idx="3">
                  <c:v>Wk 4</c:v>
                </c:pt>
                <c:pt idx="4">
                  <c:v>Wk 5</c:v>
                </c:pt>
                <c:pt idx="5">
                  <c:v>Wk 6</c:v>
                </c:pt>
                <c:pt idx="6">
                  <c:v>Wk 7</c:v>
                </c:pt>
                <c:pt idx="7">
                  <c:v>Wk 8</c:v>
                </c:pt>
                <c:pt idx="8">
                  <c:v>Wk 9</c:v>
                </c:pt>
                <c:pt idx="9">
                  <c:v>Wk 10</c:v>
                </c:pt>
                <c:pt idx="10">
                  <c:v>Wk 11</c:v>
                </c:pt>
                <c:pt idx="11">
                  <c:v>Wk 12</c:v>
                </c:pt>
                <c:pt idx="12">
                  <c:v>Wk 13</c:v>
                </c:pt>
                <c:pt idx="13">
                  <c:v>Wk 14</c:v>
                </c:pt>
                <c:pt idx="14">
                  <c:v>Wk 15</c:v>
                </c:pt>
                <c:pt idx="15">
                  <c:v>Wk 16</c:v>
                </c:pt>
                <c:pt idx="16">
                  <c:v>Wk 17</c:v>
                </c:pt>
                <c:pt idx="17">
                  <c:v>Wk 18</c:v>
                </c:pt>
                <c:pt idx="18">
                  <c:v>Wk 19</c:v>
                </c:pt>
                <c:pt idx="19">
                  <c:v>Wk 20</c:v>
                </c:pt>
                <c:pt idx="20">
                  <c:v>Wk 21</c:v>
                </c:pt>
                <c:pt idx="21">
                  <c:v>Wk 22</c:v>
                </c:pt>
                <c:pt idx="22">
                  <c:v>Wk 23</c:v>
                </c:pt>
                <c:pt idx="23">
                  <c:v>Wk 24</c:v>
                </c:pt>
              </c:strCache>
            </c:strRef>
          </c:cat>
          <c:val>
            <c:numRef>
              <c:f>'Powerpoint tables &amp; charts (2)'!$J$154:$AG$154</c:f>
              <c:numCache>
                <c:formatCode>_(* #,##0.00_);_(* \(#,##0.00\);_(* "-"??_);_(@_)</c:formatCode>
                <c:ptCount val="24"/>
                <c:pt idx="0">
                  <c:v>1</c:v>
                </c:pt>
                <c:pt idx="1">
                  <c:v>1</c:v>
                </c:pt>
                <c:pt idx="2">
                  <c:v>1</c:v>
                </c:pt>
                <c:pt idx="3">
                  <c:v>1</c:v>
                </c:pt>
                <c:pt idx="8" formatCode="General">
                  <c:v>0</c:v>
                </c:pt>
                <c:pt idx="18" formatCode="General">
                  <c:v>0</c:v>
                </c:pt>
              </c:numCache>
            </c:numRef>
          </c:val>
          <c:extLst>
            <c:ext xmlns:c16="http://schemas.microsoft.com/office/drawing/2014/chart" uri="{C3380CC4-5D6E-409C-BE32-E72D297353CC}">
              <c16:uniqueId val="{00000000-317B-4674-9606-7B7E09D6A11D}"/>
            </c:ext>
          </c:extLst>
        </c:ser>
        <c:dLbls>
          <c:showLegendKey val="0"/>
          <c:showVal val="0"/>
          <c:showCatName val="0"/>
          <c:showSerName val="0"/>
          <c:showPercent val="0"/>
          <c:showBubbleSize val="0"/>
        </c:dLbls>
        <c:gapWidth val="50"/>
        <c:axId val="91076096"/>
        <c:axId val="75937408"/>
      </c:barChart>
      <c:catAx>
        <c:axId val="91076096"/>
        <c:scaling>
          <c:orientation val="minMax"/>
        </c:scaling>
        <c:delete val="1"/>
        <c:axPos val="b"/>
        <c:majorGridlines/>
        <c:numFmt formatCode="#,##0.0" sourceLinked="0"/>
        <c:majorTickMark val="out"/>
        <c:minorTickMark val="none"/>
        <c:tickLblPos val="nextTo"/>
        <c:crossAx val="75937408"/>
        <c:crosses val="autoZero"/>
        <c:auto val="1"/>
        <c:lblAlgn val="ctr"/>
        <c:lblOffset val="100"/>
        <c:noMultiLvlLbl val="0"/>
      </c:catAx>
      <c:valAx>
        <c:axId val="75937408"/>
        <c:scaling>
          <c:orientation val="minMax"/>
        </c:scaling>
        <c:delete val="1"/>
        <c:axPos val="l"/>
        <c:majorGridlines/>
        <c:numFmt formatCode="#,##0.00" sourceLinked="0"/>
        <c:majorTickMark val="out"/>
        <c:minorTickMark val="none"/>
        <c:tickLblPos val="nextTo"/>
        <c:crossAx val="91076096"/>
        <c:crosses val="autoZero"/>
        <c:crossBetween val="between"/>
      </c:valAx>
      <c:spPr>
        <a:noFill/>
      </c:spPr>
    </c:plotArea>
    <c:plotVisOnly val="1"/>
    <c:dispBlanksAs val="gap"/>
    <c:showDLblsOverMax val="0"/>
  </c:chart>
  <c:spPr>
    <a:noFill/>
    <a:ln>
      <a:noFill/>
    </a:ln>
  </c:spPr>
  <c:txPr>
    <a:bodyPr/>
    <a:lstStyle/>
    <a:p>
      <a:pPr>
        <a:defRPr sz="1200">
          <a:solidFill>
            <a:schemeClr val="bg1"/>
          </a:solidFill>
          <a:latin typeface="Century Gothic" panose="020B0502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7300937553067"/>
          <c:y val="0.24142954030562919"/>
          <c:w val="0.84028296406195524"/>
          <c:h val="0.62034199298697912"/>
        </c:manualLayout>
      </c:layout>
      <c:barChart>
        <c:barDir val="col"/>
        <c:grouping val="stacked"/>
        <c:varyColors val="0"/>
        <c:ser>
          <c:idx val="0"/>
          <c:order val="0"/>
          <c:tx>
            <c:strRef>
              <c:f>'Powerpoint (2)'!$L$98</c:f>
              <c:strCache>
                <c:ptCount val="1"/>
                <c:pt idx="0">
                  <c:v>Short term ROI (2-3 months)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'Powerpoint (2)'!$M$97:$P$97</c:f>
              <c:strCache>
                <c:ptCount val="4"/>
                <c:pt idx="0">
                  <c:v>FMCG</c:v>
                </c:pt>
                <c:pt idx="1">
                  <c:v>Finance</c:v>
                </c:pt>
                <c:pt idx="2">
                  <c:v>Services</c:v>
                </c:pt>
                <c:pt idx="3">
                  <c:v>Retail</c:v>
                </c:pt>
              </c:strCache>
            </c:strRef>
          </c:cat>
          <c:val>
            <c:numRef>
              <c:f>'Powerpoint (2)'!$M$98:$P$98</c:f>
              <c:numCache>
                <c:formatCode>0.0</c:formatCode>
                <c:ptCount val="4"/>
                <c:pt idx="0">
                  <c:v>1.0278573970458336</c:v>
                </c:pt>
                <c:pt idx="1">
                  <c:v>1.8221517074546481</c:v>
                </c:pt>
                <c:pt idx="2">
                  <c:v>3.3600519727737557</c:v>
                </c:pt>
                <c:pt idx="3">
                  <c:v>3.1405593878991933</c:v>
                </c:pt>
              </c:numCache>
            </c:numRef>
          </c:val>
          <c:extLst>
            <c:ext xmlns:c16="http://schemas.microsoft.com/office/drawing/2014/chart" uri="{C3380CC4-5D6E-409C-BE32-E72D297353CC}">
              <c16:uniqueId val="{00000000-DF91-43B1-9C62-51D19348E7A7}"/>
            </c:ext>
          </c:extLst>
        </c:ser>
        <c:ser>
          <c:idx val="1"/>
          <c:order val="1"/>
          <c:tx>
            <c:strRef>
              <c:f>'Powerpoint (2)'!$L$99</c:f>
              <c:strCache>
                <c:ptCount val="1"/>
                <c:pt idx="0">
                  <c:v>Long Term ROI up to 3 years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'Powerpoint (2)'!$M$97:$P$97</c:f>
              <c:strCache>
                <c:ptCount val="4"/>
                <c:pt idx="0">
                  <c:v>FMCG</c:v>
                </c:pt>
                <c:pt idx="1">
                  <c:v>Finance</c:v>
                </c:pt>
                <c:pt idx="2">
                  <c:v>Services</c:v>
                </c:pt>
                <c:pt idx="3">
                  <c:v>Retail</c:v>
                </c:pt>
              </c:strCache>
            </c:strRef>
          </c:cat>
          <c:val>
            <c:numRef>
              <c:f>'Powerpoint (2)'!$M$99:$P$99</c:f>
              <c:numCache>
                <c:formatCode>0.0</c:formatCode>
                <c:ptCount val="4"/>
                <c:pt idx="0">
                  <c:v>2.0166204023557666</c:v>
                </c:pt>
                <c:pt idx="1">
                  <c:v>2.970107283151076</c:v>
                </c:pt>
                <c:pt idx="2">
                  <c:v>6.072888544164412</c:v>
                </c:pt>
                <c:pt idx="3">
                  <c:v>8.0449868639948932</c:v>
                </c:pt>
              </c:numCache>
            </c:numRef>
          </c:val>
          <c:extLst>
            <c:ext xmlns:c16="http://schemas.microsoft.com/office/drawing/2014/chart" uri="{C3380CC4-5D6E-409C-BE32-E72D297353CC}">
              <c16:uniqueId val="{00000001-DF91-43B1-9C62-51D19348E7A7}"/>
            </c:ext>
          </c:extLst>
        </c:ser>
        <c:dLbls>
          <c:showLegendKey val="0"/>
          <c:showVal val="0"/>
          <c:showCatName val="0"/>
          <c:showSerName val="0"/>
          <c:showPercent val="0"/>
          <c:showBubbleSize val="0"/>
        </c:dLbls>
        <c:gapWidth val="150"/>
        <c:overlap val="100"/>
        <c:axId val="458645024"/>
        <c:axId val="458650600"/>
      </c:barChart>
      <c:catAx>
        <c:axId val="45864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j-lt"/>
                <a:ea typeface="+mn-ea"/>
                <a:cs typeface="+mn-cs"/>
              </a:defRPr>
            </a:pPr>
            <a:endParaRPr lang="en-US"/>
          </a:p>
        </c:txPr>
        <c:crossAx val="458650600"/>
        <c:crosses val="autoZero"/>
        <c:auto val="1"/>
        <c:lblAlgn val="ctr"/>
        <c:lblOffset val="100"/>
        <c:noMultiLvlLbl val="0"/>
      </c:catAx>
      <c:valAx>
        <c:axId val="458650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GB" sz="1400" b="1" dirty="0">
                    <a:solidFill>
                      <a:schemeClr val="tx1"/>
                    </a:solidFill>
                  </a:rPr>
                  <a:t>ROI</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j-lt"/>
                <a:ea typeface="+mn-ea"/>
                <a:cs typeface="+mn-cs"/>
              </a:defRPr>
            </a:pPr>
            <a:endParaRPr lang="en-US"/>
          </a:p>
        </c:txPr>
        <c:crossAx val="458645024"/>
        <c:crosses val="autoZero"/>
        <c:crossBetween val="between"/>
      </c:valAx>
      <c:spPr>
        <a:noFill/>
        <a:ln>
          <a:noFill/>
        </a:ln>
        <a:effectLst/>
      </c:spPr>
    </c:plotArea>
    <c:legend>
      <c:legendPos val="r"/>
      <c:layout>
        <c:manualLayout>
          <c:xMode val="edge"/>
          <c:yMode val="edge"/>
          <c:x val="7.4868572756441765E-2"/>
          <c:y val="9.9300333334936694E-2"/>
          <c:w val="0.90470009920723582"/>
          <c:h val="9.194310698945161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4987710815374"/>
          <c:y val="9.9165460151323478E-2"/>
          <c:w val="0.57879371741854746"/>
          <c:h val="0.71007897545357512"/>
        </c:manualLayout>
      </c:layout>
      <c:scatterChart>
        <c:scatterStyle val="smoothMarker"/>
        <c:varyColors val="0"/>
        <c:ser>
          <c:idx val="0"/>
          <c:order val="0"/>
          <c:tx>
            <c:strRef>
              <c:f>'Powerpoint (2)'!$F$56</c:f>
              <c:strCache>
                <c:ptCount val="1"/>
                <c:pt idx="0">
                  <c:v>Brand value &lt; £50m</c:v>
                </c:pt>
              </c:strCache>
            </c:strRef>
          </c:tx>
          <c:marker>
            <c:spPr>
              <a:noFill/>
              <a:ln>
                <a:noFill/>
              </a:ln>
            </c:spPr>
          </c:marker>
          <c:xVal>
            <c:numRef>
              <c:f>'Powerpoint (2)'!$G$55:$AA$55</c:f>
              <c:numCache>
                <c:formatCode>0.00</c:formatCode>
                <c:ptCount val="21"/>
                <c:pt idx="0" formatCode="0.0">
                  <c:v>0</c:v>
                </c:pt>
                <c:pt idx="1">
                  <c:v>0.2</c:v>
                </c:pt>
                <c:pt idx="2">
                  <c:v>0.4</c:v>
                </c:pt>
                <c:pt idx="3">
                  <c:v>0.60000000000000009</c:v>
                </c:pt>
                <c:pt idx="4">
                  <c:v>0.8</c:v>
                </c:pt>
                <c:pt idx="5">
                  <c:v>1</c:v>
                </c:pt>
                <c:pt idx="6">
                  <c:v>1.2</c:v>
                </c:pt>
                <c:pt idx="7">
                  <c:v>1.4</c:v>
                </c:pt>
                <c:pt idx="8">
                  <c:v>1.5999999999999999</c:v>
                </c:pt>
                <c:pt idx="9">
                  <c:v>1.7999999999999998</c:v>
                </c:pt>
                <c:pt idx="10">
                  <c:v>1.9999999999999998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3.8000000000000012</c:v>
                </c:pt>
                <c:pt idx="20">
                  <c:v>4.0000000000000009</c:v>
                </c:pt>
              </c:numCache>
            </c:numRef>
          </c:xVal>
          <c:yVal>
            <c:numRef>
              <c:f>'Powerpoint (2)'!$G$56:$AA$56</c:f>
              <c:numCache>
                <c:formatCode>0%</c:formatCode>
                <c:ptCount val="21"/>
                <c:pt idx="0">
                  <c:v>0</c:v>
                </c:pt>
                <c:pt idx="1">
                  <c:v>4.3620153234058261E-2</c:v>
                </c:pt>
                <c:pt idx="2">
                  <c:v>8.2858780682063357E-2</c:v>
                </c:pt>
                <c:pt idx="3">
                  <c:v>0.11815599469554319</c:v>
                </c:pt>
                <c:pt idx="4">
                  <c:v>0.14990769953701144</c:v>
                </c:pt>
                <c:pt idx="5">
                  <c:v>0.17847003196230446</c:v>
                </c:pt>
                <c:pt idx="6">
                  <c:v>0.20416335575849598</c:v>
                </c:pt>
                <c:pt idx="7">
                  <c:v>0.2272758550413401</c:v>
                </c:pt>
                <c:pt idx="8">
                  <c:v>0.24806676661575652</c:v>
                </c:pt>
                <c:pt idx="9">
                  <c:v>0.26676928765449448</c:v>
                </c:pt>
                <c:pt idx="10">
                  <c:v>0.28359319130837984</c:v>
                </c:pt>
                <c:pt idx="11">
                  <c:v>0.2987271795856265</c:v>
                </c:pt>
                <c:pt idx="12">
                  <c:v>0.31234099989081732</c:v>
                </c:pt>
                <c:pt idx="13">
                  <c:v>0.32458734896330022</c:v>
                </c:pt>
                <c:pt idx="14">
                  <c:v>0.3356035855701488</c:v>
                </c:pt>
                <c:pt idx="15">
                  <c:v>0.34551327116377245</c:v>
                </c:pt>
                <c:pt idx="16">
                  <c:v>0.35442755578465862</c:v>
                </c:pt>
                <c:pt idx="17">
                  <c:v>0.3624464247539525</c:v>
                </c:pt>
                <c:pt idx="18">
                  <c:v>0.36965982013915755</c:v>
                </c:pt>
                <c:pt idx="19">
                  <c:v>0.37614864957165522</c:v>
                </c:pt>
                <c:pt idx="20">
                  <c:v>0.38198569373124863</c:v>
                </c:pt>
              </c:numCache>
            </c:numRef>
          </c:yVal>
          <c:smooth val="1"/>
          <c:extLst>
            <c:ext xmlns:c16="http://schemas.microsoft.com/office/drawing/2014/chart" uri="{C3380CC4-5D6E-409C-BE32-E72D297353CC}">
              <c16:uniqueId val="{00000000-C8FA-4A95-933C-8649C7D1583B}"/>
            </c:ext>
          </c:extLst>
        </c:ser>
        <c:ser>
          <c:idx val="2"/>
          <c:order val="1"/>
          <c:tx>
            <c:strRef>
              <c:f>'Powerpoint (2)'!$F$57</c:f>
              <c:strCache>
                <c:ptCount val="1"/>
                <c:pt idx="0">
                  <c:v>Brand value &lt; £100m</c:v>
                </c:pt>
              </c:strCache>
            </c:strRef>
          </c:tx>
          <c:spPr>
            <a:ln>
              <a:solidFill>
                <a:schemeClr val="accent2"/>
              </a:solidFill>
            </a:ln>
          </c:spPr>
          <c:marker>
            <c:symbol val="none"/>
          </c:marker>
          <c:xVal>
            <c:numRef>
              <c:f>'Powerpoint (2)'!$G$55:$AA$55</c:f>
              <c:numCache>
                <c:formatCode>0.00</c:formatCode>
                <c:ptCount val="21"/>
                <c:pt idx="0" formatCode="0.0">
                  <c:v>0</c:v>
                </c:pt>
                <c:pt idx="1">
                  <c:v>0.2</c:v>
                </c:pt>
                <c:pt idx="2">
                  <c:v>0.4</c:v>
                </c:pt>
                <c:pt idx="3">
                  <c:v>0.60000000000000009</c:v>
                </c:pt>
                <c:pt idx="4">
                  <c:v>0.8</c:v>
                </c:pt>
                <c:pt idx="5">
                  <c:v>1</c:v>
                </c:pt>
                <c:pt idx="6">
                  <c:v>1.2</c:v>
                </c:pt>
                <c:pt idx="7">
                  <c:v>1.4</c:v>
                </c:pt>
                <c:pt idx="8">
                  <c:v>1.5999999999999999</c:v>
                </c:pt>
                <c:pt idx="9">
                  <c:v>1.7999999999999998</c:v>
                </c:pt>
                <c:pt idx="10">
                  <c:v>1.9999999999999998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3.8000000000000012</c:v>
                </c:pt>
                <c:pt idx="20">
                  <c:v>4.0000000000000009</c:v>
                </c:pt>
              </c:numCache>
            </c:numRef>
          </c:xVal>
          <c:yVal>
            <c:numRef>
              <c:f>'Powerpoint (2)'!$G$57:$AA$57</c:f>
              <c:numCache>
                <c:formatCode>0%</c:formatCode>
                <c:ptCount val="21"/>
                <c:pt idx="0">
                  <c:v>0</c:v>
                </c:pt>
                <c:pt idx="1">
                  <c:v>2.197427140293148E-2</c:v>
                </c:pt>
                <c:pt idx="2">
                  <c:v>4.1740059560128724E-2</c:v>
                </c:pt>
                <c:pt idx="3">
                  <c:v>5.9519323969463314E-2</c:v>
                </c:pt>
                <c:pt idx="4">
                  <c:v>7.5511716502615622E-2</c:v>
                </c:pt>
                <c:pt idx="5">
                  <c:v>8.9896823391523079E-2</c:v>
                </c:pt>
                <c:pt idx="6">
                  <c:v>0.10283618188815342</c:v>
                </c:pt>
                <c:pt idx="7">
                  <c:v>0.11447509424364144</c:v>
                </c:pt>
                <c:pt idx="8">
                  <c:v>0.12494425937682857</c:v>
                </c:pt>
                <c:pt idx="9">
                  <c:v>0.13436124055499343</c:v>
                </c:pt>
                <c:pt idx="10">
                  <c:v>0.1428317855680622</c:v>
                </c:pt>
                <c:pt idx="11">
                  <c:v>0.15045101422116716</c:v>
                </c:pt>
                <c:pt idx="12">
                  <c:v>0.15730448648047626</c:v>
                </c:pt>
                <c:pt idx="13">
                  <c:v>0.16346916326701397</c:v>
                </c:pt>
                <c:pt idx="14">
                  <c:v>0.16901427068768779</c:v>
                </c:pt>
                <c:pt idx="15">
                  <c:v>0.17400207740838386</c:v>
                </c:pt>
                <c:pt idx="16">
                  <c:v>0.1784885938986267</c:v>
                </c:pt>
                <c:pt idx="17">
                  <c:v>0.18252420139995579</c:v>
                </c:pt>
                <c:pt idx="18">
                  <c:v>0.18615421768100643</c:v>
                </c:pt>
                <c:pt idx="19">
                  <c:v>0.18941940593242906</c:v>
                </c:pt>
                <c:pt idx="20">
                  <c:v>0.19235643251627194</c:v>
                </c:pt>
              </c:numCache>
            </c:numRef>
          </c:yVal>
          <c:smooth val="1"/>
          <c:extLst>
            <c:ext xmlns:c16="http://schemas.microsoft.com/office/drawing/2014/chart" uri="{C3380CC4-5D6E-409C-BE32-E72D297353CC}">
              <c16:uniqueId val="{00000001-C8FA-4A95-933C-8649C7D1583B}"/>
            </c:ext>
          </c:extLst>
        </c:ser>
        <c:ser>
          <c:idx val="4"/>
          <c:order val="2"/>
          <c:tx>
            <c:strRef>
              <c:f>'Powerpoint (2)'!$F$58</c:f>
              <c:strCache>
                <c:ptCount val="1"/>
                <c:pt idx="0">
                  <c:v>Brand value + £100m</c:v>
                </c:pt>
              </c:strCache>
            </c:strRef>
          </c:tx>
          <c:spPr>
            <a:ln>
              <a:solidFill>
                <a:srgbClr val="ED7D31"/>
              </a:solidFill>
            </a:ln>
          </c:spPr>
          <c:marker>
            <c:symbol val="none"/>
          </c:marker>
          <c:xVal>
            <c:numRef>
              <c:f>'Powerpoint (2)'!$G$55:$AA$55</c:f>
              <c:numCache>
                <c:formatCode>0.00</c:formatCode>
                <c:ptCount val="21"/>
                <c:pt idx="0" formatCode="0.0">
                  <c:v>0</c:v>
                </c:pt>
                <c:pt idx="1">
                  <c:v>0.2</c:v>
                </c:pt>
                <c:pt idx="2">
                  <c:v>0.4</c:v>
                </c:pt>
                <c:pt idx="3">
                  <c:v>0.60000000000000009</c:v>
                </c:pt>
                <c:pt idx="4">
                  <c:v>0.8</c:v>
                </c:pt>
                <c:pt idx="5">
                  <c:v>1</c:v>
                </c:pt>
                <c:pt idx="6">
                  <c:v>1.2</c:v>
                </c:pt>
                <c:pt idx="7">
                  <c:v>1.4</c:v>
                </c:pt>
                <c:pt idx="8">
                  <c:v>1.5999999999999999</c:v>
                </c:pt>
                <c:pt idx="9">
                  <c:v>1.7999999999999998</c:v>
                </c:pt>
                <c:pt idx="10">
                  <c:v>1.9999999999999998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3.8000000000000012</c:v>
                </c:pt>
                <c:pt idx="20">
                  <c:v>4.0000000000000009</c:v>
                </c:pt>
              </c:numCache>
            </c:numRef>
          </c:xVal>
          <c:yVal>
            <c:numRef>
              <c:f>'Powerpoint (2)'!$G$58:$AA$58</c:f>
              <c:numCache>
                <c:formatCode>0%</c:formatCode>
                <c:ptCount val="21"/>
                <c:pt idx="0">
                  <c:v>0</c:v>
                </c:pt>
                <c:pt idx="1">
                  <c:v>1.4589500767351949E-2</c:v>
                </c:pt>
                <c:pt idx="2">
                  <c:v>2.7591138022326687E-2</c:v>
                </c:pt>
                <c:pt idx="3">
                  <c:v>3.9177728544205752E-2</c:v>
                </c:pt>
                <c:pt idx="4">
                  <c:v>4.9503280418092259E-2</c:v>
                </c:pt>
                <c:pt idx="5">
                  <c:v>5.8705040098733077E-2</c:v>
                </c:pt>
                <c:pt idx="6">
                  <c:v>6.6905316680017285E-2</c:v>
                </c:pt>
                <c:pt idx="7">
                  <c:v>7.4213107618203905E-2</c:v>
                </c:pt>
                <c:pt idx="8">
                  <c:v>8.0725547517868784E-2</c:v>
                </c:pt>
                <c:pt idx="9">
                  <c:v>8.6529199237723717E-2</c:v>
                </c:pt>
                <c:pt idx="10">
                  <c:v>9.1701204477589074E-2</c:v>
                </c:pt>
                <c:pt idx="11">
                  <c:v>9.6310309140034855E-2</c:v>
                </c:pt>
                <c:pt idx="12">
                  <c:v>0.10041777709571938</c:v>
                </c:pt>
                <c:pt idx="13">
                  <c:v>0.10407820449812566</c:v>
                </c:pt>
                <c:pt idx="14">
                  <c:v>0.10734024547150534</c:v>
                </c:pt>
                <c:pt idx="15">
                  <c:v>0.1102472588178191</c:v>
                </c:pt>
                <c:pt idx="16">
                  <c:v>0.11283788433865398</c:v>
                </c:pt>
                <c:pt idx="17">
                  <c:v>0.11514655643254418</c:v>
                </c:pt>
                <c:pt idx="18">
                  <c:v>0.11720396179439273</c:v>
                </c:pt>
                <c:pt idx="19">
                  <c:v>0.11903744730069972</c:v>
                </c:pt>
                <c:pt idx="20">
                  <c:v>0.12067138350217704</c:v>
                </c:pt>
              </c:numCache>
            </c:numRef>
          </c:yVal>
          <c:smooth val="1"/>
          <c:extLst>
            <c:ext xmlns:c16="http://schemas.microsoft.com/office/drawing/2014/chart" uri="{C3380CC4-5D6E-409C-BE32-E72D297353CC}">
              <c16:uniqueId val="{00000002-C8FA-4A95-933C-8649C7D1583B}"/>
            </c:ext>
          </c:extLst>
        </c:ser>
        <c:dLbls>
          <c:showLegendKey val="0"/>
          <c:showVal val="0"/>
          <c:showCatName val="0"/>
          <c:showSerName val="0"/>
          <c:showPercent val="0"/>
          <c:showBubbleSize val="0"/>
        </c:dLbls>
        <c:axId val="91076096"/>
        <c:axId val="75937408"/>
      </c:scatterChart>
      <c:valAx>
        <c:axId val="91076096"/>
        <c:scaling>
          <c:orientation val="minMax"/>
          <c:max val="3"/>
        </c:scaling>
        <c:delete val="0"/>
        <c:axPos val="b"/>
        <c:majorGridlines/>
        <c:title>
          <c:tx>
            <c:rich>
              <a:bodyPr/>
              <a:lstStyle/>
              <a:p>
                <a:pPr>
                  <a:defRPr sz="1200"/>
                </a:pPr>
                <a:r>
                  <a:rPr lang="en-GB" sz="1200" dirty="0"/>
                  <a:t>TV</a:t>
                </a:r>
                <a:r>
                  <a:rPr lang="en-GB" sz="1200" baseline="0" dirty="0"/>
                  <a:t> CAMPAIGN SPEND (£M)</a:t>
                </a:r>
                <a:endParaRPr lang="en-GB" sz="1200" dirty="0"/>
              </a:p>
            </c:rich>
          </c:tx>
          <c:layout>
            <c:manualLayout>
              <c:xMode val="edge"/>
              <c:yMode val="edge"/>
              <c:x val="0.25768563340736633"/>
              <c:y val="0.89617472175636526"/>
            </c:manualLayout>
          </c:layout>
          <c:overlay val="0"/>
        </c:title>
        <c:numFmt formatCode="0.0" sourceLinked="1"/>
        <c:majorTickMark val="out"/>
        <c:minorTickMark val="none"/>
        <c:tickLblPos val="nextTo"/>
        <c:txPr>
          <a:bodyPr/>
          <a:lstStyle/>
          <a:p>
            <a:pPr>
              <a:defRPr sz="1200" b="1"/>
            </a:pPr>
            <a:endParaRPr lang="en-US"/>
          </a:p>
        </c:txPr>
        <c:crossAx val="75937408"/>
        <c:crosses val="autoZero"/>
        <c:crossBetween val="midCat"/>
        <c:minorUnit val="0.5"/>
      </c:valAx>
      <c:valAx>
        <c:axId val="75937408"/>
        <c:scaling>
          <c:orientation val="minMax"/>
          <c:max val="0.5"/>
        </c:scaling>
        <c:delete val="0"/>
        <c:axPos val="l"/>
        <c:majorGridlines/>
        <c:title>
          <c:tx>
            <c:rich>
              <a:bodyPr rot="-5400000" vert="horz"/>
              <a:lstStyle/>
              <a:p>
                <a:pPr>
                  <a:defRPr sz="1200"/>
                </a:pPr>
                <a:r>
                  <a:rPr lang="en-GB" sz="1200" dirty="0"/>
                  <a:t>% SALES UPLIFT</a:t>
                </a:r>
              </a:p>
            </c:rich>
          </c:tx>
          <c:layout>
            <c:manualLayout>
              <c:xMode val="edge"/>
              <c:yMode val="edge"/>
              <c:x val="2.4007614825672329E-2"/>
              <c:y val="0.35546741446567803"/>
            </c:manualLayout>
          </c:layout>
          <c:overlay val="0"/>
        </c:title>
        <c:numFmt formatCode="0%" sourceLinked="0"/>
        <c:majorTickMark val="none"/>
        <c:minorTickMark val="none"/>
        <c:tickLblPos val="nextTo"/>
        <c:txPr>
          <a:bodyPr/>
          <a:lstStyle/>
          <a:p>
            <a:pPr>
              <a:defRPr sz="1200" b="1"/>
            </a:pPr>
            <a:endParaRPr lang="en-US"/>
          </a:p>
        </c:txPr>
        <c:crossAx val="91076096"/>
        <c:crosses val="autoZero"/>
        <c:crossBetween val="midCat"/>
        <c:majorUnit val="0.1"/>
      </c:valAx>
      <c:spPr>
        <a:noFill/>
      </c:spPr>
    </c:plotArea>
    <c:legend>
      <c:legendPos val="r"/>
      <c:layout>
        <c:manualLayout>
          <c:xMode val="edge"/>
          <c:yMode val="edge"/>
          <c:x val="0.71928374163218234"/>
          <c:y val="0.17435870302406456"/>
          <c:w val="0.27163567975921854"/>
          <c:h val="0.58346687546266651"/>
        </c:manualLayout>
      </c:layout>
      <c:overlay val="0"/>
      <c:txPr>
        <a:bodyPr/>
        <a:lstStyle/>
        <a:p>
          <a:pPr>
            <a:defRPr sz="1200">
              <a:solidFill>
                <a:schemeClr val="tx1"/>
              </a:solidFill>
            </a:defRPr>
          </a:pPr>
          <a:endParaRPr lang="en-US"/>
        </a:p>
      </c:txPr>
    </c:legend>
    <c:plotVisOnly val="1"/>
    <c:dispBlanksAs val="gap"/>
    <c:showDLblsOverMax val="0"/>
  </c:chart>
  <c:spPr>
    <a:noFill/>
  </c:spPr>
  <c:txPr>
    <a:bodyPr/>
    <a:lstStyle/>
    <a:p>
      <a:pPr>
        <a:defRPr sz="900">
          <a:solidFill>
            <a:schemeClr val="tx1"/>
          </a:solidFill>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404006545138568E-2"/>
          <c:y val="0.17393595478578225"/>
          <c:w val="0.93353379368581513"/>
          <c:h val="0.81778138070060902"/>
        </c:manualLayout>
      </c:layout>
      <c:areaChart>
        <c:grouping val="stacked"/>
        <c:varyColors val="0"/>
        <c:ser>
          <c:idx val="2"/>
          <c:order val="0"/>
          <c:tx>
            <c:strRef>
              <c:f>Sheet2!$F$3</c:f>
              <c:strCache>
                <c:ptCount val="1"/>
                <c:pt idx="0">
                  <c:v>LT</c:v>
                </c:pt>
              </c:strCache>
            </c:strRef>
          </c:tx>
          <c:spPr>
            <a:solidFill>
              <a:schemeClr val="accent2"/>
            </a:solidFill>
            <a:ln>
              <a:noFill/>
            </a:ln>
            <a:effectLst/>
          </c:spPr>
          <c:cat>
            <c:strRef>
              <c:f>Sheet2!$A$4:$A$108</c:f>
              <c:strCache>
                <c:ptCount val="105"/>
                <c:pt idx="0">
                  <c:v>Jan</c:v>
                </c:pt>
                <c:pt idx="1">
                  <c:v>w1</c:v>
                </c:pt>
                <c:pt idx="2">
                  <c:v>w2</c:v>
                </c:pt>
                <c:pt idx="3">
                  <c:v>w3</c:v>
                </c:pt>
                <c:pt idx="4">
                  <c:v>Feb</c:v>
                </c:pt>
                <c:pt idx="5">
                  <c:v>w5</c:v>
                </c:pt>
                <c:pt idx="6">
                  <c:v>w6</c:v>
                </c:pt>
                <c:pt idx="7">
                  <c:v>w7</c:v>
                </c:pt>
                <c:pt idx="8">
                  <c:v>Mar</c:v>
                </c:pt>
                <c:pt idx="9">
                  <c:v>w9</c:v>
                </c:pt>
                <c:pt idx="10">
                  <c:v>w10</c:v>
                </c:pt>
                <c:pt idx="11">
                  <c:v>w11</c:v>
                </c:pt>
                <c:pt idx="12">
                  <c:v>Apr</c:v>
                </c:pt>
                <c:pt idx="13">
                  <c:v>w13</c:v>
                </c:pt>
                <c:pt idx="14">
                  <c:v>w14</c:v>
                </c:pt>
                <c:pt idx="15">
                  <c:v>w15</c:v>
                </c:pt>
                <c:pt idx="16">
                  <c:v>May</c:v>
                </c:pt>
                <c:pt idx="17">
                  <c:v>w17</c:v>
                </c:pt>
                <c:pt idx="18">
                  <c:v>w18</c:v>
                </c:pt>
                <c:pt idx="19">
                  <c:v>w19</c:v>
                </c:pt>
                <c:pt idx="20">
                  <c:v>Jun</c:v>
                </c:pt>
                <c:pt idx="21">
                  <c:v>w21</c:v>
                </c:pt>
                <c:pt idx="22">
                  <c:v>w22</c:v>
                </c:pt>
                <c:pt idx="23">
                  <c:v>w23</c:v>
                </c:pt>
                <c:pt idx="24">
                  <c:v>Jul</c:v>
                </c:pt>
                <c:pt idx="25">
                  <c:v>w25</c:v>
                </c:pt>
                <c:pt idx="26">
                  <c:v>w26</c:v>
                </c:pt>
                <c:pt idx="27">
                  <c:v>w27</c:v>
                </c:pt>
                <c:pt idx="28">
                  <c:v>Aug</c:v>
                </c:pt>
                <c:pt idx="29">
                  <c:v>w29</c:v>
                </c:pt>
                <c:pt idx="30">
                  <c:v>w30</c:v>
                </c:pt>
                <c:pt idx="31">
                  <c:v>w31</c:v>
                </c:pt>
                <c:pt idx="32">
                  <c:v>Sep</c:v>
                </c:pt>
                <c:pt idx="33">
                  <c:v>w33</c:v>
                </c:pt>
                <c:pt idx="34">
                  <c:v>w34</c:v>
                </c:pt>
                <c:pt idx="35">
                  <c:v>w35</c:v>
                </c:pt>
                <c:pt idx="36">
                  <c:v>Oct</c:v>
                </c:pt>
                <c:pt idx="37">
                  <c:v>w37</c:v>
                </c:pt>
                <c:pt idx="38">
                  <c:v>w38</c:v>
                </c:pt>
                <c:pt idx="39">
                  <c:v>w39</c:v>
                </c:pt>
                <c:pt idx="40">
                  <c:v>Nov</c:v>
                </c:pt>
                <c:pt idx="41">
                  <c:v>w41</c:v>
                </c:pt>
                <c:pt idx="42">
                  <c:v>w42</c:v>
                </c:pt>
                <c:pt idx="43">
                  <c:v>w43</c:v>
                </c:pt>
                <c:pt idx="44">
                  <c:v>Dec</c:v>
                </c:pt>
                <c:pt idx="45">
                  <c:v>w45</c:v>
                </c:pt>
                <c:pt idx="46">
                  <c:v>w46</c:v>
                </c:pt>
                <c:pt idx="47">
                  <c:v>w47</c:v>
                </c:pt>
                <c:pt idx="48">
                  <c:v>Jan</c:v>
                </c:pt>
                <c:pt idx="49">
                  <c:v>w49</c:v>
                </c:pt>
                <c:pt idx="50">
                  <c:v>w50</c:v>
                </c:pt>
                <c:pt idx="51">
                  <c:v>w51</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pt idx="89">
                  <c:v>w89</c:v>
                </c:pt>
                <c:pt idx="90">
                  <c:v>w90</c:v>
                </c:pt>
                <c:pt idx="91">
                  <c:v>w91</c:v>
                </c:pt>
                <c:pt idx="92">
                  <c:v>w92</c:v>
                </c:pt>
                <c:pt idx="93">
                  <c:v>w93</c:v>
                </c:pt>
                <c:pt idx="94">
                  <c:v>w94</c:v>
                </c:pt>
                <c:pt idx="95">
                  <c:v>w95</c:v>
                </c:pt>
                <c:pt idx="96">
                  <c:v>w96</c:v>
                </c:pt>
                <c:pt idx="97">
                  <c:v>w97</c:v>
                </c:pt>
                <c:pt idx="98">
                  <c:v>w98</c:v>
                </c:pt>
                <c:pt idx="99">
                  <c:v>w99</c:v>
                </c:pt>
                <c:pt idx="100">
                  <c:v>w100</c:v>
                </c:pt>
                <c:pt idx="101">
                  <c:v>w101</c:v>
                </c:pt>
                <c:pt idx="102">
                  <c:v>w102</c:v>
                </c:pt>
                <c:pt idx="103">
                  <c:v>w103</c:v>
                </c:pt>
                <c:pt idx="104">
                  <c:v>w104</c:v>
                </c:pt>
              </c:strCache>
            </c:strRef>
          </c:cat>
          <c:val>
            <c:numRef>
              <c:f>Sheet2!$F$4:$F$56</c:f>
              <c:numCache>
                <c:formatCode>General</c:formatCode>
                <c:ptCount val="53"/>
                <c:pt idx="0">
                  <c:v>0</c:v>
                </c:pt>
                <c:pt idx="1">
                  <c:v>0.23236928574050494</c:v>
                </c:pt>
                <c:pt idx="2">
                  <c:v>0.35403627989139147</c:v>
                </c:pt>
                <c:pt idx="3">
                  <c:v>0.41893140903116677</c:v>
                </c:pt>
                <c:pt idx="4">
                  <c:v>0.45417292959364297</c:v>
                </c:pt>
                <c:pt idx="5">
                  <c:v>0.45076686033530394</c:v>
                </c:pt>
                <c:pt idx="6">
                  <c:v>0.44722127356421282</c:v>
                </c:pt>
                <c:pt idx="7">
                  <c:v>0.44353826240526045</c:v>
                </c:pt>
                <c:pt idx="8">
                  <c:v>0.43972035135406506</c:v>
                </c:pt>
                <c:pt idx="9">
                  <c:v>0.43577047784549228</c:v>
                </c:pt>
                <c:pt idx="10">
                  <c:v>0.43169197158245343</c:v>
                </c:pt>
                <c:pt idx="11">
                  <c:v>0.42748853191624797</c:v>
                </c:pt>
                <c:pt idx="12">
                  <c:v>0.42316420357283452</c:v>
                </c:pt>
                <c:pt idx="13">
                  <c:v>0.41872335101823766</c:v>
                </c:pt>
                <c:pt idx="14">
                  <c:v>0.41417063175135982</c:v>
                </c:pt>
                <c:pt idx="15">
                  <c:v>0.40951096880422988</c:v>
                </c:pt>
                <c:pt idx="16">
                  <c:v>0.40474952271854425</c:v>
                </c:pt>
                <c:pt idx="17">
                  <c:v>0.39989166325379238</c:v>
                </c:pt>
                <c:pt idx="18">
                  <c:v>0.39494294106656463</c:v>
                </c:pt>
                <c:pt idx="19">
                  <c:v>0.38990905958363808</c:v>
                </c:pt>
                <c:pt idx="20">
                  <c:v>0.38479584727292732</c:v>
                </c:pt>
                <c:pt idx="21">
                  <c:v>0.37960923049738654</c:v>
                </c:pt>
                <c:pt idx="22">
                  <c:v>0.37435520711736014</c:v>
                </c:pt>
                <c:pt idx="23">
                  <c:v>0.36903982098716032</c:v>
                </c:pt>
                <c:pt idx="24">
                  <c:v>0.3636691374721942</c:v>
                </c:pt>
                <c:pt idx="25">
                  <c:v>0.35824922009373866</c:v>
                </c:pt>
                <c:pt idx="26">
                  <c:v>0.35278610839003632</c:v>
                </c:pt>
                <c:pt idx="27">
                  <c:v>0.34728579706455603</c:v>
                </c:pt>
                <c:pt idx="28">
                  <c:v>0.34175421647551613</c:v>
                </c:pt>
                <c:pt idx="29">
                  <c:v>0.33619721450494355</c:v>
                </c:pt>
                <c:pt idx="30">
                  <c:v>0.33062053983085876</c:v>
                </c:pt>
                <c:pt idx="31">
                  <c:v>0.32502982661275143</c:v>
                </c:pt>
                <c:pt idx="32">
                  <c:v>0.31943058058817608</c:v>
                </c:pt>
                <c:pt idx="33">
                  <c:v>0.31382816656722123</c:v>
                </c:pt>
                <c:pt idx="34">
                  <c:v>0.30822779730178201</c:v>
                </c:pt>
                <c:pt idx="35">
                  <c:v>0.30263452369793681</c:v>
                </c:pt>
                <c:pt idx="36">
                  <c:v>0.29705322633211872</c:v>
                </c:pt>
                <c:pt idx="37">
                  <c:v>0.29148860822548761</c:v>
                </c:pt>
                <c:pt idx="38">
                  <c:v>0.28594518882550185</c:v>
                </c:pt>
                <c:pt idx="39">
                  <c:v>0.28042729913940301</c:v>
                </c:pt>
                <c:pt idx="40">
                  <c:v>0.27493907796079681</c:v>
                </c:pt>
                <c:pt idx="41">
                  <c:v>0.26948446912814294</c:v>
                </c:pt>
                <c:pt idx="42">
                  <c:v>0.26406721975196745</c:v>
                </c:pt>
                <c:pt idx="43">
                  <c:v>0.25869087934679447</c:v>
                </c:pt>
                <c:pt idx="44">
                  <c:v>0.25335879980316822</c:v>
                </c:pt>
                <c:pt idx="45">
                  <c:v>0.24807413613547247</c:v>
                </c:pt>
                <c:pt idx="46">
                  <c:v>0.24283984794183541</c:v>
                </c:pt>
                <c:pt idx="47">
                  <c:v>0.23765870151354687</c:v>
                </c:pt>
                <c:pt idx="48">
                  <c:v>0.23253327253291778</c:v>
                </c:pt>
                <c:pt idx="49">
                  <c:v>0.22746594930033495</c:v>
                </c:pt>
                <c:pt idx="50">
                  <c:v>0.22245893643334891</c:v>
                </c:pt>
                <c:pt idx="51">
                  <c:v>0.21751425898293492</c:v>
                </c:pt>
                <c:pt idx="52">
                  <c:v>0.21263376691454869</c:v>
                </c:pt>
              </c:numCache>
            </c:numRef>
          </c:val>
          <c:extLst>
            <c:ext xmlns:c16="http://schemas.microsoft.com/office/drawing/2014/chart" uri="{C3380CC4-5D6E-409C-BE32-E72D297353CC}">
              <c16:uniqueId val="{00000000-63E3-4C38-A8E1-DC1C847592D2}"/>
            </c:ext>
          </c:extLst>
        </c:ser>
        <c:ser>
          <c:idx val="1"/>
          <c:order val="1"/>
          <c:tx>
            <c:strRef>
              <c:f>Sheet2!$D$3</c:f>
              <c:strCache>
                <c:ptCount val="1"/>
                <c:pt idx="0">
                  <c:v>ST</c:v>
                </c:pt>
              </c:strCache>
            </c:strRef>
          </c:tx>
          <c:spPr>
            <a:solidFill>
              <a:schemeClr val="accent3"/>
            </a:solidFill>
            <a:ln>
              <a:noFill/>
            </a:ln>
          </c:spPr>
          <c:cat>
            <c:strRef>
              <c:f>Sheet2!$A$4:$A$108</c:f>
              <c:strCache>
                <c:ptCount val="105"/>
                <c:pt idx="0">
                  <c:v>Jan</c:v>
                </c:pt>
                <c:pt idx="1">
                  <c:v>w1</c:v>
                </c:pt>
                <c:pt idx="2">
                  <c:v>w2</c:v>
                </c:pt>
                <c:pt idx="3">
                  <c:v>w3</c:v>
                </c:pt>
                <c:pt idx="4">
                  <c:v>Feb</c:v>
                </c:pt>
                <c:pt idx="5">
                  <c:v>w5</c:v>
                </c:pt>
                <c:pt idx="6">
                  <c:v>w6</c:v>
                </c:pt>
                <c:pt idx="7">
                  <c:v>w7</c:v>
                </c:pt>
                <c:pt idx="8">
                  <c:v>Mar</c:v>
                </c:pt>
                <c:pt idx="9">
                  <c:v>w9</c:v>
                </c:pt>
                <c:pt idx="10">
                  <c:v>w10</c:v>
                </c:pt>
                <c:pt idx="11">
                  <c:v>w11</c:v>
                </c:pt>
                <c:pt idx="12">
                  <c:v>Apr</c:v>
                </c:pt>
                <c:pt idx="13">
                  <c:v>w13</c:v>
                </c:pt>
                <c:pt idx="14">
                  <c:v>w14</c:v>
                </c:pt>
                <c:pt idx="15">
                  <c:v>w15</c:v>
                </c:pt>
                <c:pt idx="16">
                  <c:v>May</c:v>
                </c:pt>
                <c:pt idx="17">
                  <c:v>w17</c:v>
                </c:pt>
                <c:pt idx="18">
                  <c:v>w18</c:v>
                </c:pt>
                <c:pt idx="19">
                  <c:v>w19</c:v>
                </c:pt>
                <c:pt idx="20">
                  <c:v>Jun</c:v>
                </c:pt>
                <c:pt idx="21">
                  <c:v>w21</c:v>
                </c:pt>
                <c:pt idx="22">
                  <c:v>w22</c:v>
                </c:pt>
                <c:pt idx="23">
                  <c:v>w23</c:v>
                </c:pt>
                <c:pt idx="24">
                  <c:v>Jul</c:v>
                </c:pt>
                <c:pt idx="25">
                  <c:v>w25</c:v>
                </c:pt>
                <c:pt idx="26">
                  <c:v>w26</c:v>
                </c:pt>
                <c:pt idx="27">
                  <c:v>w27</c:v>
                </c:pt>
                <c:pt idx="28">
                  <c:v>Aug</c:v>
                </c:pt>
                <c:pt idx="29">
                  <c:v>w29</c:v>
                </c:pt>
                <c:pt idx="30">
                  <c:v>w30</c:v>
                </c:pt>
                <c:pt idx="31">
                  <c:v>w31</c:v>
                </c:pt>
                <c:pt idx="32">
                  <c:v>Sep</c:v>
                </c:pt>
                <c:pt idx="33">
                  <c:v>w33</c:v>
                </c:pt>
                <c:pt idx="34">
                  <c:v>w34</c:v>
                </c:pt>
                <c:pt idx="35">
                  <c:v>w35</c:v>
                </c:pt>
                <c:pt idx="36">
                  <c:v>Oct</c:v>
                </c:pt>
                <c:pt idx="37">
                  <c:v>w37</c:v>
                </c:pt>
                <c:pt idx="38">
                  <c:v>w38</c:v>
                </c:pt>
                <c:pt idx="39">
                  <c:v>w39</c:v>
                </c:pt>
                <c:pt idx="40">
                  <c:v>Nov</c:v>
                </c:pt>
                <c:pt idx="41">
                  <c:v>w41</c:v>
                </c:pt>
                <c:pt idx="42">
                  <c:v>w42</c:v>
                </c:pt>
                <c:pt idx="43">
                  <c:v>w43</c:v>
                </c:pt>
                <c:pt idx="44">
                  <c:v>Dec</c:v>
                </c:pt>
                <c:pt idx="45">
                  <c:v>w45</c:v>
                </c:pt>
                <c:pt idx="46">
                  <c:v>w46</c:v>
                </c:pt>
                <c:pt idx="47">
                  <c:v>w47</c:v>
                </c:pt>
                <c:pt idx="48">
                  <c:v>Jan</c:v>
                </c:pt>
                <c:pt idx="49">
                  <c:v>w49</c:v>
                </c:pt>
                <c:pt idx="50">
                  <c:v>w50</c:v>
                </c:pt>
                <c:pt idx="51">
                  <c:v>w51</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pt idx="89">
                  <c:v>w89</c:v>
                </c:pt>
                <c:pt idx="90">
                  <c:v>w90</c:v>
                </c:pt>
                <c:pt idx="91">
                  <c:v>w91</c:v>
                </c:pt>
                <c:pt idx="92">
                  <c:v>w92</c:v>
                </c:pt>
                <c:pt idx="93">
                  <c:v>w93</c:v>
                </c:pt>
                <c:pt idx="94">
                  <c:v>w94</c:v>
                </c:pt>
                <c:pt idx="95">
                  <c:v>w95</c:v>
                </c:pt>
                <c:pt idx="96">
                  <c:v>w96</c:v>
                </c:pt>
                <c:pt idx="97">
                  <c:v>w97</c:v>
                </c:pt>
                <c:pt idx="98">
                  <c:v>w98</c:v>
                </c:pt>
                <c:pt idx="99">
                  <c:v>w99</c:v>
                </c:pt>
                <c:pt idx="100">
                  <c:v>w100</c:v>
                </c:pt>
                <c:pt idx="101">
                  <c:v>w101</c:v>
                </c:pt>
                <c:pt idx="102">
                  <c:v>w102</c:v>
                </c:pt>
                <c:pt idx="103">
                  <c:v>w103</c:v>
                </c:pt>
                <c:pt idx="104">
                  <c:v>w104</c:v>
                </c:pt>
              </c:strCache>
            </c:strRef>
          </c:cat>
          <c:val>
            <c:numRef>
              <c:f>Sheet2!$D$4:$D$56</c:f>
              <c:numCache>
                <c:formatCode>General</c:formatCode>
                <c:ptCount val="53"/>
                <c:pt idx="0">
                  <c:v>0</c:v>
                </c:pt>
                <c:pt idx="1">
                  <c:v>0.71349520313981274</c:v>
                </c:pt>
                <c:pt idx="2">
                  <c:v>0.89460077543813565</c:v>
                </c:pt>
                <c:pt idx="3">
                  <c:v>0.95264107560886324</c:v>
                </c:pt>
                <c:pt idx="4">
                  <c:v>0.97502799795772388</c:v>
                </c:pt>
                <c:pt idx="5">
                  <c:v>0.94776486885380395</c:v>
                </c:pt>
                <c:pt idx="6">
                  <c:v>0.90573072836735757</c:v>
                </c:pt>
                <c:pt idx="7">
                  <c:v>0.84881938029405468</c:v>
                </c:pt>
                <c:pt idx="8">
                  <c:v>0.7794043739775377</c:v>
                </c:pt>
                <c:pt idx="9">
                  <c:v>0.70154592184166142</c:v>
                </c:pt>
                <c:pt idx="10">
                  <c:v>0.61989637269336173</c:v>
                </c:pt>
                <c:pt idx="11">
                  <c:v>0.53876568425019566</c:v>
                </c:pt>
                <c:pt idx="12">
                  <c:v>0.46156003294916481</c:v>
                </c:pt>
                <c:pt idx="13">
                  <c:v>0.39058964248222638</c:v>
                </c:pt>
                <c:pt idx="14">
                  <c:v>0.3271351138778254</c:v>
                </c:pt>
                <c:pt idx="15">
                  <c:v>0.27164636505655232</c:v>
                </c:pt>
                <c:pt idx="16">
                  <c:v>0.22397835733516971</c:v>
                </c:pt>
                <c:pt idx="17">
                  <c:v>0.18360738616453098</c:v>
                </c:pt>
                <c:pt idx="18">
                  <c:v>0.14980361606489734</c:v>
                </c:pt>
                <c:pt idx="19">
                  <c:v>0.12175557262926889</c:v>
                </c:pt>
                <c:pt idx="20">
                  <c:v>9.8652367728095727E-2</c:v>
                </c:pt>
                <c:pt idx="21">
                  <c:v>7.9732981109052053E-2</c:v>
                </c:pt>
                <c:pt idx="22">
                  <c:v>6.4311943011177722E-2</c:v>
                </c:pt>
                <c:pt idx="23">
                  <c:v>5.178926241418691E-2</c:v>
                </c:pt>
                <c:pt idx="24">
                  <c:v>4.1650556086563845E-2</c:v>
                </c:pt>
                <c:pt idx="25">
                  <c:v>3.3461592925991712E-2</c:v>
                </c:pt>
                <c:pt idx="26">
                  <c:v>2.6860070064434256E-2</c:v>
                </c:pt>
                <c:pt idx="27">
                  <c:v>2.1546402555932331E-2</c:v>
                </c:pt>
                <c:pt idx="28">
                  <c:v>1.7274585779763301E-2</c:v>
                </c:pt>
                <c:pt idx="29">
                  <c:v>1.3843708071545901E-2</c:v>
                </c:pt>
                <c:pt idx="30">
                  <c:v>1.1090383869624135E-2</c:v>
                </c:pt>
                <c:pt idx="31">
                  <c:v>8.8821907435591204E-3</c:v>
                </c:pt>
                <c:pt idx="32">
                  <c:v>7.1120865938658628E-3</c:v>
                </c:pt>
                <c:pt idx="33">
                  <c:v>5.6937273741289873E-3</c:v>
                </c:pt>
                <c:pt idx="34">
                  <c:v>4.5575813070136703E-3</c:v>
                </c:pt>
                <c:pt idx="35">
                  <c:v>3.6477298063928502E-3</c:v>
                </c:pt>
                <c:pt idx="36">
                  <c:v>2.9192498760232067E-3</c:v>
                </c:pt>
                <c:pt idx="37">
                  <c:v>2.3360824597792227E-3</c:v>
                </c:pt>
                <c:pt idx="38">
                  <c:v>1.8693029588061694E-3</c:v>
                </c:pt>
                <c:pt idx="39">
                  <c:v>1.4957221197647863E-3</c:v>
                </c:pt>
                <c:pt idx="40">
                  <c:v>1.1967567777513347E-3</c:v>
                </c:pt>
                <c:pt idx="41">
                  <c:v>9.5752005522887476E-4</c:v>
                </c:pt>
                <c:pt idx="42">
                  <c:v>7.6608941986311657E-4</c:v>
                </c:pt>
                <c:pt idx="43">
                  <c:v>6.1291850172406903E-4</c:v>
                </c:pt>
                <c:pt idx="44">
                  <c:v>4.9036486227705214E-4</c:v>
                </c:pt>
                <c:pt idx="45">
                  <c:v>3.9231113021176705E-4</c:v>
                </c:pt>
                <c:pt idx="46">
                  <c:v>3.1386121874377252E-4</c:v>
                </c:pt>
                <c:pt idx="47">
                  <c:v>2.5109685669377812E-4</c:v>
                </c:pt>
                <c:pt idx="48">
                  <c:v>2.0088252983219298E-4</c:v>
                </c:pt>
                <c:pt idx="49">
                  <c:v>1.6070925242850476E-4</c:v>
                </c:pt>
                <c:pt idx="50">
                  <c:v>1.2856946827266566E-4</c:v>
                </c:pt>
                <c:pt idx="51">
                  <c:v>1.0285689709488364E-4</c:v>
                </c:pt>
                <c:pt idx="52">
                  <c:v>8.2286364074035667E-5</c:v>
                </c:pt>
              </c:numCache>
            </c:numRef>
          </c:val>
          <c:extLst>
            <c:ext xmlns:c16="http://schemas.microsoft.com/office/drawing/2014/chart" uri="{C3380CC4-5D6E-409C-BE32-E72D297353CC}">
              <c16:uniqueId val="{00000001-63E3-4C38-A8E1-DC1C847592D2}"/>
            </c:ext>
          </c:extLst>
        </c:ser>
        <c:dLbls>
          <c:showLegendKey val="0"/>
          <c:showVal val="0"/>
          <c:showCatName val="0"/>
          <c:showSerName val="0"/>
          <c:showPercent val="0"/>
          <c:showBubbleSize val="0"/>
        </c:dLbls>
        <c:axId val="243853184"/>
        <c:axId val="244678016"/>
      </c:areaChart>
      <c:catAx>
        <c:axId val="243853184"/>
        <c:scaling>
          <c:orientation val="minMax"/>
        </c:scaling>
        <c:delete val="1"/>
        <c:axPos val="b"/>
        <c:numFmt formatCode="General" sourceLinked="0"/>
        <c:majorTickMark val="none"/>
        <c:minorTickMark val="none"/>
        <c:tickLblPos val="none"/>
        <c:crossAx val="244678016"/>
        <c:crosses val="autoZero"/>
        <c:auto val="1"/>
        <c:lblAlgn val="ctr"/>
        <c:lblOffset val="100"/>
        <c:tickLblSkip val="4"/>
        <c:tickMarkSkip val="4"/>
        <c:noMultiLvlLbl val="0"/>
      </c:catAx>
      <c:valAx>
        <c:axId val="244678016"/>
        <c:scaling>
          <c:orientation val="minMax"/>
        </c:scaling>
        <c:delete val="1"/>
        <c:axPos val="l"/>
        <c:title>
          <c:tx>
            <c:rich>
              <a:bodyPr rot="-5400000" vert="horz"/>
              <a:lstStyle/>
              <a:p>
                <a:pPr>
                  <a:defRPr sz="1200" b="1">
                    <a:solidFill>
                      <a:schemeClr val="tx1"/>
                    </a:solidFill>
                    <a:latin typeface="+mn-lt"/>
                  </a:defRPr>
                </a:pPr>
                <a:r>
                  <a:rPr lang="en-GB" sz="1200" b="1" dirty="0">
                    <a:solidFill>
                      <a:schemeClr val="tx1"/>
                    </a:solidFill>
                    <a:latin typeface="+mn-lt"/>
                  </a:rPr>
                  <a:t>SALES UPLIFT</a:t>
                </a:r>
              </a:p>
            </c:rich>
          </c:tx>
          <c:layout>
            <c:manualLayout>
              <c:xMode val="edge"/>
              <c:yMode val="edge"/>
              <c:x val="1.4911577771355808E-2"/>
              <c:y val="0.23768768876485907"/>
            </c:manualLayout>
          </c:layout>
          <c:overlay val="0"/>
        </c:title>
        <c:numFmt formatCode="General" sourceLinked="1"/>
        <c:majorTickMark val="none"/>
        <c:minorTickMark val="none"/>
        <c:tickLblPos val="none"/>
        <c:crossAx val="243853184"/>
        <c:crosses val="autoZero"/>
        <c:crossBetween val="midCat"/>
      </c:valAx>
      <c:spPr>
        <a:ln>
          <a:noFill/>
        </a:ln>
      </c:spPr>
    </c:plotArea>
    <c:plotVisOnly val="1"/>
    <c:dispBlanksAs val="zero"/>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Sheet2!$B$3</c:f>
              <c:strCache>
                <c:ptCount val="1"/>
                <c:pt idx="0">
                  <c:v>GRPs</c:v>
                </c:pt>
              </c:strCache>
            </c:strRef>
          </c:tx>
          <c:spPr>
            <a:solidFill>
              <a:schemeClr val="accent1"/>
            </a:solidFill>
            <a:ln>
              <a:noFill/>
            </a:ln>
          </c:spPr>
          <c:cat>
            <c:strRef>
              <c:f>Sheet2!$A$4:$A$108</c:f>
              <c:strCache>
                <c:ptCount val="105"/>
                <c:pt idx="0">
                  <c:v>Jan</c:v>
                </c:pt>
                <c:pt idx="1">
                  <c:v>w1</c:v>
                </c:pt>
                <c:pt idx="2">
                  <c:v>w2</c:v>
                </c:pt>
                <c:pt idx="3">
                  <c:v>w3</c:v>
                </c:pt>
                <c:pt idx="4">
                  <c:v>Feb</c:v>
                </c:pt>
                <c:pt idx="5">
                  <c:v>w5</c:v>
                </c:pt>
                <c:pt idx="6">
                  <c:v>w6</c:v>
                </c:pt>
                <c:pt idx="7">
                  <c:v>w7</c:v>
                </c:pt>
                <c:pt idx="8">
                  <c:v>Mar</c:v>
                </c:pt>
                <c:pt idx="9">
                  <c:v>w9</c:v>
                </c:pt>
                <c:pt idx="10">
                  <c:v>w10</c:v>
                </c:pt>
                <c:pt idx="11">
                  <c:v>w11</c:v>
                </c:pt>
                <c:pt idx="12">
                  <c:v>Apr</c:v>
                </c:pt>
                <c:pt idx="13">
                  <c:v>w13</c:v>
                </c:pt>
                <c:pt idx="14">
                  <c:v>w14</c:v>
                </c:pt>
                <c:pt idx="15">
                  <c:v>w15</c:v>
                </c:pt>
                <c:pt idx="16">
                  <c:v>May</c:v>
                </c:pt>
                <c:pt idx="17">
                  <c:v>w17</c:v>
                </c:pt>
                <c:pt idx="18">
                  <c:v>w18</c:v>
                </c:pt>
                <c:pt idx="19">
                  <c:v>w19</c:v>
                </c:pt>
                <c:pt idx="20">
                  <c:v>Jun</c:v>
                </c:pt>
                <c:pt idx="21">
                  <c:v>w21</c:v>
                </c:pt>
                <c:pt idx="22">
                  <c:v>w22</c:v>
                </c:pt>
                <c:pt idx="23">
                  <c:v>w23</c:v>
                </c:pt>
                <c:pt idx="24">
                  <c:v>Jul</c:v>
                </c:pt>
                <c:pt idx="25">
                  <c:v>w25</c:v>
                </c:pt>
                <c:pt idx="26">
                  <c:v>w26</c:v>
                </c:pt>
                <c:pt idx="27">
                  <c:v>w27</c:v>
                </c:pt>
                <c:pt idx="28">
                  <c:v>Aug</c:v>
                </c:pt>
                <c:pt idx="29">
                  <c:v>w29</c:v>
                </c:pt>
                <c:pt idx="30">
                  <c:v>w30</c:v>
                </c:pt>
                <c:pt idx="31">
                  <c:v>w31</c:v>
                </c:pt>
                <c:pt idx="32">
                  <c:v>Sep</c:v>
                </c:pt>
                <c:pt idx="33">
                  <c:v>w33</c:v>
                </c:pt>
                <c:pt idx="34">
                  <c:v>w34</c:v>
                </c:pt>
                <c:pt idx="35">
                  <c:v>w35</c:v>
                </c:pt>
                <c:pt idx="36">
                  <c:v>Oct</c:v>
                </c:pt>
                <c:pt idx="37">
                  <c:v>w37</c:v>
                </c:pt>
                <c:pt idx="38">
                  <c:v>w38</c:v>
                </c:pt>
                <c:pt idx="39">
                  <c:v>w39</c:v>
                </c:pt>
                <c:pt idx="40">
                  <c:v>Nov</c:v>
                </c:pt>
                <c:pt idx="41">
                  <c:v>w41</c:v>
                </c:pt>
                <c:pt idx="42">
                  <c:v>w42</c:v>
                </c:pt>
                <c:pt idx="43">
                  <c:v>w43</c:v>
                </c:pt>
                <c:pt idx="44">
                  <c:v>Dec</c:v>
                </c:pt>
                <c:pt idx="45">
                  <c:v>w45</c:v>
                </c:pt>
                <c:pt idx="46">
                  <c:v>w46</c:v>
                </c:pt>
                <c:pt idx="47">
                  <c:v>w47</c:v>
                </c:pt>
                <c:pt idx="48">
                  <c:v>Jan</c:v>
                </c:pt>
                <c:pt idx="49">
                  <c:v>w49</c:v>
                </c:pt>
                <c:pt idx="50">
                  <c:v>w50</c:v>
                </c:pt>
                <c:pt idx="51">
                  <c:v>w51</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pt idx="89">
                  <c:v>w89</c:v>
                </c:pt>
                <c:pt idx="90">
                  <c:v>w90</c:v>
                </c:pt>
                <c:pt idx="91">
                  <c:v>w91</c:v>
                </c:pt>
                <c:pt idx="92">
                  <c:v>w92</c:v>
                </c:pt>
                <c:pt idx="93">
                  <c:v>w93</c:v>
                </c:pt>
                <c:pt idx="94">
                  <c:v>w94</c:v>
                </c:pt>
                <c:pt idx="95">
                  <c:v>w95</c:v>
                </c:pt>
                <c:pt idx="96">
                  <c:v>w96</c:v>
                </c:pt>
                <c:pt idx="97">
                  <c:v>w97</c:v>
                </c:pt>
                <c:pt idx="98">
                  <c:v>w98</c:v>
                </c:pt>
                <c:pt idx="99">
                  <c:v>w99</c:v>
                </c:pt>
                <c:pt idx="100">
                  <c:v>w100</c:v>
                </c:pt>
                <c:pt idx="101">
                  <c:v>w101</c:v>
                </c:pt>
                <c:pt idx="102">
                  <c:v>w102</c:v>
                </c:pt>
                <c:pt idx="103">
                  <c:v>w103</c:v>
                </c:pt>
                <c:pt idx="104">
                  <c:v>w104</c:v>
                </c:pt>
              </c:strCache>
            </c:strRef>
          </c:cat>
          <c:val>
            <c:numRef>
              <c:f>Sheet2!$B$4:$B$56</c:f>
              <c:numCache>
                <c:formatCode>General</c:formatCode>
                <c:ptCount val="53"/>
                <c:pt idx="0">
                  <c:v>0</c:v>
                </c:pt>
                <c:pt idx="1">
                  <c:v>125</c:v>
                </c:pt>
                <c:pt idx="2">
                  <c:v>125</c:v>
                </c:pt>
                <c:pt idx="3">
                  <c:v>125</c:v>
                </c:pt>
                <c:pt idx="4">
                  <c:v>125</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extLst>
            <c:ext xmlns:c16="http://schemas.microsoft.com/office/drawing/2014/chart" uri="{C3380CC4-5D6E-409C-BE32-E72D297353CC}">
              <c16:uniqueId val="{00000000-7F61-4D1B-9992-0DB476F3F7EE}"/>
            </c:ext>
          </c:extLst>
        </c:ser>
        <c:dLbls>
          <c:showLegendKey val="0"/>
          <c:showVal val="0"/>
          <c:showCatName val="0"/>
          <c:showSerName val="0"/>
          <c:showPercent val="0"/>
          <c:showBubbleSize val="0"/>
        </c:dLbls>
        <c:axId val="245997568"/>
        <c:axId val="246001024"/>
      </c:areaChart>
      <c:catAx>
        <c:axId val="245997568"/>
        <c:scaling>
          <c:orientation val="minMax"/>
        </c:scaling>
        <c:delete val="0"/>
        <c:axPos val="b"/>
        <c:numFmt formatCode="General" sourceLinked="0"/>
        <c:majorTickMark val="none"/>
        <c:minorTickMark val="none"/>
        <c:tickLblPos val="nextTo"/>
        <c:spPr>
          <a:ln>
            <a:solidFill>
              <a:schemeClr val="bg1"/>
            </a:solidFill>
          </a:ln>
        </c:spPr>
        <c:txPr>
          <a:bodyPr rot="-5400000" vert="horz"/>
          <a:lstStyle/>
          <a:p>
            <a:pPr>
              <a:defRPr sz="1100" b="1"/>
            </a:pPr>
            <a:endParaRPr lang="en-US"/>
          </a:p>
        </c:txPr>
        <c:crossAx val="246001024"/>
        <c:crosses val="autoZero"/>
        <c:auto val="1"/>
        <c:lblAlgn val="ctr"/>
        <c:lblOffset val="100"/>
        <c:tickLblSkip val="4"/>
        <c:tickMarkSkip val="4"/>
        <c:noMultiLvlLbl val="0"/>
      </c:catAx>
      <c:valAx>
        <c:axId val="246001024"/>
        <c:scaling>
          <c:orientation val="minMax"/>
        </c:scaling>
        <c:delete val="1"/>
        <c:axPos val="l"/>
        <c:title>
          <c:tx>
            <c:rich>
              <a:bodyPr rot="-5400000" vert="horz"/>
              <a:lstStyle/>
              <a:p>
                <a:pPr>
                  <a:defRPr sz="1200"/>
                </a:pPr>
                <a:r>
                  <a:rPr lang="en-GB" sz="1200" dirty="0"/>
                  <a:t>GRPS</a:t>
                </a:r>
              </a:p>
            </c:rich>
          </c:tx>
          <c:overlay val="0"/>
        </c:title>
        <c:numFmt formatCode="General" sourceLinked="1"/>
        <c:majorTickMark val="out"/>
        <c:minorTickMark val="none"/>
        <c:tickLblPos val="none"/>
        <c:crossAx val="245997568"/>
        <c:crosses val="autoZero"/>
        <c:crossBetween val="midCat"/>
        <c:majorUnit val="50"/>
      </c:valAx>
      <c:spPr>
        <a:ln>
          <a:noFill/>
        </a:ln>
      </c:spPr>
    </c:plotArea>
    <c:plotVisOnly val="1"/>
    <c:dispBlanksAs val="zero"/>
    <c:showDLblsOverMax val="0"/>
  </c:chart>
  <c:spPr>
    <a:ln>
      <a:noFill/>
    </a:ln>
  </c:spPr>
  <c:txPr>
    <a:bodyPr/>
    <a:lstStyle/>
    <a:p>
      <a:pPr>
        <a:defRPr>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Sales uplift</a:t>
            </a:r>
            <a:r>
              <a:rPr lang="en-GB" baseline="0" dirty="0"/>
              <a:t> from TV investment – Finance brands</a:t>
            </a:r>
            <a:endParaRPr lang="en-GB" dirty="0"/>
          </a:p>
        </c:rich>
      </c:tx>
      <c:layout>
        <c:manualLayout>
          <c:xMode val="edge"/>
          <c:yMode val="edge"/>
          <c:x val="0.15375476917374539"/>
          <c:y val="2.3907356171133372E-2"/>
        </c:manualLayout>
      </c:layout>
      <c:overlay val="0"/>
    </c:title>
    <c:autoTitleDeleted val="0"/>
    <c:plotArea>
      <c:layout>
        <c:manualLayout>
          <c:layoutTarget val="inner"/>
          <c:xMode val="edge"/>
          <c:yMode val="edge"/>
          <c:x val="0.14815855150841148"/>
          <c:y val="9.6725256945251678E-2"/>
          <c:w val="0.72782299741494116"/>
          <c:h val="0.57004540147879101"/>
        </c:manualLayout>
      </c:layout>
      <c:scatterChart>
        <c:scatterStyle val="smoothMarker"/>
        <c:varyColors val="0"/>
        <c:ser>
          <c:idx val="16"/>
          <c:order val="0"/>
          <c:tx>
            <c:strRef>
              <c:f>'Powerpoint (2)'!$B$819</c:f>
              <c:strCache>
                <c:ptCount val="1"/>
                <c:pt idx="0">
                  <c:v>TV</c:v>
                </c:pt>
              </c:strCache>
            </c:strRef>
          </c:tx>
          <c:spPr>
            <a:ln>
              <a:solidFill>
                <a:srgbClr val="CC1A5C"/>
              </a:solidFill>
            </a:ln>
          </c:spPr>
          <c:marker>
            <c:symbol val="none"/>
          </c:marker>
          <c:xVal>
            <c:numRef>
              <c:f>'Powerpoint (2)'!$G$15:$AU$15</c:f>
              <c:numCache>
                <c:formatCode>General</c:formatCode>
                <c:ptCount val="4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2.8000000000000012</c:v>
                </c:pt>
                <c:pt idx="29">
                  <c:v>2.9000000000000012</c:v>
                </c:pt>
                <c:pt idx="30">
                  <c:v>3.0000000000000013</c:v>
                </c:pt>
                <c:pt idx="31">
                  <c:v>3.1000000000000014</c:v>
                </c:pt>
                <c:pt idx="32">
                  <c:v>3.2000000000000015</c:v>
                </c:pt>
                <c:pt idx="33">
                  <c:v>3.3000000000000016</c:v>
                </c:pt>
                <c:pt idx="34">
                  <c:v>3.4000000000000017</c:v>
                </c:pt>
                <c:pt idx="35">
                  <c:v>3.5000000000000018</c:v>
                </c:pt>
                <c:pt idx="36">
                  <c:v>3.6000000000000019</c:v>
                </c:pt>
                <c:pt idx="37">
                  <c:v>3.700000000000002</c:v>
                </c:pt>
                <c:pt idx="38">
                  <c:v>3.800000000000002</c:v>
                </c:pt>
                <c:pt idx="39">
                  <c:v>3.9000000000000021</c:v>
                </c:pt>
                <c:pt idx="40">
                  <c:v>4.0000000000000018</c:v>
                </c:pt>
              </c:numCache>
            </c:numRef>
          </c:xVal>
          <c:yVal>
            <c:numRef>
              <c:f>'Powerpoint (2)'!$G$18:$AU$18</c:f>
              <c:numCache>
                <c:formatCode>0%</c:formatCode>
                <c:ptCount val="41"/>
                <c:pt idx="0">
                  <c:v>0</c:v>
                </c:pt>
                <c:pt idx="1">
                  <c:v>3.3138668530068909E-2</c:v>
                </c:pt>
                <c:pt idx="2">
                  <c:v>5.9579432744908914E-2</c:v>
                </c:pt>
                <c:pt idx="3">
                  <c:v>8.0676056214569788E-2</c:v>
                </c:pt>
                <c:pt idx="4">
                  <c:v>9.7508683222031586E-2</c:v>
                </c:pt>
                <c:pt idx="5">
                  <c:v>0.11093914200515397</c:v>
                </c:pt>
                <c:pt idx="6">
                  <c:v>0.12165507024649083</c:v>
                </c:pt>
                <c:pt idx="7">
                  <c:v>0.13020512203011159</c:v>
                </c:pt>
                <c:pt idx="8">
                  <c:v>0.13702705885688121</c:v>
                </c:pt>
                <c:pt idx="9">
                  <c:v>0.14247016297440124</c:v>
                </c:pt>
                <c:pt idx="10">
                  <c:v>0.14681312058108914</c:v>
                </c:pt>
                <c:pt idx="11">
                  <c:v>0.15027829052203853</c:v>
                </c:pt>
                <c:pt idx="12">
                  <c:v>0.15304308903196842</c:v>
                </c:pt>
                <c:pt idx="13">
                  <c:v>0.1552490734225683</c:v>
                </c:pt>
                <c:pt idx="14">
                  <c:v>0.15700918979780967</c:v>
                </c:pt>
                <c:pt idx="15">
                  <c:v>0.15841355587927153</c:v>
                </c:pt>
                <c:pt idx="16">
                  <c:v>0.15953407502135952</c:v>
                </c:pt>
                <c:pt idx="17">
                  <c:v>0.16042811765337656</c:v>
                </c:pt>
                <c:pt idx="18">
                  <c:v>0.16114145863778359</c:v>
                </c:pt>
                <c:pt idx="19">
                  <c:v>0.16171062093699831</c:v>
                </c:pt>
                <c:pt idx="20">
                  <c:v>0.16216474558415658</c:v>
                </c:pt>
                <c:pt idx="21">
                  <c:v>0.16252708370008795</c:v>
                </c:pt>
                <c:pt idx="22">
                  <c:v>0.16281618694757352</c:v>
                </c:pt>
                <c:pt idx="23">
                  <c:v>0.16304685737398411</c:v>
                </c:pt>
                <c:pt idx="24">
                  <c:v>0.16323090527411399</c:v>
                </c:pt>
                <c:pt idx="25">
                  <c:v>0.16337775387568515</c:v>
                </c:pt>
                <c:pt idx="26">
                  <c:v>0.16349492180733871</c:v>
                </c:pt>
                <c:pt idx="27">
                  <c:v>0.16358840805140981</c:v>
                </c:pt>
                <c:pt idx="28">
                  <c:v>0.16366299909101575</c:v>
                </c:pt>
                <c:pt idx="29">
                  <c:v>0.16372251397734772</c:v>
                </c:pt>
                <c:pt idx="30">
                  <c:v>0.16376999986457791</c:v>
                </c:pt>
                <c:pt idx="31">
                  <c:v>0.16380788802374296</c:v>
                </c:pt>
                <c:pt idx="32">
                  <c:v>0.16383811832349413</c:v>
                </c:pt>
                <c:pt idx="33">
                  <c:v>0.16386223855111096</c:v>
                </c:pt>
                <c:pt idx="34">
                  <c:v>0.16388148365900196</c:v>
                </c:pt>
                <c:pt idx="35">
                  <c:v>0.16389683899410157</c:v>
                </c:pt>
                <c:pt idx="36">
                  <c:v>0.16390909074750079</c:v>
                </c:pt>
                <c:pt idx="37">
                  <c:v>0.16391886620732513</c:v>
                </c:pt>
                <c:pt idx="38">
                  <c:v>0.16392666587580224</c:v>
                </c:pt>
                <c:pt idx="39">
                  <c:v>0.16393288909490861</c:v>
                </c:pt>
                <c:pt idx="40">
                  <c:v>0.16393785449262518</c:v>
                </c:pt>
              </c:numCache>
            </c:numRef>
          </c:yVal>
          <c:smooth val="1"/>
          <c:extLst>
            <c:ext xmlns:c16="http://schemas.microsoft.com/office/drawing/2014/chart" uri="{C3380CC4-5D6E-409C-BE32-E72D297353CC}">
              <c16:uniqueId val="{00000000-C135-4EDB-BF16-BB49B5F5579F}"/>
            </c:ext>
          </c:extLst>
        </c:ser>
        <c:ser>
          <c:idx val="9"/>
          <c:order val="1"/>
          <c:tx>
            <c:strRef>
              <c:f>'Powerpoint (2)'!$B$820</c:f>
              <c:strCache>
                <c:ptCount val="1"/>
                <c:pt idx="0">
                  <c:v>Print</c:v>
                </c:pt>
              </c:strCache>
            </c:strRef>
          </c:tx>
          <c:marker>
            <c:symbol val="none"/>
          </c:marker>
          <c:xVal>
            <c:numRef>
              <c:f>'Powerpoint (2)'!$G$551:$CI$551</c:f>
              <c:numCache>
                <c:formatCode>0.00</c:formatCode>
                <c:ptCount val="81"/>
                <c:pt idx="0">
                  <c:v>0</c:v>
                </c:pt>
                <c:pt idx="1">
                  <c:v>2.5000000000000001E-2</c:v>
                </c:pt>
                <c:pt idx="2">
                  <c:v>0.05</c:v>
                </c:pt>
                <c:pt idx="3">
                  <c:v>7.5000000000000011E-2</c:v>
                </c:pt>
                <c:pt idx="4">
                  <c:v>0.1</c:v>
                </c:pt>
                <c:pt idx="5">
                  <c:v>0.125</c:v>
                </c:pt>
                <c:pt idx="6">
                  <c:v>0.15</c:v>
                </c:pt>
                <c:pt idx="7">
                  <c:v>0.17499999999999999</c:v>
                </c:pt>
                <c:pt idx="8">
                  <c:v>0.19999999999999998</c:v>
                </c:pt>
                <c:pt idx="9">
                  <c:v>0.22499999999999998</c:v>
                </c:pt>
                <c:pt idx="10">
                  <c:v>0.24999999999999997</c:v>
                </c:pt>
                <c:pt idx="11">
                  <c:v>0.27499999999999997</c:v>
                </c:pt>
                <c:pt idx="12">
                  <c:v>0.3</c:v>
                </c:pt>
                <c:pt idx="13">
                  <c:v>0.32500000000000001</c:v>
                </c:pt>
                <c:pt idx="14">
                  <c:v>0.35000000000000003</c:v>
                </c:pt>
                <c:pt idx="15">
                  <c:v>0.37500000000000006</c:v>
                </c:pt>
                <c:pt idx="16">
                  <c:v>0.40000000000000008</c:v>
                </c:pt>
                <c:pt idx="17">
                  <c:v>0.4250000000000001</c:v>
                </c:pt>
                <c:pt idx="18">
                  <c:v>0.45000000000000012</c:v>
                </c:pt>
                <c:pt idx="19">
                  <c:v>0.47500000000000014</c:v>
                </c:pt>
                <c:pt idx="20">
                  <c:v>0.50000000000000011</c:v>
                </c:pt>
                <c:pt idx="21">
                  <c:v>0.52500000000000013</c:v>
                </c:pt>
                <c:pt idx="22">
                  <c:v>0.55000000000000016</c:v>
                </c:pt>
                <c:pt idx="23">
                  <c:v>0.57500000000000018</c:v>
                </c:pt>
                <c:pt idx="24">
                  <c:v>0.6000000000000002</c:v>
                </c:pt>
                <c:pt idx="25">
                  <c:v>0.62500000000000022</c:v>
                </c:pt>
                <c:pt idx="26">
                  <c:v>0.65000000000000024</c:v>
                </c:pt>
                <c:pt idx="27">
                  <c:v>0.67500000000000027</c:v>
                </c:pt>
                <c:pt idx="28">
                  <c:v>0.70000000000000029</c:v>
                </c:pt>
                <c:pt idx="29">
                  <c:v>0.72500000000000031</c:v>
                </c:pt>
                <c:pt idx="30">
                  <c:v>0.75000000000000033</c:v>
                </c:pt>
                <c:pt idx="31">
                  <c:v>0.77500000000000036</c:v>
                </c:pt>
                <c:pt idx="32">
                  <c:v>0.80000000000000038</c:v>
                </c:pt>
                <c:pt idx="33">
                  <c:v>0.8250000000000004</c:v>
                </c:pt>
                <c:pt idx="34">
                  <c:v>0.85000000000000042</c:v>
                </c:pt>
                <c:pt idx="35">
                  <c:v>0.87500000000000044</c:v>
                </c:pt>
                <c:pt idx="36">
                  <c:v>0.90000000000000047</c:v>
                </c:pt>
                <c:pt idx="37">
                  <c:v>0.92500000000000049</c:v>
                </c:pt>
                <c:pt idx="38">
                  <c:v>0.95000000000000051</c:v>
                </c:pt>
                <c:pt idx="39">
                  <c:v>0.97500000000000053</c:v>
                </c:pt>
                <c:pt idx="40">
                  <c:v>1.0000000000000004</c:v>
                </c:pt>
                <c:pt idx="41">
                  <c:v>1.0250000000000004</c:v>
                </c:pt>
                <c:pt idx="42">
                  <c:v>1.0500000000000003</c:v>
                </c:pt>
                <c:pt idx="43">
                  <c:v>1.0750000000000002</c:v>
                </c:pt>
                <c:pt idx="44">
                  <c:v>1.1000000000000001</c:v>
                </c:pt>
                <c:pt idx="45">
                  <c:v>1.125</c:v>
                </c:pt>
                <c:pt idx="46">
                  <c:v>1.1499999999999999</c:v>
                </c:pt>
                <c:pt idx="47">
                  <c:v>1.1749999999999998</c:v>
                </c:pt>
                <c:pt idx="48">
                  <c:v>1.1999999999999997</c:v>
                </c:pt>
                <c:pt idx="49">
                  <c:v>1.2249999999999996</c:v>
                </c:pt>
                <c:pt idx="50">
                  <c:v>1.2499999999999996</c:v>
                </c:pt>
                <c:pt idx="51">
                  <c:v>1.2749999999999995</c:v>
                </c:pt>
                <c:pt idx="52">
                  <c:v>1.2999999999999994</c:v>
                </c:pt>
                <c:pt idx="53">
                  <c:v>1.3249999999999993</c:v>
                </c:pt>
                <c:pt idx="54">
                  <c:v>1.3499999999999992</c:v>
                </c:pt>
                <c:pt idx="55">
                  <c:v>1.3749999999999991</c:v>
                </c:pt>
                <c:pt idx="56">
                  <c:v>1.399999999999999</c:v>
                </c:pt>
                <c:pt idx="57">
                  <c:v>1.4249999999999989</c:v>
                </c:pt>
                <c:pt idx="58">
                  <c:v>1.4499999999999988</c:v>
                </c:pt>
                <c:pt idx="59">
                  <c:v>1.4749999999999988</c:v>
                </c:pt>
                <c:pt idx="60">
                  <c:v>1.4999999999999987</c:v>
                </c:pt>
                <c:pt idx="61">
                  <c:v>1.5249999999999986</c:v>
                </c:pt>
                <c:pt idx="62">
                  <c:v>1.5499999999999985</c:v>
                </c:pt>
                <c:pt idx="63">
                  <c:v>1.5749999999999984</c:v>
                </c:pt>
                <c:pt idx="64">
                  <c:v>1.5999999999999983</c:v>
                </c:pt>
                <c:pt idx="65">
                  <c:v>1.6249999999999982</c:v>
                </c:pt>
                <c:pt idx="66">
                  <c:v>1.6499999999999981</c:v>
                </c:pt>
                <c:pt idx="67">
                  <c:v>1.674999999999998</c:v>
                </c:pt>
                <c:pt idx="68">
                  <c:v>1.699999999999998</c:v>
                </c:pt>
                <c:pt idx="69">
                  <c:v>1.7249999999999979</c:v>
                </c:pt>
                <c:pt idx="70">
                  <c:v>1.7499999999999978</c:v>
                </c:pt>
                <c:pt idx="71">
                  <c:v>1.7749999999999977</c:v>
                </c:pt>
                <c:pt idx="72">
                  <c:v>1.7999999999999976</c:v>
                </c:pt>
                <c:pt idx="73">
                  <c:v>1.8249999999999975</c:v>
                </c:pt>
                <c:pt idx="74">
                  <c:v>1.8499999999999974</c:v>
                </c:pt>
                <c:pt idx="75">
                  <c:v>1.8749999999999973</c:v>
                </c:pt>
                <c:pt idx="76">
                  <c:v>1.8999999999999972</c:v>
                </c:pt>
                <c:pt idx="77">
                  <c:v>1.9249999999999972</c:v>
                </c:pt>
                <c:pt idx="78">
                  <c:v>1.9499999999999971</c:v>
                </c:pt>
                <c:pt idx="79">
                  <c:v>1.974999999999997</c:v>
                </c:pt>
                <c:pt idx="80">
                  <c:v>1.9999999999999969</c:v>
                </c:pt>
              </c:numCache>
            </c:numRef>
          </c:xVal>
          <c:yVal>
            <c:numRef>
              <c:f>'Powerpoint (2)'!$G$554:$CI$554</c:f>
              <c:numCache>
                <c:formatCode>0%</c:formatCode>
                <c:ptCount val="81"/>
                <c:pt idx="0">
                  <c:v>0</c:v>
                </c:pt>
                <c:pt idx="1">
                  <c:v>3.0837264723060875E-2</c:v>
                </c:pt>
                <c:pt idx="2">
                  <c:v>5.2300464331191288E-2</c:v>
                </c:pt>
                <c:pt idx="3">
                  <c:v>6.7239173764585047E-2</c:v>
                </c:pt>
                <c:pt idx="4">
                  <c:v>7.763673999934298E-2</c:v>
                </c:pt>
                <c:pt idx="5">
                  <c:v>8.4873602332612069E-2</c:v>
                </c:pt>
                <c:pt idx="6">
                  <c:v>8.9910567257693724E-2</c:v>
                </c:pt>
                <c:pt idx="7">
                  <c:v>9.3416370531008416E-2</c:v>
                </c:pt>
                <c:pt idx="8">
                  <c:v>9.5856462287451386E-2</c:v>
                </c:pt>
                <c:pt idx="9">
                  <c:v>9.7554802814765529E-2</c:v>
                </c:pt>
                <c:pt idx="10">
                  <c:v>9.8736873341048664E-2</c:v>
                </c:pt>
                <c:pt idx="11">
                  <c:v>9.9559612189138835E-2</c:v>
                </c:pt>
                <c:pt idx="12">
                  <c:v>0.10013225078988726</c:v>
                </c:pt>
                <c:pt idx="13">
                  <c:v>0.10053081586047839</c:v>
                </c:pt>
                <c:pt idx="14">
                  <c:v>0.10080822313845038</c:v>
                </c:pt>
                <c:pt idx="15">
                  <c:v>0.10100130277224191</c:v>
                </c:pt>
                <c:pt idx="16">
                  <c:v>0.10113568909857626</c:v>
                </c:pt>
                <c:pt idx="17">
                  <c:v>0.10122922400099454</c:v>
                </c:pt>
                <c:pt idx="18">
                  <c:v>0.10129432569853351</c:v>
                </c:pt>
                <c:pt idx="19">
                  <c:v>0.10133963745823905</c:v>
                </c:pt>
                <c:pt idx="20">
                  <c:v>0.1013711751238488</c:v>
                </c:pt>
                <c:pt idx="21">
                  <c:v>0.10139312581299831</c:v>
                </c:pt>
                <c:pt idx="22">
                  <c:v>0.10140840382247751</c:v>
                </c:pt>
                <c:pt idx="23">
                  <c:v>0.10141903754664248</c:v>
                </c:pt>
                <c:pt idx="24">
                  <c:v>0.10142643877844369</c:v>
                </c:pt>
                <c:pt idx="25">
                  <c:v>0.10143159014698827</c:v>
                </c:pt>
                <c:pt idx="26">
                  <c:v>0.10143517557689978</c:v>
                </c:pt>
                <c:pt idx="27">
                  <c:v>0.10143767108999288</c:v>
                </c:pt>
                <c:pt idx="28">
                  <c:v>0.10143940800460328</c:v>
                </c:pt>
                <c:pt idx="29">
                  <c:v>0.10144061692327098</c:v>
                </c:pt>
                <c:pt idx="30">
                  <c:v>0.10144145834882894</c:v>
                </c:pt>
                <c:pt idx="31">
                  <c:v>0.10144204399366054</c:v>
                </c:pt>
                <c:pt idx="32">
                  <c:v>0.10144245161126322</c:v>
                </c:pt>
                <c:pt idx="33">
                  <c:v>0.10144273531923957</c:v>
                </c:pt>
                <c:pt idx="34">
                  <c:v>0.10144293278425411</c:v>
                </c:pt>
                <c:pt idx="35">
                  <c:v>0.10144307022287131</c:v>
                </c:pt>
                <c:pt idx="36">
                  <c:v>0.10144316588221405</c:v>
                </c:pt>
                <c:pt idx="37">
                  <c:v>0.10144323246255399</c:v>
                </c:pt>
                <c:pt idx="38">
                  <c:v>0.10144327880347101</c:v>
                </c:pt>
                <c:pt idx="39">
                  <c:v>0.10144331105744557</c:v>
                </c:pt>
                <c:pt idx="40">
                  <c:v>0.10144333350669653</c:v>
                </c:pt>
                <c:pt idx="41">
                  <c:v>0.1014433491317125</c:v>
                </c:pt>
                <c:pt idx="42">
                  <c:v>0.10144336000695842</c:v>
                </c:pt>
                <c:pt idx="43">
                  <c:v>0.10144336757629298</c:v>
                </c:pt>
                <c:pt idx="44">
                  <c:v>0.10144337284466357</c:v>
                </c:pt>
                <c:pt idx="45">
                  <c:v>0.10144337651152867</c:v>
                </c:pt>
                <c:pt idx="46">
                  <c:v>0.10144337906372186</c:v>
                </c:pt>
                <c:pt idx="47">
                  <c:v>0.10144338084008668</c:v>
                </c:pt>
                <c:pt idx="48">
                  <c:v>0.10144338207646328</c:v>
                </c:pt>
                <c:pt idx="49">
                  <c:v>0.10144338293699998</c:v>
                </c:pt>
                <c:pt idx="50">
                  <c:v>0.10144338353594645</c:v>
                </c:pt>
                <c:pt idx="51">
                  <c:v>0.10144338395282219</c:v>
                </c:pt>
                <c:pt idx="52">
                  <c:v>0.10144338424297399</c:v>
                </c:pt>
                <c:pt idx="53">
                  <c:v>0.10144338444492398</c:v>
                </c:pt>
                <c:pt idx="54">
                  <c:v>0.10144338458548421</c:v>
                </c:pt>
                <c:pt idx="55">
                  <c:v>0.10144338468331625</c:v>
                </c:pt>
                <c:pt idx="56">
                  <c:v>0.10144338475140882</c:v>
                </c:pt>
                <c:pt idx="57">
                  <c:v>0.10144338479880226</c:v>
                </c:pt>
                <c:pt idx="58">
                  <c:v>0.10144338483178882</c:v>
                </c:pt>
                <c:pt idx="59">
                  <c:v>0.10144338485474796</c:v>
                </c:pt>
                <c:pt idx="60">
                  <c:v>0.10144338487072786</c:v>
                </c:pt>
                <c:pt idx="61">
                  <c:v>0.1014433848818501</c:v>
                </c:pt>
                <c:pt idx="62">
                  <c:v>0.10144338488959136</c:v>
                </c:pt>
                <c:pt idx="63">
                  <c:v>0.10144338489497939</c:v>
                </c:pt>
                <c:pt idx="64">
                  <c:v>0.10144338489872955</c:v>
                </c:pt>
                <c:pt idx="65">
                  <c:v>0.10144338490133971</c:v>
                </c:pt>
                <c:pt idx="66">
                  <c:v>0.10144338490315642</c:v>
                </c:pt>
                <c:pt idx="67">
                  <c:v>0.10144338490442088</c:v>
                </c:pt>
                <c:pt idx="68">
                  <c:v>0.10144338490530096</c:v>
                </c:pt>
                <c:pt idx="69">
                  <c:v>0.10144338490591351</c:v>
                </c:pt>
                <c:pt idx="70">
                  <c:v>0.10144338490633985</c:v>
                </c:pt>
                <c:pt idx="71">
                  <c:v>0.1014433849066366</c:v>
                </c:pt>
                <c:pt idx="72">
                  <c:v>0.10144338490684314</c:v>
                </c:pt>
                <c:pt idx="73">
                  <c:v>0.10144338490698689</c:v>
                </c:pt>
                <c:pt idx="74">
                  <c:v>0.10144338490708693</c:v>
                </c:pt>
                <c:pt idx="75">
                  <c:v>0.10144338490715658</c:v>
                </c:pt>
                <c:pt idx="76">
                  <c:v>0.10144338490720504</c:v>
                </c:pt>
                <c:pt idx="77">
                  <c:v>0.10144338490723878</c:v>
                </c:pt>
                <c:pt idx="78">
                  <c:v>0.10144338490726226</c:v>
                </c:pt>
                <c:pt idx="79">
                  <c:v>0.10144338490727861</c:v>
                </c:pt>
                <c:pt idx="80">
                  <c:v>0.10144338490728999</c:v>
                </c:pt>
              </c:numCache>
            </c:numRef>
          </c:yVal>
          <c:smooth val="1"/>
          <c:extLst>
            <c:ext xmlns:c16="http://schemas.microsoft.com/office/drawing/2014/chart" uri="{C3380CC4-5D6E-409C-BE32-E72D297353CC}">
              <c16:uniqueId val="{00000001-C135-4EDB-BF16-BB49B5F5579F}"/>
            </c:ext>
          </c:extLst>
        </c:ser>
        <c:ser>
          <c:idx val="0"/>
          <c:order val="2"/>
          <c:tx>
            <c:strRef>
              <c:f>'Powerpoint (2)'!$B$821</c:f>
              <c:strCache>
                <c:ptCount val="1"/>
                <c:pt idx="0">
                  <c:v>CRM</c:v>
                </c:pt>
              </c:strCache>
            </c:strRef>
          </c:tx>
          <c:spPr>
            <a:ln>
              <a:solidFill>
                <a:srgbClr val="7030A0"/>
              </a:solidFill>
            </a:ln>
          </c:spPr>
          <c:marker>
            <c:symbol val="none"/>
          </c:marker>
          <c:xVal>
            <c:numRef>
              <c:f>'Powerpoint (2)'!$G$449:$CI$449</c:f>
              <c:numCache>
                <c:formatCode>0.00</c:formatCode>
                <c:ptCount val="81"/>
                <c:pt idx="0">
                  <c:v>0</c:v>
                </c:pt>
                <c:pt idx="1">
                  <c:v>2.5000000000000001E-2</c:v>
                </c:pt>
                <c:pt idx="2">
                  <c:v>0.05</c:v>
                </c:pt>
                <c:pt idx="3">
                  <c:v>7.5000000000000011E-2</c:v>
                </c:pt>
                <c:pt idx="4">
                  <c:v>0.1</c:v>
                </c:pt>
                <c:pt idx="5">
                  <c:v>0.125</c:v>
                </c:pt>
                <c:pt idx="6">
                  <c:v>0.15</c:v>
                </c:pt>
                <c:pt idx="7">
                  <c:v>0.17499999999999999</c:v>
                </c:pt>
                <c:pt idx="8">
                  <c:v>0.19999999999999998</c:v>
                </c:pt>
                <c:pt idx="9">
                  <c:v>0.22499999999999998</c:v>
                </c:pt>
                <c:pt idx="10">
                  <c:v>0.24999999999999997</c:v>
                </c:pt>
                <c:pt idx="11">
                  <c:v>0.27499999999999997</c:v>
                </c:pt>
                <c:pt idx="12">
                  <c:v>0.3</c:v>
                </c:pt>
                <c:pt idx="13">
                  <c:v>0.32500000000000001</c:v>
                </c:pt>
                <c:pt idx="14">
                  <c:v>0.35000000000000003</c:v>
                </c:pt>
                <c:pt idx="15">
                  <c:v>0.37500000000000006</c:v>
                </c:pt>
                <c:pt idx="16">
                  <c:v>0.40000000000000008</c:v>
                </c:pt>
                <c:pt idx="17">
                  <c:v>0.4250000000000001</c:v>
                </c:pt>
                <c:pt idx="18">
                  <c:v>0.45000000000000012</c:v>
                </c:pt>
                <c:pt idx="19">
                  <c:v>0.47500000000000014</c:v>
                </c:pt>
                <c:pt idx="20">
                  <c:v>0.50000000000000011</c:v>
                </c:pt>
                <c:pt idx="21">
                  <c:v>0.52500000000000013</c:v>
                </c:pt>
                <c:pt idx="22">
                  <c:v>0.55000000000000016</c:v>
                </c:pt>
                <c:pt idx="23">
                  <c:v>0.57500000000000018</c:v>
                </c:pt>
                <c:pt idx="24">
                  <c:v>0.6000000000000002</c:v>
                </c:pt>
                <c:pt idx="25">
                  <c:v>0.62500000000000022</c:v>
                </c:pt>
                <c:pt idx="26">
                  <c:v>0.65000000000000024</c:v>
                </c:pt>
                <c:pt idx="27">
                  <c:v>0.67500000000000027</c:v>
                </c:pt>
                <c:pt idx="28">
                  <c:v>0.70000000000000029</c:v>
                </c:pt>
                <c:pt idx="29">
                  <c:v>0.72500000000000031</c:v>
                </c:pt>
                <c:pt idx="30">
                  <c:v>0.75000000000000033</c:v>
                </c:pt>
                <c:pt idx="31">
                  <c:v>0.77500000000000036</c:v>
                </c:pt>
                <c:pt idx="32">
                  <c:v>0.80000000000000038</c:v>
                </c:pt>
                <c:pt idx="33">
                  <c:v>0.8250000000000004</c:v>
                </c:pt>
                <c:pt idx="34">
                  <c:v>0.85000000000000042</c:v>
                </c:pt>
                <c:pt idx="35">
                  <c:v>0.87500000000000044</c:v>
                </c:pt>
                <c:pt idx="36">
                  <c:v>0.90000000000000047</c:v>
                </c:pt>
                <c:pt idx="37">
                  <c:v>0.92500000000000049</c:v>
                </c:pt>
                <c:pt idx="38">
                  <c:v>0.95000000000000051</c:v>
                </c:pt>
                <c:pt idx="39">
                  <c:v>0.97500000000000053</c:v>
                </c:pt>
                <c:pt idx="40">
                  <c:v>1.0000000000000004</c:v>
                </c:pt>
                <c:pt idx="41">
                  <c:v>1.0250000000000004</c:v>
                </c:pt>
                <c:pt idx="42">
                  <c:v>1.0500000000000003</c:v>
                </c:pt>
                <c:pt idx="43">
                  <c:v>1.0750000000000002</c:v>
                </c:pt>
                <c:pt idx="44">
                  <c:v>1.1000000000000001</c:v>
                </c:pt>
                <c:pt idx="45">
                  <c:v>1.125</c:v>
                </c:pt>
                <c:pt idx="46">
                  <c:v>1.1499999999999999</c:v>
                </c:pt>
                <c:pt idx="47">
                  <c:v>1.1749999999999998</c:v>
                </c:pt>
                <c:pt idx="48">
                  <c:v>1.1999999999999997</c:v>
                </c:pt>
                <c:pt idx="49">
                  <c:v>1.2249999999999996</c:v>
                </c:pt>
                <c:pt idx="50">
                  <c:v>1.2499999999999996</c:v>
                </c:pt>
                <c:pt idx="51">
                  <c:v>1.2749999999999995</c:v>
                </c:pt>
                <c:pt idx="52">
                  <c:v>1.2999999999999994</c:v>
                </c:pt>
                <c:pt idx="53">
                  <c:v>1.3249999999999993</c:v>
                </c:pt>
                <c:pt idx="54">
                  <c:v>1.3499999999999992</c:v>
                </c:pt>
                <c:pt idx="55">
                  <c:v>1.3749999999999991</c:v>
                </c:pt>
                <c:pt idx="56">
                  <c:v>1.399999999999999</c:v>
                </c:pt>
                <c:pt idx="57">
                  <c:v>1.4249999999999989</c:v>
                </c:pt>
                <c:pt idx="58">
                  <c:v>1.4499999999999988</c:v>
                </c:pt>
                <c:pt idx="59">
                  <c:v>1.4749999999999988</c:v>
                </c:pt>
                <c:pt idx="60">
                  <c:v>1.4999999999999987</c:v>
                </c:pt>
                <c:pt idx="61">
                  <c:v>1.5249999999999986</c:v>
                </c:pt>
                <c:pt idx="62">
                  <c:v>1.5499999999999985</c:v>
                </c:pt>
                <c:pt idx="63">
                  <c:v>1.5749999999999984</c:v>
                </c:pt>
                <c:pt idx="64">
                  <c:v>1.5999999999999983</c:v>
                </c:pt>
                <c:pt idx="65">
                  <c:v>1.6249999999999982</c:v>
                </c:pt>
                <c:pt idx="66">
                  <c:v>1.6499999999999981</c:v>
                </c:pt>
                <c:pt idx="67">
                  <c:v>1.674999999999998</c:v>
                </c:pt>
                <c:pt idx="68">
                  <c:v>1.699999999999998</c:v>
                </c:pt>
                <c:pt idx="69">
                  <c:v>1.7249999999999979</c:v>
                </c:pt>
                <c:pt idx="70">
                  <c:v>1.7499999999999978</c:v>
                </c:pt>
                <c:pt idx="71">
                  <c:v>1.7749999999999977</c:v>
                </c:pt>
                <c:pt idx="72">
                  <c:v>1.7999999999999976</c:v>
                </c:pt>
                <c:pt idx="73">
                  <c:v>1.8249999999999975</c:v>
                </c:pt>
                <c:pt idx="74">
                  <c:v>1.8499999999999974</c:v>
                </c:pt>
                <c:pt idx="75">
                  <c:v>1.8749999999999973</c:v>
                </c:pt>
                <c:pt idx="76">
                  <c:v>1.8999999999999972</c:v>
                </c:pt>
                <c:pt idx="77">
                  <c:v>1.9249999999999972</c:v>
                </c:pt>
                <c:pt idx="78">
                  <c:v>1.9499999999999971</c:v>
                </c:pt>
                <c:pt idx="79">
                  <c:v>1.974999999999997</c:v>
                </c:pt>
                <c:pt idx="80">
                  <c:v>1.9999999999999969</c:v>
                </c:pt>
              </c:numCache>
            </c:numRef>
          </c:xVal>
          <c:yVal>
            <c:numRef>
              <c:f>'Powerpoint (2)'!$G$452:$CI$452</c:f>
              <c:numCache>
                <c:formatCode>0%</c:formatCode>
                <c:ptCount val="81"/>
                <c:pt idx="0">
                  <c:v>0</c:v>
                </c:pt>
                <c:pt idx="1">
                  <c:v>1.5674454303859706E-2</c:v>
                </c:pt>
                <c:pt idx="2">
                  <c:v>2.8507612080145166E-2</c:v>
                </c:pt>
                <c:pt idx="3">
                  <c:v>3.9014513010691934E-2</c:v>
                </c:pt>
                <c:pt idx="4">
                  <c:v>4.7616835922074226E-2</c:v>
                </c:pt>
                <c:pt idx="5">
                  <c:v>5.4659822237530228E-2</c:v>
                </c:pt>
                <c:pt idx="6">
                  <c:v>6.0426131727501435E-2</c:v>
                </c:pt>
                <c:pt idx="7">
                  <c:v>6.5147186638706292E-2</c:v>
                </c:pt>
                <c:pt idx="8">
                  <c:v>6.9012459481479535E-2</c:v>
                </c:pt>
                <c:pt idx="9">
                  <c:v>7.2177077226895162E-2</c:v>
                </c:pt>
                <c:pt idx="10">
                  <c:v>7.4768047096803222E-2</c:v>
                </c:pt>
                <c:pt idx="11">
                  <c:v>7.6889353809595426E-2</c:v>
                </c:pt>
                <c:pt idx="12">
                  <c:v>7.8626132852069167E-2</c:v>
                </c:pt>
                <c:pt idx="13">
                  <c:v>8.0048087265443726E-2</c:v>
                </c:pt>
                <c:pt idx="14">
                  <c:v>8.1212285073148455E-2</c:v>
                </c:pt>
                <c:pt idx="15">
                  <c:v>8.2165449620982281E-2</c:v>
                </c:pt>
                <c:pt idx="16">
                  <c:v>8.2945834749037509E-2</c:v>
                </c:pt>
                <c:pt idx="17">
                  <c:v>8.3584760052621013E-2</c:v>
                </c:pt>
                <c:pt idx="18">
                  <c:v>8.4107867847584519E-2</c:v>
                </c:pt>
                <c:pt idx="19">
                  <c:v>8.4536152286495955E-2</c:v>
                </c:pt>
                <c:pt idx="20">
                  <c:v>8.4886801927697486E-2</c:v>
                </c:pt>
                <c:pt idx="21">
                  <c:v>8.5173889572504949E-2</c:v>
                </c:pt>
                <c:pt idx="22">
                  <c:v>8.5408937056137543E-2</c:v>
                </c:pt>
                <c:pt idx="23">
                  <c:v>8.5601377659421149E-2</c:v>
                </c:pt>
                <c:pt idx="24">
                  <c:v>8.575893469947031E-2</c:v>
                </c:pt>
                <c:pt idx="25">
                  <c:v>8.5887931493522501E-2</c:v>
                </c:pt>
                <c:pt idx="26">
                  <c:v>8.5993545135861493E-2</c:v>
                </c:pt>
                <c:pt idx="27">
                  <c:v>8.608001427278901E-2</c:v>
                </c:pt>
                <c:pt idx="28">
                  <c:v>8.6150809214383672E-2</c:v>
                </c:pt>
                <c:pt idx="29">
                  <c:v>8.6208771210229573E-2</c:v>
                </c:pt>
                <c:pt idx="30">
                  <c:v>8.6256226478738401E-2</c:v>
                </c:pt>
                <c:pt idx="31">
                  <c:v>8.6295079566462166E-2</c:v>
                </c:pt>
                <c:pt idx="32">
                  <c:v>8.6326889784233626E-2</c:v>
                </c:pt>
                <c:pt idx="33">
                  <c:v>8.6352933787785233E-2</c:v>
                </c:pt>
                <c:pt idx="34">
                  <c:v>8.6374256814426217E-2</c:v>
                </c:pt>
                <c:pt idx="35">
                  <c:v>8.6391714632085892E-2</c:v>
                </c:pt>
                <c:pt idx="36">
                  <c:v>8.6406007884285471E-2</c:v>
                </c:pt>
                <c:pt idx="37">
                  <c:v>8.6417710209422793E-2</c:v>
                </c:pt>
                <c:pt idx="38">
                  <c:v>8.6427291262895223E-2</c:v>
                </c:pt>
                <c:pt idx="39">
                  <c:v>8.6435135566019991E-2</c:v>
                </c:pt>
                <c:pt idx="40">
                  <c:v>8.6441557938224695E-2</c:v>
                </c:pt>
                <c:pt idx="41">
                  <c:v>8.644681613185641E-2</c:v>
                </c:pt>
                <c:pt idx="42">
                  <c:v>8.6451121176688336E-2</c:v>
                </c:pt>
                <c:pt idx="43">
                  <c:v>8.6454645849285611E-2</c:v>
                </c:pt>
                <c:pt idx="44">
                  <c:v>8.6457531607135527E-2</c:v>
                </c:pt>
                <c:pt idx="45">
                  <c:v>8.6459894265833184E-2</c:v>
                </c:pt>
                <c:pt idx="46">
                  <c:v>8.646182864716799E-2</c:v>
                </c:pt>
                <c:pt idx="47">
                  <c:v>8.6463412384654978E-2</c:v>
                </c:pt>
                <c:pt idx="48">
                  <c:v>8.6464709039240376E-2</c:v>
                </c:pt>
                <c:pt idx="49">
                  <c:v>8.6465770650225551E-2</c:v>
                </c:pt>
                <c:pt idx="50">
                  <c:v>8.6466639823786939E-2</c:v>
                </c:pt>
                <c:pt idx="51">
                  <c:v>8.64673514429114E-2</c:v>
                </c:pt>
                <c:pt idx="52">
                  <c:v>8.6467934067373076E-2</c:v>
                </c:pt>
                <c:pt idx="53">
                  <c:v>8.646841107993733E-2</c:v>
                </c:pt>
                <c:pt idx="54">
                  <c:v>8.6468801624793312E-2</c:v>
                </c:pt>
                <c:pt idx="55">
                  <c:v>8.6469121375877339E-2</c:v>
                </c:pt>
                <c:pt idx="56">
                  <c:v>8.6469383165923175E-2</c:v>
                </c:pt>
                <c:pt idx="57">
                  <c:v>8.6469597501484557E-2</c:v>
                </c:pt>
                <c:pt idx="58">
                  <c:v>8.6469772984600124E-2</c:v>
                </c:pt>
                <c:pt idx="59">
                  <c:v>8.6469916658023491E-2</c:v>
                </c:pt>
                <c:pt idx="60">
                  <c:v>8.6470034287873601E-2</c:v>
                </c:pt>
                <c:pt idx="61">
                  <c:v>8.6470130595049377E-2</c:v>
                </c:pt>
                <c:pt idx="62">
                  <c:v>8.6470209444695911E-2</c:v>
                </c:pt>
                <c:pt idx="63">
                  <c:v>8.6470274001326411E-2</c:v>
                </c:pt>
                <c:pt idx="64">
                  <c:v>8.6470326855825105E-2</c:v>
                </c:pt>
                <c:pt idx="65">
                  <c:v>8.6470370129428625E-2</c:v>
                </c:pt>
                <c:pt idx="66">
                  <c:v>8.6470405558858626E-2</c:v>
                </c:pt>
                <c:pt idx="67">
                  <c:v>8.6470434566022533E-2</c:v>
                </c:pt>
                <c:pt idx="68">
                  <c:v>8.6470458315079685E-2</c:v>
                </c:pt>
                <c:pt idx="69">
                  <c:v>8.6470477759163125E-2</c:v>
                </c:pt>
                <c:pt idx="70">
                  <c:v>8.6470493678632215E-2</c:v>
                </c:pt>
                <c:pt idx="71">
                  <c:v>8.6470506712391121E-2</c:v>
                </c:pt>
                <c:pt idx="72">
                  <c:v>8.6470517383530371E-2</c:v>
                </c:pt>
                <c:pt idx="73">
                  <c:v>8.6470526120320246E-2</c:v>
                </c:pt>
                <c:pt idx="74">
                  <c:v>8.6470533273398792E-2</c:v>
                </c:pt>
                <c:pt idx="75">
                  <c:v>8.647053912984419E-2</c:v>
                </c:pt>
                <c:pt idx="76">
                  <c:v>8.6470543924696136E-2</c:v>
                </c:pt>
                <c:pt idx="77">
                  <c:v>8.6470547850388865E-2</c:v>
                </c:pt>
                <c:pt idx="78">
                  <c:v>8.6470551064474252E-2</c:v>
                </c:pt>
                <c:pt idx="79">
                  <c:v>8.6470553695944793E-2</c:v>
                </c:pt>
                <c:pt idx="80">
                  <c:v>8.6470555850410649E-2</c:v>
                </c:pt>
              </c:numCache>
            </c:numRef>
          </c:yVal>
          <c:smooth val="1"/>
          <c:extLst>
            <c:ext xmlns:c16="http://schemas.microsoft.com/office/drawing/2014/chart" uri="{C3380CC4-5D6E-409C-BE32-E72D297353CC}">
              <c16:uniqueId val="{00000002-C135-4EDB-BF16-BB49B5F5579F}"/>
            </c:ext>
          </c:extLst>
        </c:ser>
        <c:ser>
          <c:idx val="2"/>
          <c:order val="3"/>
          <c:tx>
            <c:strRef>
              <c:f>'Powerpoint (2)'!$F$576</c:f>
              <c:strCache>
                <c:ptCount val="1"/>
                <c:pt idx="0">
                  <c:v>Paid Search</c:v>
                </c:pt>
              </c:strCache>
            </c:strRef>
          </c:tx>
          <c:spPr>
            <a:ln>
              <a:solidFill>
                <a:srgbClr val="99CCFF"/>
              </a:solidFill>
            </a:ln>
          </c:spPr>
          <c:marker>
            <c:symbol val="none"/>
          </c:marker>
          <c:xVal>
            <c:numRef>
              <c:f>'Powerpoint (2)'!$G$585:$CI$585</c:f>
              <c:numCache>
                <c:formatCode>0.00</c:formatCode>
                <c:ptCount val="81"/>
                <c:pt idx="0">
                  <c:v>0</c:v>
                </c:pt>
                <c:pt idx="1">
                  <c:v>2.5000000000000001E-2</c:v>
                </c:pt>
                <c:pt idx="2">
                  <c:v>0.05</c:v>
                </c:pt>
                <c:pt idx="3">
                  <c:v>7.5000000000000011E-2</c:v>
                </c:pt>
                <c:pt idx="4">
                  <c:v>0.1</c:v>
                </c:pt>
                <c:pt idx="5">
                  <c:v>0.125</c:v>
                </c:pt>
                <c:pt idx="6">
                  <c:v>0.15</c:v>
                </c:pt>
                <c:pt idx="7">
                  <c:v>0.17499999999999999</c:v>
                </c:pt>
                <c:pt idx="8">
                  <c:v>0.19999999999999998</c:v>
                </c:pt>
                <c:pt idx="9">
                  <c:v>0.22499999999999998</c:v>
                </c:pt>
                <c:pt idx="10">
                  <c:v>0.24999999999999997</c:v>
                </c:pt>
                <c:pt idx="11">
                  <c:v>0.27499999999999997</c:v>
                </c:pt>
                <c:pt idx="12">
                  <c:v>0.3</c:v>
                </c:pt>
                <c:pt idx="13">
                  <c:v>0.32500000000000001</c:v>
                </c:pt>
                <c:pt idx="14">
                  <c:v>0.35000000000000003</c:v>
                </c:pt>
                <c:pt idx="15">
                  <c:v>0.37500000000000006</c:v>
                </c:pt>
                <c:pt idx="16">
                  <c:v>0.40000000000000008</c:v>
                </c:pt>
                <c:pt idx="17">
                  <c:v>0.4250000000000001</c:v>
                </c:pt>
                <c:pt idx="18">
                  <c:v>0.45000000000000012</c:v>
                </c:pt>
                <c:pt idx="19">
                  <c:v>0.47500000000000014</c:v>
                </c:pt>
                <c:pt idx="20">
                  <c:v>0.50000000000000011</c:v>
                </c:pt>
                <c:pt idx="21">
                  <c:v>0.52500000000000013</c:v>
                </c:pt>
                <c:pt idx="22">
                  <c:v>0.55000000000000016</c:v>
                </c:pt>
                <c:pt idx="23">
                  <c:v>0.57500000000000018</c:v>
                </c:pt>
                <c:pt idx="24">
                  <c:v>0.6000000000000002</c:v>
                </c:pt>
                <c:pt idx="25">
                  <c:v>0.62500000000000022</c:v>
                </c:pt>
                <c:pt idx="26">
                  <c:v>0.65000000000000024</c:v>
                </c:pt>
                <c:pt idx="27">
                  <c:v>0.67500000000000027</c:v>
                </c:pt>
                <c:pt idx="28">
                  <c:v>0.70000000000000029</c:v>
                </c:pt>
                <c:pt idx="29">
                  <c:v>0.72500000000000031</c:v>
                </c:pt>
                <c:pt idx="30">
                  <c:v>0.75000000000000033</c:v>
                </c:pt>
                <c:pt idx="31">
                  <c:v>0.77500000000000036</c:v>
                </c:pt>
                <c:pt idx="32">
                  <c:v>0.80000000000000038</c:v>
                </c:pt>
                <c:pt idx="33">
                  <c:v>0.8250000000000004</c:v>
                </c:pt>
                <c:pt idx="34">
                  <c:v>0.85000000000000042</c:v>
                </c:pt>
                <c:pt idx="35">
                  <c:v>0.87500000000000044</c:v>
                </c:pt>
                <c:pt idx="36">
                  <c:v>0.90000000000000047</c:v>
                </c:pt>
                <c:pt idx="37">
                  <c:v>0.92500000000000049</c:v>
                </c:pt>
                <c:pt idx="38">
                  <c:v>0.95000000000000051</c:v>
                </c:pt>
                <c:pt idx="39">
                  <c:v>0.97500000000000053</c:v>
                </c:pt>
                <c:pt idx="40">
                  <c:v>1.0000000000000004</c:v>
                </c:pt>
                <c:pt idx="41">
                  <c:v>1.0250000000000004</c:v>
                </c:pt>
                <c:pt idx="42">
                  <c:v>1.0500000000000003</c:v>
                </c:pt>
                <c:pt idx="43">
                  <c:v>1.0750000000000002</c:v>
                </c:pt>
                <c:pt idx="44">
                  <c:v>1.1000000000000001</c:v>
                </c:pt>
                <c:pt idx="45">
                  <c:v>1.125</c:v>
                </c:pt>
                <c:pt idx="46">
                  <c:v>1.1499999999999999</c:v>
                </c:pt>
                <c:pt idx="47">
                  <c:v>1.1749999999999998</c:v>
                </c:pt>
                <c:pt idx="48">
                  <c:v>1.1999999999999997</c:v>
                </c:pt>
                <c:pt idx="49">
                  <c:v>1.2249999999999996</c:v>
                </c:pt>
                <c:pt idx="50">
                  <c:v>1.2499999999999996</c:v>
                </c:pt>
                <c:pt idx="51">
                  <c:v>1.2749999999999995</c:v>
                </c:pt>
                <c:pt idx="52">
                  <c:v>1.2999999999999994</c:v>
                </c:pt>
                <c:pt idx="53">
                  <c:v>1.3249999999999993</c:v>
                </c:pt>
                <c:pt idx="54">
                  <c:v>1.3499999999999992</c:v>
                </c:pt>
                <c:pt idx="55">
                  <c:v>1.3749999999999991</c:v>
                </c:pt>
                <c:pt idx="56">
                  <c:v>1.399999999999999</c:v>
                </c:pt>
                <c:pt idx="57">
                  <c:v>1.4249999999999989</c:v>
                </c:pt>
                <c:pt idx="58">
                  <c:v>1.4499999999999988</c:v>
                </c:pt>
                <c:pt idx="59">
                  <c:v>1.4749999999999988</c:v>
                </c:pt>
                <c:pt idx="60">
                  <c:v>1.4999999999999987</c:v>
                </c:pt>
                <c:pt idx="61">
                  <c:v>1.5249999999999986</c:v>
                </c:pt>
                <c:pt idx="62">
                  <c:v>1.5499999999999985</c:v>
                </c:pt>
                <c:pt idx="63">
                  <c:v>1.5749999999999984</c:v>
                </c:pt>
                <c:pt idx="64">
                  <c:v>1.5999999999999983</c:v>
                </c:pt>
                <c:pt idx="65">
                  <c:v>1.6249999999999982</c:v>
                </c:pt>
                <c:pt idx="66">
                  <c:v>1.6499999999999981</c:v>
                </c:pt>
                <c:pt idx="67">
                  <c:v>1.674999999999998</c:v>
                </c:pt>
                <c:pt idx="68">
                  <c:v>1.699999999999998</c:v>
                </c:pt>
                <c:pt idx="69">
                  <c:v>1.7249999999999979</c:v>
                </c:pt>
                <c:pt idx="70">
                  <c:v>1.7499999999999978</c:v>
                </c:pt>
                <c:pt idx="71">
                  <c:v>1.7749999999999977</c:v>
                </c:pt>
                <c:pt idx="72">
                  <c:v>1.7999999999999976</c:v>
                </c:pt>
                <c:pt idx="73">
                  <c:v>1.8249999999999975</c:v>
                </c:pt>
                <c:pt idx="74">
                  <c:v>1.8499999999999974</c:v>
                </c:pt>
                <c:pt idx="75">
                  <c:v>1.8749999999999973</c:v>
                </c:pt>
                <c:pt idx="76">
                  <c:v>1.8999999999999972</c:v>
                </c:pt>
                <c:pt idx="77">
                  <c:v>1.9249999999999972</c:v>
                </c:pt>
                <c:pt idx="78">
                  <c:v>1.9499999999999971</c:v>
                </c:pt>
                <c:pt idx="79">
                  <c:v>1.974999999999997</c:v>
                </c:pt>
                <c:pt idx="80">
                  <c:v>1.9999999999999969</c:v>
                </c:pt>
              </c:numCache>
            </c:numRef>
          </c:xVal>
          <c:yVal>
            <c:numRef>
              <c:f>'Powerpoint (2)'!$G$588:$CI$588</c:f>
              <c:numCache>
                <c:formatCode>0%</c:formatCode>
                <c:ptCount val="81"/>
                <c:pt idx="0">
                  <c:v>0</c:v>
                </c:pt>
                <c:pt idx="1">
                  <c:v>1.189608459235636E-2</c:v>
                </c:pt>
                <c:pt idx="2">
                  <c:v>2.1873730198164187E-2</c:v>
                </c:pt>
                <c:pt idx="3">
                  <c:v>3.0242316606759724E-2</c:v>
                </c:pt>
                <c:pt idx="4">
                  <c:v>3.7261331036112143E-2</c:v>
                </c:pt>
                <c:pt idx="5">
                  <c:v>4.3148414129244195E-2</c:v>
                </c:pt>
                <c:pt idx="6">
                  <c:v>4.8086108401606424E-2</c:v>
                </c:pt>
                <c:pt idx="7">
                  <c:v>5.2227518390495782E-2</c:v>
                </c:pt>
                <c:pt idx="8">
                  <c:v>5.5701058012435002E-2</c:v>
                </c:pt>
                <c:pt idx="9">
                  <c:v>5.8614432331218012E-2</c:v>
                </c:pt>
                <c:pt idx="10">
                  <c:v>6.1057977200473255E-2</c:v>
                </c:pt>
                <c:pt idx="11">
                  <c:v>6.3107460334023285E-2</c:v>
                </c:pt>
                <c:pt idx="12">
                  <c:v>6.4826430657652465E-2</c:v>
                </c:pt>
                <c:pt idx="13">
                  <c:v>6.6268188789323182E-2</c:v>
                </c:pt>
                <c:pt idx="14">
                  <c:v>6.747743974710009E-2</c:v>
                </c:pt>
                <c:pt idx="15">
                  <c:v>6.849167913078219E-2</c:v>
                </c:pt>
                <c:pt idx="16">
                  <c:v>6.9342355758984328E-2</c:v>
                </c:pt>
                <c:pt idx="17">
                  <c:v>7.0055846811897485E-2</c:v>
                </c:pt>
                <c:pt idx="18">
                  <c:v>7.0654275716266271E-2</c:v>
                </c:pt>
                <c:pt idx="19">
                  <c:v>7.1156198132983114E-2</c:v>
                </c:pt>
                <c:pt idx="20">
                  <c:v>7.1577177317918392E-2</c:v>
                </c:pt>
                <c:pt idx="21">
                  <c:v>7.1930266696368594E-2</c:v>
                </c:pt>
                <c:pt idx="22">
                  <c:v>7.2226414614450368E-2</c:v>
                </c:pt>
                <c:pt idx="23">
                  <c:v>7.2474803817685896E-2</c:v>
                </c:pt>
                <c:pt idx="24">
                  <c:v>7.268313618309169E-2</c:v>
                </c:pt>
                <c:pt idx="25">
                  <c:v>7.2857871533542562E-2</c:v>
                </c:pt>
                <c:pt idx="26">
                  <c:v>7.3004427939397792E-2</c:v>
                </c:pt>
                <c:pt idx="27">
                  <c:v>7.3127349718200868E-2</c:v>
                </c:pt>
                <c:pt idx="28">
                  <c:v>7.323044834166903E-2</c:v>
                </c:pt>
                <c:pt idx="29">
                  <c:v>7.3316920619116752E-2</c:v>
                </c:pt>
                <c:pt idx="30">
                  <c:v>7.3389447821861659E-2</c:v>
                </c:pt>
                <c:pt idx="31">
                  <c:v>7.3450278822192169E-2</c:v>
                </c:pt>
                <c:pt idx="32">
                  <c:v>7.3501299824811336E-2</c:v>
                </c:pt>
                <c:pt idx="33">
                  <c:v>7.3544092852940474E-2</c:v>
                </c:pt>
                <c:pt idx="34">
                  <c:v>7.3579984802577922E-2</c:v>
                </c:pt>
                <c:pt idx="35">
                  <c:v>7.3610088585953345E-2</c:v>
                </c:pt>
                <c:pt idx="36">
                  <c:v>7.3635337639924178E-2</c:v>
                </c:pt>
                <c:pt idx="37">
                  <c:v>7.3656514869326589E-2</c:v>
                </c:pt>
                <c:pt idx="38">
                  <c:v>7.3674276922735829E-2</c:v>
                </c:pt>
                <c:pt idx="39">
                  <c:v>7.3689174553361506E-2</c:v>
                </c:pt>
                <c:pt idx="40">
                  <c:v>7.3701669696414271E-2</c:v>
                </c:pt>
                <c:pt idx="41">
                  <c:v>7.3712149792466583E-2</c:v>
                </c:pt>
                <c:pt idx="42">
                  <c:v>7.3720939800936428E-2</c:v>
                </c:pt>
                <c:pt idx="43">
                  <c:v>7.372831227619947E-2</c:v>
                </c:pt>
                <c:pt idx="44">
                  <c:v>7.3734495818762666E-2</c:v>
                </c:pt>
                <c:pt idx="45">
                  <c:v>7.3739682163547371E-2</c:v>
                </c:pt>
                <c:pt idx="46">
                  <c:v>7.3744032125070386E-2</c:v>
                </c:pt>
                <c:pt idx="47">
                  <c:v>7.3747680583866937E-2</c:v>
                </c:pt>
                <c:pt idx="48">
                  <c:v>7.3750740668771089E-2</c:v>
                </c:pt>
                <c:pt idx="49">
                  <c:v>7.3753307264734669E-2</c:v>
                </c:pt>
                <c:pt idx="50">
                  <c:v>7.3755459954952959E-2</c:v>
                </c:pt>
                <c:pt idx="51">
                  <c:v>7.3757265488524154E-2</c:v>
                </c:pt>
                <c:pt idx="52">
                  <c:v>7.375877985015826E-2</c:v>
                </c:pt>
                <c:pt idx="53">
                  <c:v>7.3760049996111465E-2</c:v>
                </c:pt>
                <c:pt idx="54">
                  <c:v>7.3761115310172626E-2</c:v>
                </c:pt>
                <c:pt idx="55">
                  <c:v>7.3762008824847847E-2</c:v>
                </c:pt>
                <c:pt idx="56">
                  <c:v>7.3762758245609253E-2</c:v>
                </c:pt>
                <c:pt idx="57">
                  <c:v>7.3763386809966622E-2</c:v>
                </c:pt>
                <c:pt idx="58">
                  <c:v>7.3763914007999698E-2</c:v>
                </c:pt>
                <c:pt idx="59">
                  <c:v>7.3764356186692789E-2</c:v>
                </c:pt>
                <c:pt idx="60">
                  <c:v>7.3764727056810586E-2</c:v>
                </c:pt>
                <c:pt idx="61">
                  <c:v>7.3765038118031825E-2</c:v>
                </c:pt>
                <c:pt idx="62">
                  <c:v>7.3765299015523186E-2</c:v>
                </c:pt>
                <c:pt idx="63">
                  <c:v>7.3765517839009864E-2</c:v>
                </c:pt>
                <c:pt idx="64">
                  <c:v>7.3765701373616002E-2</c:v>
                </c:pt>
                <c:pt idx="65">
                  <c:v>7.3765855310253065E-2</c:v>
                </c:pt>
                <c:pt idx="66">
                  <c:v>7.3765984422079614E-2</c:v>
                </c:pt>
                <c:pt idx="67">
                  <c:v>7.3766092712503978E-2</c:v>
                </c:pt>
                <c:pt idx="68">
                  <c:v>7.3766183539319172E-2</c:v>
                </c:pt>
                <c:pt idx="69">
                  <c:v>7.3766259718818949E-2</c:v>
                </c:pt>
                <c:pt idx="70">
                  <c:v>7.3766323613123436E-2</c:v>
                </c:pt>
                <c:pt idx="71">
                  <c:v>7.376637720342212E-2</c:v>
                </c:pt>
                <c:pt idx="72">
                  <c:v>7.3766422151405123E-2</c:v>
                </c:pt>
                <c:pt idx="73">
                  <c:v>7.376645985078778E-2</c:v>
                </c:pt>
                <c:pt idx="74">
                  <c:v>7.3766491470525927E-2</c:v>
                </c:pt>
                <c:pt idx="75">
                  <c:v>7.3766517991062069E-2</c:v>
                </c:pt>
                <c:pt idx="76">
                  <c:v>7.3766540234726244E-2</c:v>
                </c:pt>
                <c:pt idx="77">
                  <c:v>7.3766558891234332E-2</c:v>
                </c:pt>
                <c:pt idx="78">
                  <c:v>7.376657453907412E-2</c:v>
                </c:pt>
                <c:pt idx="79">
                  <c:v>7.3766587663442781E-2</c:v>
                </c:pt>
                <c:pt idx="80">
                  <c:v>7.3766598671291483E-2</c:v>
                </c:pt>
              </c:numCache>
            </c:numRef>
          </c:yVal>
          <c:smooth val="1"/>
          <c:extLst>
            <c:ext xmlns:c16="http://schemas.microsoft.com/office/drawing/2014/chart" uri="{C3380CC4-5D6E-409C-BE32-E72D297353CC}">
              <c16:uniqueId val="{00000003-C135-4EDB-BF16-BB49B5F5579F}"/>
            </c:ext>
          </c:extLst>
        </c:ser>
        <c:ser>
          <c:idx val="1"/>
          <c:order val="4"/>
          <c:tx>
            <c:strRef>
              <c:f>'Powerpoint (2)'!$B$822</c:f>
              <c:strCache>
                <c:ptCount val="1"/>
                <c:pt idx="0">
                  <c:v>Affiliates/Aggregators</c:v>
                </c:pt>
              </c:strCache>
            </c:strRef>
          </c:tx>
          <c:marker>
            <c:symbol val="none"/>
          </c:marker>
          <c:xVal>
            <c:numRef>
              <c:f>'Powerpoint (2)'!$G$637:$CI$637</c:f>
              <c:numCache>
                <c:formatCode>0.00</c:formatCode>
                <c:ptCount val="81"/>
                <c:pt idx="0">
                  <c:v>0</c:v>
                </c:pt>
                <c:pt idx="1">
                  <c:v>2.5000000000000001E-2</c:v>
                </c:pt>
                <c:pt idx="2">
                  <c:v>0.05</c:v>
                </c:pt>
                <c:pt idx="3">
                  <c:v>7.5000000000000011E-2</c:v>
                </c:pt>
                <c:pt idx="4">
                  <c:v>0.1</c:v>
                </c:pt>
                <c:pt idx="5">
                  <c:v>0.125</c:v>
                </c:pt>
                <c:pt idx="6">
                  <c:v>0.15</c:v>
                </c:pt>
                <c:pt idx="7">
                  <c:v>0.17499999999999999</c:v>
                </c:pt>
                <c:pt idx="8">
                  <c:v>0.19999999999999998</c:v>
                </c:pt>
                <c:pt idx="9">
                  <c:v>0.22499999999999998</c:v>
                </c:pt>
                <c:pt idx="10">
                  <c:v>0.24999999999999997</c:v>
                </c:pt>
                <c:pt idx="11">
                  <c:v>0.27499999999999997</c:v>
                </c:pt>
                <c:pt idx="12">
                  <c:v>0.3</c:v>
                </c:pt>
                <c:pt idx="13">
                  <c:v>0.32500000000000001</c:v>
                </c:pt>
                <c:pt idx="14">
                  <c:v>0.35000000000000003</c:v>
                </c:pt>
                <c:pt idx="15">
                  <c:v>0.37500000000000006</c:v>
                </c:pt>
                <c:pt idx="16">
                  <c:v>0.40000000000000008</c:v>
                </c:pt>
                <c:pt idx="17">
                  <c:v>0.4250000000000001</c:v>
                </c:pt>
                <c:pt idx="18">
                  <c:v>0.45000000000000012</c:v>
                </c:pt>
                <c:pt idx="19">
                  <c:v>0.47500000000000014</c:v>
                </c:pt>
                <c:pt idx="20">
                  <c:v>0.50000000000000011</c:v>
                </c:pt>
                <c:pt idx="21">
                  <c:v>0.52500000000000013</c:v>
                </c:pt>
                <c:pt idx="22">
                  <c:v>0.55000000000000016</c:v>
                </c:pt>
                <c:pt idx="23">
                  <c:v>0.57500000000000018</c:v>
                </c:pt>
                <c:pt idx="24">
                  <c:v>0.6000000000000002</c:v>
                </c:pt>
                <c:pt idx="25">
                  <c:v>0.62500000000000022</c:v>
                </c:pt>
                <c:pt idx="26">
                  <c:v>0.65000000000000024</c:v>
                </c:pt>
                <c:pt idx="27">
                  <c:v>0.67500000000000027</c:v>
                </c:pt>
                <c:pt idx="28">
                  <c:v>0.70000000000000029</c:v>
                </c:pt>
                <c:pt idx="29">
                  <c:v>0.72500000000000031</c:v>
                </c:pt>
                <c:pt idx="30">
                  <c:v>0.75000000000000033</c:v>
                </c:pt>
                <c:pt idx="31">
                  <c:v>0.77500000000000036</c:v>
                </c:pt>
                <c:pt idx="32">
                  <c:v>0.80000000000000038</c:v>
                </c:pt>
                <c:pt idx="33">
                  <c:v>0.8250000000000004</c:v>
                </c:pt>
                <c:pt idx="34">
                  <c:v>0.85000000000000042</c:v>
                </c:pt>
                <c:pt idx="35">
                  <c:v>0.87500000000000044</c:v>
                </c:pt>
                <c:pt idx="36">
                  <c:v>0.90000000000000047</c:v>
                </c:pt>
                <c:pt idx="37">
                  <c:v>0.92500000000000049</c:v>
                </c:pt>
                <c:pt idx="38">
                  <c:v>0.95000000000000051</c:v>
                </c:pt>
                <c:pt idx="39">
                  <c:v>0.97500000000000053</c:v>
                </c:pt>
                <c:pt idx="40">
                  <c:v>1.0000000000000004</c:v>
                </c:pt>
                <c:pt idx="41">
                  <c:v>1.0250000000000004</c:v>
                </c:pt>
                <c:pt idx="42">
                  <c:v>1.0500000000000003</c:v>
                </c:pt>
                <c:pt idx="43">
                  <c:v>1.0750000000000002</c:v>
                </c:pt>
                <c:pt idx="44">
                  <c:v>1.1000000000000001</c:v>
                </c:pt>
                <c:pt idx="45">
                  <c:v>1.125</c:v>
                </c:pt>
                <c:pt idx="46">
                  <c:v>1.1499999999999999</c:v>
                </c:pt>
                <c:pt idx="47">
                  <c:v>1.1749999999999998</c:v>
                </c:pt>
                <c:pt idx="48">
                  <c:v>1.1999999999999997</c:v>
                </c:pt>
                <c:pt idx="49">
                  <c:v>1.2249999999999996</c:v>
                </c:pt>
                <c:pt idx="50">
                  <c:v>1.2499999999999996</c:v>
                </c:pt>
                <c:pt idx="51">
                  <c:v>1.2749999999999995</c:v>
                </c:pt>
                <c:pt idx="52">
                  <c:v>1.2999999999999994</c:v>
                </c:pt>
                <c:pt idx="53">
                  <c:v>1.3249999999999993</c:v>
                </c:pt>
                <c:pt idx="54">
                  <c:v>1.3499999999999992</c:v>
                </c:pt>
                <c:pt idx="55">
                  <c:v>1.3749999999999991</c:v>
                </c:pt>
                <c:pt idx="56">
                  <c:v>1.399999999999999</c:v>
                </c:pt>
                <c:pt idx="57">
                  <c:v>1.4249999999999989</c:v>
                </c:pt>
                <c:pt idx="58">
                  <c:v>1.4499999999999988</c:v>
                </c:pt>
                <c:pt idx="59">
                  <c:v>1.4749999999999988</c:v>
                </c:pt>
                <c:pt idx="60">
                  <c:v>1.4999999999999987</c:v>
                </c:pt>
                <c:pt idx="61">
                  <c:v>1.5249999999999986</c:v>
                </c:pt>
                <c:pt idx="62">
                  <c:v>1.5499999999999985</c:v>
                </c:pt>
                <c:pt idx="63">
                  <c:v>1.5749999999999984</c:v>
                </c:pt>
                <c:pt idx="64">
                  <c:v>1.5999999999999983</c:v>
                </c:pt>
                <c:pt idx="65">
                  <c:v>1.6249999999999982</c:v>
                </c:pt>
                <c:pt idx="66">
                  <c:v>1.6499999999999981</c:v>
                </c:pt>
                <c:pt idx="67">
                  <c:v>1.674999999999998</c:v>
                </c:pt>
                <c:pt idx="68">
                  <c:v>1.699999999999998</c:v>
                </c:pt>
                <c:pt idx="69">
                  <c:v>1.7249999999999979</c:v>
                </c:pt>
                <c:pt idx="70">
                  <c:v>1.7499999999999978</c:v>
                </c:pt>
                <c:pt idx="71">
                  <c:v>1.7749999999999977</c:v>
                </c:pt>
                <c:pt idx="72">
                  <c:v>1.7999999999999976</c:v>
                </c:pt>
                <c:pt idx="73">
                  <c:v>1.8249999999999975</c:v>
                </c:pt>
                <c:pt idx="74">
                  <c:v>1.8499999999999974</c:v>
                </c:pt>
                <c:pt idx="75">
                  <c:v>1.8749999999999973</c:v>
                </c:pt>
                <c:pt idx="76">
                  <c:v>1.8999999999999972</c:v>
                </c:pt>
                <c:pt idx="77">
                  <c:v>1.9249999999999972</c:v>
                </c:pt>
                <c:pt idx="78">
                  <c:v>1.9499999999999971</c:v>
                </c:pt>
                <c:pt idx="79">
                  <c:v>1.974999999999997</c:v>
                </c:pt>
                <c:pt idx="80">
                  <c:v>1.9999999999999969</c:v>
                </c:pt>
              </c:numCache>
            </c:numRef>
          </c:xVal>
          <c:yVal>
            <c:numRef>
              <c:f>'Powerpoint (2)'!$G$640:$CI$640</c:f>
              <c:numCache>
                <c:formatCode>0%</c:formatCode>
                <c:ptCount val="81"/>
                <c:pt idx="0">
                  <c:v>0</c:v>
                </c:pt>
                <c:pt idx="1">
                  <c:v>5.6103578540568695E-2</c:v>
                </c:pt>
                <c:pt idx="2">
                  <c:v>8.0046655251153787E-2</c:v>
                </c:pt>
                <c:pt idx="3">
                  <c:v>9.0264736473092758E-2</c:v>
                </c:pt>
                <c:pt idx="4">
                  <c:v>9.4625461918706966E-2</c:v>
                </c:pt>
                <c:pt idx="5">
                  <c:v>9.6486469479617587E-2</c:v>
                </c:pt>
                <c:pt idx="6">
                  <c:v>9.7280683466478376E-2</c:v>
                </c:pt>
                <c:pt idx="7">
                  <c:v>9.7619626665944273E-2</c:v>
                </c:pt>
                <c:pt idx="8">
                  <c:v>9.7764275959918906E-2</c:v>
                </c:pt>
                <c:pt idx="9">
                  <c:v>9.7826007300982329E-2</c:v>
                </c:pt>
                <c:pt idx="10">
                  <c:v>9.785235211307769E-2</c:v>
                </c:pt>
                <c:pt idx="11">
                  <c:v>9.7863595172314452E-2</c:v>
                </c:pt>
                <c:pt idx="12">
                  <c:v>9.7868393323105707E-2</c:v>
                </c:pt>
                <c:pt idx="13">
                  <c:v>9.7870441008751669E-2</c:v>
                </c:pt>
                <c:pt idx="14">
                  <c:v>9.7871314890521352E-2</c:v>
                </c:pt>
                <c:pt idx="15">
                  <c:v>9.7871687833189031E-2</c:v>
                </c:pt>
                <c:pt idx="16">
                  <c:v>9.7871846992286057E-2</c:v>
                </c:pt>
                <c:pt idx="17">
                  <c:v>9.7871914915911767E-2</c:v>
                </c:pt>
                <c:pt idx="18">
                  <c:v>9.7871943903377862E-2</c:v>
                </c:pt>
                <c:pt idx="19">
                  <c:v>9.7871956274230884E-2</c:v>
                </c:pt>
                <c:pt idx="20">
                  <c:v>9.7871961553685258E-2</c:v>
                </c:pt>
                <c:pt idx="21">
                  <c:v>9.7871963806774709E-2</c:v>
                </c:pt>
                <c:pt idx="22">
                  <c:v>9.7871964768315764E-2</c:v>
                </c:pt>
                <c:pt idx="23">
                  <c:v>9.7871965178668377E-2</c:v>
                </c:pt>
                <c:pt idx="24">
                  <c:v>9.7871965353792764E-2</c:v>
                </c:pt>
                <c:pt idx="25">
                  <c:v>9.7871965428529828E-2</c:v>
                </c:pt>
                <c:pt idx="26">
                  <c:v>9.7871965460425023E-2</c:v>
                </c:pt>
                <c:pt idx="27">
                  <c:v>9.7871965474036815E-2</c:v>
                </c:pt>
                <c:pt idx="28">
                  <c:v>9.7871965479845849E-2</c:v>
                </c:pt>
                <c:pt idx="29">
                  <c:v>9.7871965482324935E-2</c:v>
                </c:pt>
                <c:pt idx="30">
                  <c:v>9.7871965483382936E-2</c:v>
                </c:pt>
                <c:pt idx="31">
                  <c:v>9.787196548383445E-2</c:v>
                </c:pt>
                <c:pt idx="32">
                  <c:v>9.7871965484027143E-2</c:v>
                </c:pt>
                <c:pt idx="33">
                  <c:v>9.7871965484109383E-2</c:v>
                </c:pt>
                <c:pt idx="34">
                  <c:v>9.7871965484144466E-2</c:v>
                </c:pt>
                <c:pt idx="35">
                  <c:v>9.7871965484159454E-2</c:v>
                </c:pt>
                <c:pt idx="36">
                  <c:v>9.7871965484165838E-2</c:v>
                </c:pt>
                <c:pt idx="37">
                  <c:v>9.7871965484168572E-2</c:v>
                </c:pt>
                <c:pt idx="38">
                  <c:v>9.7871965484169723E-2</c:v>
                </c:pt>
                <c:pt idx="39">
                  <c:v>9.7871965484170223E-2</c:v>
                </c:pt>
                <c:pt idx="40">
                  <c:v>9.7871965484170431E-2</c:v>
                </c:pt>
                <c:pt idx="41">
                  <c:v>9.7871965484170528E-2</c:v>
                </c:pt>
                <c:pt idx="42">
                  <c:v>9.787196548417057E-2</c:v>
                </c:pt>
                <c:pt idx="43">
                  <c:v>9.7871965484170584E-2</c:v>
                </c:pt>
                <c:pt idx="44">
                  <c:v>9.7871965484170598E-2</c:v>
                </c:pt>
                <c:pt idx="45">
                  <c:v>9.7871965484170598E-2</c:v>
                </c:pt>
                <c:pt idx="46">
                  <c:v>9.7871965484170598E-2</c:v>
                </c:pt>
                <c:pt idx="47">
                  <c:v>9.7871965484170598E-2</c:v>
                </c:pt>
                <c:pt idx="48">
                  <c:v>9.7871965484170598E-2</c:v>
                </c:pt>
                <c:pt idx="49">
                  <c:v>9.7871965484170598E-2</c:v>
                </c:pt>
                <c:pt idx="50">
                  <c:v>9.7871965484170598E-2</c:v>
                </c:pt>
                <c:pt idx="51">
                  <c:v>9.7871965484170598E-2</c:v>
                </c:pt>
                <c:pt idx="52">
                  <c:v>9.7871965484170598E-2</c:v>
                </c:pt>
                <c:pt idx="53">
                  <c:v>9.7871965484170598E-2</c:v>
                </c:pt>
                <c:pt idx="54">
                  <c:v>9.7871965484170598E-2</c:v>
                </c:pt>
                <c:pt idx="55">
                  <c:v>9.7871965484170598E-2</c:v>
                </c:pt>
                <c:pt idx="56">
                  <c:v>9.7871965484170598E-2</c:v>
                </c:pt>
                <c:pt idx="57">
                  <c:v>9.7871965484170598E-2</c:v>
                </c:pt>
                <c:pt idx="58">
                  <c:v>9.7871965484170598E-2</c:v>
                </c:pt>
                <c:pt idx="59">
                  <c:v>9.7871965484170598E-2</c:v>
                </c:pt>
                <c:pt idx="60">
                  <c:v>9.7871965484170598E-2</c:v>
                </c:pt>
                <c:pt idx="61">
                  <c:v>9.7871965484170598E-2</c:v>
                </c:pt>
                <c:pt idx="62">
                  <c:v>9.7871965484170598E-2</c:v>
                </c:pt>
                <c:pt idx="63">
                  <c:v>9.7871965484170598E-2</c:v>
                </c:pt>
                <c:pt idx="64">
                  <c:v>9.7871965484170598E-2</c:v>
                </c:pt>
                <c:pt idx="65">
                  <c:v>9.7871965484170598E-2</c:v>
                </c:pt>
                <c:pt idx="66">
                  <c:v>9.7871965484170598E-2</c:v>
                </c:pt>
                <c:pt idx="67">
                  <c:v>9.7871965484170598E-2</c:v>
                </c:pt>
                <c:pt idx="68">
                  <c:v>9.7871965484170598E-2</c:v>
                </c:pt>
                <c:pt idx="69">
                  <c:v>9.7871965484170598E-2</c:v>
                </c:pt>
                <c:pt idx="70">
                  <c:v>9.7871965484170598E-2</c:v>
                </c:pt>
                <c:pt idx="71">
                  <c:v>9.7871965484170598E-2</c:v>
                </c:pt>
                <c:pt idx="72">
                  <c:v>9.7871965484170598E-2</c:v>
                </c:pt>
                <c:pt idx="73">
                  <c:v>9.7871965484170598E-2</c:v>
                </c:pt>
                <c:pt idx="74">
                  <c:v>9.7871965484170598E-2</c:v>
                </c:pt>
                <c:pt idx="75">
                  <c:v>9.7871965484170598E-2</c:v>
                </c:pt>
                <c:pt idx="76">
                  <c:v>9.7871965484170598E-2</c:v>
                </c:pt>
                <c:pt idx="77">
                  <c:v>9.7871965484170598E-2</c:v>
                </c:pt>
                <c:pt idx="78">
                  <c:v>9.7871965484170598E-2</c:v>
                </c:pt>
                <c:pt idx="79">
                  <c:v>9.7871965484170598E-2</c:v>
                </c:pt>
                <c:pt idx="80">
                  <c:v>9.7871965484170598E-2</c:v>
                </c:pt>
              </c:numCache>
            </c:numRef>
          </c:yVal>
          <c:smooth val="1"/>
          <c:extLst>
            <c:ext xmlns:c16="http://schemas.microsoft.com/office/drawing/2014/chart" uri="{C3380CC4-5D6E-409C-BE32-E72D297353CC}">
              <c16:uniqueId val="{00000004-C135-4EDB-BF16-BB49B5F5579F}"/>
            </c:ext>
          </c:extLst>
        </c:ser>
        <c:ser>
          <c:idx val="3"/>
          <c:order val="5"/>
          <c:tx>
            <c:v>Online Display</c:v>
          </c:tx>
          <c:spPr>
            <a:ln>
              <a:solidFill>
                <a:srgbClr val="ED7D31"/>
              </a:solidFill>
            </a:ln>
          </c:spPr>
          <c:marker>
            <c:symbol val="none"/>
          </c:marker>
          <c:xVal>
            <c:numRef>
              <c:f>'Powerpoint (2)'!$G$483:$CI$483</c:f>
              <c:numCache>
                <c:formatCode>0.00</c:formatCode>
                <c:ptCount val="81"/>
                <c:pt idx="0">
                  <c:v>0</c:v>
                </c:pt>
                <c:pt idx="1">
                  <c:v>2.5000000000000001E-2</c:v>
                </c:pt>
                <c:pt idx="2">
                  <c:v>0.05</c:v>
                </c:pt>
                <c:pt idx="3">
                  <c:v>7.5000000000000011E-2</c:v>
                </c:pt>
                <c:pt idx="4">
                  <c:v>0.1</c:v>
                </c:pt>
                <c:pt idx="5">
                  <c:v>0.125</c:v>
                </c:pt>
                <c:pt idx="6">
                  <c:v>0.15</c:v>
                </c:pt>
                <c:pt idx="7">
                  <c:v>0.17499999999999999</c:v>
                </c:pt>
                <c:pt idx="8">
                  <c:v>0.19999999999999998</c:v>
                </c:pt>
                <c:pt idx="9">
                  <c:v>0.22499999999999998</c:v>
                </c:pt>
                <c:pt idx="10">
                  <c:v>0.24999999999999997</c:v>
                </c:pt>
                <c:pt idx="11">
                  <c:v>0.27499999999999997</c:v>
                </c:pt>
                <c:pt idx="12">
                  <c:v>0.3</c:v>
                </c:pt>
                <c:pt idx="13">
                  <c:v>0.32500000000000001</c:v>
                </c:pt>
                <c:pt idx="14">
                  <c:v>0.35000000000000003</c:v>
                </c:pt>
                <c:pt idx="15">
                  <c:v>0.37500000000000006</c:v>
                </c:pt>
                <c:pt idx="16">
                  <c:v>0.40000000000000008</c:v>
                </c:pt>
                <c:pt idx="17">
                  <c:v>0.4250000000000001</c:v>
                </c:pt>
                <c:pt idx="18">
                  <c:v>0.45000000000000012</c:v>
                </c:pt>
                <c:pt idx="19">
                  <c:v>0.47500000000000014</c:v>
                </c:pt>
                <c:pt idx="20">
                  <c:v>0.50000000000000011</c:v>
                </c:pt>
                <c:pt idx="21">
                  <c:v>0.52500000000000013</c:v>
                </c:pt>
                <c:pt idx="22">
                  <c:v>0.55000000000000016</c:v>
                </c:pt>
                <c:pt idx="23">
                  <c:v>0.57500000000000018</c:v>
                </c:pt>
                <c:pt idx="24">
                  <c:v>0.6000000000000002</c:v>
                </c:pt>
                <c:pt idx="25">
                  <c:v>0.62500000000000022</c:v>
                </c:pt>
                <c:pt idx="26">
                  <c:v>0.65000000000000024</c:v>
                </c:pt>
                <c:pt idx="27">
                  <c:v>0.67500000000000027</c:v>
                </c:pt>
                <c:pt idx="28">
                  <c:v>0.70000000000000029</c:v>
                </c:pt>
                <c:pt idx="29">
                  <c:v>0.72500000000000031</c:v>
                </c:pt>
                <c:pt idx="30">
                  <c:v>0.75000000000000033</c:v>
                </c:pt>
                <c:pt idx="31">
                  <c:v>0.77500000000000036</c:v>
                </c:pt>
                <c:pt idx="32">
                  <c:v>0.80000000000000038</c:v>
                </c:pt>
                <c:pt idx="33">
                  <c:v>0.8250000000000004</c:v>
                </c:pt>
                <c:pt idx="34">
                  <c:v>0.85000000000000042</c:v>
                </c:pt>
                <c:pt idx="35">
                  <c:v>0.87500000000000044</c:v>
                </c:pt>
                <c:pt idx="36">
                  <c:v>0.90000000000000047</c:v>
                </c:pt>
                <c:pt idx="37">
                  <c:v>0.92500000000000049</c:v>
                </c:pt>
                <c:pt idx="38">
                  <c:v>0.95000000000000051</c:v>
                </c:pt>
                <c:pt idx="39">
                  <c:v>0.97500000000000053</c:v>
                </c:pt>
                <c:pt idx="40">
                  <c:v>1.0000000000000004</c:v>
                </c:pt>
                <c:pt idx="41">
                  <c:v>1.0250000000000004</c:v>
                </c:pt>
                <c:pt idx="42">
                  <c:v>1.0500000000000003</c:v>
                </c:pt>
                <c:pt idx="43">
                  <c:v>1.0750000000000002</c:v>
                </c:pt>
                <c:pt idx="44">
                  <c:v>1.1000000000000001</c:v>
                </c:pt>
                <c:pt idx="45">
                  <c:v>1.125</c:v>
                </c:pt>
                <c:pt idx="46">
                  <c:v>1.1499999999999999</c:v>
                </c:pt>
                <c:pt idx="47">
                  <c:v>1.1749999999999998</c:v>
                </c:pt>
                <c:pt idx="48">
                  <c:v>1.1999999999999997</c:v>
                </c:pt>
                <c:pt idx="49">
                  <c:v>1.2249999999999996</c:v>
                </c:pt>
                <c:pt idx="50">
                  <c:v>1.2499999999999996</c:v>
                </c:pt>
                <c:pt idx="51">
                  <c:v>1.2749999999999995</c:v>
                </c:pt>
                <c:pt idx="52">
                  <c:v>1.2999999999999994</c:v>
                </c:pt>
                <c:pt idx="53">
                  <c:v>1.3249999999999993</c:v>
                </c:pt>
                <c:pt idx="54">
                  <c:v>1.3499999999999992</c:v>
                </c:pt>
                <c:pt idx="55">
                  <c:v>1.3749999999999991</c:v>
                </c:pt>
                <c:pt idx="56">
                  <c:v>1.399999999999999</c:v>
                </c:pt>
                <c:pt idx="57">
                  <c:v>1.4249999999999989</c:v>
                </c:pt>
                <c:pt idx="58">
                  <c:v>1.4499999999999988</c:v>
                </c:pt>
                <c:pt idx="59">
                  <c:v>1.4749999999999988</c:v>
                </c:pt>
                <c:pt idx="60">
                  <c:v>1.4999999999999987</c:v>
                </c:pt>
                <c:pt idx="61">
                  <c:v>1.5249999999999986</c:v>
                </c:pt>
                <c:pt idx="62">
                  <c:v>1.5499999999999985</c:v>
                </c:pt>
                <c:pt idx="63">
                  <c:v>1.5749999999999984</c:v>
                </c:pt>
                <c:pt idx="64">
                  <c:v>1.5999999999999983</c:v>
                </c:pt>
                <c:pt idx="65">
                  <c:v>1.6249999999999982</c:v>
                </c:pt>
                <c:pt idx="66">
                  <c:v>1.6499999999999981</c:v>
                </c:pt>
                <c:pt idx="67">
                  <c:v>1.674999999999998</c:v>
                </c:pt>
                <c:pt idx="68">
                  <c:v>1.699999999999998</c:v>
                </c:pt>
                <c:pt idx="69">
                  <c:v>1.7249999999999979</c:v>
                </c:pt>
                <c:pt idx="70">
                  <c:v>1.7499999999999978</c:v>
                </c:pt>
                <c:pt idx="71">
                  <c:v>1.7749999999999977</c:v>
                </c:pt>
                <c:pt idx="72">
                  <c:v>1.7999999999999976</c:v>
                </c:pt>
                <c:pt idx="73">
                  <c:v>1.8249999999999975</c:v>
                </c:pt>
                <c:pt idx="74">
                  <c:v>1.8499999999999974</c:v>
                </c:pt>
                <c:pt idx="75">
                  <c:v>1.8749999999999973</c:v>
                </c:pt>
                <c:pt idx="76">
                  <c:v>1.8999999999999972</c:v>
                </c:pt>
                <c:pt idx="77">
                  <c:v>1.9249999999999972</c:v>
                </c:pt>
                <c:pt idx="78">
                  <c:v>1.9499999999999971</c:v>
                </c:pt>
                <c:pt idx="79">
                  <c:v>1.974999999999997</c:v>
                </c:pt>
                <c:pt idx="80">
                  <c:v>1.9999999999999969</c:v>
                </c:pt>
              </c:numCache>
            </c:numRef>
          </c:xVal>
          <c:yVal>
            <c:numRef>
              <c:f>'Powerpoint (2)'!$G$486:$CI$486</c:f>
              <c:numCache>
                <c:formatCode>0%</c:formatCode>
                <c:ptCount val="81"/>
                <c:pt idx="0">
                  <c:v>0</c:v>
                </c:pt>
                <c:pt idx="1">
                  <c:v>3.1903607376924666E-2</c:v>
                </c:pt>
                <c:pt idx="2">
                  <c:v>3.4522414944556941E-2</c:v>
                </c:pt>
                <c:pt idx="3">
                  <c:v>3.4737379760142288E-2</c:v>
                </c:pt>
                <c:pt idx="4">
                  <c:v>3.4755025146733801E-2</c:v>
                </c:pt>
                <c:pt idx="5">
                  <c:v>3.475647356826788E-2</c:v>
                </c:pt>
                <c:pt idx="6">
                  <c:v>3.4756592461947511E-2</c:v>
                </c:pt>
                <c:pt idx="7">
                  <c:v>3.4756602221335045E-2</c:v>
                </c:pt>
                <c:pt idx="8">
                  <c:v>3.4756603022434357E-2</c:v>
                </c:pt>
                <c:pt idx="9">
                  <c:v>3.4756603088192589E-2</c:v>
                </c:pt>
                <c:pt idx="10">
                  <c:v>3.4756603093590355E-2</c:v>
                </c:pt>
                <c:pt idx="11">
                  <c:v>3.4756603094033431E-2</c:v>
                </c:pt>
                <c:pt idx="12">
                  <c:v>3.4756603094069798E-2</c:v>
                </c:pt>
                <c:pt idx="13">
                  <c:v>3.4756603094072788E-2</c:v>
                </c:pt>
                <c:pt idx="14">
                  <c:v>3.4756603094073031E-2</c:v>
                </c:pt>
                <c:pt idx="15">
                  <c:v>3.4756603094073052E-2</c:v>
                </c:pt>
                <c:pt idx="16">
                  <c:v>3.4756603094073052E-2</c:v>
                </c:pt>
                <c:pt idx="17">
                  <c:v>3.4756603094073052E-2</c:v>
                </c:pt>
                <c:pt idx="18">
                  <c:v>3.4756603094073052E-2</c:v>
                </c:pt>
                <c:pt idx="19">
                  <c:v>3.4756603094073052E-2</c:v>
                </c:pt>
                <c:pt idx="20">
                  <c:v>3.4756603094073052E-2</c:v>
                </c:pt>
                <c:pt idx="21">
                  <c:v>3.4756603094073052E-2</c:v>
                </c:pt>
                <c:pt idx="22">
                  <c:v>3.4756603094073052E-2</c:v>
                </c:pt>
                <c:pt idx="23">
                  <c:v>3.4756603094073052E-2</c:v>
                </c:pt>
                <c:pt idx="24">
                  <c:v>3.4756603094073052E-2</c:v>
                </c:pt>
                <c:pt idx="25">
                  <c:v>3.4756603094073052E-2</c:v>
                </c:pt>
                <c:pt idx="26">
                  <c:v>3.4756603094073052E-2</c:v>
                </c:pt>
                <c:pt idx="27">
                  <c:v>3.4756603094073052E-2</c:v>
                </c:pt>
                <c:pt idx="28">
                  <c:v>3.4756603094073052E-2</c:v>
                </c:pt>
                <c:pt idx="29">
                  <c:v>3.4756603094073052E-2</c:v>
                </c:pt>
                <c:pt idx="30">
                  <c:v>3.4756603094073052E-2</c:v>
                </c:pt>
                <c:pt idx="31">
                  <c:v>3.4756603094073052E-2</c:v>
                </c:pt>
                <c:pt idx="32">
                  <c:v>3.4756603094073052E-2</c:v>
                </c:pt>
                <c:pt idx="33">
                  <c:v>3.4756603094073052E-2</c:v>
                </c:pt>
                <c:pt idx="34">
                  <c:v>3.4756603094073052E-2</c:v>
                </c:pt>
                <c:pt idx="35">
                  <c:v>3.4756603094073052E-2</c:v>
                </c:pt>
                <c:pt idx="36">
                  <c:v>3.4756603094073052E-2</c:v>
                </c:pt>
                <c:pt idx="37">
                  <c:v>3.4756603094073052E-2</c:v>
                </c:pt>
                <c:pt idx="38">
                  <c:v>3.4756603094073052E-2</c:v>
                </c:pt>
                <c:pt idx="39">
                  <c:v>3.4756603094073052E-2</c:v>
                </c:pt>
                <c:pt idx="40">
                  <c:v>3.4756603094073052E-2</c:v>
                </c:pt>
                <c:pt idx="41">
                  <c:v>3.4756603094073052E-2</c:v>
                </c:pt>
                <c:pt idx="42">
                  <c:v>3.4756603094073052E-2</c:v>
                </c:pt>
                <c:pt idx="43">
                  <c:v>3.4756603094073052E-2</c:v>
                </c:pt>
                <c:pt idx="44">
                  <c:v>3.4756603094073052E-2</c:v>
                </c:pt>
                <c:pt idx="45">
                  <c:v>3.4756603094073052E-2</c:v>
                </c:pt>
                <c:pt idx="46">
                  <c:v>3.4756603094073052E-2</c:v>
                </c:pt>
                <c:pt idx="47">
                  <c:v>3.4756603094073052E-2</c:v>
                </c:pt>
                <c:pt idx="48">
                  <c:v>3.4756603094073052E-2</c:v>
                </c:pt>
                <c:pt idx="49">
                  <c:v>3.4756603094073052E-2</c:v>
                </c:pt>
                <c:pt idx="50">
                  <c:v>3.4756603094073052E-2</c:v>
                </c:pt>
                <c:pt idx="51">
                  <c:v>3.4756603094073052E-2</c:v>
                </c:pt>
                <c:pt idx="52">
                  <c:v>3.4756603094073052E-2</c:v>
                </c:pt>
                <c:pt idx="53">
                  <c:v>3.4756603094073052E-2</c:v>
                </c:pt>
                <c:pt idx="54">
                  <c:v>3.4756603094073052E-2</c:v>
                </c:pt>
                <c:pt idx="55">
                  <c:v>3.4756603094073052E-2</c:v>
                </c:pt>
                <c:pt idx="56">
                  <c:v>3.4756603094073052E-2</c:v>
                </c:pt>
                <c:pt idx="57">
                  <c:v>3.4756603094073052E-2</c:v>
                </c:pt>
                <c:pt idx="58">
                  <c:v>3.4756603094073052E-2</c:v>
                </c:pt>
                <c:pt idx="59">
                  <c:v>3.4756603094073052E-2</c:v>
                </c:pt>
                <c:pt idx="60">
                  <c:v>3.4756603094073052E-2</c:v>
                </c:pt>
                <c:pt idx="61">
                  <c:v>3.4756603094073052E-2</c:v>
                </c:pt>
                <c:pt idx="62">
                  <c:v>3.4756603094073052E-2</c:v>
                </c:pt>
                <c:pt idx="63">
                  <c:v>3.4756603094073052E-2</c:v>
                </c:pt>
                <c:pt idx="64">
                  <c:v>3.4756603094073052E-2</c:v>
                </c:pt>
                <c:pt idx="65">
                  <c:v>3.4756603094073052E-2</c:v>
                </c:pt>
                <c:pt idx="66">
                  <c:v>3.4756603094073052E-2</c:v>
                </c:pt>
                <c:pt idx="67">
                  <c:v>3.4756603094073052E-2</c:v>
                </c:pt>
                <c:pt idx="68">
                  <c:v>3.4756603094073052E-2</c:v>
                </c:pt>
                <c:pt idx="69">
                  <c:v>3.4756603094073052E-2</c:v>
                </c:pt>
                <c:pt idx="70">
                  <c:v>3.4756603094073052E-2</c:v>
                </c:pt>
                <c:pt idx="71">
                  <c:v>3.4756603094073052E-2</c:v>
                </c:pt>
                <c:pt idx="72">
                  <c:v>3.4756603094073052E-2</c:v>
                </c:pt>
                <c:pt idx="73">
                  <c:v>3.4756603094073052E-2</c:v>
                </c:pt>
                <c:pt idx="74">
                  <c:v>3.4756603094073052E-2</c:v>
                </c:pt>
                <c:pt idx="75">
                  <c:v>3.4756603094073052E-2</c:v>
                </c:pt>
                <c:pt idx="76">
                  <c:v>3.4756603094073052E-2</c:v>
                </c:pt>
                <c:pt idx="77">
                  <c:v>3.4756603094073052E-2</c:v>
                </c:pt>
                <c:pt idx="78">
                  <c:v>3.4756603094073052E-2</c:v>
                </c:pt>
                <c:pt idx="79">
                  <c:v>3.4756603094073052E-2</c:v>
                </c:pt>
                <c:pt idx="80">
                  <c:v>3.4756603094073052E-2</c:v>
                </c:pt>
              </c:numCache>
            </c:numRef>
          </c:yVal>
          <c:smooth val="1"/>
          <c:extLst>
            <c:ext xmlns:c16="http://schemas.microsoft.com/office/drawing/2014/chart" uri="{C3380CC4-5D6E-409C-BE32-E72D297353CC}">
              <c16:uniqueId val="{00000005-C135-4EDB-BF16-BB49B5F5579F}"/>
            </c:ext>
          </c:extLst>
        </c:ser>
        <c:ser>
          <c:idx val="4"/>
          <c:order val="6"/>
          <c:tx>
            <c:strRef>
              <c:f>'Powerpoint (2)'!$F$610</c:f>
              <c:strCache>
                <c:ptCount val="1"/>
                <c:pt idx="0">
                  <c:v>YouTube VOD</c:v>
                </c:pt>
              </c:strCache>
            </c:strRef>
          </c:tx>
          <c:marker>
            <c:symbol val="none"/>
          </c:marker>
          <c:xVal>
            <c:numRef>
              <c:f>'Powerpoint (2)'!$G$619:$CI$619</c:f>
              <c:numCache>
                <c:formatCode>0.00</c:formatCode>
                <c:ptCount val="81"/>
                <c:pt idx="0">
                  <c:v>0</c:v>
                </c:pt>
                <c:pt idx="1">
                  <c:v>2.5000000000000001E-2</c:v>
                </c:pt>
                <c:pt idx="2">
                  <c:v>0.05</c:v>
                </c:pt>
                <c:pt idx="3">
                  <c:v>7.5000000000000011E-2</c:v>
                </c:pt>
                <c:pt idx="4">
                  <c:v>0.1</c:v>
                </c:pt>
                <c:pt idx="5">
                  <c:v>0.125</c:v>
                </c:pt>
                <c:pt idx="6">
                  <c:v>0.15</c:v>
                </c:pt>
                <c:pt idx="7">
                  <c:v>0.17499999999999999</c:v>
                </c:pt>
                <c:pt idx="8">
                  <c:v>0.19999999999999998</c:v>
                </c:pt>
                <c:pt idx="9">
                  <c:v>0.22499999999999998</c:v>
                </c:pt>
                <c:pt idx="10">
                  <c:v>0.24999999999999997</c:v>
                </c:pt>
                <c:pt idx="11">
                  <c:v>0.27499999999999997</c:v>
                </c:pt>
                <c:pt idx="12">
                  <c:v>0.3</c:v>
                </c:pt>
                <c:pt idx="13">
                  <c:v>0.32500000000000001</c:v>
                </c:pt>
                <c:pt idx="14">
                  <c:v>0.35000000000000003</c:v>
                </c:pt>
                <c:pt idx="15">
                  <c:v>0.37500000000000006</c:v>
                </c:pt>
                <c:pt idx="16">
                  <c:v>0.40000000000000008</c:v>
                </c:pt>
                <c:pt idx="17">
                  <c:v>0.4250000000000001</c:v>
                </c:pt>
                <c:pt idx="18">
                  <c:v>0.45000000000000012</c:v>
                </c:pt>
                <c:pt idx="19">
                  <c:v>0.47500000000000014</c:v>
                </c:pt>
                <c:pt idx="20">
                  <c:v>0.50000000000000011</c:v>
                </c:pt>
                <c:pt idx="21">
                  <c:v>0.52500000000000013</c:v>
                </c:pt>
                <c:pt idx="22">
                  <c:v>0.55000000000000016</c:v>
                </c:pt>
                <c:pt idx="23">
                  <c:v>0.57500000000000018</c:v>
                </c:pt>
                <c:pt idx="24">
                  <c:v>0.6000000000000002</c:v>
                </c:pt>
                <c:pt idx="25">
                  <c:v>0.62500000000000022</c:v>
                </c:pt>
                <c:pt idx="26">
                  <c:v>0.65000000000000024</c:v>
                </c:pt>
                <c:pt idx="27">
                  <c:v>0.67500000000000027</c:v>
                </c:pt>
                <c:pt idx="28">
                  <c:v>0.70000000000000029</c:v>
                </c:pt>
                <c:pt idx="29">
                  <c:v>0.72500000000000031</c:v>
                </c:pt>
                <c:pt idx="30">
                  <c:v>0.75000000000000033</c:v>
                </c:pt>
                <c:pt idx="31">
                  <c:v>0.77500000000000036</c:v>
                </c:pt>
                <c:pt idx="32">
                  <c:v>0.80000000000000038</c:v>
                </c:pt>
                <c:pt idx="33">
                  <c:v>0.8250000000000004</c:v>
                </c:pt>
                <c:pt idx="34">
                  <c:v>0.85000000000000042</c:v>
                </c:pt>
                <c:pt idx="35">
                  <c:v>0.87500000000000044</c:v>
                </c:pt>
                <c:pt idx="36">
                  <c:v>0.90000000000000047</c:v>
                </c:pt>
                <c:pt idx="37">
                  <c:v>0.92500000000000049</c:v>
                </c:pt>
                <c:pt idx="38">
                  <c:v>0.95000000000000051</c:v>
                </c:pt>
                <c:pt idx="39">
                  <c:v>0.97500000000000053</c:v>
                </c:pt>
                <c:pt idx="40">
                  <c:v>1.0000000000000004</c:v>
                </c:pt>
                <c:pt idx="41">
                  <c:v>1.0250000000000004</c:v>
                </c:pt>
                <c:pt idx="42">
                  <c:v>1.0500000000000003</c:v>
                </c:pt>
                <c:pt idx="43">
                  <c:v>1.0750000000000002</c:v>
                </c:pt>
                <c:pt idx="44">
                  <c:v>1.1000000000000001</c:v>
                </c:pt>
                <c:pt idx="45">
                  <c:v>1.125</c:v>
                </c:pt>
                <c:pt idx="46">
                  <c:v>1.1499999999999999</c:v>
                </c:pt>
                <c:pt idx="47">
                  <c:v>1.1749999999999998</c:v>
                </c:pt>
                <c:pt idx="48">
                  <c:v>1.1999999999999997</c:v>
                </c:pt>
                <c:pt idx="49">
                  <c:v>1.2249999999999996</c:v>
                </c:pt>
                <c:pt idx="50">
                  <c:v>1.2499999999999996</c:v>
                </c:pt>
                <c:pt idx="51">
                  <c:v>1.2749999999999995</c:v>
                </c:pt>
                <c:pt idx="52">
                  <c:v>1.2999999999999994</c:v>
                </c:pt>
                <c:pt idx="53">
                  <c:v>1.3249999999999993</c:v>
                </c:pt>
                <c:pt idx="54">
                  <c:v>1.3499999999999992</c:v>
                </c:pt>
                <c:pt idx="55">
                  <c:v>1.3749999999999991</c:v>
                </c:pt>
                <c:pt idx="56">
                  <c:v>1.399999999999999</c:v>
                </c:pt>
                <c:pt idx="57">
                  <c:v>1.4249999999999989</c:v>
                </c:pt>
                <c:pt idx="58">
                  <c:v>1.4499999999999988</c:v>
                </c:pt>
                <c:pt idx="59">
                  <c:v>1.4749999999999988</c:v>
                </c:pt>
                <c:pt idx="60">
                  <c:v>1.4999999999999987</c:v>
                </c:pt>
                <c:pt idx="61">
                  <c:v>1.5249999999999986</c:v>
                </c:pt>
                <c:pt idx="62">
                  <c:v>1.5499999999999985</c:v>
                </c:pt>
                <c:pt idx="63">
                  <c:v>1.5749999999999984</c:v>
                </c:pt>
                <c:pt idx="64">
                  <c:v>1.5999999999999983</c:v>
                </c:pt>
                <c:pt idx="65">
                  <c:v>1.6249999999999982</c:v>
                </c:pt>
                <c:pt idx="66">
                  <c:v>1.6499999999999981</c:v>
                </c:pt>
                <c:pt idx="67">
                  <c:v>1.674999999999998</c:v>
                </c:pt>
                <c:pt idx="68">
                  <c:v>1.699999999999998</c:v>
                </c:pt>
                <c:pt idx="69">
                  <c:v>1.7249999999999979</c:v>
                </c:pt>
                <c:pt idx="70">
                  <c:v>1.7499999999999978</c:v>
                </c:pt>
                <c:pt idx="71">
                  <c:v>1.7749999999999977</c:v>
                </c:pt>
                <c:pt idx="72">
                  <c:v>1.7999999999999976</c:v>
                </c:pt>
                <c:pt idx="73">
                  <c:v>1.8249999999999975</c:v>
                </c:pt>
                <c:pt idx="74">
                  <c:v>1.8499999999999974</c:v>
                </c:pt>
                <c:pt idx="75">
                  <c:v>1.8749999999999973</c:v>
                </c:pt>
                <c:pt idx="76">
                  <c:v>1.8999999999999972</c:v>
                </c:pt>
                <c:pt idx="77">
                  <c:v>1.9249999999999972</c:v>
                </c:pt>
                <c:pt idx="78">
                  <c:v>1.9499999999999971</c:v>
                </c:pt>
                <c:pt idx="79">
                  <c:v>1.974999999999997</c:v>
                </c:pt>
                <c:pt idx="80">
                  <c:v>1.9999999999999969</c:v>
                </c:pt>
              </c:numCache>
            </c:numRef>
          </c:xVal>
          <c:yVal>
            <c:numRef>
              <c:f>'Powerpoint (2)'!$G$622:$CI$622</c:f>
              <c:numCache>
                <c:formatCode>0%</c:formatCode>
                <c:ptCount val="81"/>
                <c:pt idx="0">
                  <c:v>0</c:v>
                </c:pt>
                <c:pt idx="1">
                  <c:v>1.9456958465441716E-2</c:v>
                </c:pt>
                <c:pt idx="2">
                  <c:v>2.8981950202544758E-2</c:v>
                </c:pt>
                <c:pt idx="3">
                  <c:v>3.3644830464792448E-2</c:v>
                </c:pt>
                <c:pt idx="4">
                  <c:v>3.5927504606688539E-2</c:v>
                </c:pt>
                <c:pt idx="5">
                  <c:v>3.7044968694340097E-2</c:v>
                </c:pt>
                <c:pt idx="6">
                  <c:v>3.7592013918304336E-2</c:v>
                </c:pt>
                <c:pt idx="7">
                  <c:v>3.7859815345096498E-2</c:v>
                </c:pt>
                <c:pt idx="8">
                  <c:v>3.7990915300000053E-2</c:v>
                </c:pt>
                <c:pt idx="9">
                  <c:v>3.8055094189491379E-2</c:v>
                </c:pt>
                <c:pt idx="10">
                  <c:v>3.8086512429561487E-2</c:v>
                </c:pt>
                <c:pt idx="11">
                  <c:v>3.8101892966945765E-2</c:v>
                </c:pt>
                <c:pt idx="12">
                  <c:v>3.8109422380741748E-2</c:v>
                </c:pt>
                <c:pt idx="13">
                  <c:v>3.8113108342466916E-2</c:v>
                </c:pt>
                <c:pt idx="14">
                  <c:v>3.811491277428692E-2</c:v>
                </c:pt>
                <c:pt idx="15">
                  <c:v>3.8115796118834644E-2</c:v>
                </c:pt>
                <c:pt idx="16">
                  <c:v>3.8116228552790496E-2</c:v>
                </c:pt>
                <c:pt idx="17">
                  <c:v>3.8116440247226893E-2</c:v>
                </c:pt>
                <c:pt idx="18">
                  <c:v>3.8116543880472607E-2</c:v>
                </c:pt>
                <c:pt idx="19">
                  <c:v>3.8116594613263693E-2</c:v>
                </c:pt>
                <c:pt idx="20">
                  <c:v>3.8116619449078445E-2</c:v>
                </c:pt>
                <c:pt idx="21">
                  <c:v>3.8116631607244413E-2</c:v>
                </c:pt>
                <c:pt idx="22">
                  <c:v>3.8116637559173154E-2</c:v>
                </c:pt>
                <c:pt idx="23">
                  <c:v>3.8116640472890227E-2</c:v>
                </c:pt>
                <c:pt idx="24">
                  <c:v>3.8116641899276119E-2</c:v>
                </c:pt>
                <c:pt idx="25">
                  <c:v>3.8116642597551438E-2</c:v>
                </c:pt>
                <c:pt idx="26">
                  <c:v>3.8116642939386297E-2</c:v>
                </c:pt>
                <c:pt idx="27">
                  <c:v>3.8116643106728701E-2</c:v>
                </c:pt>
                <c:pt idx="28">
                  <c:v>3.8116643188649782E-2</c:v>
                </c:pt>
                <c:pt idx="29">
                  <c:v>3.8116643228753556E-2</c:v>
                </c:pt>
                <c:pt idx="30">
                  <c:v>3.8116643248386026E-2</c:v>
                </c:pt>
                <c:pt idx="31">
                  <c:v>3.8116643257996942E-2</c:v>
                </c:pt>
                <c:pt idx="32">
                  <c:v>3.8116643262701887E-2</c:v>
                </c:pt>
                <c:pt idx="33">
                  <c:v>3.8116643265005148E-2</c:v>
                </c:pt>
                <c:pt idx="34">
                  <c:v>3.8116643266132691E-2</c:v>
                </c:pt>
                <c:pt idx="35">
                  <c:v>3.8116643266684673E-2</c:v>
                </c:pt>
                <c:pt idx="36">
                  <c:v>3.8116643266954894E-2</c:v>
                </c:pt>
                <c:pt idx="37">
                  <c:v>3.811664326708717E-2</c:v>
                </c:pt>
                <c:pt idx="38">
                  <c:v>3.8116643267151931E-2</c:v>
                </c:pt>
                <c:pt idx="39">
                  <c:v>3.8116643267183635E-2</c:v>
                </c:pt>
                <c:pt idx="40">
                  <c:v>3.811664326719915E-2</c:v>
                </c:pt>
                <c:pt idx="41">
                  <c:v>3.8116643267206748E-2</c:v>
                </c:pt>
                <c:pt idx="42">
                  <c:v>3.8116643267210468E-2</c:v>
                </c:pt>
                <c:pt idx="43">
                  <c:v>3.8116643267212286E-2</c:v>
                </c:pt>
                <c:pt idx="44">
                  <c:v>3.8116643267213181E-2</c:v>
                </c:pt>
                <c:pt idx="45">
                  <c:v>3.8116643267213618E-2</c:v>
                </c:pt>
                <c:pt idx="46">
                  <c:v>3.8116643267213833E-2</c:v>
                </c:pt>
                <c:pt idx="47">
                  <c:v>3.811664326721393E-2</c:v>
                </c:pt>
                <c:pt idx="48">
                  <c:v>3.8116643267213986E-2</c:v>
                </c:pt>
                <c:pt idx="49">
                  <c:v>3.8116643267214007E-2</c:v>
                </c:pt>
                <c:pt idx="50">
                  <c:v>3.811664326721402E-2</c:v>
                </c:pt>
                <c:pt idx="51">
                  <c:v>3.8116643267214027E-2</c:v>
                </c:pt>
                <c:pt idx="52">
                  <c:v>3.8116643267214027E-2</c:v>
                </c:pt>
                <c:pt idx="53">
                  <c:v>3.8116643267214034E-2</c:v>
                </c:pt>
                <c:pt idx="54">
                  <c:v>3.8116643267214034E-2</c:v>
                </c:pt>
                <c:pt idx="55">
                  <c:v>3.8116643267214034E-2</c:v>
                </c:pt>
                <c:pt idx="56">
                  <c:v>3.8116643267214034E-2</c:v>
                </c:pt>
                <c:pt idx="57">
                  <c:v>3.8116643267214034E-2</c:v>
                </c:pt>
                <c:pt idx="58">
                  <c:v>3.8116643267214034E-2</c:v>
                </c:pt>
                <c:pt idx="59">
                  <c:v>3.8116643267214034E-2</c:v>
                </c:pt>
                <c:pt idx="60">
                  <c:v>3.8116643267214034E-2</c:v>
                </c:pt>
                <c:pt idx="61">
                  <c:v>3.8116643267214034E-2</c:v>
                </c:pt>
                <c:pt idx="62">
                  <c:v>3.8116643267214034E-2</c:v>
                </c:pt>
                <c:pt idx="63">
                  <c:v>3.8116643267214034E-2</c:v>
                </c:pt>
                <c:pt idx="64">
                  <c:v>3.8116643267214034E-2</c:v>
                </c:pt>
                <c:pt idx="65">
                  <c:v>3.8116643267214034E-2</c:v>
                </c:pt>
                <c:pt idx="66">
                  <c:v>3.8116643267214034E-2</c:v>
                </c:pt>
                <c:pt idx="67">
                  <c:v>3.8116643267214034E-2</c:v>
                </c:pt>
                <c:pt idx="68">
                  <c:v>3.8116643267214034E-2</c:v>
                </c:pt>
                <c:pt idx="69">
                  <c:v>3.8116643267214034E-2</c:v>
                </c:pt>
                <c:pt idx="70">
                  <c:v>3.8116643267214034E-2</c:v>
                </c:pt>
                <c:pt idx="71">
                  <c:v>3.8116643267214034E-2</c:v>
                </c:pt>
                <c:pt idx="72">
                  <c:v>3.8116643267214034E-2</c:v>
                </c:pt>
                <c:pt idx="73">
                  <c:v>3.8116643267214034E-2</c:v>
                </c:pt>
                <c:pt idx="74">
                  <c:v>3.8116643267214034E-2</c:v>
                </c:pt>
                <c:pt idx="75">
                  <c:v>3.8116643267214034E-2</c:v>
                </c:pt>
                <c:pt idx="76">
                  <c:v>3.8116643267214034E-2</c:v>
                </c:pt>
                <c:pt idx="77">
                  <c:v>3.8116643267214034E-2</c:v>
                </c:pt>
                <c:pt idx="78">
                  <c:v>3.8116643267214034E-2</c:v>
                </c:pt>
                <c:pt idx="79">
                  <c:v>3.8116643267214034E-2</c:v>
                </c:pt>
                <c:pt idx="80">
                  <c:v>3.8116643267214034E-2</c:v>
                </c:pt>
              </c:numCache>
            </c:numRef>
          </c:yVal>
          <c:smooth val="1"/>
          <c:extLst>
            <c:ext xmlns:c16="http://schemas.microsoft.com/office/drawing/2014/chart" uri="{C3380CC4-5D6E-409C-BE32-E72D297353CC}">
              <c16:uniqueId val="{00000006-C135-4EDB-BF16-BB49B5F5579F}"/>
            </c:ext>
          </c:extLst>
        </c:ser>
        <c:ser>
          <c:idx val="5"/>
          <c:order val="7"/>
          <c:tx>
            <c:strRef>
              <c:f>'Powerpoint (2)'!$F$491</c:f>
              <c:strCache>
                <c:ptCount val="1"/>
                <c:pt idx="0">
                  <c:v>Social</c:v>
                </c:pt>
              </c:strCache>
            </c:strRef>
          </c:tx>
          <c:spPr>
            <a:ln>
              <a:solidFill>
                <a:srgbClr val="FFC000"/>
              </a:solidFill>
            </a:ln>
          </c:spPr>
          <c:marker>
            <c:symbol val="none"/>
          </c:marker>
          <c:xVal>
            <c:numRef>
              <c:f>'Powerpoint (2)'!$G$500:$CI$500</c:f>
              <c:numCache>
                <c:formatCode>0.00</c:formatCode>
                <c:ptCount val="81"/>
                <c:pt idx="0">
                  <c:v>0</c:v>
                </c:pt>
                <c:pt idx="1">
                  <c:v>2.5000000000000001E-2</c:v>
                </c:pt>
                <c:pt idx="2">
                  <c:v>0.05</c:v>
                </c:pt>
                <c:pt idx="3">
                  <c:v>7.5000000000000011E-2</c:v>
                </c:pt>
                <c:pt idx="4">
                  <c:v>0.1</c:v>
                </c:pt>
                <c:pt idx="5">
                  <c:v>0.125</c:v>
                </c:pt>
                <c:pt idx="6">
                  <c:v>0.15</c:v>
                </c:pt>
                <c:pt idx="7">
                  <c:v>0.17499999999999999</c:v>
                </c:pt>
                <c:pt idx="8">
                  <c:v>0.19999999999999998</c:v>
                </c:pt>
                <c:pt idx="9">
                  <c:v>0.22499999999999998</c:v>
                </c:pt>
                <c:pt idx="10">
                  <c:v>0.24999999999999997</c:v>
                </c:pt>
                <c:pt idx="11">
                  <c:v>0.27499999999999997</c:v>
                </c:pt>
                <c:pt idx="12">
                  <c:v>0.3</c:v>
                </c:pt>
                <c:pt idx="13">
                  <c:v>0.32500000000000001</c:v>
                </c:pt>
                <c:pt idx="14">
                  <c:v>0.35000000000000003</c:v>
                </c:pt>
                <c:pt idx="15">
                  <c:v>0.37500000000000006</c:v>
                </c:pt>
                <c:pt idx="16">
                  <c:v>0.40000000000000008</c:v>
                </c:pt>
                <c:pt idx="17">
                  <c:v>0.4250000000000001</c:v>
                </c:pt>
                <c:pt idx="18">
                  <c:v>0.45000000000000012</c:v>
                </c:pt>
                <c:pt idx="19">
                  <c:v>0.47500000000000014</c:v>
                </c:pt>
                <c:pt idx="20">
                  <c:v>0.50000000000000011</c:v>
                </c:pt>
                <c:pt idx="21">
                  <c:v>0.52500000000000013</c:v>
                </c:pt>
                <c:pt idx="22">
                  <c:v>0.55000000000000016</c:v>
                </c:pt>
                <c:pt idx="23">
                  <c:v>0.57500000000000018</c:v>
                </c:pt>
                <c:pt idx="24">
                  <c:v>0.6000000000000002</c:v>
                </c:pt>
                <c:pt idx="25">
                  <c:v>0.62500000000000022</c:v>
                </c:pt>
                <c:pt idx="26">
                  <c:v>0.65000000000000024</c:v>
                </c:pt>
                <c:pt idx="27">
                  <c:v>0.67500000000000027</c:v>
                </c:pt>
                <c:pt idx="28">
                  <c:v>0.70000000000000029</c:v>
                </c:pt>
                <c:pt idx="29">
                  <c:v>0.72500000000000031</c:v>
                </c:pt>
                <c:pt idx="30">
                  <c:v>0.75000000000000033</c:v>
                </c:pt>
                <c:pt idx="31">
                  <c:v>0.77500000000000036</c:v>
                </c:pt>
                <c:pt idx="32">
                  <c:v>0.80000000000000038</c:v>
                </c:pt>
                <c:pt idx="33">
                  <c:v>0.8250000000000004</c:v>
                </c:pt>
                <c:pt idx="34">
                  <c:v>0.85000000000000042</c:v>
                </c:pt>
                <c:pt idx="35">
                  <c:v>0.87500000000000044</c:v>
                </c:pt>
                <c:pt idx="36">
                  <c:v>0.90000000000000047</c:v>
                </c:pt>
                <c:pt idx="37">
                  <c:v>0.92500000000000049</c:v>
                </c:pt>
                <c:pt idx="38">
                  <c:v>0.95000000000000051</c:v>
                </c:pt>
                <c:pt idx="39">
                  <c:v>0.97500000000000053</c:v>
                </c:pt>
                <c:pt idx="40">
                  <c:v>1.0000000000000004</c:v>
                </c:pt>
                <c:pt idx="41">
                  <c:v>1.0250000000000004</c:v>
                </c:pt>
                <c:pt idx="42">
                  <c:v>1.0500000000000003</c:v>
                </c:pt>
                <c:pt idx="43">
                  <c:v>1.0750000000000002</c:v>
                </c:pt>
                <c:pt idx="44">
                  <c:v>1.1000000000000001</c:v>
                </c:pt>
                <c:pt idx="45">
                  <c:v>1.125</c:v>
                </c:pt>
                <c:pt idx="46">
                  <c:v>1.1499999999999999</c:v>
                </c:pt>
                <c:pt idx="47">
                  <c:v>1.1749999999999998</c:v>
                </c:pt>
                <c:pt idx="48">
                  <c:v>1.1999999999999997</c:v>
                </c:pt>
                <c:pt idx="49">
                  <c:v>1.2249999999999996</c:v>
                </c:pt>
                <c:pt idx="50">
                  <c:v>1.2499999999999996</c:v>
                </c:pt>
                <c:pt idx="51">
                  <c:v>1.2749999999999995</c:v>
                </c:pt>
                <c:pt idx="52">
                  <c:v>1.2999999999999994</c:v>
                </c:pt>
                <c:pt idx="53">
                  <c:v>1.3249999999999993</c:v>
                </c:pt>
                <c:pt idx="54">
                  <c:v>1.3499999999999992</c:v>
                </c:pt>
                <c:pt idx="55">
                  <c:v>1.3749999999999991</c:v>
                </c:pt>
                <c:pt idx="56">
                  <c:v>1.399999999999999</c:v>
                </c:pt>
                <c:pt idx="57">
                  <c:v>1.4249999999999989</c:v>
                </c:pt>
                <c:pt idx="58">
                  <c:v>1.4499999999999988</c:v>
                </c:pt>
                <c:pt idx="59">
                  <c:v>1.4749999999999988</c:v>
                </c:pt>
                <c:pt idx="60">
                  <c:v>1.4999999999999987</c:v>
                </c:pt>
                <c:pt idx="61">
                  <c:v>1.5249999999999986</c:v>
                </c:pt>
                <c:pt idx="62">
                  <c:v>1.5499999999999985</c:v>
                </c:pt>
                <c:pt idx="63">
                  <c:v>1.5749999999999984</c:v>
                </c:pt>
                <c:pt idx="64">
                  <c:v>1.5999999999999983</c:v>
                </c:pt>
                <c:pt idx="65">
                  <c:v>1.6249999999999982</c:v>
                </c:pt>
                <c:pt idx="66">
                  <c:v>1.6499999999999981</c:v>
                </c:pt>
                <c:pt idx="67">
                  <c:v>1.674999999999998</c:v>
                </c:pt>
                <c:pt idx="68">
                  <c:v>1.699999999999998</c:v>
                </c:pt>
                <c:pt idx="69">
                  <c:v>1.7249999999999979</c:v>
                </c:pt>
                <c:pt idx="70">
                  <c:v>1.7499999999999978</c:v>
                </c:pt>
                <c:pt idx="71">
                  <c:v>1.7749999999999977</c:v>
                </c:pt>
                <c:pt idx="72">
                  <c:v>1.7999999999999976</c:v>
                </c:pt>
                <c:pt idx="73">
                  <c:v>1.8249999999999975</c:v>
                </c:pt>
                <c:pt idx="74">
                  <c:v>1.8499999999999974</c:v>
                </c:pt>
                <c:pt idx="75">
                  <c:v>1.8749999999999973</c:v>
                </c:pt>
                <c:pt idx="76">
                  <c:v>1.8999999999999972</c:v>
                </c:pt>
                <c:pt idx="77">
                  <c:v>1.9249999999999972</c:v>
                </c:pt>
                <c:pt idx="78">
                  <c:v>1.9499999999999971</c:v>
                </c:pt>
                <c:pt idx="79">
                  <c:v>1.974999999999997</c:v>
                </c:pt>
                <c:pt idx="80">
                  <c:v>1.9999999999999969</c:v>
                </c:pt>
              </c:numCache>
            </c:numRef>
          </c:xVal>
          <c:yVal>
            <c:numRef>
              <c:f>'Powerpoint (2)'!$G$503:$CI$503</c:f>
              <c:numCache>
                <c:formatCode>0%</c:formatCode>
                <c:ptCount val="81"/>
                <c:pt idx="0">
                  <c:v>0</c:v>
                </c:pt>
                <c:pt idx="1">
                  <c:v>1.441675963556475E-2</c:v>
                </c:pt>
                <c:pt idx="2">
                  <c:v>2.4863461035778155E-2</c:v>
                </c:pt>
                <c:pt idx="3">
                  <c:v>3.2433370842417299E-2</c:v>
                </c:pt>
                <c:pt idx="4">
                  <c:v>3.7918694131114018E-2</c:v>
                </c:pt>
                <c:pt idx="5">
                  <c:v>4.1893480139149349E-2</c:v>
                </c:pt>
                <c:pt idx="6">
                  <c:v>4.4773697580886895E-2</c:v>
                </c:pt>
                <c:pt idx="7">
                  <c:v>4.6860766543824484E-2</c:v>
                </c:pt>
                <c:pt idx="8">
                  <c:v>4.8373102658777541E-2</c:v>
                </c:pt>
                <c:pt idx="9">
                  <c:v>4.9468974700002333E-2</c:v>
                </c:pt>
                <c:pt idx="10">
                  <c:v>5.0263067705428877E-2</c:v>
                </c:pt>
                <c:pt idx="11">
                  <c:v>5.0838484978199698E-2</c:v>
                </c:pt>
                <c:pt idx="12">
                  <c:v>5.1255445001194944E-2</c:v>
                </c:pt>
                <c:pt idx="13">
                  <c:v>5.1557583412749776E-2</c:v>
                </c:pt>
                <c:pt idx="14">
                  <c:v>5.1776519556989961E-2</c:v>
                </c:pt>
                <c:pt idx="15">
                  <c:v>5.1935165506732314E-2</c:v>
                </c:pt>
                <c:pt idx="16">
                  <c:v>5.2050123854322644E-2</c:v>
                </c:pt>
                <c:pt idx="17">
                  <c:v>5.2133425203661619E-2</c:v>
                </c:pt>
                <c:pt idx="18">
                  <c:v>5.2193787195175464E-2</c:v>
                </c:pt>
                <c:pt idx="19">
                  <c:v>5.22375268230258E-2</c:v>
                </c:pt>
                <c:pt idx="20">
                  <c:v>5.2269221520243464E-2</c:v>
                </c:pt>
                <c:pt idx="21">
                  <c:v>5.229218819556946E-2</c:v>
                </c:pt>
                <c:pt idx="22">
                  <c:v>5.2308830354095469E-2</c:v>
                </c:pt>
                <c:pt idx="23">
                  <c:v>5.2320889628521272E-2</c:v>
                </c:pt>
                <c:pt idx="24">
                  <c:v>5.2329628044241183E-2</c:v>
                </c:pt>
                <c:pt idx="25">
                  <c:v>5.2335960092637947E-2</c:v>
                </c:pt>
                <c:pt idx="26">
                  <c:v>5.2340548434298965E-2</c:v>
                </c:pt>
                <c:pt idx="27">
                  <c:v>5.2343873247673568E-2</c:v>
                </c:pt>
                <c:pt idx="28">
                  <c:v>5.2346282480636719E-2</c:v>
                </c:pt>
                <c:pt idx="29">
                  <c:v>5.2348028263878299E-2</c:v>
                </c:pt>
                <c:pt idx="30">
                  <c:v>5.2349293296846552E-2</c:v>
                </c:pt>
                <c:pt idx="31">
                  <c:v>5.2350209967583577E-2</c:v>
                </c:pt>
                <c:pt idx="32">
                  <c:v>5.2350874207379071E-2</c:v>
                </c:pt>
                <c:pt idx="33">
                  <c:v>5.2351355530157365E-2</c:v>
                </c:pt>
                <c:pt idx="34">
                  <c:v>5.2351704307238275E-2</c:v>
                </c:pt>
                <c:pt idx="35">
                  <c:v>5.2351957038789025E-2</c:v>
                </c:pt>
                <c:pt idx="36">
                  <c:v>5.2352140173634293E-2</c:v>
                </c:pt>
                <c:pt idx="37">
                  <c:v>5.2352272877174671E-2</c:v>
                </c:pt>
                <c:pt idx="38">
                  <c:v>5.2352369037081355E-2</c:v>
                </c:pt>
                <c:pt idx="39">
                  <c:v>5.2352438716666581E-2</c:v>
                </c:pt>
                <c:pt idx="40">
                  <c:v>5.2352489208027944E-2</c:v>
                </c:pt>
                <c:pt idx="41">
                  <c:v>5.2352525795179905E-2</c:v>
                </c:pt>
                <c:pt idx="42">
                  <c:v>5.2352552307035637E-2</c:v>
                </c:pt>
                <c:pt idx="43">
                  <c:v>5.235257151810993E-2</c:v>
                </c:pt>
                <c:pt idx="44">
                  <c:v>5.2352585438877268E-2</c:v>
                </c:pt>
                <c:pt idx="45">
                  <c:v>5.2352595526171733E-2</c:v>
                </c:pt>
                <c:pt idx="46">
                  <c:v>5.2352602835647369E-2</c:v>
                </c:pt>
                <c:pt idx="47">
                  <c:v>5.235260813225432E-2</c:v>
                </c:pt>
                <c:pt idx="48">
                  <c:v>5.2352611970292312E-2</c:v>
                </c:pt>
                <c:pt idx="49">
                  <c:v>5.2352614751419134E-2</c:v>
                </c:pt>
                <c:pt idx="50">
                  <c:v>5.2352616766684852E-2</c:v>
                </c:pt>
                <c:pt idx="51">
                  <c:v>5.2352618226990756E-2</c:v>
                </c:pt>
                <c:pt idx="52">
                  <c:v>5.2352619285160558E-2</c:v>
                </c:pt>
                <c:pt idx="53">
                  <c:v>5.2352620051933696E-2</c:v>
                </c:pt>
                <c:pt idx="54">
                  <c:v>5.2352620607554384E-2</c:v>
                </c:pt>
                <c:pt idx="55">
                  <c:v>5.2352621010169374E-2</c:v>
                </c:pt>
                <c:pt idx="56">
                  <c:v>5.2352621301913059E-2</c:v>
                </c:pt>
                <c:pt idx="57">
                  <c:v>5.2352621513316946E-2</c:v>
                </c:pt>
                <c:pt idx="58">
                  <c:v>5.235262166650486E-2</c:v>
                </c:pt>
                <c:pt idx="59">
                  <c:v>5.2352621777508199E-2</c:v>
                </c:pt>
                <c:pt idx="60">
                  <c:v>5.2352621857943663E-2</c:v>
                </c:pt>
                <c:pt idx="61">
                  <c:v>5.2352621916228963E-2</c:v>
                </c:pt>
                <c:pt idx="62">
                  <c:v>5.2352621958463783E-2</c:v>
                </c:pt>
                <c:pt idx="63">
                  <c:v>5.2352621989068059E-2</c:v>
                </c:pt>
                <c:pt idx="64">
                  <c:v>5.2352622011244597E-2</c:v>
                </c:pt>
                <c:pt idx="65">
                  <c:v>5.2352622027314201E-2</c:v>
                </c:pt>
                <c:pt idx="66">
                  <c:v>5.2352622038958581E-2</c:v>
                </c:pt>
                <c:pt idx="67">
                  <c:v>5.2352622047396366E-2</c:v>
                </c:pt>
                <c:pt idx="68">
                  <c:v>5.2352622053510572E-2</c:v>
                </c:pt>
                <c:pt idx="69">
                  <c:v>5.2352622057941056E-2</c:v>
                </c:pt>
                <c:pt idx="70">
                  <c:v>5.2352622061151474E-2</c:v>
                </c:pt>
                <c:pt idx="71">
                  <c:v>5.2352622063477822E-2</c:v>
                </c:pt>
                <c:pt idx="72">
                  <c:v>5.2352622065163543E-2</c:v>
                </c:pt>
                <c:pt idx="73">
                  <c:v>5.2352622066385059E-2</c:v>
                </c:pt>
                <c:pt idx="74">
                  <c:v>5.2352622067270191E-2</c:v>
                </c:pt>
                <c:pt idx="75">
                  <c:v>5.2352622067911574E-2</c:v>
                </c:pt>
                <c:pt idx="76">
                  <c:v>5.2352622068376341E-2</c:v>
                </c:pt>
                <c:pt idx="77">
                  <c:v>5.235262206871312E-2</c:v>
                </c:pt>
                <c:pt idx="78">
                  <c:v>5.2352622068957154E-2</c:v>
                </c:pt>
                <c:pt idx="79">
                  <c:v>5.2352622069133992E-2</c:v>
                </c:pt>
                <c:pt idx="80">
                  <c:v>5.2352622069262132E-2</c:v>
                </c:pt>
              </c:numCache>
            </c:numRef>
          </c:yVal>
          <c:smooth val="1"/>
          <c:extLst>
            <c:ext xmlns:c16="http://schemas.microsoft.com/office/drawing/2014/chart" uri="{C3380CC4-5D6E-409C-BE32-E72D297353CC}">
              <c16:uniqueId val="{00000007-C135-4EDB-BF16-BB49B5F5579F}"/>
            </c:ext>
          </c:extLst>
        </c:ser>
        <c:dLbls>
          <c:showLegendKey val="0"/>
          <c:showVal val="0"/>
          <c:showCatName val="0"/>
          <c:showSerName val="0"/>
          <c:showPercent val="0"/>
          <c:showBubbleSize val="0"/>
        </c:dLbls>
        <c:axId val="91076096"/>
        <c:axId val="75937408"/>
        <c:extLst/>
      </c:scatterChart>
      <c:valAx>
        <c:axId val="91076096"/>
        <c:scaling>
          <c:orientation val="minMax"/>
          <c:max val="1"/>
        </c:scaling>
        <c:delete val="0"/>
        <c:axPos val="b"/>
        <c:title>
          <c:tx>
            <c:rich>
              <a:bodyPr/>
              <a:lstStyle/>
              <a:p>
                <a:pPr>
                  <a:defRPr/>
                </a:pPr>
                <a:r>
                  <a:rPr lang="en-GB" dirty="0"/>
                  <a:t>Weekly spend (£m)</a:t>
                </a:r>
              </a:p>
            </c:rich>
          </c:tx>
          <c:layout>
            <c:manualLayout>
              <c:xMode val="edge"/>
              <c:yMode val="edge"/>
              <c:x val="0.36212030642364318"/>
              <c:y val="0.74833130889480715"/>
            </c:manualLayout>
          </c:layout>
          <c:overlay val="0"/>
        </c:title>
        <c:numFmt formatCode="#,##0.0" sourceLinked="0"/>
        <c:majorTickMark val="out"/>
        <c:minorTickMark val="none"/>
        <c:tickLblPos val="nextTo"/>
        <c:txPr>
          <a:bodyPr/>
          <a:lstStyle/>
          <a:p>
            <a:pPr>
              <a:defRPr b="1" i="0" baseline="0">
                <a:solidFill>
                  <a:schemeClr val="tx1"/>
                </a:solidFill>
                <a:latin typeface="Arial" panose="020B0604020202020204" pitchFamily="34" charset="0"/>
              </a:defRPr>
            </a:pPr>
            <a:endParaRPr lang="en-US"/>
          </a:p>
        </c:txPr>
        <c:crossAx val="75937408"/>
        <c:crosses val="autoZero"/>
        <c:crossBetween val="midCat"/>
        <c:majorUnit val="0.2"/>
      </c:valAx>
      <c:valAx>
        <c:axId val="75937408"/>
        <c:scaling>
          <c:orientation val="minMax"/>
          <c:max val="0.15000000000000002"/>
        </c:scaling>
        <c:delete val="0"/>
        <c:axPos val="l"/>
        <c:title>
          <c:tx>
            <c:rich>
              <a:bodyPr rot="-5400000" vert="horz"/>
              <a:lstStyle/>
              <a:p>
                <a:pPr>
                  <a:defRPr/>
                </a:pPr>
                <a:r>
                  <a:rPr lang="en-GB" dirty="0"/>
                  <a:t>Sales uplift (%) over base</a:t>
                </a:r>
              </a:p>
            </c:rich>
          </c:tx>
          <c:layout>
            <c:manualLayout>
              <c:xMode val="edge"/>
              <c:yMode val="edge"/>
              <c:x val="3.7048415712325047E-2"/>
              <c:y val="0.18121587730820113"/>
            </c:manualLayout>
          </c:layout>
          <c:overlay val="0"/>
        </c:title>
        <c:numFmt formatCode="0%" sourceLinked="0"/>
        <c:majorTickMark val="none"/>
        <c:minorTickMark val="none"/>
        <c:tickLblPos val="nextTo"/>
        <c:txPr>
          <a:bodyPr/>
          <a:lstStyle/>
          <a:p>
            <a:pPr>
              <a:defRPr b="1" i="0" baseline="0">
                <a:solidFill>
                  <a:schemeClr val="tx1"/>
                </a:solidFill>
                <a:latin typeface="Arial" panose="020B0604020202020204" pitchFamily="34" charset="0"/>
              </a:defRPr>
            </a:pPr>
            <a:endParaRPr lang="en-US"/>
          </a:p>
        </c:txPr>
        <c:crossAx val="91076096"/>
        <c:crosses val="autoZero"/>
        <c:crossBetween val="midCat"/>
        <c:majorUnit val="5.000000000000001E-2"/>
      </c:valAx>
      <c:spPr>
        <a:noFill/>
        <a:ln>
          <a:noFill/>
        </a:ln>
      </c:spPr>
    </c:plotArea>
    <c:legend>
      <c:legendPos val="b"/>
      <c:legendEntry>
        <c:idx val="5"/>
        <c:txPr>
          <a:bodyPr/>
          <a:lstStyle/>
          <a:p>
            <a:pPr>
              <a:defRPr sz="1200" b="1" i="0" baseline="0">
                <a:solidFill>
                  <a:schemeClr val="tx1"/>
                </a:solidFill>
                <a:latin typeface="Arial" panose="020B0604020202020204" pitchFamily="34" charset="0"/>
              </a:defRPr>
            </a:pPr>
            <a:endParaRPr lang="en-US"/>
          </a:p>
        </c:txPr>
      </c:legendEntry>
      <c:layout>
        <c:manualLayout>
          <c:xMode val="edge"/>
          <c:yMode val="edge"/>
          <c:x val="7.2352197830810733E-2"/>
          <c:y val="0.82088525677058577"/>
          <c:w val="0.87194445900997741"/>
          <c:h val="0.17378955814031699"/>
        </c:manualLayout>
      </c:layout>
      <c:overlay val="0"/>
      <c:txPr>
        <a:bodyPr/>
        <a:lstStyle/>
        <a:p>
          <a:pPr>
            <a:defRPr sz="1200" b="1" i="0" baseline="0">
              <a:solidFill>
                <a:schemeClr val="tx1"/>
              </a:solidFill>
              <a:latin typeface="Arial" panose="020B0604020202020204" pitchFamily="34" charset="0"/>
            </a:defRPr>
          </a:pPr>
          <a:endParaRPr lang="en-US"/>
        </a:p>
      </c:txPr>
    </c:legend>
    <c:plotVisOnly val="1"/>
    <c:dispBlanksAs val="gap"/>
    <c:showDLblsOverMax val="0"/>
  </c:chart>
  <c:spPr>
    <a:noFill/>
    <a:ln>
      <a:noFill/>
    </a:ln>
  </c:spPr>
  <c:txPr>
    <a:bodyPr/>
    <a:lstStyle/>
    <a:p>
      <a:pPr>
        <a:defRPr sz="1200">
          <a:solidFill>
            <a:schemeClr val="bg1"/>
          </a:solidFill>
          <a:latin typeface="Century Gothic" panose="020B0502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6613800052244"/>
          <c:y val="0.11081001553006568"/>
          <c:w val="0.70368567376945168"/>
          <c:h val="0.63051548919706835"/>
        </c:manualLayout>
      </c:layout>
      <c:barChart>
        <c:barDir val="col"/>
        <c:grouping val="stacked"/>
        <c:varyColors val="0"/>
        <c:ser>
          <c:idx val="0"/>
          <c:order val="0"/>
          <c:tx>
            <c:strRef>
              <c:f>'S:\Client\Thinkbox\2019\2. Database\Database by campaign\[Thinkbox - Data2Decisions Database by Campaign CONFERENCE 23-05-19.xlsm]Powerpoint (4c)'!$Q$93</c:f>
              <c:strCache>
                <c:ptCount val="1"/>
                <c:pt idx="0">
                  <c:v>TV</c:v>
                </c:pt>
              </c:strCache>
            </c:strRef>
          </c:tx>
          <c:spPr>
            <a:solidFill>
              <a:schemeClr val="accent3"/>
            </a:solidFill>
            <a:ln>
              <a:noFill/>
            </a:ln>
            <a:effectLst/>
          </c:spPr>
          <c:invertIfNegative val="0"/>
          <c:cat>
            <c:strRef>
              <c:f>'[1]Powerpoint (4c)'!$R$92:$AC$92</c:f>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f>'[1]Powerpoint (4c)'!$R$93:$AC$93</c:f>
              <c:numCache>
                <c:formatCode>General</c:formatCode>
                <c:ptCount val="12"/>
                <c:pt idx="0">
                  <c:v>0.5</c:v>
                </c:pt>
                <c:pt idx="1">
                  <c:v>0.5</c:v>
                </c:pt>
                <c:pt idx="2">
                  <c:v>0.5</c:v>
                </c:pt>
                <c:pt idx="3">
                  <c:v>0.53</c:v>
                </c:pt>
                <c:pt idx="4">
                  <c:v>0.5655</c:v>
                </c:pt>
                <c:pt idx="5">
                  <c:v>0.61583333333333334</c:v>
                </c:pt>
                <c:pt idx="6">
                  <c:v>0.65714285714285714</c:v>
                </c:pt>
                <c:pt idx="7">
                  <c:v>0.68781250000000005</c:v>
                </c:pt>
                <c:pt idx="8">
                  <c:v>0.71194444444444449</c:v>
                </c:pt>
                <c:pt idx="9">
                  <c:v>0.72399999999999998</c:v>
                </c:pt>
                <c:pt idx="10">
                  <c:v>0.75219999999999998</c:v>
                </c:pt>
                <c:pt idx="11">
                  <c:v>0.75616666666666665</c:v>
                </c:pt>
              </c:numCache>
            </c:numRef>
          </c:val>
          <c:extLst>
            <c:ext xmlns:c16="http://schemas.microsoft.com/office/drawing/2014/chart" uri="{C3380CC4-5D6E-409C-BE32-E72D297353CC}">
              <c16:uniqueId val="{00000000-76C3-43B6-81D3-1CCB906ECB9D}"/>
            </c:ext>
          </c:extLst>
        </c:ser>
        <c:ser>
          <c:idx val="4"/>
          <c:order val="4"/>
          <c:tx>
            <c:strRef>
              <c:f>'S:\Client\Thinkbox\2019\2. Database\Database by campaign\[Thinkbox - Data2Decisions Database by Campaign CONFERENCE 23-05-19.xlsm]Powerpoint (4c)'!$Q$97</c:f>
              <c:strCache>
                <c:ptCount val="1"/>
                <c:pt idx="0">
                  <c:v>Press</c:v>
                </c:pt>
              </c:strCache>
            </c:strRef>
          </c:tx>
          <c:spPr>
            <a:solidFill>
              <a:schemeClr val="accent4"/>
            </a:solidFill>
            <a:ln>
              <a:noFill/>
            </a:ln>
            <a:effectLst/>
          </c:spPr>
          <c:invertIfNegative val="0"/>
          <c:cat>
            <c:strRef>
              <c:f>'[1]Powerpoint (4c)'!$R$92:$AC$92</c:f>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f>'[1]Powerpoint (4c)'!$R$97:$AC$97</c:f>
              <c:numCache>
                <c:formatCode>General</c:formatCode>
                <c:ptCount val="12"/>
                <c:pt idx="0">
                  <c:v>0.25</c:v>
                </c:pt>
                <c:pt idx="1">
                  <c:v>0.25</c:v>
                </c:pt>
                <c:pt idx="2">
                  <c:v>0.25</c:v>
                </c:pt>
                <c:pt idx="3">
                  <c:v>0.25</c:v>
                </c:pt>
                <c:pt idx="4">
                  <c:v>0.25</c:v>
                </c:pt>
                <c:pt idx="5">
                  <c:v>0.2225</c:v>
                </c:pt>
                <c:pt idx="6">
                  <c:v>0.1982142857142857</c:v>
                </c:pt>
                <c:pt idx="7">
                  <c:v>0.18000000000000002</c:v>
                </c:pt>
                <c:pt idx="8">
                  <c:v>0.16583333333333336</c:v>
                </c:pt>
                <c:pt idx="9">
                  <c:v>0.15425</c:v>
                </c:pt>
                <c:pt idx="10">
                  <c:v>0.13400000000000001</c:v>
                </c:pt>
                <c:pt idx="11">
                  <c:v>0.13516666666666666</c:v>
                </c:pt>
              </c:numCache>
            </c:numRef>
          </c:val>
          <c:extLst>
            <c:ext xmlns:c16="http://schemas.microsoft.com/office/drawing/2014/chart" uri="{C3380CC4-5D6E-409C-BE32-E72D297353CC}">
              <c16:uniqueId val="{00000001-76C3-43B6-81D3-1CCB906ECB9D}"/>
            </c:ext>
          </c:extLst>
        </c:ser>
        <c:ser>
          <c:idx val="5"/>
          <c:order val="5"/>
          <c:tx>
            <c:strRef>
              <c:f>'S:\Client\Thinkbox\2019\2. Database\Database by campaign\[Thinkbox - Data2Decisions Database by Campaign CONFERENCE 23-05-19.xlsm]Powerpoint (4c)'!$Q$98</c:f>
              <c:strCache>
                <c:ptCount val="1"/>
                <c:pt idx="0">
                  <c:v>CRM</c:v>
                </c:pt>
              </c:strCache>
            </c:strRef>
          </c:tx>
          <c:spPr>
            <a:solidFill>
              <a:srgbClr val="FFCD00"/>
            </a:solidFill>
            <a:ln>
              <a:noFill/>
            </a:ln>
            <a:effectLst/>
          </c:spPr>
          <c:invertIfNegative val="0"/>
          <c:cat>
            <c:strRef>
              <c:f>'[1]Powerpoint (4c)'!$R$92:$AC$92</c:f>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f>'[1]Powerpoint (4c)'!$R$98:$AC$98</c:f>
              <c:numCache>
                <c:formatCode>General</c:formatCode>
                <c:ptCount val="12"/>
                <c:pt idx="0">
                  <c:v>0</c:v>
                </c:pt>
                <c:pt idx="1">
                  <c:v>0</c:v>
                </c:pt>
                <c:pt idx="2">
                  <c:v>0</c:v>
                </c:pt>
                <c:pt idx="3">
                  <c:v>0</c:v>
                </c:pt>
                <c:pt idx="4">
                  <c:v>0</c:v>
                </c:pt>
                <c:pt idx="5">
                  <c:v>0</c:v>
                </c:pt>
                <c:pt idx="6">
                  <c:v>0</c:v>
                </c:pt>
                <c:pt idx="7">
                  <c:v>0</c:v>
                </c:pt>
                <c:pt idx="8">
                  <c:v>0</c:v>
                </c:pt>
                <c:pt idx="9">
                  <c:v>5.2500000000000003E-3</c:v>
                </c:pt>
                <c:pt idx="10">
                  <c:v>1.3599999999999999E-2</c:v>
                </c:pt>
                <c:pt idx="11">
                  <c:v>1.9E-2</c:v>
                </c:pt>
              </c:numCache>
            </c:numRef>
          </c:val>
          <c:extLst xmlns:c15="http://schemas.microsoft.com/office/drawing/2012/chart">
            <c:ext xmlns:c16="http://schemas.microsoft.com/office/drawing/2014/chart" uri="{C3380CC4-5D6E-409C-BE32-E72D297353CC}">
              <c16:uniqueId val="{00000002-76C3-43B6-81D3-1CCB906ECB9D}"/>
            </c:ext>
          </c:extLst>
        </c:ser>
        <c:ser>
          <c:idx val="10"/>
          <c:order val="9"/>
          <c:tx>
            <c:strRef>
              <c:f>'S:\Client\Thinkbox\2019\2. Database\Database by campaign\[Thinkbox - Data2Decisions Database by Campaign CONFERENCE 23-05-19.xlsm]Powerpoint (4c)'!$Q$102</c:f>
              <c:strCache>
                <c:ptCount val="1"/>
                <c:pt idx="0">
                  <c:v>Affiliates/ Aggregators</c:v>
                </c:pt>
              </c:strCache>
            </c:strRef>
          </c:tx>
          <c:spPr>
            <a:solidFill>
              <a:schemeClr val="accent5"/>
            </a:solidFill>
            <a:ln>
              <a:noFill/>
            </a:ln>
            <a:effectLst/>
          </c:spPr>
          <c:invertIfNegative val="0"/>
          <c:cat>
            <c:strRef>
              <c:f>'[1]Powerpoint (4c)'!$R$92:$AC$92</c:f>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f>'[1]Powerpoint (4c)'!$R$102:$AC$102</c:f>
              <c:numCache>
                <c:formatCode>General</c:formatCode>
                <c:ptCount val="12"/>
                <c:pt idx="0">
                  <c:v>0.06</c:v>
                </c:pt>
                <c:pt idx="1">
                  <c:v>0.11625000000000001</c:v>
                </c:pt>
                <c:pt idx="2">
                  <c:v>0.13500000000000001</c:v>
                </c:pt>
                <c:pt idx="3">
                  <c:v>0.12375</c:v>
                </c:pt>
                <c:pt idx="4">
                  <c:v>0.105</c:v>
                </c:pt>
                <c:pt idx="5">
                  <c:v>9.2916666666666661E-2</c:v>
                </c:pt>
                <c:pt idx="6">
                  <c:v>8.3928571428571422E-2</c:v>
                </c:pt>
                <c:pt idx="7">
                  <c:v>7.7187500000000006E-2</c:v>
                </c:pt>
                <c:pt idx="8">
                  <c:v>7.194444444444445E-2</c:v>
                </c:pt>
                <c:pt idx="9">
                  <c:v>6.9250000000000006E-2</c:v>
                </c:pt>
                <c:pt idx="10">
                  <c:v>6.0199999999999997E-2</c:v>
                </c:pt>
                <c:pt idx="11">
                  <c:v>5.4333333333333331E-2</c:v>
                </c:pt>
              </c:numCache>
            </c:numRef>
          </c:val>
          <c:extLst xmlns:c15="http://schemas.microsoft.com/office/drawing/2012/chart">
            <c:ext xmlns:c16="http://schemas.microsoft.com/office/drawing/2014/chart" uri="{C3380CC4-5D6E-409C-BE32-E72D297353CC}">
              <c16:uniqueId val="{00000003-76C3-43B6-81D3-1CCB906ECB9D}"/>
            </c:ext>
          </c:extLst>
        </c:ser>
        <c:ser>
          <c:idx val="1"/>
          <c:order val="10"/>
          <c:tx>
            <c:strRef>
              <c:f>'S:\Client\Thinkbox\2019\2. Database\Database by campaign\[Thinkbox - Data2Decisions Database by Campaign CONFERENCE 23-05-19.xlsm]Powerpoint (4c)'!$Q$103</c:f>
              <c:strCache>
                <c:ptCount val="1"/>
                <c:pt idx="0">
                  <c:v>Other Digital</c:v>
                </c:pt>
              </c:strCache>
            </c:strRef>
          </c:tx>
          <c:spPr>
            <a:solidFill>
              <a:schemeClr val="accent2"/>
            </a:solidFill>
            <a:ln>
              <a:noFill/>
            </a:ln>
            <a:effectLst/>
          </c:spPr>
          <c:invertIfNegative val="0"/>
          <c:cat>
            <c:strRef>
              <c:f>'[1]Powerpoint (4c)'!$R$92:$AC$92</c:f>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f>'[1]Powerpoint (4c)'!$R$103:$AC$103</c:f>
              <c:numCache>
                <c:formatCode>General</c:formatCode>
                <c:ptCount val="12"/>
                <c:pt idx="0">
                  <c:v>0.19</c:v>
                </c:pt>
                <c:pt idx="1">
                  <c:v>0.13375000000000001</c:v>
                </c:pt>
                <c:pt idx="2">
                  <c:v>0.115</c:v>
                </c:pt>
                <c:pt idx="3">
                  <c:v>9.6250000000000002E-2</c:v>
                </c:pt>
                <c:pt idx="4">
                  <c:v>7.9500000000000001E-2</c:v>
                </c:pt>
                <c:pt idx="5">
                  <c:v>6.8750000000000006E-2</c:v>
                </c:pt>
                <c:pt idx="6">
                  <c:v>6.0714285714285714E-2</c:v>
                </c:pt>
                <c:pt idx="7">
                  <c:v>5.5000000000000007E-2</c:v>
                </c:pt>
                <c:pt idx="8">
                  <c:v>5.0277777777777782E-2</c:v>
                </c:pt>
                <c:pt idx="9">
                  <c:v>4.725E-2</c:v>
                </c:pt>
                <c:pt idx="10">
                  <c:v>0.04</c:v>
                </c:pt>
                <c:pt idx="11">
                  <c:v>3.5333333333333335E-2</c:v>
                </c:pt>
              </c:numCache>
            </c:numRef>
          </c:val>
          <c:extLst>
            <c:ext xmlns:c16="http://schemas.microsoft.com/office/drawing/2014/chart" uri="{C3380CC4-5D6E-409C-BE32-E72D297353CC}">
              <c16:uniqueId val="{00000004-76C3-43B6-81D3-1CCB906ECB9D}"/>
            </c:ext>
          </c:extLst>
        </c:ser>
        <c:dLbls>
          <c:showLegendKey val="0"/>
          <c:showVal val="0"/>
          <c:showCatName val="0"/>
          <c:showSerName val="0"/>
          <c:showPercent val="0"/>
          <c:showBubbleSize val="0"/>
        </c:dLbls>
        <c:gapWidth val="88"/>
        <c:overlap val="100"/>
        <c:axId val="186109952"/>
        <c:axId val="186212928"/>
        <c:extLst>
          <c:ext xmlns:c15="http://schemas.microsoft.com/office/drawing/2012/chart" uri="{02D57815-91ED-43cb-92C2-25804820EDAC}">
            <c15:filteredBarSeries>
              <c15:ser>
                <c:idx val="6"/>
                <c:order val="1"/>
                <c:tx>
                  <c:strRef>
                    <c:extLst>
                      <c:ext uri="{02D57815-91ED-43cb-92C2-25804820EDAC}">
                        <c15:formulaRef>
                          <c15:sqref>'S:\Client\Thinkbox\2019\2. Database\Database by campaign\[Thinkbox - Data2Decisions Database by Campaign CONFERENCE 23-05-19.xlsm]Powerpoint (4c)'!$Q$94</c15:sqref>
                        </c15:formulaRef>
                      </c:ext>
                    </c:extLst>
                    <c:strCache>
                      <c:ptCount val="1"/>
                      <c:pt idx="0">
                        <c:v>Cinema</c:v>
                      </c:pt>
                    </c:strCache>
                  </c:strRef>
                </c:tx>
                <c:spPr>
                  <a:solidFill>
                    <a:schemeClr val="accent1">
                      <a:lumMod val="60000"/>
                    </a:schemeClr>
                  </a:solidFill>
                  <a:ln>
                    <a:noFill/>
                  </a:ln>
                  <a:effectLst/>
                </c:spPr>
                <c:invertIfNegative val="0"/>
                <c:cat>
                  <c:strRef>
                    <c:extLst>
                      <c:ext uri="{02D57815-91ED-43cb-92C2-25804820EDAC}">
                        <c15:formulaRef>
                          <c15:sqref>'[1]Powerpoint (4c)'!$R$92:$AC$92</c15:sqref>
                        </c15:formulaRef>
                      </c:ext>
                    </c:extLst>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extLst>
                      <c:ext uri="{02D57815-91ED-43cb-92C2-25804820EDAC}">
                        <c15:formulaRef>
                          <c15:sqref>'[1]Powerpoint (4c)'!$R$94:$AC$94</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5-76C3-43B6-81D3-1CCB906ECB9D}"/>
                  </c:ext>
                </c:extLst>
              </c15:ser>
            </c15:filteredBarSeries>
            <c15:filteredBarSeries>
              <c15:ser>
                <c:idx val="7"/>
                <c:order val="2"/>
                <c:tx>
                  <c:strRef>
                    <c:extLst xmlns:c15="http://schemas.microsoft.com/office/drawing/2012/chart">
                      <c:ext xmlns:c15="http://schemas.microsoft.com/office/drawing/2012/chart" uri="{02D57815-91ED-43cb-92C2-25804820EDAC}">
                        <c15:formulaRef>
                          <c15:sqref>'S:\Client\Thinkbox\2019\2. Database\Database by campaign\[Thinkbox - Data2Decisions Database by Campaign CONFERENCE 23-05-19.xlsm]Powerpoint (4c)'!$Q$95</c15:sqref>
                        </c15:formulaRef>
                      </c:ext>
                    </c:extLst>
                    <c:strCache>
                      <c:ptCount val="1"/>
                      <c:pt idx="0">
                        <c:v>Radio</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'[1]Powerpoint (4c)'!$R$92:$AC$92</c15:sqref>
                        </c15:formulaRef>
                      </c:ext>
                    </c:extLst>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extLst xmlns:c15="http://schemas.microsoft.com/office/drawing/2012/chart">
                      <c:ext xmlns:c15="http://schemas.microsoft.com/office/drawing/2012/chart" uri="{02D57815-91ED-43cb-92C2-25804820EDAC}">
                        <c15:formulaRef>
                          <c15:sqref>'[1]Powerpoint (4c)'!$R$95:$AC$95</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xmlns:c15="http://schemas.microsoft.com/office/drawing/2012/chart">
                  <c:ext xmlns:c16="http://schemas.microsoft.com/office/drawing/2014/chart" uri="{C3380CC4-5D6E-409C-BE32-E72D297353CC}">
                    <c16:uniqueId val="{00000006-76C3-43B6-81D3-1CCB906ECB9D}"/>
                  </c:ext>
                </c:extLst>
              </c15:ser>
            </c15:filteredBarSeries>
            <c15:filteredBarSeries>
              <c15:ser>
                <c:idx val="8"/>
                <c:order val="3"/>
                <c:tx>
                  <c:strRef>
                    <c:extLst xmlns:c15="http://schemas.microsoft.com/office/drawing/2012/chart">
                      <c:ext xmlns:c15="http://schemas.microsoft.com/office/drawing/2012/chart" uri="{02D57815-91ED-43cb-92C2-25804820EDAC}">
                        <c15:formulaRef>
                          <c15:sqref>'S:\Client\Thinkbox\2019\2. Database\Database by campaign\[Thinkbox - Data2Decisions Database by Campaign CONFERENCE 23-05-19.xlsm]Powerpoint (4c)'!$Q$96</c15:sqref>
                        </c15:formulaRef>
                      </c:ext>
                    </c:extLst>
                    <c:strCache>
                      <c:ptCount val="1"/>
                      <c:pt idx="0">
                        <c:v>OOH</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'[1]Powerpoint (4c)'!$R$92:$AC$92</c15:sqref>
                        </c15:formulaRef>
                      </c:ext>
                    </c:extLst>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extLst xmlns:c15="http://schemas.microsoft.com/office/drawing/2012/chart">
                      <c:ext xmlns:c15="http://schemas.microsoft.com/office/drawing/2012/chart" uri="{02D57815-91ED-43cb-92C2-25804820EDAC}">
                        <c15:formulaRef>
                          <c15:sqref>'[1]Powerpoint (4c)'!$R$96:$AC$96</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xmlns:c15="http://schemas.microsoft.com/office/drawing/2012/chart">
                  <c:ext xmlns:c16="http://schemas.microsoft.com/office/drawing/2014/chart" uri="{C3380CC4-5D6E-409C-BE32-E72D297353CC}">
                    <c16:uniqueId val="{00000007-76C3-43B6-81D3-1CCB906ECB9D}"/>
                  </c:ext>
                </c:extLst>
              </c15:ser>
            </c15:filteredBarSeries>
            <c15:filteredBarSeries>
              <c15:ser>
                <c:idx val="2"/>
                <c:order val="6"/>
                <c:tx>
                  <c:strRef>
                    <c:extLst xmlns:c15="http://schemas.microsoft.com/office/drawing/2012/chart">
                      <c:ext xmlns:c15="http://schemas.microsoft.com/office/drawing/2012/chart" uri="{02D57815-91ED-43cb-92C2-25804820EDAC}">
                        <c15:formulaRef>
                          <c15:sqref>'S:\Client\Thinkbox\2019\2. Database\Database by campaign\[Thinkbox - Data2Decisions Database by Campaign CONFERENCE 23-05-19.xlsm]Powerpoint (4c)'!$Q$99</c15:sqref>
                        </c15:formulaRef>
                      </c:ext>
                    </c:extLst>
                    <c:strCache>
                      <c:ptCount val="1"/>
                      <c:pt idx="0">
                        <c:v>Broadcaster VOD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'[1]Powerpoint (4c)'!$R$92:$AC$92</c15:sqref>
                        </c15:formulaRef>
                      </c:ext>
                    </c:extLst>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extLst xmlns:c15="http://schemas.microsoft.com/office/drawing/2012/chart">
                      <c:ext xmlns:c15="http://schemas.microsoft.com/office/drawing/2012/chart" uri="{02D57815-91ED-43cb-92C2-25804820EDAC}">
                        <c15:formulaRef>
                          <c15:sqref>'[1]Powerpoint (4c)'!$R$99:$AC$99</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xmlns:c15="http://schemas.microsoft.com/office/drawing/2012/chart">
                  <c:ext xmlns:c16="http://schemas.microsoft.com/office/drawing/2014/chart" uri="{C3380CC4-5D6E-409C-BE32-E72D297353CC}">
                    <c16:uniqueId val="{00000008-76C3-43B6-81D3-1CCB906ECB9D}"/>
                  </c:ext>
                </c:extLst>
              </c15:ser>
            </c15:filteredBarSeries>
            <c15:filteredBarSeries>
              <c15:ser>
                <c:idx val="3"/>
                <c:order val="7"/>
                <c:tx>
                  <c:strRef>
                    <c:extLst xmlns:c15="http://schemas.microsoft.com/office/drawing/2012/chart">
                      <c:ext xmlns:c15="http://schemas.microsoft.com/office/drawing/2012/chart" uri="{02D57815-91ED-43cb-92C2-25804820EDAC}">
                        <c15:formulaRef>
                          <c15:sqref>'S:\Client\Thinkbox\2019\2. Database\Database by campaign\[Thinkbox - Data2Decisions Database by Campaign CONFERENCE 23-05-19.xlsm]Powerpoint (4c)'!$Q$100</c15:sqref>
                        </c15:formulaRef>
                      </c:ext>
                    </c:extLst>
                    <c:strCache>
                      <c:ptCount val="1"/>
                      <c:pt idx="0">
                        <c:v>Paid Search</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'[1]Powerpoint (4c)'!$R$92:$AC$92</c15:sqref>
                        </c15:formulaRef>
                      </c:ext>
                    </c:extLst>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extLst xmlns:c15="http://schemas.microsoft.com/office/drawing/2012/chart">
                      <c:ext xmlns:c15="http://schemas.microsoft.com/office/drawing/2012/chart" uri="{02D57815-91ED-43cb-92C2-25804820EDAC}">
                        <c15:formulaRef>
                          <c15:sqref>'[1]Powerpoint (4c)'!$R$100:$AC$100</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xmlns:c15="http://schemas.microsoft.com/office/drawing/2012/chart">
                  <c:ext xmlns:c16="http://schemas.microsoft.com/office/drawing/2014/chart" uri="{C3380CC4-5D6E-409C-BE32-E72D297353CC}">
                    <c16:uniqueId val="{00000009-76C3-43B6-81D3-1CCB906ECB9D}"/>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'S:\Client\Thinkbox\2019\2. Database\Database by campaign\[Thinkbox - Data2Decisions Database by Campaign CONFERENCE 23-05-19.xlsm]Powerpoint (4c)'!$Q$101</c15:sqref>
                        </c15:formulaRef>
                      </c:ext>
                    </c:extLst>
                    <c:strCache>
                      <c:ptCount val="1"/>
                      <c:pt idx="0">
                        <c:v>Social</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'[1]Powerpoint (4c)'!$R$92:$AC$92</c15:sqref>
                        </c15:formulaRef>
                      </c:ext>
                    </c:extLst>
                    <c:strCache>
                      <c:ptCount val="12"/>
                      <c:pt idx="0">
                        <c:v>£100k</c:v>
                      </c:pt>
                      <c:pt idx="1">
                        <c:v>£200k</c:v>
                      </c:pt>
                      <c:pt idx="2">
                        <c:v>£300k</c:v>
                      </c:pt>
                      <c:pt idx="3">
                        <c:v>£400k</c:v>
                      </c:pt>
                      <c:pt idx="4">
                        <c:v>£500k</c:v>
                      </c:pt>
                      <c:pt idx="5">
                        <c:v>£600k</c:v>
                      </c:pt>
                      <c:pt idx="6">
                        <c:v>£700k</c:v>
                      </c:pt>
                      <c:pt idx="7">
                        <c:v>£800k</c:v>
                      </c:pt>
                      <c:pt idx="8">
                        <c:v>£900k</c:v>
                      </c:pt>
                      <c:pt idx="9">
                        <c:v>£1m</c:v>
                      </c:pt>
                      <c:pt idx="10">
                        <c:v>£1.25m</c:v>
                      </c:pt>
                      <c:pt idx="11">
                        <c:v>£1.5m</c:v>
                      </c:pt>
                    </c:strCache>
                  </c:strRef>
                </c:cat>
                <c:val>
                  <c:numRef>
                    <c:extLst xmlns:c15="http://schemas.microsoft.com/office/drawing/2012/chart">
                      <c:ext xmlns:c15="http://schemas.microsoft.com/office/drawing/2012/chart" uri="{02D57815-91ED-43cb-92C2-25804820EDAC}">
                        <c15:formulaRef>
                          <c15:sqref>'[1]Powerpoint (4c)'!$R$101:$AC$101</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xmlns:c15="http://schemas.microsoft.com/office/drawing/2012/chart">
                  <c:ext xmlns:c16="http://schemas.microsoft.com/office/drawing/2014/chart" uri="{C3380CC4-5D6E-409C-BE32-E72D297353CC}">
                    <c16:uniqueId val="{0000000A-76C3-43B6-81D3-1CCB906ECB9D}"/>
                  </c:ext>
                </c:extLst>
              </c15:ser>
            </c15:filteredBarSeries>
          </c:ext>
        </c:extLst>
      </c:barChart>
      <c:catAx>
        <c:axId val="186109952"/>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MEDIA SPEND</a:t>
                </a:r>
              </a:p>
            </c:rich>
          </c:tx>
          <c:layout>
            <c:manualLayout>
              <c:xMode val="edge"/>
              <c:yMode val="edge"/>
              <c:x val="0.4236054409075643"/>
              <c:y val="0.90555349698934684"/>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00" sourceLinked="0"/>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1" i="0" u="none" strike="noStrike" kern="1200" baseline="0">
                <a:solidFill>
                  <a:schemeClr val="tx1"/>
                </a:solidFill>
                <a:latin typeface="+mn-lt"/>
                <a:ea typeface="+mn-ea"/>
                <a:cs typeface="+mn-cs"/>
              </a:defRPr>
            </a:pPr>
            <a:endParaRPr lang="en-US"/>
          </a:p>
        </c:txPr>
        <c:crossAx val="186212928"/>
        <c:crosses val="autoZero"/>
        <c:auto val="1"/>
        <c:lblAlgn val="ctr"/>
        <c:lblOffset val="100"/>
        <c:noMultiLvlLbl val="0"/>
      </c:catAx>
      <c:valAx>
        <c:axId val="18621292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dirty="0">
                    <a:solidFill>
                      <a:schemeClr val="tx1"/>
                    </a:solidFill>
                  </a:rPr>
                  <a:t>PROPORTION OF SPEND</a:t>
                </a:r>
              </a:p>
            </c:rich>
          </c:tx>
          <c:layout>
            <c:manualLayout>
              <c:xMode val="edge"/>
              <c:yMode val="edge"/>
              <c:x val="3.3294491920737392E-2"/>
              <c:y val="8.2714492003378465E-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86109952"/>
        <c:crosses val="autoZero"/>
        <c:crossBetween val="between"/>
      </c:valAx>
      <c:spPr>
        <a:noFill/>
        <a:ln>
          <a:noFill/>
        </a:ln>
        <a:effectLst/>
      </c:spPr>
    </c:plotArea>
    <c:legend>
      <c:legendPos val="b"/>
      <c:layout>
        <c:manualLayout>
          <c:xMode val="edge"/>
          <c:yMode val="edge"/>
          <c:x val="0.81973094003060043"/>
          <c:y val="4.9400593956897255E-2"/>
          <c:w val="0.17688883083927306"/>
          <c:h val="0.649357545704710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15617155193222"/>
          <c:y val="6.602508019830855E-2"/>
          <c:w val="0.81228637978885443"/>
          <c:h val="0.91035355581495891"/>
        </c:manualLayout>
      </c:layout>
      <c:barChart>
        <c:barDir val="col"/>
        <c:grouping val="stacked"/>
        <c:varyColors val="0"/>
        <c:ser>
          <c:idx val="0"/>
          <c:order val="2"/>
          <c:spPr>
            <a:no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(3)'!$S$66:$AD$66</c:f>
              <c:numCache>
                <c:formatCode>General</c:formatCode>
                <c:ptCount val="12"/>
                <c:pt idx="0">
                  <c:v>0.85151285414343314</c:v>
                </c:pt>
                <c:pt idx="1">
                  <c:v>0.87498213934993962</c:v>
                </c:pt>
                <c:pt idx="2">
                  <c:v>0</c:v>
                </c:pt>
                <c:pt idx="3">
                  <c:v>0.87992916499701801</c:v>
                </c:pt>
                <c:pt idx="4">
                  <c:v>0.9442159055189222</c:v>
                </c:pt>
                <c:pt idx="5">
                  <c:v>0.94031137948772536</c:v>
                </c:pt>
                <c:pt idx="6">
                  <c:v>0</c:v>
                </c:pt>
                <c:pt idx="7">
                  <c:v>0</c:v>
                </c:pt>
                <c:pt idx="8">
                  <c:v>0.91978949747942207</c:v>
                </c:pt>
                <c:pt idx="9">
                  <c:v>1.1566076912751211</c:v>
                </c:pt>
                <c:pt idx="10">
                  <c:v>0</c:v>
                </c:pt>
                <c:pt idx="11">
                  <c:v>0</c:v>
                </c:pt>
              </c:numCache>
            </c:numRef>
          </c:val>
          <c:extLst>
            <c:ext xmlns:c16="http://schemas.microsoft.com/office/drawing/2014/chart" uri="{C3380CC4-5D6E-409C-BE32-E72D297353CC}">
              <c16:uniqueId val="{00000000-A616-4055-824D-1C3A927C7E63}"/>
            </c:ext>
          </c:extLst>
        </c:ser>
        <c:ser>
          <c:idx val="1"/>
          <c:order val="3"/>
          <c:spPr>
            <a:solidFill>
              <a:srgbClr val="C00000"/>
            </a:solid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(3)'!$S$56:$AD$56</c:f>
              <c:numCache>
                <c:formatCode>General</c:formatCode>
                <c:ptCount val="12"/>
                <c:pt idx="0">
                  <c:v>8.1897918768646494E-2</c:v>
                </c:pt>
                <c:pt idx="1">
                  <c:v>0.10682572178213501</c:v>
                </c:pt>
                <c:pt idx="2">
                  <c:v>0</c:v>
                </c:pt>
                <c:pt idx="3">
                  <c:v>0.14099593225274276</c:v>
                </c:pt>
                <c:pt idx="4">
                  <c:v>0.11334703060436213</c:v>
                </c:pt>
                <c:pt idx="5">
                  <c:v>4.8716614474017206E-2</c:v>
                </c:pt>
                <c:pt idx="6">
                  <c:v>0</c:v>
                </c:pt>
                <c:pt idx="7">
                  <c:v>0</c:v>
                </c:pt>
                <c:pt idx="8">
                  <c:v>0.31944947513954913</c:v>
                </c:pt>
                <c:pt idx="9">
                  <c:v>1.7722731315422902E-2</c:v>
                </c:pt>
                <c:pt idx="10">
                  <c:v>0</c:v>
                </c:pt>
                <c:pt idx="11">
                  <c:v>0</c:v>
                </c:pt>
              </c:numCache>
            </c:numRef>
          </c:val>
          <c:extLst>
            <c:ext xmlns:c16="http://schemas.microsoft.com/office/drawing/2014/chart" uri="{C3380CC4-5D6E-409C-BE32-E72D297353CC}">
              <c16:uniqueId val="{00000001-A616-4055-824D-1C3A927C7E63}"/>
            </c:ext>
          </c:extLst>
        </c:ser>
        <c:ser>
          <c:idx val="4"/>
          <c:order val="4"/>
          <c:spPr>
            <a:no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(3)'!$S$71:$AD$71</c:f>
              <c:numCache>
                <c:formatCode>General</c:formatCode>
                <c:ptCount val="12"/>
                <c:pt idx="0">
                  <c:v>0</c:v>
                </c:pt>
                <c:pt idx="1">
                  <c:v>0</c:v>
                </c:pt>
                <c:pt idx="2">
                  <c:v>0.84604648614030409</c:v>
                </c:pt>
                <c:pt idx="3">
                  <c:v>0</c:v>
                </c:pt>
                <c:pt idx="4">
                  <c:v>0</c:v>
                </c:pt>
                <c:pt idx="5">
                  <c:v>0</c:v>
                </c:pt>
                <c:pt idx="6">
                  <c:v>0.78677552755711977</c:v>
                </c:pt>
                <c:pt idx="7">
                  <c:v>0.83407594537713259</c:v>
                </c:pt>
                <c:pt idx="8">
                  <c:v>0</c:v>
                </c:pt>
                <c:pt idx="9">
                  <c:v>0</c:v>
                </c:pt>
                <c:pt idx="10">
                  <c:v>1.2122115198456302</c:v>
                </c:pt>
                <c:pt idx="11">
                  <c:v>0.92458646449135817</c:v>
                </c:pt>
              </c:numCache>
            </c:numRef>
          </c:val>
          <c:extLst>
            <c:ext xmlns:c16="http://schemas.microsoft.com/office/drawing/2014/chart" uri="{C3380CC4-5D6E-409C-BE32-E72D297353CC}">
              <c16:uniqueId val="{00000002-A616-4055-824D-1C3A927C7E63}"/>
            </c:ext>
          </c:extLst>
        </c:ser>
        <c:ser>
          <c:idx val="5"/>
          <c:order val="5"/>
          <c:spPr>
            <a:solidFill>
              <a:schemeClr val="accent6"/>
            </a:solid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(3)'!$S$61:$AD$61</c:f>
              <c:numCache>
                <c:formatCode>General</c:formatCode>
                <c:ptCount val="12"/>
                <c:pt idx="0">
                  <c:v>0</c:v>
                </c:pt>
                <c:pt idx="1">
                  <c:v>0</c:v>
                </c:pt>
                <c:pt idx="2">
                  <c:v>2.7860033423936503E-3</c:v>
                </c:pt>
                <c:pt idx="3">
                  <c:v>0</c:v>
                </c:pt>
                <c:pt idx="4">
                  <c:v>0</c:v>
                </c:pt>
                <c:pt idx="5">
                  <c:v>0</c:v>
                </c:pt>
                <c:pt idx="6">
                  <c:v>0.20960086289979185</c:v>
                </c:pt>
                <c:pt idx="7">
                  <c:v>0.16536095868870382</c:v>
                </c:pt>
                <c:pt idx="8">
                  <c:v>0</c:v>
                </c:pt>
                <c:pt idx="9">
                  <c:v>0</c:v>
                </c:pt>
                <c:pt idx="10">
                  <c:v>3.016091308798563E-2</c:v>
                </c:pt>
                <c:pt idx="11">
                  <c:v>0.43310334756717062</c:v>
                </c:pt>
              </c:numCache>
            </c:numRef>
          </c:val>
          <c:extLst>
            <c:ext xmlns:c16="http://schemas.microsoft.com/office/drawing/2014/chart" uri="{C3380CC4-5D6E-409C-BE32-E72D297353CC}">
              <c16:uniqueId val="{00000003-A616-4055-824D-1C3A927C7E63}"/>
            </c:ext>
          </c:extLst>
        </c:ser>
        <c:dLbls>
          <c:showLegendKey val="0"/>
          <c:showVal val="0"/>
          <c:showCatName val="0"/>
          <c:showSerName val="0"/>
          <c:showPercent val="0"/>
          <c:showBubbleSize val="0"/>
        </c:dLbls>
        <c:gapWidth val="150"/>
        <c:overlap val="100"/>
        <c:axId val="186109952"/>
        <c:axId val="186212928"/>
      </c:barChart>
      <c:lineChart>
        <c:grouping val="standard"/>
        <c:varyColors val="0"/>
        <c:ser>
          <c:idx val="2"/>
          <c:order val="0"/>
          <c:tx>
            <c:strRef>
              <c:f>'[1]Powerpoint (3)'!$R$51</c:f>
              <c:strCache>
                <c:ptCount val="1"/>
                <c:pt idx="0">
                  <c:v>Sales index</c:v>
                </c:pt>
              </c:strCache>
            </c:strRef>
          </c:tx>
          <c:spPr>
            <a:ln w="28575" cap="rnd">
              <a:solidFill>
                <a:schemeClr val="accent3"/>
              </a:solidFill>
              <a:round/>
            </a:ln>
            <a:effectLst/>
          </c:spPr>
          <c:marker>
            <c:symbol val="none"/>
          </c:marker>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(3)'!$S$51:$AD$51</c:f>
              <c:numCache>
                <c:formatCode>General</c:formatCode>
                <c:ptCount val="12"/>
                <c:pt idx="0">
                  <c:v>0.85151285414343314</c:v>
                </c:pt>
                <c:pt idx="1">
                  <c:v>0.87498213934993962</c:v>
                </c:pt>
                <c:pt idx="2">
                  <c:v>0.84883248948269774</c:v>
                </c:pt>
                <c:pt idx="3">
                  <c:v>0.87992916499701801</c:v>
                </c:pt>
                <c:pt idx="4">
                  <c:v>0.9442159055189222</c:v>
                </c:pt>
                <c:pt idx="5">
                  <c:v>0.94031137948772536</c:v>
                </c:pt>
                <c:pt idx="6">
                  <c:v>0.99637639045691162</c:v>
                </c:pt>
                <c:pt idx="7">
                  <c:v>0.99943690406583641</c:v>
                </c:pt>
                <c:pt idx="8">
                  <c:v>0.91978949747942207</c:v>
                </c:pt>
                <c:pt idx="9">
                  <c:v>1.1566076912751211</c:v>
                </c:pt>
                <c:pt idx="10">
                  <c:v>1.2423724329336159</c:v>
                </c:pt>
                <c:pt idx="11">
                  <c:v>1.3576898120585288</c:v>
                </c:pt>
              </c:numCache>
            </c:numRef>
          </c:val>
          <c:smooth val="0"/>
          <c:extLst>
            <c:ext xmlns:c16="http://schemas.microsoft.com/office/drawing/2014/chart" uri="{C3380CC4-5D6E-409C-BE32-E72D297353CC}">
              <c16:uniqueId val="{00000004-A616-4055-824D-1C3A927C7E63}"/>
            </c:ext>
          </c:extLst>
        </c:ser>
        <c:ser>
          <c:idx val="3"/>
          <c:order val="1"/>
          <c:tx>
            <c:strRef>
              <c:f>'[1]Powerpoint (3)'!$R$49</c:f>
              <c:strCache>
                <c:ptCount val="1"/>
                <c:pt idx="0">
                  <c:v>TV cost index</c:v>
                </c:pt>
              </c:strCache>
            </c:strRef>
          </c:tx>
          <c:spPr>
            <a:ln w="28575" cap="rnd">
              <a:solidFill>
                <a:schemeClr val="accent4"/>
              </a:solidFill>
              <a:round/>
            </a:ln>
            <a:effectLst/>
          </c:spPr>
          <c:marker>
            <c:symbol val="none"/>
          </c:marker>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(3)'!$S$49:$AD$49</c:f>
              <c:numCache>
                <c:formatCode>General</c:formatCode>
                <c:ptCount val="12"/>
                <c:pt idx="0">
                  <c:v>0.93341077291207963</c:v>
                </c:pt>
                <c:pt idx="1">
                  <c:v>0.98180786113207463</c:v>
                </c:pt>
                <c:pt idx="2">
                  <c:v>0.84604648614030409</c:v>
                </c:pt>
                <c:pt idx="3">
                  <c:v>1.0209250972497608</c:v>
                </c:pt>
                <c:pt idx="4">
                  <c:v>1.0575629361232843</c:v>
                </c:pt>
                <c:pt idx="5">
                  <c:v>0.98902799396174257</c:v>
                </c:pt>
                <c:pt idx="6">
                  <c:v>0.78677552755711977</c:v>
                </c:pt>
                <c:pt idx="7">
                  <c:v>0.83407594537713259</c:v>
                </c:pt>
                <c:pt idx="8">
                  <c:v>1.2392389726189712</c:v>
                </c:pt>
                <c:pt idx="9">
                  <c:v>1.174330422590544</c:v>
                </c:pt>
                <c:pt idx="10">
                  <c:v>1.2122115198456302</c:v>
                </c:pt>
                <c:pt idx="11">
                  <c:v>0.92458646449135817</c:v>
                </c:pt>
              </c:numCache>
            </c:numRef>
          </c:val>
          <c:smooth val="0"/>
          <c:extLst>
            <c:ext xmlns:c16="http://schemas.microsoft.com/office/drawing/2014/chart" uri="{C3380CC4-5D6E-409C-BE32-E72D297353CC}">
              <c16:uniqueId val="{00000005-A616-4055-824D-1C3A927C7E63}"/>
            </c:ext>
          </c:extLst>
        </c:ser>
        <c:dLbls>
          <c:showLegendKey val="0"/>
          <c:showVal val="0"/>
          <c:showCatName val="0"/>
          <c:showSerName val="0"/>
          <c:showPercent val="0"/>
          <c:showBubbleSize val="0"/>
        </c:dLbls>
        <c:marker val="1"/>
        <c:smooth val="0"/>
        <c:axId val="186109952"/>
        <c:axId val="186212928"/>
      </c:lineChart>
      <c:catAx>
        <c:axId val="18610995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crossAx val="186212928"/>
        <c:crosses val="autoZero"/>
        <c:auto val="1"/>
        <c:lblAlgn val="ctr"/>
        <c:lblOffset val="100"/>
        <c:noMultiLvlLbl val="0"/>
      </c:catAx>
      <c:valAx>
        <c:axId val="186212928"/>
        <c:scaling>
          <c:orientation val="minMax"/>
          <c:min val="0.60000000000000009"/>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1099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61859990793794"/>
          <c:y val="8.6336541265675137E-2"/>
          <c:w val="0.79969773473407446"/>
          <c:h val="0.84596364212862651"/>
        </c:manualLayout>
      </c:layout>
      <c:barChart>
        <c:barDir val="col"/>
        <c:grouping val="stacked"/>
        <c:varyColors val="0"/>
        <c:ser>
          <c:idx val="0"/>
          <c:order val="2"/>
          <c:spPr>
            <a:no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(3)'!$S$65:$AD$65</c:f>
              <c:numCache>
                <c:formatCode>General</c:formatCode>
                <c:ptCount val="12"/>
                <c:pt idx="0">
                  <c:v>0</c:v>
                </c:pt>
                <c:pt idx="1">
                  <c:v>0.97353033883794593</c:v>
                </c:pt>
                <c:pt idx="2">
                  <c:v>0</c:v>
                </c:pt>
                <c:pt idx="3">
                  <c:v>0.9684206684536425</c:v>
                </c:pt>
                <c:pt idx="4">
                  <c:v>0.95275725662339572</c:v>
                </c:pt>
                <c:pt idx="5">
                  <c:v>0.95783097874221945</c:v>
                </c:pt>
                <c:pt idx="6">
                  <c:v>0</c:v>
                </c:pt>
                <c:pt idx="7">
                  <c:v>0</c:v>
                </c:pt>
                <c:pt idx="8">
                  <c:v>1.0303186409941107</c:v>
                </c:pt>
                <c:pt idx="9">
                  <c:v>1.0304401405042374</c:v>
                </c:pt>
                <c:pt idx="10">
                  <c:v>1.0423514682952504</c:v>
                </c:pt>
                <c:pt idx="11">
                  <c:v>0</c:v>
                </c:pt>
              </c:numCache>
            </c:numRef>
          </c:val>
          <c:extLst>
            <c:ext xmlns:c16="http://schemas.microsoft.com/office/drawing/2014/chart" uri="{C3380CC4-5D6E-409C-BE32-E72D297353CC}">
              <c16:uniqueId val="{00000000-15D5-4BDF-B9BD-FABA72D68783}"/>
            </c:ext>
          </c:extLst>
        </c:ser>
        <c:ser>
          <c:idx val="1"/>
          <c:order val="3"/>
          <c:spPr>
            <a:solidFill>
              <a:srgbClr val="C00000"/>
            </a:solid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(3)'!$S$55:$AD$55</c:f>
              <c:numCache>
                <c:formatCode>General</c:formatCode>
                <c:ptCount val="12"/>
                <c:pt idx="0">
                  <c:v>0</c:v>
                </c:pt>
                <c:pt idx="1">
                  <c:v>8.277522294128703E-3</c:v>
                </c:pt>
                <c:pt idx="2">
                  <c:v>0</c:v>
                </c:pt>
                <c:pt idx="3">
                  <c:v>5.2504428796118274E-2</c:v>
                </c:pt>
                <c:pt idx="4">
                  <c:v>0.10480567949988862</c:v>
                </c:pt>
                <c:pt idx="5">
                  <c:v>3.1197015219523117E-2</c:v>
                </c:pt>
                <c:pt idx="6">
                  <c:v>0</c:v>
                </c:pt>
                <c:pt idx="7">
                  <c:v>0</c:v>
                </c:pt>
                <c:pt idx="8">
                  <c:v>0.20892033162486046</c:v>
                </c:pt>
                <c:pt idx="9">
                  <c:v>0.14389028208630661</c:v>
                </c:pt>
                <c:pt idx="10">
                  <c:v>0.16986005155037986</c:v>
                </c:pt>
                <c:pt idx="11">
                  <c:v>0</c:v>
                </c:pt>
              </c:numCache>
            </c:numRef>
          </c:val>
          <c:extLst>
            <c:ext xmlns:c16="http://schemas.microsoft.com/office/drawing/2014/chart" uri="{C3380CC4-5D6E-409C-BE32-E72D297353CC}">
              <c16:uniqueId val="{00000001-15D5-4BDF-B9BD-FABA72D68783}"/>
            </c:ext>
          </c:extLst>
        </c:ser>
        <c:ser>
          <c:idx val="4"/>
          <c:order val="4"/>
          <c:spPr>
            <a:no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(3)'!$S$70:$AD$70</c:f>
              <c:numCache>
                <c:formatCode>General</c:formatCode>
                <c:ptCount val="12"/>
                <c:pt idx="0">
                  <c:v>0.93341077291207963</c:v>
                </c:pt>
                <c:pt idx="1">
                  <c:v>0</c:v>
                </c:pt>
                <c:pt idx="2">
                  <c:v>0.84604648614030409</c:v>
                </c:pt>
                <c:pt idx="3">
                  <c:v>0</c:v>
                </c:pt>
                <c:pt idx="4">
                  <c:v>0</c:v>
                </c:pt>
                <c:pt idx="5">
                  <c:v>0</c:v>
                </c:pt>
                <c:pt idx="6">
                  <c:v>0.78677552755711977</c:v>
                </c:pt>
                <c:pt idx="7">
                  <c:v>0.83407594537713259</c:v>
                </c:pt>
                <c:pt idx="8">
                  <c:v>0</c:v>
                </c:pt>
                <c:pt idx="9">
                  <c:v>0</c:v>
                </c:pt>
                <c:pt idx="10">
                  <c:v>0</c:v>
                </c:pt>
                <c:pt idx="11">
                  <c:v>0.92458646449135817</c:v>
                </c:pt>
              </c:numCache>
            </c:numRef>
          </c:val>
          <c:extLst>
            <c:ext xmlns:c16="http://schemas.microsoft.com/office/drawing/2014/chart" uri="{C3380CC4-5D6E-409C-BE32-E72D297353CC}">
              <c16:uniqueId val="{00000002-15D5-4BDF-B9BD-FABA72D68783}"/>
            </c:ext>
          </c:extLst>
        </c:ser>
        <c:ser>
          <c:idx val="5"/>
          <c:order val="5"/>
          <c:spPr>
            <a:solidFill>
              <a:schemeClr val="accent6"/>
            </a:solid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(3)'!$S$60:$AD$60</c:f>
              <c:numCache>
                <c:formatCode>General</c:formatCode>
                <c:ptCount val="12"/>
                <c:pt idx="0">
                  <c:v>7.678191543016355E-2</c:v>
                </c:pt>
                <c:pt idx="1">
                  <c:v>0</c:v>
                </c:pt>
                <c:pt idx="2">
                  <c:v>0.12385685309526906</c:v>
                </c:pt>
                <c:pt idx="3">
                  <c:v>0</c:v>
                </c:pt>
                <c:pt idx="4">
                  <c:v>0</c:v>
                </c:pt>
                <c:pt idx="5">
                  <c:v>0</c:v>
                </c:pt>
                <c:pt idx="6">
                  <c:v>0.20355711860378856</c:v>
                </c:pt>
                <c:pt idx="7">
                  <c:v>0.18035426753059769</c:v>
                </c:pt>
                <c:pt idx="8">
                  <c:v>0</c:v>
                </c:pt>
                <c:pt idx="9">
                  <c:v>0</c:v>
                </c:pt>
                <c:pt idx="10">
                  <c:v>0</c:v>
                </c:pt>
                <c:pt idx="11">
                  <c:v>0.12763093288081273</c:v>
                </c:pt>
              </c:numCache>
            </c:numRef>
          </c:val>
          <c:extLst>
            <c:ext xmlns:c16="http://schemas.microsoft.com/office/drawing/2014/chart" uri="{C3380CC4-5D6E-409C-BE32-E72D297353CC}">
              <c16:uniqueId val="{00000003-15D5-4BDF-B9BD-FABA72D68783}"/>
            </c:ext>
          </c:extLst>
        </c:ser>
        <c:dLbls>
          <c:showLegendKey val="0"/>
          <c:showVal val="0"/>
          <c:showCatName val="0"/>
          <c:showSerName val="0"/>
          <c:showPercent val="0"/>
          <c:showBubbleSize val="0"/>
        </c:dLbls>
        <c:gapWidth val="150"/>
        <c:overlap val="100"/>
        <c:axId val="186109952"/>
        <c:axId val="186212928"/>
      </c:barChart>
      <c:lineChart>
        <c:grouping val="standard"/>
        <c:varyColors val="0"/>
        <c:ser>
          <c:idx val="2"/>
          <c:order val="0"/>
          <c:tx>
            <c:strRef>
              <c:f>'S:\Client\Thinkbox\2019\2. Database\Database by campaign\[Thinkbox - Data2Decisions Database by Campaign CONFERENCE 23-05-19.xlsm]Powerpoint (3)'!$R$50</c:f>
              <c:strCache>
                <c:ptCount val="1"/>
                <c:pt idx="0">
                  <c:v>Sales index</c:v>
                </c:pt>
              </c:strCache>
            </c:strRef>
          </c:tx>
          <c:spPr>
            <a:ln w="28575" cap="rnd">
              <a:solidFill>
                <a:schemeClr val="accent3"/>
              </a:solidFill>
              <a:round/>
            </a:ln>
            <a:effectLst/>
          </c:spPr>
          <c:marker>
            <c:symbol val="none"/>
          </c:marker>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(3)'!$S$50:$AD$50</c:f>
              <c:numCache>
                <c:formatCode>General</c:formatCode>
                <c:ptCount val="12"/>
                <c:pt idx="0">
                  <c:v>1.0101926883422432</c:v>
                </c:pt>
                <c:pt idx="1">
                  <c:v>0.97353033883794593</c:v>
                </c:pt>
                <c:pt idx="2">
                  <c:v>0.96990333923557315</c:v>
                </c:pt>
                <c:pt idx="3">
                  <c:v>0.9684206684536425</c:v>
                </c:pt>
                <c:pt idx="4">
                  <c:v>0.95275725662339572</c:v>
                </c:pt>
                <c:pt idx="5">
                  <c:v>0.95783097874221945</c:v>
                </c:pt>
                <c:pt idx="6">
                  <c:v>0.99033264616090833</c:v>
                </c:pt>
                <c:pt idx="7">
                  <c:v>1.0144302129077303</c:v>
                </c:pt>
                <c:pt idx="8">
                  <c:v>1.0303186409941107</c:v>
                </c:pt>
                <c:pt idx="9">
                  <c:v>1.0304401405042374</c:v>
                </c:pt>
                <c:pt idx="10">
                  <c:v>1.0423514682952504</c:v>
                </c:pt>
                <c:pt idx="11">
                  <c:v>1.0522173973721709</c:v>
                </c:pt>
              </c:numCache>
            </c:numRef>
          </c:val>
          <c:smooth val="0"/>
          <c:extLst>
            <c:ext xmlns:c16="http://schemas.microsoft.com/office/drawing/2014/chart" uri="{C3380CC4-5D6E-409C-BE32-E72D297353CC}">
              <c16:uniqueId val="{00000004-15D5-4BDF-B9BD-FABA72D68783}"/>
            </c:ext>
          </c:extLst>
        </c:ser>
        <c:ser>
          <c:idx val="3"/>
          <c:order val="1"/>
          <c:tx>
            <c:strRef>
              <c:f>'S:\Client\Thinkbox\2019\2. Database\Database by campaign\[Thinkbox - Data2Decisions Database by Campaign CONFERENCE 23-05-19.xlsm]Powerpoint (3)'!$R$49</c:f>
              <c:strCache>
                <c:ptCount val="1"/>
                <c:pt idx="0">
                  <c:v>TV cost index</c:v>
                </c:pt>
              </c:strCache>
            </c:strRef>
          </c:tx>
          <c:spPr>
            <a:ln w="28575" cap="rnd">
              <a:solidFill>
                <a:schemeClr val="accent4"/>
              </a:solidFill>
              <a:round/>
            </a:ln>
            <a:effectLst/>
          </c:spPr>
          <c:marker>
            <c:symbol val="none"/>
          </c:marker>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(3)'!$S$49:$AD$49</c:f>
              <c:numCache>
                <c:formatCode>General</c:formatCode>
                <c:ptCount val="12"/>
                <c:pt idx="0">
                  <c:v>0.93341077291207963</c:v>
                </c:pt>
                <c:pt idx="1">
                  <c:v>0.98180786113207463</c:v>
                </c:pt>
                <c:pt idx="2">
                  <c:v>0.84604648614030409</c:v>
                </c:pt>
                <c:pt idx="3">
                  <c:v>1.0209250972497608</c:v>
                </c:pt>
                <c:pt idx="4">
                  <c:v>1.0575629361232843</c:v>
                </c:pt>
                <c:pt idx="5">
                  <c:v>0.98902799396174257</c:v>
                </c:pt>
                <c:pt idx="6">
                  <c:v>0.78677552755711977</c:v>
                </c:pt>
                <c:pt idx="7">
                  <c:v>0.83407594537713259</c:v>
                </c:pt>
                <c:pt idx="8">
                  <c:v>1.2392389726189712</c:v>
                </c:pt>
                <c:pt idx="9">
                  <c:v>1.174330422590544</c:v>
                </c:pt>
                <c:pt idx="10">
                  <c:v>1.2122115198456302</c:v>
                </c:pt>
                <c:pt idx="11">
                  <c:v>0.92458646449135817</c:v>
                </c:pt>
              </c:numCache>
            </c:numRef>
          </c:val>
          <c:smooth val="0"/>
          <c:extLst>
            <c:ext xmlns:c16="http://schemas.microsoft.com/office/drawing/2014/chart" uri="{C3380CC4-5D6E-409C-BE32-E72D297353CC}">
              <c16:uniqueId val="{00000005-15D5-4BDF-B9BD-FABA72D68783}"/>
            </c:ext>
          </c:extLst>
        </c:ser>
        <c:dLbls>
          <c:showLegendKey val="0"/>
          <c:showVal val="0"/>
          <c:showCatName val="0"/>
          <c:showSerName val="0"/>
          <c:showPercent val="0"/>
          <c:showBubbleSize val="0"/>
        </c:dLbls>
        <c:marker val="1"/>
        <c:smooth val="0"/>
        <c:axId val="186109952"/>
        <c:axId val="186212928"/>
      </c:lineChart>
      <c:catAx>
        <c:axId val="18610995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crossAx val="186212928"/>
        <c:crosses val="autoZero"/>
        <c:auto val="1"/>
        <c:lblAlgn val="ctr"/>
        <c:lblOffset val="100"/>
        <c:noMultiLvlLbl val="0"/>
      </c:catAx>
      <c:valAx>
        <c:axId val="186212928"/>
        <c:scaling>
          <c:orientation val="minMax"/>
          <c:min val="0.60000000000000009"/>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1099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99237881275856"/>
          <c:y val="5.7290649210580823E-2"/>
          <c:w val="0.81461397430261684"/>
          <c:h val="0.65154463955745689"/>
        </c:manualLayout>
      </c:layout>
      <c:barChart>
        <c:barDir val="col"/>
        <c:grouping val="stacked"/>
        <c:varyColors val="0"/>
        <c:ser>
          <c:idx val="0"/>
          <c:order val="2"/>
          <c:spPr>
            <a:no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(3)'!$S$67:$AD$67</c:f>
              <c:numCache>
                <c:formatCode>General</c:formatCode>
                <c:ptCount val="12"/>
                <c:pt idx="0">
                  <c:v>0.93051902478005921</c:v>
                </c:pt>
                <c:pt idx="1">
                  <c:v>0</c:v>
                </c:pt>
                <c:pt idx="2">
                  <c:v>0</c:v>
                </c:pt>
                <c:pt idx="3">
                  <c:v>0</c:v>
                </c:pt>
                <c:pt idx="4">
                  <c:v>0</c:v>
                </c:pt>
                <c:pt idx="5">
                  <c:v>0</c:v>
                </c:pt>
                <c:pt idx="6">
                  <c:v>0</c:v>
                </c:pt>
                <c:pt idx="7">
                  <c:v>0</c:v>
                </c:pt>
                <c:pt idx="8">
                  <c:v>0.94225794008780184</c:v>
                </c:pt>
                <c:pt idx="9">
                  <c:v>0.97963996066381187</c:v>
                </c:pt>
                <c:pt idx="10">
                  <c:v>1.0489009738342385</c:v>
                </c:pt>
                <c:pt idx="11">
                  <c:v>0.81241257422395974</c:v>
                </c:pt>
              </c:numCache>
            </c:numRef>
          </c:val>
          <c:extLst>
            <c:ext xmlns:c16="http://schemas.microsoft.com/office/drawing/2014/chart" uri="{C3380CC4-5D6E-409C-BE32-E72D297353CC}">
              <c16:uniqueId val="{00000000-1BD3-4F93-8003-C3880893862A}"/>
            </c:ext>
          </c:extLst>
        </c:ser>
        <c:ser>
          <c:idx val="1"/>
          <c:order val="3"/>
          <c:spPr>
            <a:solidFill>
              <a:srgbClr val="C00000"/>
            </a:solid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(3)'!$S$57:$AD$57</c:f>
              <c:numCache>
                <c:formatCode>General</c:formatCode>
                <c:ptCount val="12"/>
                <c:pt idx="0">
                  <c:v>2.8917481320204219E-3</c:v>
                </c:pt>
                <c:pt idx="1">
                  <c:v>0</c:v>
                </c:pt>
                <c:pt idx="2">
                  <c:v>0</c:v>
                </c:pt>
                <c:pt idx="3">
                  <c:v>0</c:v>
                </c:pt>
                <c:pt idx="4">
                  <c:v>0</c:v>
                </c:pt>
                <c:pt idx="5">
                  <c:v>0</c:v>
                </c:pt>
                <c:pt idx="6">
                  <c:v>0</c:v>
                </c:pt>
                <c:pt idx="7">
                  <c:v>0</c:v>
                </c:pt>
                <c:pt idx="8">
                  <c:v>0.29698103253116936</c:v>
                </c:pt>
                <c:pt idx="9">
                  <c:v>0.19469046192673212</c:v>
                </c:pt>
                <c:pt idx="10">
                  <c:v>0.16331054601139172</c:v>
                </c:pt>
                <c:pt idx="11">
                  <c:v>0.11217389026739844</c:v>
                </c:pt>
              </c:numCache>
            </c:numRef>
          </c:val>
          <c:extLst>
            <c:ext xmlns:c16="http://schemas.microsoft.com/office/drawing/2014/chart" uri="{C3380CC4-5D6E-409C-BE32-E72D297353CC}">
              <c16:uniqueId val="{00000001-1BD3-4F93-8003-C3880893862A}"/>
            </c:ext>
          </c:extLst>
        </c:ser>
        <c:ser>
          <c:idx val="4"/>
          <c:order val="4"/>
          <c:spPr>
            <a:no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(3)'!$S$72:$AD$72</c:f>
              <c:numCache>
                <c:formatCode>General</c:formatCode>
                <c:ptCount val="12"/>
                <c:pt idx="0">
                  <c:v>0</c:v>
                </c:pt>
                <c:pt idx="1">
                  <c:v>0.98180786113207463</c:v>
                </c:pt>
                <c:pt idx="2">
                  <c:v>0.84604648614030409</c:v>
                </c:pt>
                <c:pt idx="3">
                  <c:v>1.0209250972497608</c:v>
                </c:pt>
                <c:pt idx="4">
                  <c:v>1.0575629361232843</c:v>
                </c:pt>
                <c:pt idx="5">
                  <c:v>0.98902799396174257</c:v>
                </c:pt>
                <c:pt idx="6">
                  <c:v>0.78677552755711977</c:v>
                </c:pt>
                <c:pt idx="7">
                  <c:v>0.83407594537713259</c:v>
                </c:pt>
                <c:pt idx="8">
                  <c:v>0</c:v>
                </c:pt>
                <c:pt idx="9">
                  <c:v>0</c:v>
                </c:pt>
                <c:pt idx="10">
                  <c:v>0</c:v>
                </c:pt>
                <c:pt idx="11">
                  <c:v>0</c:v>
                </c:pt>
              </c:numCache>
            </c:numRef>
          </c:val>
          <c:extLst>
            <c:ext xmlns:c16="http://schemas.microsoft.com/office/drawing/2014/chart" uri="{C3380CC4-5D6E-409C-BE32-E72D297353CC}">
              <c16:uniqueId val="{00000002-1BD3-4F93-8003-C3880893862A}"/>
            </c:ext>
          </c:extLst>
        </c:ser>
        <c:ser>
          <c:idx val="5"/>
          <c:order val="5"/>
          <c:spPr>
            <a:solidFill>
              <a:schemeClr val="accent6"/>
            </a:solidFill>
            <a:ln>
              <a:noFill/>
            </a:ln>
            <a:effectLst/>
          </c:spPr>
          <c:invertIfNegative val="0"/>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(3)'!$S$62:$AD$62</c:f>
              <c:numCache>
                <c:formatCode>General</c:formatCode>
                <c:ptCount val="12"/>
                <c:pt idx="0">
                  <c:v>0</c:v>
                </c:pt>
                <c:pt idx="1">
                  <c:v>0.20350369412585878</c:v>
                </c:pt>
                <c:pt idx="2">
                  <c:v>0.27546395732453477</c:v>
                </c:pt>
                <c:pt idx="3">
                  <c:v>7.2578255598898078E-2</c:v>
                </c:pt>
                <c:pt idx="4">
                  <c:v>6.2775914013593059E-2</c:v>
                </c:pt>
                <c:pt idx="5">
                  <c:v>3.4579877673237558E-3</c:v>
                </c:pt>
                <c:pt idx="6">
                  <c:v>0.14324258119983235</c:v>
                </c:pt>
                <c:pt idx="7">
                  <c:v>3.4305474879357534E-2</c:v>
                </c:pt>
                <c:pt idx="8">
                  <c:v>0</c:v>
                </c:pt>
                <c:pt idx="9">
                  <c:v>0</c:v>
                </c:pt>
                <c:pt idx="10">
                  <c:v>0</c:v>
                </c:pt>
                <c:pt idx="11">
                  <c:v>0</c:v>
                </c:pt>
              </c:numCache>
            </c:numRef>
          </c:val>
          <c:extLst>
            <c:ext xmlns:c16="http://schemas.microsoft.com/office/drawing/2014/chart" uri="{C3380CC4-5D6E-409C-BE32-E72D297353CC}">
              <c16:uniqueId val="{00000003-1BD3-4F93-8003-C3880893862A}"/>
            </c:ext>
          </c:extLst>
        </c:ser>
        <c:dLbls>
          <c:showLegendKey val="0"/>
          <c:showVal val="0"/>
          <c:showCatName val="0"/>
          <c:showSerName val="0"/>
          <c:showPercent val="0"/>
          <c:showBubbleSize val="0"/>
        </c:dLbls>
        <c:gapWidth val="150"/>
        <c:overlap val="100"/>
        <c:axId val="186109952"/>
        <c:axId val="186212928"/>
      </c:barChart>
      <c:lineChart>
        <c:grouping val="standard"/>
        <c:varyColors val="0"/>
        <c:ser>
          <c:idx val="2"/>
          <c:order val="0"/>
          <c:tx>
            <c:strRef>
              <c:f>'S:\Client\Thinkbox\2019\2. Database\Database by campaign\[Thinkbox - Data2Decisions Database by Campaign CONFERENCE 23-05-19.xlsm]Powerpoint (3)'!$R$51</c:f>
              <c:strCache>
                <c:ptCount val="1"/>
                <c:pt idx="0">
                  <c:v>Sales index</c:v>
                </c:pt>
              </c:strCache>
            </c:strRef>
          </c:tx>
          <c:spPr>
            <a:ln w="28575" cap="rnd">
              <a:solidFill>
                <a:schemeClr val="accent3"/>
              </a:solidFill>
              <a:round/>
            </a:ln>
            <a:effectLst/>
          </c:spPr>
          <c:marker>
            <c:symbol val="none"/>
          </c:marker>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(3)'!$S$52:$AD$52</c:f>
              <c:numCache>
                <c:formatCode>General</c:formatCode>
                <c:ptCount val="12"/>
                <c:pt idx="0">
                  <c:v>0.93051902478005921</c:v>
                </c:pt>
                <c:pt idx="1">
                  <c:v>1.1853115552579334</c:v>
                </c:pt>
                <c:pt idx="2">
                  <c:v>1.1215104434648389</c:v>
                </c:pt>
                <c:pt idx="3">
                  <c:v>1.0935033528486588</c:v>
                </c:pt>
                <c:pt idx="4">
                  <c:v>1.1203388501368774</c:v>
                </c:pt>
                <c:pt idx="5">
                  <c:v>0.99248598172906632</c:v>
                </c:pt>
                <c:pt idx="6">
                  <c:v>0.93001810875695212</c:v>
                </c:pt>
                <c:pt idx="7">
                  <c:v>0.86838142025649012</c:v>
                </c:pt>
                <c:pt idx="8">
                  <c:v>0.94225794008780184</c:v>
                </c:pt>
                <c:pt idx="9">
                  <c:v>0.97963996066381187</c:v>
                </c:pt>
                <c:pt idx="10">
                  <c:v>1.0489009738342385</c:v>
                </c:pt>
                <c:pt idx="11">
                  <c:v>0.81241257422395974</c:v>
                </c:pt>
              </c:numCache>
            </c:numRef>
          </c:val>
          <c:smooth val="0"/>
          <c:extLst>
            <c:ext xmlns:c16="http://schemas.microsoft.com/office/drawing/2014/chart" uri="{C3380CC4-5D6E-409C-BE32-E72D297353CC}">
              <c16:uniqueId val="{00000004-1BD3-4F93-8003-C3880893862A}"/>
            </c:ext>
          </c:extLst>
        </c:ser>
        <c:ser>
          <c:idx val="3"/>
          <c:order val="1"/>
          <c:tx>
            <c:strRef>
              <c:f>'S:\Client\Thinkbox\2019\2. Database\Database by campaign\[Thinkbox - Data2Decisions Database by Campaign CONFERENCE 23-05-19.xlsm]Powerpoint (3)'!$R$49</c:f>
              <c:strCache>
                <c:ptCount val="1"/>
                <c:pt idx="0">
                  <c:v>TV cost index</c:v>
                </c:pt>
              </c:strCache>
            </c:strRef>
          </c:tx>
          <c:spPr>
            <a:ln w="28575" cap="rnd">
              <a:solidFill>
                <a:schemeClr val="accent4"/>
              </a:solidFill>
              <a:round/>
            </a:ln>
            <a:effectLst/>
          </c:spPr>
          <c:marker>
            <c:symbol val="none"/>
          </c:marker>
          <c:cat>
            <c:strRef>
              <c:f>'[1]Base sales seasonality'!$D$197:$O$197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'[1]Powerpoint (3)'!$S$49:$AD$49</c:f>
              <c:numCache>
                <c:formatCode>General</c:formatCode>
                <c:ptCount val="12"/>
                <c:pt idx="0">
                  <c:v>0.93341077291207963</c:v>
                </c:pt>
                <c:pt idx="1">
                  <c:v>0.98180786113207463</c:v>
                </c:pt>
                <c:pt idx="2">
                  <c:v>0.84604648614030409</c:v>
                </c:pt>
                <c:pt idx="3">
                  <c:v>1.0209250972497608</c:v>
                </c:pt>
                <c:pt idx="4">
                  <c:v>1.0575629361232843</c:v>
                </c:pt>
                <c:pt idx="5">
                  <c:v>0.98902799396174257</c:v>
                </c:pt>
                <c:pt idx="6">
                  <c:v>0.78677552755711977</c:v>
                </c:pt>
                <c:pt idx="7">
                  <c:v>0.83407594537713259</c:v>
                </c:pt>
                <c:pt idx="8">
                  <c:v>1.2392389726189712</c:v>
                </c:pt>
                <c:pt idx="9">
                  <c:v>1.174330422590544</c:v>
                </c:pt>
                <c:pt idx="10">
                  <c:v>1.2122115198456302</c:v>
                </c:pt>
                <c:pt idx="11">
                  <c:v>0.92458646449135817</c:v>
                </c:pt>
              </c:numCache>
            </c:numRef>
          </c:val>
          <c:smooth val="0"/>
          <c:extLst>
            <c:ext xmlns:c16="http://schemas.microsoft.com/office/drawing/2014/chart" uri="{C3380CC4-5D6E-409C-BE32-E72D297353CC}">
              <c16:uniqueId val="{00000005-1BD3-4F93-8003-C3880893862A}"/>
            </c:ext>
          </c:extLst>
        </c:ser>
        <c:dLbls>
          <c:showLegendKey val="0"/>
          <c:showVal val="0"/>
          <c:showCatName val="0"/>
          <c:showSerName val="0"/>
          <c:showPercent val="0"/>
          <c:showBubbleSize val="0"/>
        </c:dLbls>
        <c:marker val="1"/>
        <c:smooth val="0"/>
        <c:axId val="186109952"/>
        <c:axId val="186212928"/>
      </c:lineChart>
      <c:catAx>
        <c:axId val="18610995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crossAx val="186212928"/>
        <c:crosses val="autoZero"/>
        <c:auto val="1"/>
        <c:lblAlgn val="ctr"/>
        <c:lblOffset val="100"/>
        <c:noMultiLvlLbl val="0"/>
      </c:catAx>
      <c:valAx>
        <c:axId val="186212928"/>
        <c:scaling>
          <c:orientation val="minMax"/>
          <c:min val="0.60000000000000009"/>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109952"/>
        <c:crosses val="autoZero"/>
        <c:crossBetween val="between"/>
        <c:majorUnit val="0.2"/>
        <c:minorUnit val="0.2"/>
      </c:val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ayout>
        <c:manualLayout>
          <c:xMode val="edge"/>
          <c:yMode val="edge"/>
          <c:x val="0.70083979123340867"/>
          <c:y val="0.80244515405811079"/>
          <c:w val="0.25470697613638998"/>
          <c:h val="0.1428885595336829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0.03197</cdr:x>
      <cdr:y>0.37063</cdr:y>
    </cdr:from>
    <cdr:to>
      <cdr:x>0.09757</cdr:x>
      <cdr:y>0.4638</cdr:y>
    </cdr:to>
    <cdr:sp macro="" textlink="">
      <cdr:nvSpPr>
        <cdr:cNvPr id="3" name="Rectangle 2">
          <a:extLst xmlns:a="http://schemas.openxmlformats.org/drawingml/2006/main">
            <a:ext uri="{FF2B5EF4-FFF2-40B4-BE49-F238E27FC236}">
              <a16:creationId xmlns:a16="http://schemas.microsoft.com/office/drawing/2014/main" id="{AE19E137-375C-410F-8233-F59F47566D86}"/>
            </a:ext>
          </a:extLst>
        </cdr:cNvPr>
        <cdr:cNvSpPr/>
      </cdr:nvSpPr>
      <cdr:spPr>
        <a:xfrm xmlns:a="http://schemas.openxmlformats.org/drawingml/2006/main">
          <a:off x="332215" y="1224416"/>
          <a:ext cx="681597"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b="1" dirty="0">
              <a:latin typeface="Arial" panose="020B0604020202020204" pitchFamily="34" charset="0"/>
              <a:ea typeface="+mj-ea"/>
              <a:cs typeface="Arial" panose="020B0604020202020204" pitchFamily="34" charset="0"/>
            </a:rPr>
            <a:t>£2.5M</a:t>
          </a:r>
        </a:p>
      </cdr:txBody>
    </cdr:sp>
  </cdr:relSizeAnchor>
  <cdr:relSizeAnchor xmlns:cdr="http://schemas.openxmlformats.org/drawingml/2006/chartDrawing">
    <cdr:from>
      <cdr:x>0.03052</cdr:x>
      <cdr:y>0.47274</cdr:y>
    </cdr:from>
    <cdr:to>
      <cdr:x>0.09611</cdr:x>
      <cdr:y>0.5659</cdr:y>
    </cdr:to>
    <cdr:sp macro="" textlink="">
      <cdr:nvSpPr>
        <cdr:cNvPr id="4" name="Rectangle 3">
          <a:extLst xmlns:a="http://schemas.openxmlformats.org/drawingml/2006/main">
            <a:ext uri="{FF2B5EF4-FFF2-40B4-BE49-F238E27FC236}">
              <a16:creationId xmlns:a16="http://schemas.microsoft.com/office/drawing/2014/main" id="{92A54D6D-6FD4-4587-B728-ADECDE0B3DF6}"/>
            </a:ext>
          </a:extLst>
        </cdr:cNvPr>
        <cdr:cNvSpPr/>
      </cdr:nvSpPr>
      <cdr:spPr>
        <a:xfrm xmlns:a="http://schemas.openxmlformats.org/drawingml/2006/main">
          <a:off x="317128" y="1561729"/>
          <a:ext cx="681597"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lgn="l" defTabSz="914400" rtl="0" eaLnBrk="1" latinLnBrk="0" hangingPunct="1"/>
          <a:r>
            <a:rPr lang="en-GB" sz="1400" b="1" kern="1200" dirty="0">
              <a:solidFill>
                <a:schemeClr val="tx1"/>
              </a:solidFill>
              <a:latin typeface="Arial" panose="020B0604020202020204" pitchFamily="34" charset="0"/>
              <a:ea typeface="+mj-ea"/>
              <a:cs typeface="Arial" panose="020B0604020202020204" pitchFamily="34" charset="0"/>
            </a:rPr>
            <a:t>£2.0M</a:t>
          </a:r>
        </a:p>
      </cdr:txBody>
    </cdr:sp>
  </cdr:relSizeAnchor>
  <cdr:relSizeAnchor xmlns:cdr="http://schemas.openxmlformats.org/drawingml/2006/chartDrawing">
    <cdr:from>
      <cdr:x>0.03051</cdr:x>
      <cdr:y>0.58555</cdr:y>
    </cdr:from>
    <cdr:to>
      <cdr:x>0.0961</cdr:x>
      <cdr:y>0.67871</cdr:y>
    </cdr:to>
    <cdr:sp macro="" textlink="">
      <cdr:nvSpPr>
        <cdr:cNvPr id="5" name="Rectangle 4">
          <a:extLst xmlns:a="http://schemas.openxmlformats.org/drawingml/2006/main">
            <a:ext uri="{FF2B5EF4-FFF2-40B4-BE49-F238E27FC236}">
              <a16:creationId xmlns:a16="http://schemas.microsoft.com/office/drawing/2014/main" id="{7C1A41D6-8937-4E65-9D86-B94D90FBEA43}"/>
            </a:ext>
          </a:extLst>
        </cdr:cNvPr>
        <cdr:cNvSpPr/>
      </cdr:nvSpPr>
      <cdr:spPr>
        <a:xfrm xmlns:a="http://schemas.openxmlformats.org/drawingml/2006/main">
          <a:off x="316994" y="1934409"/>
          <a:ext cx="681597"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lgn="l" defTabSz="914400" rtl="0" eaLnBrk="1" latinLnBrk="0" hangingPunct="1"/>
          <a:r>
            <a:rPr lang="en-GB" sz="1400" b="1" kern="1200" dirty="0">
              <a:solidFill>
                <a:schemeClr val="tx1"/>
              </a:solidFill>
              <a:latin typeface="Arial" panose="020B0604020202020204" pitchFamily="34" charset="0"/>
              <a:ea typeface="+mj-ea"/>
              <a:cs typeface="Arial" panose="020B0604020202020204" pitchFamily="34" charset="0"/>
            </a:rPr>
            <a:t>£1.5M</a:t>
          </a:r>
        </a:p>
      </cdr:txBody>
    </cdr:sp>
  </cdr:relSizeAnchor>
  <cdr:relSizeAnchor xmlns:cdr="http://schemas.openxmlformats.org/drawingml/2006/chartDrawing">
    <cdr:from>
      <cdr:x>0.02959</cdr:x>
      <cdr:y>0.69965</cdr:y>
    </cdr:from>
    <cdr:to>
      <cdr:x>0.09519</cdr:x>
      <cdr:y>0.79282</cdr:y>
    </cdr:to>
    <cdr:sp macro="" textlink="">
      <cdr:nvSpPr>
        <cdr:cNvPr id="6" name="Rectangle 5">
          <a:extLst xmlns:a="http://schemas.openxmlformats.org/drawingml/2006/main">
            <a:ext uri="{FF2B5EF4-FFF2-40B4-BE49-F238E27FC236}">
              <a16:creationId xmlns:a16="http://schemas.microsoft.com/office/drawing/2014/main" id="{CE5E0686-E330-49E6-BAF9-8E95C7BAC48A}"/>
            </a:ext>
          </a:extLst>
        </cdr:cNvPr>
        <cdr:cNvSpPr/>
      </cdr:nvSpPr>
      <cdr:spPr>
        <a:xfrm xmlns:a="http://schemas.openxmlformats.org/drawingml/2006/main">
          <a:off x="307521" y="2311356"/>
          <a:ext cx="681597"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lgn="l" defTabSz="914400" rtl="0" eaLnBrk="1" latinLnBrk="0" hangingPunct="1"/>
          <a:r>
            <a:rPr lang="en-GB" sz="1400" b="1" kern="1200" dirty="0">
              <a:solidFill>
                <a:schemeClr val="tx1"/>
              </a:solidFill>
              <a:latin typeface="Arial" panose="020B0604020202020204" pitchFamily="34" charset="0"/>
              <a:ea typeface="+mj-ea"/>
              <a:cs typeface="Arial" panose="020B0604020202020204" pitchFamily="34" charset="0"/>
            </a:rPr>
            <a:t>£1.0M</a:t>
          </a:r>
        </a:p>
      </cdr:txBody>
    </cdr:sp>
  </cdr:relSizeAnchor>
  <cdr:relSizeAnchor xmlns:cdr="http://schemas.openxmlformats.org/drawingml/2006/chartDrawing">
    <cdr:from>
      <cdr:x>0.03117</cdr:x>
      <cdr:y>0.80064</cdr:y>
    </cdr:from>
    <cdr:to>
      <cdr:x>0.09676</cdr:x>
      <cdr:y>0.8938</cdr:y>
    </cdr:to>
    <cdr:sp macro="" textlink="">
      <cdr:nvSpPr>
        <cdr:cNvPr id="7" name="Rectangle 6">
          <a:extLst xmlns:a="http://schemas.openxmlformats.org/drawingml/2006/main">
            <a:ext uri="{FF2B5EF4-FFF2-40B4-BE49-F238E27FC236}">
              <a16:creationId xmlns:a16="http://schemas.microsoft.com/office/drawing/2014/main" id="{AD44F026-EDC7-497D-A3CF-F9C3463FDEFA}"/>
            </a:ext>
          </a:extLst>
        </cdr:cNvPr>
        <cdr:cNvSpPr/>
      </cdr:nvSpPr>
      <cdr:spPr>
        <a:xfrm xmlns:a="http://schemas.openxmlformats.org/drawingml/2006/main">
          <a:off x="323841" y="2644982"/>
          <a:ext cx="681597"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lgn="l" defTabSz="914400" rtl="0" eaLnBrk="1" latinLnBrk="0" hangingPunct="1"/>
          <a:r>
            <a:rPr lang="en-GB" sz="1400" b="1" kern="1200" dirty="0">
              <a:solidFill>
                <a:schemeClr val="tx1"/>
              </a:solidFill>
              <a:latin typeface="Arial" panose="020B0604020202020204" pitchFamily="34" charset="0"/>
              <a:ea typeface="+mj-ea"/>
              <a:cs typeface="Arial" panose="020B0604020202020204" pitchFamily="34" charset="0"/>
            </a:rPr>
            <a:t>£0.5M</a:t>
          </a:r>
        </a:p>
      </cdr:txBody>
    </cdr:sp>
  </cdr:relSizeAnchor>
  <cdr:relSizeAnchor xmlns:cdr="http://schemas.openxmlformats.org/drawingml/2006/chartDrawing">
    <cdr:from>
      <cdr:x>0.01729</cdr:x>
      <cdr:y>0.21764</cdr:y>
    </cdr:from>
    <cdr:to>
      <cdr:x>0.1125</cdr:x>
      <cdr:y>0.31081</cdr:y>
    </cdr:to>
    <cdr:sp macro="" textlink="">
      <cdr:nvSpPr>
        <cdr:cNvPr id="8" name="Rectangle 7">
          <a:extLst xmlns:a="http://schemas.openxmlformats.org/drawingml/2006/main">
            <a:ext uri="{FF2B5EF4-FFF2-40B4-BE49-F238E27FC236}">
              <a16:creationId xmlns:a16="http://schemas.microsoft.com/office/drawing/2014/main" id="{B6E7BDA6-5A50-4B1C-92D4-65998AD14D76}"/>
            </a:ext>
          </a:extLst>
        </cdr:cNvPr>
        <cdr:cNvSpPr/>
      </cdr:nvSpPr>
      <cdr:spPr>
        <a:xfrm xmlns:a="http://schemas.openxmlformats.org/drawingml/2006/main">
          <a:off x="179659" y="718999"/>
          <a:ext cx="989373"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b="1" dirty="0">
              <a:latin typeface="Arial" panose="020B0604020202020204" pitchFamily="34" charset="0"/>
              <a:ea typeface="+mj-ea"/>
              <a:cs typeface="Arial" panose="020B0604020202020204" pitchFamily="34" charset="0"/>
            </a:rPr>
            <a:t>TV spend</a:t>
          </a:r>
        </a:p>
      </cdr:txBody>
    </cdr:sp>
  </cdr:relSizeAnchor>
</c:userShapes>
</file>

<file path=ppt/drawings/drawing2.xml><?xml version="1.0" encoding="utf-8"?>
<c:userShapes xmlns:c="http://schemas.openxmlformats.org/drawingml/2006/chart">
  <cdr:relSizeAnchor xmlns:cdr="http://schemas.openxmlformats.org/drawingml/2006/chartDrawing">
    <cdr:from>
      <cdr:x>0.12419</cdr:x>
      <cdr:y>0.26637</cdr:y>
    </cdr:from>
    <cdr:to>
      <cdr:x>0.55031</cdr:x>
      <cdr:y>0.32559</cdr:y>
    </cdr:to>
    <cdr:sp macro="" textlink="">
      <cdr:nvSpPr>
        <cdr:cNvPr id="2" name="Rectangle 1">
          <a:extLst xmlns:a="http://schemas.openxmlformats.org/drawingml/2006/main">
            <a:ext uri="{FF2B5EF4-FFF2-40B4-BE49-F238E27FC236}">
              <a16:creationId xmlns:a16="http://schemas.microsoft.com/office/drawing/2014/main" id="{8FA1E8CB-F185-44B8-9BF7-02473685EAD1}"/>
            </a:ext>
          </a:extLst>
        </cdr:cNvPr>
        <cdr:cNvSpPr/>
      </cdr:nvSpPr>
      <cdr:spPr>
        <a:xfrm xmlns:a="http://schemas.openxmlformats.org/drawingml/2006/main">
          <a:off x="694790" y="1384473"/>
          <a:ext cx="2383826" cy="307777"/>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a:spAutoFit/>
        </a:bodyPr>
        <a:lstStyle xmlns:a="http://schemas.openxmlformats.org/drawingml/2006/main">
          <a:defPPr>
            <a:defRPr lang="en-GB"/>
          </a:defPPr>
          <a:lvl1pPr algn="l" rtl="0" fontAlgn="base">
            <a:spcBef>
              <a:spcPct val="0"/>
            </a:spcBef>
            <a:spcAft>
              <a:spcPct val="0"/>
            </a:spcAft>
            <a:defRPr sz="2500" kern="1200">
              <a:solidFill>
                <a:schemeClr val="tx1"/>
              </a:solidFill>
              <a:latin typeface="Arial" charset="0"/>
              <a:ea typeface="+mn-ea"/>
              <a:cs typeface="+mn-cs"/>
            </a:defRPr>
          </a:lvl1pPr>
          <a:lvl2pPr marL="457200" algn="l" rtl="0" fontAlgn="base">
            <a:spcBef>
              <a:spcPct val="0"/>
            </a:spcBef>
            <a:spcAft>
              <a:spcPct val="0"/>
            </a:spcAft>
            <a:defRPr sz="2500" kern="1200">
              <a:solidFill>
                <a:schemeClr val="tx1"/>
              </a:solidFill>
              <a:latin typeface="Arial" charset="0"/>
              <a:ea typeface="+mn-ea"/>
              <a:cs typeface="+mn-cs"/>
            </a:defRPr>
          </a:lvl2pPr>
          <a:lvl3pPr marL="914400" algn="l" rtl="0" fontAlgn="base">
            <a:spcBef>
              <a:spcPct val="0"/>
            </a:spcBef>
            <a:spcAft>
              <a:spcPct val="0"/>
            </a:spcAft>
            <a:defRPr sz="2500" kern="1200">
              <a:solidFill>
                <a:schemeClr val="tx1"/>
              </a:solidFill>
              <a:latin typeface="Arial" charset="0"/>
              <a:ea typeface="+mn-ea"/>
              <a:cs typeface="+mn-cs"/>
            </a:defRPr>
          </a:lvl3pPr>
          <a:lvl4pPr marL="1371600" algn="l" rtl="0" fontAlgn="base">
            <a:spcBef>
              <a:spcPct val="0"/>
            </a:spcBef>
            <a:spcAft>
              <a:spcPct val="0"/>
            </a:spcAft>
            <a:defRPr sz="2500" kern="1200">
              <a:solidFill>
                <a:schemeClr val="tx1"/>
              </a:solidFill>
              <a:latin typeface="Arial" charset="0"/>
              <a:ea typeface="+mn-ea"/>
              <a:cs typeface="+mn-cs"/>
            </a:defRPr>
          </a:lvl4pPr>
          <a:lvl5pPr marL="1828800" algn="l" rtl="0" fontAlgn="base">
            <a:spcBef>
              <a:spcPct val="0"/>
            </a:spcBef>
            <a:spcAft>
              <a:spcPct val="0"/>
            </a:spcAft>
            <a:defRPr sz="2500" kern="1200">
              <a:solidFill>
                <a:schemeClr val="tx1"/>
              </a:solidFill>
              <a:latin typeface="Arial" charset="0"/>
              <a:ea typeface="+mn-ea"/>
              <a:cs typeface="+mn-cs"/>
            </a:defRPr>
          </a:lvl5pPr>
          <a:lvl6pPr marL="2286000" algn="l" defTabSz="914400" rtl="0" eaLnBrk="1" latinLnBrk="0" hangingPunct="1">
            <a:defRPr sz="2500" kern="1200">
              <a:solidFill>
                <a:schemeClr val="tx1"/>
              </a:solidFill>
              <a:latin typeface="Arial" charset="0"/>
              <a:ea typeface="+mn-ea"/>
              <a:cs typeface="+mn-cs"/>
            </a:defRPr>
          </a:lvl6pPr>
          <a:lvl7pPr marL="2743200" algn="l" defTabSz="914400" rtl="0" eaLnBrk="1" latinLnBrk="0" hangingPunct="1">
            <a:defRPr sz="2500" kern="1200">
              <a:solidFill>
                <a:schemeClr val="tx1"/>
              </a:solidFill>
              <a:latin typeface="Arial" charset="0"/>
              <a:ea typeface="+mn-ea"/>
              <a:cs typeface="+mn-cs"/>
            </a:defRPr>
          </a:lvl7pPr>
          <a:lvl8pPr marL="3200400" algn="l" defTabSz="914400" rtl="0" eaLnBrk="1" latinLnBrk="0" hangingPunct="1">
            <a:defRPr sz="2500" kern="1200">
              <a:solidFill>
                <a:schemeClr val="tx1"/>
              </a:solidFill>
              <a:latin typeface="Arial" charset="0"/>
              <a:ea typeface="+mn-ea"/>
              <a:cs typeface="+mn-cs"/>
            </a:defRPr>
          </a:lvl8pPr>
          <a:lvl9pPr marL="3657600" algn="l" defTabSz="914400" rtl="0" eaLnBrk="1" latinLnBrk="0" hangingPunct="1">
            <a:defRPr sz="2500" kern="1200">
              <a:solidFill>
                <a:schemeClr val="tx1"/>
              </a:solidFill>
              <a:latin typeface="Arial" charset="0"/>
              <a:ea typeface="+mn-ea"/>
              <a:cs typeface="+mn-cs"/>
            </a:defRPr>
          </a:lvl9pPr>
        </a:lstStyle>
        <a:p xmlns:a="http://schemas.openxmlformats.org/drawingml/2006/main">
          <a:pPr algn="ctr"/>
          <a:r>
            <a:rPr lang="en-GB" sz="1400" b="1" dirty="0">
              <a:latin typeface="+mj-lt"/>
            </a:rPr>
            <a:t>Avg. revenue ROI = 6.3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9A041-A210-4CED-BF91-B2C19B2CD1BC}" type="datetimeFigureOut">
              <a:rPr lang="en-GB" smtClean="0"/>
              <a:t>30/08/2019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3640A-FFD2-4570-BA73-C3DE468201FC}" type="slidenum">
              <a:rPr lang="en-GB" smtClean="0"/>
              <a:t>‹#›</a:t>
            </a:fld>
            <a:endParaRPr lang="en-GB" dirty="0"/>
          </a:p>
        </p:txBody>
      </p:sp>
    </p:spTree>
    <p:extLst>
      <p:ext uri="{BB962C8B-B14F-4D97-AF65-F5344CB8AC3E}">
        <p14:creationId xmlns:p14="http://schemas.microsoft.com/office/powerpoint/2010/main" val="312062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3640A-FFD2-4570-BA73-C3DE468201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900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lower budgets a ‘burst’ strategy is optimal as priority weeks to be on air with a TV campaign should be based on seasonal peaks and lower TV costs</a:t>
            </a:r>
          </a:p>
          <a:p>
            <a:endParaRPr lang="en-GB" dirty="0"/>
          </a:p>
          <a:p>
            <a:r>
              <a:rPr lang="en-GB" dirty="0"/>
              <a:t>However, as the budget increases it is better to move towards a continuity strategy adding in more weeks of TV – this is to avoid diminishing returns</a:t>
            </a:r>
          </a:p>
          <a:p>
            <a:endParaRPr lang="en-GB" dirty="0"/>
          </a:p>
        </p:txBody>
      </p:sp>
      <p:sp>
        <p:nvSpPr>
          <p:cNvPr id="4" name="Slide Number Placeholder 3"/>
          <p:cNvSpPr>
            <a:spLocks noGrp="1"/>
          </p:cNvSpPr>
          <p:nvPr>
            <p:ph type="sldNum" sz="quarter" idx="5"/>
          </p:nvPr>
        </p:nvSpPr>
        <p:spPr/>
        <p:txBody>
          <a:bodyPr/>
          <a:lstStyle/>
          <a:p>
            <a:fld id="{B7F12BC6-4143-48C3-A7AB-B23B803D0FD0}" type="slidenum">
              <a:rPr lang="en-GB" smtClean="0"/>
              <a:t>10</a:t>
            </a:fld>
            <a:endParaRPr lang="en-GB" dirty="0"/>
          </a:p>
        </p:txBody>
      </p:sp>
    </p:spTree>
    <p:extLst>
      <p:ext uri="{BB962C8B-B14F-4D97-AF65-F5344CB8AC3E}">
        <p14:creationId xmlns:p14="http://schemas.microsoft.com/office/powerpoint/2010/main" val="99166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Times New Roman" pitchFamily="18" charset="0"/>
                <a:ea typeface="+mn-ea"/>
                <a:cs typeface="+mn-cs"/>
              </a:rPr>
              <a:t>When considering TV for the first time, the primary objective of my TV ad creative should be to increase brand awareness/familiarity. As the brand becomes ‘top of mind’ for more people, subsequent activation campaigns will become more effective.</a:t>
            </a:r>
          </a:p>
          <a:p>
            <a:endParaRPr lang="en-GB" dirty="0"/>
          </a:p>
        </p:txBody>
      </p:sp>
      <p:sp>
        <p:nvSpPr>
          <p:cNvPr id="4" name="Slide Number Placeholder 3"/>
          <p:cNvSpPr>
            <a:spLocks noGrp="1"/>
          </p:cNvSpPr>
          <p:nvPr>
            <p:ph type="sldNum" sz="quarter" idx="5"/>
          </p:nvPr>
        </p:nvSpPr>
        <p:spPr/>
        <p:txBody>
          <a:bodyPr/>
          <a:lstStyle/>
          <a:p>
            <a:fld id="{B7F12BC6-4143-48C3-A7AB-B23B803D0FD0}" type="slidenum">
              <a:rPr lang="en-GB" smtClean="0"/>
              <a:t>11</a:t>
            </a:fld>
            <a:endParaRPr lang="en-GB" dirty="0"/>
          </a:p>
        </p:txBody>
      </p:sp>
    </p:spTree>
    <p:extLst>
      <p:ext uri="{BB962C8B-B14F-4D97-AF65-F5344CB8AC3E}">
        <p14:creationId xmlns:p14="http://schemas.microsoft.com/office/powerpoint/2010/main" val="257943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1"/>
              </a:buClr>
              <a:buFont typeface="Arial" panose="020B0604020202020204" pitchFamily="34" charset="0"/>
              <a:buNone/>
              <a:defRPr/>
            </a:pPr>
            <a:r>
              <a:rPr lang="en-GB" b="0" dirty="0">
                <a:cs typeface="Helvetica Neue Light"/>
              </a:rPr>
              <a:t>For smaller brands, shorter length TV ads are most effective. In particular, 20” ads which provide enough time to build awareness. Shorter 10” cut downs can be effective as sustaining effects or delivering a very simple message.</a:t>
            </a:r>
          </a:p>
        </p:txBody>
      </p:sp>
      <p:sp>
        <p:nvSpPr>
          <p:cNvPr id="4" name="Slide Number Placeholder 3"/>
          <p:cNvSpPr>
            <a:spLocks noGrp="1"/>
          </p:cNvSpPr>
          <p:nvPr>
            <p:ph type="sldNum" sz="quarter" idx="5"/>
          </p:nvPr>
        </p:nvSpPr>
        <p:spPr/>
        <p:txBody>
          <a:bodyPr/>
          <a:lstStyle/>
          <a:p>
            <a:fld id="{B7F12BC6-4143-48C3-A7AB-B23B803D0FD0}" type="slidenum">
              <a:rPr lang="en-GB" smtClean="0"/>
              <a:t>12</a:t>
            </a:fld>
            <a:endParaRPr lang="en-GB" dirty="0"/>
          </a:p>
        </p:txBody>
      </p:sp>
    </p:spTree>
    <p:extLst>
      <p:ext uri="{BB962C8B-B14F-4D97-AF65-F5344CB8AC3E}">
        <p14:creationId xmlns:p14="http://schemas.microsoft.com/office/powerpoint/2010/main" val="2083078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TV has a 66% share of spend but drives 80% of the advertising generated revenue.</a:t>
            </a:r>
          </a:p>
          <a:p>
            <a:endParaRPr lang="en-GB" dirty="0"/>
          </a:p>
          <a:p>
            <a:r>
              <a:rPr lang="en-GB" dirty="0"/>
              <a:t>This is due to two factors – the high ROI for TV and the fact that it can deliver scale without saturating.</a:t>
            </a:r>
          </a:p>
          <a:p>
            <a:endParaRPr lang="en-GB" dirty="0"/>
          </a:p>
          <a:p>
            <a:r>
              <a:rPr lang="en-GB" dirty="0"/>
              <a:t>Once again this demonstrates the key role of TV for advertisers to drive brand growth.</a:t>
            </a:r>
          </a:p>
          <a:p>
            <a:endParaRPr lang="en-GB" dirty="0"/>
          </a:p>
        </p:txBody>
      </p:sp>
      <p:sp>
        <p:nvSpPr>
          <p:cNvPr id="4" name="Slide Number Placeholder 3"/>
          <p:cNvSpPr>
            <a:spLocks noGrp="1"/>
          </p:cNvSpPr>
          <p:nvPr>
            <p:ph type="sldNum" sz="quarter" idx="5"/>
          </p:nvPr>
        </p:nvSpPr>
        <p:spPr/>
        <p:txBody>
          <a:bodyPr/>
          <a:lstStyle/>
          <a:p>
            <a:fld id="{B7F12BC6-4143-48C3-A7AB-B23B803D0FD0}" type="slidenum">
              <a:rPr lang="en-GB" smtClean="0"/>
              <a:t>13</a:t>
            </a:fld>
            <a:endParaRPr lang="en-GB" dirty="0"/>
          </a:p>
        </p:txBody>
      </p:sp>
    </p:spTree>
    <p:extLst>
      <p:ext uri="{BB962C8B-B14F-4D97-AF65-F5344CB8AC3E}">
        <p14:creationId xmlns:p14="http://schemas.microsoft.com/office/powerpoint/2010/main" val="374453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TV starts delivering results from week 1 of the campaign, and generally up to 3-6 months after the end of the campaign</a:t>
            </a:r>
          </a:p>
          <a:p>
            <a:endParaRPr lang="en-GB" dirty="0"/>
          </a:p>
        </p:txBody>
      </p:sp>
      <p:sp>
        <p:nvSpPr>
          <p:cNvPr id="4" name="Slide Number Placeholder 3"/>
          <p:cNvSpPr>
            <a:spLocks noGrp="1"/>
          </p:cNvSpPr>
          <p:nvPr>
            <p:ph type="sldNum" sz="quarter" idx="5"/>
          </p:nvPr>
        </p:nvSpPr>
        <p:spPr/>
        <p:txBody>
          <a:bodyPr/>
          <a:lstStyle/>
          <a:p>
            <a:fld id="{B7F12BC6-4143-48C3-A7AB-B23B803D0FD0}" type="slidenum">
              <a:rPr lang="en-GB" smtClean="0"/>
              <a:t>14</a:t>
            </a:fld>
            <a:endParaRPr lang="en-GB" dirty="0"/>
          </a:p>
        </p:txBody>
      </p:sp>
    </p:spTree>
    <p:extLst>
      <p:ext uri="{BB962C8B-B14F-4D97-AF65-F5344CB8AC3E}">
        <p14:creationId xmlns:p14="http://schemas.microsoft.com/office/powerpoint/2010/main" val="216151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TV is a key channel for delivering both short term and sustained effects</a:t>
            </a:r>
          </a:p>
          <a:p>
            <a:endParaRPr lang="en-GB" dirty="0"/>
          </a:p>
          <a:p>
            <a:r>
              <a:rPr lang="en-GB" dirty="0"/>
              <a:t>Small advertisers can confidently invest in TV to help them drive growth.</a:t>
            </a:r>
          </a:p>
          <a:p>
            <a:endParaRPr lang="en-GB" dirty="0"/>
          </a:p>
        </p:txBody>
      </p:sp>
      <p:sp>
        <p:nvSpPr>
          <p:cNvPr id="4" name="Slide Number Placeholder 3"/>
          <p:cNvSpPr>
            <a:spLocks noGrp="1"/>
          </p:cNvSpPr>
          <p:nvPr>
            <p:ph type="sldNum" sz="quarter" idx="5"/>
          </p:nvPr>
        </p:nvSpPr>
        <p:spPr/>
        <p:txBody>
          <a:bodyPr/>
          <a:lstStyle/>
          <a:p>
            <a:fld id="{B7F12BC6-4143-48C3-A7AB-B23B803D0FD0}" type="slidenum">
              <a:rPr lang="en-GB" smtClean="0"/>
              <a:t>15</a:t>
            </a:fld>
            <a:endParaRPr lang="en-GB" dirty="0"/>
          </a:p>
        </p:txBody>
      </p:sp>
    </p:spTree>
    <p:extLst>
      <p:ext uri="{BB962C8B-B14F-4D97-AF65-F5344CB8AC3E}">
        <p14:creationId xmlns:p14="http://schemas.microsoft.com/office/powerpoint/2010/main" val="91286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So if you have got a smaller budget, there are lots of things you can do to make the most of it </a:t>
            </a:r>
            <a:r>
              <a:rPr lang="en-GB" baseline="0" dirty="0"/>
              <a:t> </a:t>
            </a:r>
          </a:p>
          <a:p>
            <a:r>
              <a:rPr lang="en-GB" dirty="0"/>
              <a:t>The first thing you could think about is </a:t>
            </a:r>
            <a:r>
              <a:rPr lang="en-GB" b="1" dirty="0"/>
              <a:t>concentrating</a:t>
            </a:r>
            <a:r>
              <a:rPr lang="en-GB" b="1" baseline="0" dirty="0"/>
              <a:t> your efforts</a:t>
            </a:r>
            <a:r>
              <a:rPr lang="en-GB" baseline="0" dirty="0"/>
              <a:t>. This could mean advertising in one particular region,  at a specific time of day or by targeting a tight audience so your campaign feels big in a smaller space. </a:t>
            </a:r>
            <a:r>
              <a:rPr lang="en-GB" dirty="0"/>
              <a:t>The second thing you could think about is </a:t>
            </a:r>
            <a:r>
              <a:rPr lang="en-GB" b="1" dirty="0"/>
              <a:t>making y</a:t>
            </a:r>
            <a:r>
              <a:rPr lang="en-GB" b="1" baseline="0" dirty="0"/>
              <a:t>our money go further</a:t>
            </a:r>
            <a:r>
              <a:rPr lang="en-GB" baseline="0" dirty="0"/>
              <a:t>. This could be done by using shorter time lengths, cheaper day-parts or by advertising in months when the cost of TV is lower. Another option is to look at </a:t>
            </a:r>
            <a:r>
              <a:rPr lang="en-GB" b="1" baseline="0" dirty="0"/>
              <a:t>non spot options</a:t>
            </a:r>
            <a:r>
              <a:rPr lang="en-GB" baseline="0" dirty="0"/>
              <a:t>. Often, sponsorship, competitions or product placement can also be a really cost effective way of getting on TV </a:t>
            </a:r>
          </a:p>
          <a:p>
            <a:r>
              <a:rPr lang="en-GB" baseline="0" dirty="0"/>
              <a:t>Finally, it’s worth </a:t>
            </a:r>
            <a:r>
              <a:rPr lang="en-GB" b="1" baseline="0" dirty="0"/>
              <a:t>exploring any incentives </a:t>
            </a:r>
            <a:r>
              <a:rPr lang="en-GB" baseline="0" dirty="0"/>
              <a:t>from the broadcasters. If you are a new to TV advertiser, there’s a good chance that you will be able to negotiate a discounted price as broadcasters are always trying to encourage new brands on to TV. They know TV works so once you’ve tried TV, there’s a good chance you’ll be back for more so it’s worth them incentivising new brands to get them on to TV.  TV companies can help make the ad for you as they have all the facilities to do this and also the expertise. In addition, it’s worth exploring other business models. </a:t>
            </a:r>
          </a:p>
          <a:p>
            <a:endParaRPr lang="en-GB" baseline="0" dirty="0"/>
          </a:p>
          <a:p>
            <a:pPr marL="0" indent="0">
              <a:buNone/>
            </a:pPr>
            <a:endParaRPr lang="en-GB" baseline="0" dirty="0"/>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13A2-D920-4735-8201-3F799BD60F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95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research: 17 research participants (6 x advertisers / 6 x media agencies / 3 x broadcasters / 2 x campaign optimisation specialists)</a:t>
            </a:r>
          </a:p>
          <a:p>
            <a:endParaRPr lang="en-GB" dirty="0"/>
          </a:p>
          <a:p>
            <a:r>
              <a:rPr lang="en-GB" dirty="0"/>
              <a:t>D2D: 78 brands and 300+ TV campaigns.</a:t>
            </a:r>
          </a:p>
          <a:p>
            <a:r>
              <a:rPr lang="en-GB" dirty="0"/>
              <a:t>45 x FMCG brands</a:t>
            </a:r>
          </a:p>
          <a:p>
            <a:r>
              <a:rPr lang="en-GB" dirty="0"/>
              <a:t>20 x Retail brands</a:t>
            </a:r>
          </a:p>
          <a:p>
            <a:r>
              <a:rPr lang="en-GB" dirty="0"/>
              <a:t>7 x finance brands</a:t>
            </a:r>
          </a:p>
          <a:p>
            <a:r>
              <a:rPr lang="en-GB" dirty="0"/>
              <a:t>6 x services brands</a:t>
            </a:r>
          </a:p>
          <a:p>
            <a:endParaRPr lang="en-GB" dirty="0"/>
          </a:p>
          <a:p>
            <a:r>
              <a:rPr lang="en-GB" dirty="0"/>
              <a:t>45 x campaigns &lt;£200k</a:t>
            </a:r>
          </a:p>
          <a:p>
            <a:r>
              <a:rPr lang="en-GB" dirty="0"/>
              <a:t>68 x campaigns £201k-£499k</a:t>
            </a:r>
          </a:p>
          <a:p>
            <a:r>
              <a:rPr lang="en-GB" dirty="0"/>
              <a:t>75 x campaigns £501k - £999k</a:t>
            </a:r>
          </a:p>
          <a:p>
            <a:r>
              <a:rPr lang="en-GB" dirty="0"/>
              <a:t>120 x campaigns &gt;£1m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3640A-FFD2-4570-BA73-C3DE468201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89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45 x campaigns &lt; £200k</a:t>
            </a:r>
          </a:p>
          <a:p>
            <a:r>
              <a:rPr lang="en-GB" dirty="0"/>
              <a:t>68 x campaigns £200k-£499k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75 x campaigns £500k-£999k</a:t>
            </a:r>
          </a:p>
          <a:p>
            <a:r>
              <a:rPr lang="en-GB" dirty="0"/>
              <a:t>120 x campaigns &gt;£1m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12BC6-4143-48C3-A7AB-B23B803D0F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47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Times New Roman" pitchFamily="18" charset="0"/>
                <a:ea typeface="+mn-ea"/>
                <a:cs typeface="+mn-cs"/>
              </a:rPr>
              <a:t>Business </a:t>
            </a:r>
            <a:r>
              <a:rPr lang="en-GB" sz="1200" kern="1200" dirty="0">
                <a:solidFill>
                  <a:schemeClr val="tx1"/>
                </a:solidFill>
                <a:effectLst/>
                <a:latin typeface="Times New Roman" pitchFamily="18" charset="0"/>
                <a:ea typeface="+mn-ea"/>
                <a:cs typeface="+mn-cs"/>
              </a:rPr>
              <a:t>scale is the number one driver of ROI due to a combination of availability to buy (distribution) and familiarity with the brand (i.e. top of mind). Therefore, small businesses’ primary objective should be to drive growth (whereas the priority for larger businesses is to drive profit).</a:t>
            </a:r>
          </a:p>
          <a:p>
            <a:pPr lvl="0"/>
            <a:endParaRPr lang="en-GB" sz="1200" kern="1200" dirty="0">
              <a:solidFill>
                <a:schemeClr val="tx1"/>
              </a:solidFill>
              <a:effectLst/>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Times New Roman" pitchFamily="18" charset="0"/>
                <a:ea typeface="+mn-ea"/>
                <a:cs typeface="+mn-cs"/>
              </a:rPr>
              <a:t>Driving profit through advertising is challenging for small brands in the short term because cost of media is the same regardless of brand size. The bigger a brand gets, the easier it is to drive profit from ad investment, therefore a brand needs to focus on growing to drive more profit in due course.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12BC6-4143-48C3-A7AB-B23B803D0F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3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TV is highly responsive across all brand sizes and can efficiently create sales uplifts at even low investment levels. </a:t>
            </a:r>
          </a:p>
          <a:p>
            <a:endParaRPr lang="en-GB" dirty="0"/>
          </a:p>
          <a:p>
            <a:r>
              <a:rPr lang="en-GB" dirty="0"/>
              <a:t>But TV has a stronger proportional effect for smaller brands – showing the power of TV to help build the brand. This is because small brands are working from a lower base and are often new brands where they are communicating new news.</a:t>
            </a:r>
          </a:p>
          <a:p>
            <a:endParaRPr lang="en-GB" dirty="0"/>
          </a:p>
        </p:txBody>
      </p:sp>
      <p:sp>
        <p:nvSpPr>
          <p:cNvPr id="4" name="Slide Number Placeholder 3"/>
          <p:cNvSpPr>
            <a:spLocks noGrp="1"/>
          </p:cNvSpPr>
          <p:nvPr>
            <p:ph type="sldNum" sz="quarter" idx="5"/>
          </p:nvPr>
        </p:nvSpPr>
        <p:spPr/>
        <p:txBody>
          <a:bodyPr/>
          <a:lstStyle/>
          <a:p>
            <a:fld id="{B7F12BC6-4143-48C3-A7AB-B23B803D0FD0}" type="slidenum">
              <a:rPr lang="en-GB" smtClean="0"/>
              <a:t>5</a:t>
            </a:fld>
            <a:endParaRPr lang="en-GB" dirty="0"/>
          </a:p>
        </p:txBody>
      </p:sp>
    </p:spTree>
    <p:extLst>
      <p:ext uri="{BB962C8B-B14F-4D97-AF65-F5344CB8AC3E}">
        <p14:creationId xmlns:p14="http://schemas.microsoft.com/office/powerpoint/2010/main" val="47429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Advertising works by creating a sales effect in two ways: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rgbClr val="FF0000"/>
                </a:solidFill>
                <a:latin typeface="+mn-lt"/>
              </a:rPr>
              <a:t>Short-term effects </a:t>
            </a:r>
            <a:r>
              <a:rPr lang="en-GB" altLang="en-US" sz="1200" dirty="0">
                <a:solidFill>
                  <a:schemeClr val="bg2"/>
                </a:solidFill>
                <a:latin typeface="+mn-lt"/>
              </a:rPr>
              <a:t>resulting from people in-market for a product/service and purchase soon after ad exposure.</a:t>
            </a:r>
            <a:endParaRPr lang="en-US" altLang="en-US" sz="1200" dirty="0">
              <a:solidFill>
                <a:schemeClr val="bg2"/>
              </a:solidFill>
              <a:latin typeface="+mn-lt"/>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accent2"/>
                </a:solidFill>
                <a:latin typeface="+mn-lt"/>
              </a:rPr>
              <a:t>Sustained effects </a:t>
            </a:r>
            <a:r>
              <a:rPr lang="en-GB" altLang="en-US" sz="1200" dirty="0">
                <a:solidFill>
                  <a:schemeClr val="bg2"/>
                </a:solidFill>
                <a:latin typeface="+mn-lt"/>
              </a:rPr>
              <a:t>resulting from future demand pool of customers (created by exposure from previous advertising) and repeat buyers.</a:t>
            </a:r>
            <a:endParaRPr lang="en-US" altLang="en-US" sz="1200" dirty="0">
              <a:solidFill>
                <a:schemeClr val="bg2"/>
              </a:solidFill>
              <a:latin typeface="+mn-lt"/>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12BC6-4143-48C3-A7AB-B23B803D0F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09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Media response curves capture the sales impact at different budget levels.</a:t>
            </a:r>
          </a:p>
          <a:p>
            <a:endParaRPr lang="en-GB" dirty="0"/>
          </a:p>
          <a:p>
            <a:r>
              <a:rPr lang="en-GB" dirty="0"/>
              <a:t>As spend increases we see diminishing returns as media starts to approach what is often called ‘saturation’.</a:t>
            </a:r>
          </a:p>
          <a:p>
            <a:endParaRPr lang="en-GB" dirty="0"/>
          </a:p>
          <a:p>
            <a:r>
              <a:rPr lang="en-GB" dirty="0"/>
              <a:t>Some channels are highly effective at low spend levels but saturate quickly as in the example of the blue line.</a:t>
            </a:r>
          </a:p>
          <a:p>
            <a:endParaRPr lang="en-GB" dirty="0"/>
          </a:p>
          <a:p>
            <a:r>
              <a:rPr lang="en-GB" dirty="0"/>
              <a:t>Other channels saturate much more slowly which means that they have greater potential to drive growth (e.g. red line).</a:t>
            </a:r>
          </a:p>
          <a:p>
            <a:endParaRPr lang="en-GB" dirty="0"/>
          </a:p>
          <a:p>
            <a:r>
              <a:rPr lang="en-GB" dirty="0"/>
              <a:t>These curves are important for media planning and optimisation and can be used to maximise profit from marketing.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12BC6-4143-48C3-A7AB-B23B803D0F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68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Optimisation analysis shows that at lower levels of spend digital channels effects should be maximised. However, as campaign spend increase the investment in digital advertising should be reduced as effects saturate.</a:t>
            </a:r>
          </a:p>
          <a:p>
            <a:endParaRPr lang="en-GB" dirty="0"/>
          </a:p>
        </p:txBody>
      </p:sp>
      <p:sp>
        <p:nvSpPr>
          <p:cNvPr id="4" name="Slide Number Placeholder 3"/>
          <p:cNvSpPr>
            <a:spLocks noGrp="1"/>
          </p:cNvSpPr>
          <p:nvPr>
            <p:ph type="sldNum" sz="quarter" idx="5"/>
          </p:nvPr>
        </p:nvSpPr>
        <p:spPr/>
        <p:txBody>
          <a:bodyPr/>
          <a:lstStyle/>
          <a:p>
            <a:fld id="{B7F12BC6-4143-48C3-A7AB-B23B803D0FD0}" type="slidenum">
              <a:rPr lang="en-GB" smtClean="0"/>
              <a:t>8</a:t>
            </a:fld>
            <a:endParaRPr lang="en-GB" dirty="0"/>
          </a:p>
        </p:txBody>
      </p:sp>
    </p:spTree>
    <p:extLst>
      <p:ext uri="{BB962C8B-B14F-4D97-AF65-F5344CB8AC3E}">
        <p14:creationId xmlns:p14="http://schemas.microsoft.com/office/powerpoint/2010/main" val="228666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Best time for TV based on two key factors:</a:t>
            </a:r>
          </a:p>
          <a:p>
            <a:endParaRPr lang="en-GB" dirty="0"/>
          </a:p>
          <a:p>
            <a:pPr marL="171450" indent="-171450">
              <a:buFont typeface="Arial" panose="020B0604020202020204" pitchFamily="34" charset="0"/>
              <a:buChar char="•"/>
            </a:pPr>
            <a:r>
              <a:rPr lang="en-GB" dirty="0"/>
              <a:t>Seasonality of your sales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cost of TV</a:t>
            </a:r>
          </a:p>
          <a:p>
            <a:endParaRPr lang="en-GB" dirty="0"/>
          </a:p>
          <a:p>
            <a:r>
              <a:rPr lang="en-GB" dirty="0"/>
              <a:t>TV campaigns at low budgets should follow these guidelines </a:t>
            </a:r>
          </a:p>
        </p:txBody>
      </p:sp>
      <p:sp>
        <p:nvSpPr>
          <p:cNvPr id="4" name="Slide Number Placeholder 3"/>
          <p:cNvSpPr>
            <a:spLocks noGrp="1"/>
          </p:cNvSpPr>
          <p:nvPr>
            <p:ph type="sldNum" sz="quarter" idx="5"/>
          </p:nvPr>
        </p:nvSpPr>
        <p:spPr/>
        <p:txBody>
          <a:bodyPr/>
          <a:lstStyle/>
          <a:p>
            <a:fld id="{B7F12BC6-4143-48C3-A7AB-B23B803D0FD0}" type="slidenum">
              <a:rPr lang="en-GB" smtClean="0"/>
              <a:t>9</a:t>
            </a:fld>
            <a:endParaRPr lang="en-GB" dirty="0"/>
          </a:p>
        </p:txBody>
      </p:sp>
    </p:spTree>
    <p:extLst>
      <p:ext uri="{BB962C8B-B14F-4D97-AF65-F5344CB8AC3E}">
        <p14:creationId xmlns:p14="http://schemas.microsoft.com/office/powerpoint/2010/main" val="3589700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1.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2.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4.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5.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7.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9.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1.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2.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3.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4.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5.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6.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7.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9.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0.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2.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3.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4.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5.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6.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7.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8.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9.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0.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2.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3.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4.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5.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6.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7.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8.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9.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0.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2.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3.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4.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6.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8.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9.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1.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2.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3.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5.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6.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7.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8.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9.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0.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1.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2.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3.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5.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6.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7.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8.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9.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0.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1.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2.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3.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5.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6.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7.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1.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2.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4.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5.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6.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7.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8.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9.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0.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1.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2.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4.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5.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6.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7.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8.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9.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0.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1.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2.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4.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5.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6.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1.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2.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6.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7.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8.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EC177E-7C80-4094-B651-CB4240892806}"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9738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99363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693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7912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8893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37933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91549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6441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049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563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406158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8911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4613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8608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69293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25324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8809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28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0928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47425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4945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0"/>
            <a:ext cx="11296030" cy="34147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2347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0"/>
            <a:ext cx="5562600" cy="34147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0"/>
            <a:ext cx="5562600" cy="34147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6043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9804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3294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3"/>
            <a:ext cx="5298141" cy="2768320"/>
          </a:xfrm>
        </p:spPr>
        <p:txBody>
          <a:bodyPr anchor="t">
            <a:normAutofit/>
          </a:bodyPr>
          <a:lstStyle>
            <a:lvl1pPr algn="l">
              <a:defRPr sz="48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5692161"/>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65001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768320"/>
          </a:xfrm>
        </p:spPr>
        <p:txBody>
          <a:bodyPr anchor="t">
            <a:noAutofit/>
          </a:bodyPr>
          <a:lstStyle>
            <a:lvl1pPr algn="l">
              <a:defRPr sz="55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64175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346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206637"/>
            <a:ext cx="3713546" cy="1952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87997" y="30759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197634"/>
            <a:ext cx="3713546" cy="1952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a:xfrm>
            <a:off x="4294504" y="30759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197634"/>
            <a:ext cx="3713546" cy="1952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16"/>
          <p:cNvSpPr>
            <a:spLocks noGrp="1"/>
          </p:cNvSpPr>
          <p:nvPr>
            <p:ph type="pic" sz="quarter" idx="19"/>
          </p:nvPr>
        </p:nvSpPr>
        <p:spPr>
          <a:xfrm>
            <a:off x="479425" y="1592580"/>
            <a:ext cx="3611563" cy="1333500"/>
          </a:xfrm>
        </p:spPr>
        <p:txBody>
          <a:bodyPr/>
          <a:lstStyle/>
          <a:p>
            <a:endParaRPr lang="en-GB"/>
          </a:p>
        </p:txBody>
      </p:sp>
      <p:sp>
        <p:nvSpPr>
          <p:cNvPr id="20" name="Picture Placeholder 16"/>
          <p:cNvSpPr>
            <a:spLocks noGrp="1"/>
          </p:cNvSpPr>
          <p:nvPr>
            <p:ph type="pic" sz="quarter" idx="20"/>
          </p:nvPr>
        </p:nvSpPr>
        <p:spPr>
          <a:xfrm>
            <a:off x="4285684" y="1613048"/>
            <a:ext cx="3611563" cy="1333500"/>
          </a:xfrm>
        </p:spPr>
        <p:txBody>
          <a:bodyPr/>
          <a:lstStyle/>
          <a:p>
            <a:endParaRPr lang="en-GB"/>
          </a:p>
        </p:txBody>
      </p:sp>
      <p:sp>
        <p:nvSpPr>
          <p:cNvPr id="21" name="Picture Placeholder 16"/>
          <p:cNvSpPr>
            <a:spLocks noGrp="1"/>
          </p:cNvSpPr>
          <p:nvPr>
            <p:ph type="pic" sz="quarter" idx="21"/>
          </p:nvPr>
        </p:nvSpPr>
        <p:spPr>
          <a:xfrm>
            <a:off x="8101012" y="1613048"/>
            <a:ext cx="3611563" cy="1333500"/>
          </a:xfrm>
        </p:spPr>
        <p:txBody>
          <a:bodyPr/>
          <a:lstStyle/>
          <a:p>
            <a:endParaRPr lang="en-GB"/>
          </a:p>
        </p:txBody>
      </p:sp>
      <p:cxnSp>
        <p:nvCxnSpPr>
          <p:cNvPr id="22" name="Straight Connector 21"/>
          <p:cNvCxnSpPr/>
          <p:nvPr userDrawn="1"/>
        </p:nvCxnSpPr>
        <p:spPr>
          <a:xfrm>
            <a:off x="8101012" y="30759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605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3322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73350"/>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3392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2"/>
            <a:ext cx="4339009" cy="2451371"/>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3042743"/>
            <a:ext cx="4339009" cy="2451371"/>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236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779768"/>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2" y="1752600"/>
            <a:ext cx="3159193" cy="1779768"/>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2" y="3714346"/>
            <a:ext cx="3159193" cy="1779768"/>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714346"/>
            <a:ext cx="3159193" cy="1779768"/>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1744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87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92269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44026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90500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0" name="Text Placeholder 6"/>
          <p:cNvSpPr>
            <a:spLocks noGrp="1"/>
          </p:cNvSpPr>
          <p:nvPr>
            <p:ph type="body" sz="quarter" idx="13"/>
          </p:nvPr>
        </p:nvSpPr>
        <p:spPr>
          <a:xfrm>
            <a:off x="377758" y="2033529"/>
            <a:ext cx="4368867" cy="3094731"/>
          </a:xfrm>
        </p:spPr>
        <p:txBody>
          <a:bodyPr/>
          <a:lstStyle>
            <a:lvl1pPr>
              <a:defRPr b="1">
                <a:solidFill>
                  <a:schemeClr val="tx2"/>
                </a:solidFill>
              </a:defRPr>
            </a:lvl1pPr>
            <a:lvl2pPr marL="0" indent="0">
              <a:buNone/>
              <a:defRPr/>
            </a:lvl2pPr>
            <a:lvl3pPr marL="228600" indent="-228600">
              <a:tabLst/>
              <a:defRPr/>
            </a:lvl3pPr>
            <a:lvl4pPr marL="228600" indent="-228600">
              <a:defRPr/>
            </a:lvl4pPr>
            <a:lvl5pPr marL="228600" indent="-2286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5638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7" name="Media Placeholder 6"/>
          <p:cNvSpPr>
            <a:spLocks noGrp="1"/>
          </p:cNvSpPr>
          <p:nvPr>
            <p:ph type="media" sz="quarter" idx="17"/>
          </p:nvPr>
        </p:nvSpPr>
        <p:spPr>
          <a:xfrm>
            <a:off x="0" y="0"/>
            <a:ext cx="12192000" cy="6858000"/>
          </a:xfrm>
          <a:solidFill>
            <a:schemeClr val="bg1">
              <a:lumMod val="85000"/>
            </a:schemeClr>
          </a:solidFill>
        </p:spPr>
        <p:txBody>
          <a:bodyPr/>
          <a:lstStyle/>
          <a:p>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45746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11" name="Media Placeholder 6"/>
          <p:cNvSpPr>
            <a:spLocks noGrp="1"/>
          </p:cNvSpPr>
          <p:nvPr>
            <p:ph type="media" sz="quarter" idx="17"/>
          </p:nvPr>
        </p:nvSpPr>
        <p:spPr>
          <a:xfrm>
            <a:off x="479425" y="464821"/>
            <a:ext cx="5535295" cy="2430780"/>
          </a:xfrm>
          <a:solidFill>
            <a:schemeClr val="bg1">
              <a:lumMod val="85000"/>
            </a:schemeClr>
          </a:solidFill>
        </p:spPr>
        <p:txBody>
          <a:bodyPr/>
          <a:lstStyle/>
          <a:p>
            <a:endParaRPr lang="en-GB"/>
          </a:p>
        </p:txBody>
      </p:sp>
      <p:sp>
        <p:nvSpPr>
          <p:cNvPr id="12" name="Media Placeholder 6"/>
          <p:cNvSpPr>
            <a:spLocks noGrp="1"/>
          </p:cNvSpPr>
          <p:nvPr>
            <p:ph type="media" sz="quarter" idx="18"/>
          </p:nvPr>
        </p:nvSpPr>
        <p:spPr>
          <a:xfrm>
            <a:off x="6177280" y="464821"/>
            <a:ext cx="5535295" cy="2430780"/>
          </a:xfrm>
          <a:solidFill>
            <a:schemeClr val="bg1">
              <a:lumMod val="85000"/>
            </a:schemeClr>
          </a:solidFill>
        </p:spPr>
        <p:txBody>
          <a:bodyPr/>
          <a:lstStyle/>
          <a:p>
            <a:endParaRPr lang="en-GB"/>
          </a:p>
        </p:txBody>
      </p:sp>
      <p:sp>
        <p:nvSpPr>
          <p:cNvPr id="13" name="Media Placeholder 6"/>
          <p:cNvSpPr>
            <a:spLocks noGrp="1"/>
          </p:cNvSpPr>
          <p:nvPr>
            <p:ph type="media" sz="quarter" idx="19"/>
          </p:nvPr>
        </p:nvSpPr>
        <p:spPr>
          <a:xfrm>
            <a:off x="6177280" y="3063241"/>
            <a:ext cx="5535295" cy="2430780"/>
          </a:xfrm>
          <a:solidFill>
            <a:schemeClr val="bg1">
              <a:lumMod val="85000"/>
            </a:schemeClr>
          </a:solidFill>
        </p:spPr>
        <p:txBody>
          <a:bodyPr/>
          <a:lstStyle/>
          <a:p>
            <a:endParaRPr lang="en-GB"/>
          </a:p>
        </p:txBody>
      </p:sp>
      <p:sp>
        <p:nvSpPr>
          <p:cNvPr id="14" name="Media Placeholder 6"/>
          <p:cNvSpPr>
            <a:spLocks noGrp="1"/>
          </p:cNvSpPr>
          <p:nvPr>
            <p:ph type="media" sz="quarter" idx="20"/>
          </p:nvPr>
        </p:nvSpPr>
        <p:spPr>
          <a:xfrm>
            <a:off x="479425" y="3063241"/>
            <a:ext cx="5535295" cy="243078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72743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bg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95309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bg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89695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18729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137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81241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20338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68875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86679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3"/>
            <a:ext cx="5298141" cy="2768320"/>
          </a:xfrm>
        </p:spPr>
        <p:txBody>
          <a:bodyPr anchor="t">
            <a:normAutofit/>
          </a:bodyPr>
          <a:lstStyle>
            <a:lvl1pPr algn="l">
              <a:defRPr sz="48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all" spc="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83886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6938219-52E6-4FE4-9B16-851056E09A0C}" type="datetimeFigureOut">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30/08/2019</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D054FE-7A35-400F-8501-FF18A40A80FC}"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6665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30/08/2019</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9257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30/08/2019</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740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4513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65616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0878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7290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EC177E-7C80-4094-B651-CB4240892806}" type="slidenum">
              <a:rPr lang="en-GB" smtClean="0"/>
              <a:t>‹#›</a:t>
            </a:fld>
            <a:endParaRPr lang="en-GB" dirty="0"/>
          </a:p>
        </p:txBody>
      </p:sp>
    </p:spTree>
    <p:custDataLst>
      <p:tags r:id="rId1"/>
    </p:custDataLst>
    <p:extLst>
      <p:ext uri="{BB962C8B-B14F-4D97-AF65-F5344CB8AC3E}">
        <p14:creationId xmlns:p14="http://schemas.microsoft.com/office/powerpoint/2010/main" val="238574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87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819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13335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5804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409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80102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56042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7614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99859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5713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EC177E-7C80-4094-B651-CB4240892806}" type="slidenum">
              <a:rPr lang="en-GB" smtClean="0"/>
              <a:t>‹#›</a:t>
            </a:fld>
            <a:endParaRPr lang="en-GB" dirty="0"/>
          </a:p>
        </p:txBody>
      </p:sp>
    </p:spTree>
    <p:custDataLst>
      <p:tags r:id="rId1"/>
    </p:custDataLst>
    <p:extLst>
      <p:ext uri="{BB962C8B-B14F-4D97-AF65-F5344CB8AC3E}">
        <p14:creationId xmlns:p14="http://schemas.microsoft.com/office/powerpoint/2010/main" val="399994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48252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55911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922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3597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718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91207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70735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67773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3720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189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EC177E-7C80-4094-B651-CB4240892806}" type="slidenum">
              <a:rPr lang="en-GB" smtClean="0"/>
              <a:t>‹#›</a:t>
            </a:fld>
            <a:endParaRPr lang="en-GB" dirty="0"/>
          </a:p>
        </p:txBody>
      </p:sp>
    </p:spTree>
    <p:custDataLst>
      <p:tags r:id="rId1"/>
    </p:custDataLst>
    <p:extLst>
      <p:ext uri="{BB962C8B-B14F-4D97-AF65-F5344CB8AC3E}">
        <p14:creationId xmlns:p14="http://schemas.microsoft.com/office/powerpoint/2010/main" val="4446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11248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931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46003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F7F4015-0EDC-490A-AC81-30EE342DEADC}" type="datetimeFigureOut">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30/08/2019</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296CB3-B256-405D-917A-64BFCC0EC282}" type="slidenum">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97496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F71C-4E71-B74A-8CD6-F551FB4196FC}"/>
              </a:ext>
            </a:extLst>
          </p:cNvPr>
          <p:cNvSpPr>
            <a:spLocks noGrp="1"/>
          </p:cNvSpPr>
          <p:nvPr>
            <p:ph type="title"/>
          </p:nvPr>
        </p:nvSpPr>
        <p:spPr>
          <a:xfrm>
            <a:off x="619760" y="0"/>
            <a:ext cx="9352830" cy="9712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22CA46-E931-7340-B37E-9EA04AA8371A}"/>
              </a:ext>
            </a:extLst>
          </p:cNvPr>
          <p:cNvSpPr>
            <a:spLocks noGrp="1"/>
          </p:cNvSpPr>
          <p:nvPr>
            <p:ph sz="half" idx="1"/>
          </p:nvPr>
        </p:nvSpPr>
        <p:spPr>
          <a:xfrm>
            <a:off x="619760" y="1628774"/>
            <a:ext cx="5328000" cy="4568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D547375-E123-544E-9AEC-0DD4DDCB4310}"/>
              </a:ext>
            </a:extLst>
          </p:cNvPr>
          <p:cNvSpPr>
            <a:spLocks noGrp="1"/>
          </p:cNvSpPr>
          <p:nvPr>
            <p:ph sz="half" idx="2"/>
          </p:nvPr>
        </p:nvSpPr>
        <p:spPr>
          <a:xfrm>
            <a:off x="6253690" y="1628774"/>
            <a:ext cx="5312835" cy="4568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16686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2049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40766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96973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85973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8255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569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126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7702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1087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1781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828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43644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7991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9320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99718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16925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5EC177E-7C80-4094-B651-CB4240892806}"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71376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22141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4800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679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72709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9934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7983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5526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22737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68909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79775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EC177E-7C80-4094-B651-CB4240892806}"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95741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5EC177E-7C80-4094-B651-CB4240892806}" type="slidenum">
              <a:rPr lang="en-GB" smtClean="0"/>
              <a:t>‹#›</a:t>
            </a:fld>
            <a:endParaRPr lang="en-GB" dirty="0"/>
          </a:p>
        </p:txBody>
      </p:sp>
    </p:spTree>
    <p:custDataLst>
      <p:tags r:id="rId1"/>
    </p:custDataLst>
    <p:extLst>
      <p:ext uri="{BB962C8B-B14F-4D97-AF65-F5344CB8AC3E}">
        <p14:creationId xmlns:p14="http://schemas.microsoft.com/office/powerpoint/2010/main" val="211560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7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3092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127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F7F4015-0EDC-490A-AC81-30EE342DEADC}" type="datetimeFigureOut">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30/08/2019</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296CB3-B256-405D-917A-64BFCC0EC282}" type="slidenum">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69120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9585B9F-EF5C-4314-BCBC-A6F82ED753B2}" type="datetimeFigureOut">
              <a:rPr kumimoji="0" lang="en-GB" sz="800" b="0" i="0" u="none" strike="noStrike" kern="1200" cap="none" spc="0" normalizeH="0" baseline="0" noProof="0" smtClean="0">
                <a:ln>
                  <a:noFill/>
                </a:ln>
                <a:solidFill>
                  <a:srgbClr val="515254">
                    <a:tint val="75000"/>
                  </a:srgb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30/08/2019</a:t>
            </a:fld>
            <a:endParaRPr kumimoji="0" lang="en-GB" sz="800" b="0" i="0" u="none" strike="noStrike" kern="1200" cap="none" spc="0" normalizeH="0" baseline="0" noProof="0">
              <a:ln>
                <a:noFill/>
              </a:ln>
              <a:solidFill>
                <a:srgbClr val="515254">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515254">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73F885-FE6B-4251-84D2-F6CEF084999B}" type="slidenum">
              <a:rPr kumimoji="0" lang="en-GB" sz="800" b="0" i="0" u="none" strike="noStrike" kern="1200" cap="none" spc="0" normalizeH="0" baseline="0" noProof="0" smtClean="0">
                <a:ln>
                  <a:noFill/>
                </a:ln>
                <a:solidFill>
                  <a:srgbClr val="515254">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srgbClr val="515254">
                  <a:tint val="75000"/>
                </a:srgbClr>
              </a:solidFill>
              <a:effectLst/>
              <a:uLnTx/>
              <a:uFillTx/>
              <a:latin typeface="Arial"/>
              <a:ea typeface="+mn-ea"/>
              <a:cs typeface="+mn-cs"/>
            </a:endParaRPr>
          </a:p>
        </p:txBody>
      </p:sp>
    </p:spTree>
    <p:extLst>
      <p:ext uri="{BB962C8B-B14F-4D97-AF65-F5344CB8AC3E}">
        <p14:creationId xmlns:p14="http://schemas.microsoft.com/office/powerpoint/2010/main" val="164505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C5EC177E-7C80-4094-B651-CB4240892806}"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61994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425964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4548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17634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855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90546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0655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5EC177E-7C80-4094-B651-CB4240892806}"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1487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EC177E-7C80-4094-B651-CB4240892806}"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59110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32822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FFA3A-2F7A-42CA-83CC-0B6A95C48A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031DA2-3A50-417B-9710-74345CF6E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A26EB5-1654-47D9-BEE9-762381E0FBAF}"/>
              </a:ext>
            </a:extLst>
          </p:cNvPr>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5" name="Footer Placeholder 4">
            <a:extLst>
              <a:ext uri="{FF2B5EF4-FFF2-40B4-BE49-F238E27FC236}">
                <a16:creationId xmlns:a16="http://schemas.microsoft.com/office/drawing/2014/main" id="{0DE4C2E3-90A8-49AA-920D-0D951C01A6F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94F98BC-9BB9-4B79-851C-97783F634E12}"/>
              </a:ext>
            </a:extLst>
          </p:cNvPr>
          <p:cNvSpPr>
            <a:spLocks noGrp="1"/>
          </p:cNvSpPr>
          <p:nvPr>
            <p:ph type="sldNum" sz="quarter" idx="12"/>
          </p:nvPr>
        </p:nvSpPr>
        <p:spPr/>
        <p:txBody>
          <a:bodyPr/>
          <a:lstStyle/>
          <a:p>
            <a:fld id="{C5EC177E-7C80-4094-B651-CB4240892806}" type="slidenum">
              <a:rPr lang="en-GB" smtClean="0"/>
              <a:t>‹#›</a:t>
            </a:fld>
            <a:endParaRPr lang="en-GB" dirty="0"/>
          </a:p>
        </p:txBody>
      </p:sp>
    </p:spTree>
    <p:extLst>
      <p:ext uri="{BB962C8B-B14F-4D97-AF65-F5344CB8AC3E}">
        <p14:creationId xmlns:p14="http://schemas.microsoft.com/office/powerpoint/2010/main" val="4180299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296CB3-B256-405D-917A-64BFCC0EC282}"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68220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296CB3-B256-405D-917A-64BFCC0EC282}"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58221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6816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088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4036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049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3190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63062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3470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938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26342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759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75659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89942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4399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296CB3-B256-405D-917A-64BFCC0EC282}" type="slidenum">
              <a:rPr lang="en-GB" smtClean="0"/>
              <a:t>‹#›</a:t>
            </a:fld>
            <a:endParaRPr lang="en-GB" dirty="0"/>
          </a:p>
        </p:txBody>
      </p:sp>
    </p:spTree>
    <p:custDataLst>
      <p:tags r:id="rId1"/>
    </p:custDataLst>
    <p:extLst>
      <p:ext uri="{BB962C8B-B14F-4D97-AF65-F5344CB8AC3E}">
        <p14:creationId xmlns:p14="http://schemas.microsoft.com/office/powerpoint/2010/main" val="400600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296CB3-B256-405D-917A-64BFCC0EC282}" type="slidenum">
              <a:rPr lang="en-GB" smtClean="0"/>
              <a:t>‹#›</a:t>
            </a:fld>
            <a:endParaRPr lang="en-GB" dirty="0"/>
          </a:p>
        </p:txBody>
      </p:sp>
    </p:spTree>
    <p:custDataLst>
      <p:tags r:id="rId1"/>
    </p:custDataLst>
    <p:extLst>
      <p:ext uri="{BB962C8B-B14F-4D97-AF65-F5344CB8AC3E}">
        <p14:creationId xmlns:p14="http://schemas.microsoft.com/office/powerpoint/2010/main" val="30504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296CB3-B256-405D-917A-64BFCC0EC282}" type="slidenum">
              <a:rPr lang="en-GB" smtClean="0"/>
              <a:t>‹#›</a:t>
            </a:fld>
            <a:endParaRPr lang="en-GB" dirty="0"/>
          </a:p>
        </p:txBody>
      </p:sp>
    </p:spTree>
    <p:custDataLst>
      <p:tags r:id="rId1"/>
    </p:custDataLst>
    <p:extLst>
      <p:ext uri="{BB962C8B-B14F-4D97-AF65-F5344CB8AC3E}">
        <p14:creationId xmlns:p14="http://schemas.microsoft.com/office/powerpoint/2010/main" val="20730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805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7296CB3-B256-405D-917A-64BFCC0EC282}"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52450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436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7296CB3-B256-405D-917A-64BFCC0EC282}" type="slidenum">
              <a:rPr lang="en-GB" smtClean="0"/>
              <a:t>‹#›</a:t>
            </a:fld>
            <a:endParaRPr lang="en-GB" dirty="0"/>
          </a:p>
        </p:txBody>
      </p:sp>
    </p:spTree>
    <p:custDataLst>
      <p:tags r:id="rId1"/>
    </p:custDataLst>
    <p:extLst>
      <p:ext uri="{BB962C8B-B14F-4D97-AF65-F5344CB8AC3E}">
        <p14:creationId xmlns:p14="http://schemas.microsoft.com/office/powerpoint/2010/main" val="420406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7296CB3-B256-405D-917A-64BFCC0EC282}"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45539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83119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11549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7393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35074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33193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96CB3-B256-405D-917A-64BFCC0EC282}"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64760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7296CB3-B256-405D-917A-64BFCC0EC282}"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651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AF7F4015-0EDC-490A-AC81-30EE342DEADC}"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296CB3-B256-405D-917A-64BFCC0EC282}"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6454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91404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0822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79822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782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1714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427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438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57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03982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420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46641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02132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6535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149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916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1397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423511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99981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405481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823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26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02209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87441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6916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0098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53812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99503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84211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99081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940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5955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9585B9F-EF5C-4314-BCBC-A6F82ED753B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A73F885-FE6B-4251-84D2-F6CEF084999B}" type="slidenum">
              <a:rPr lang="en-GB" smtClean="0"/>
              <a:t>‹#›</a:t>
            </a:fld>
            <a:endParaRPr lang="en-GB" dirty="0"/>
          </a:p>
        </p:txBody>
      </p:sp>
    </p:spTree>
    <p:extLst>
      <p:ext uri="{BB962C8B-B14F-4D97-AF65-F5344CB8AC3E}">
        <p14:creationId xmlns:p14="http://schemas.microsoft.com/office/powerpoint/2010/main" val="322985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30/08/2019</a:t>
            </a:fld>
            <a:endParaRPr lang="en-GB" dirty="0">
              <a:solidFill>
                <a:srgbClr val="51525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dirty="0">
              <a:solidFill>
                <a:srgbClr val="515254">
                  <a:tint val="75000"/>
                </a:srgbClr>
              </a:solidFill>
            </a:endParaRPr>
          </a:p>
        </p:txBody>
      </p:sp>
    </p:spTree>
    <p:extLst>
      <p:ext uri="{BB962C8B-B14F-4D97-AF65-F5344CB8AC3E}">
        <p14:creationId xmlns:p14="http://schemas.microsoft.com/office/powerpoint/2010/main" val="190528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069F8F-66DB-4BD7-A134-1F98936CF613}"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EC177E-7C80-4094-B651-CB4240892806}"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43868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3"/>
            <a:ext cx="5298141" cy="2412000"/>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9" name="Text Placeholder 6">
            <a:extLst>
              <a:ext uri="{FF2B5EF4-FFF2-40B4-BE49-F238E27FC236}">
                <a16:creationId xmlns:a16="http://schemas.microsoft.com/office/drawing/2014/main" id="{77FD7B46-C0E5-4A41-9337-30B99A971FC8}"/>
              </a:ext>
            </a:extLst>
          </p:cNvPr>
          <p:cNvSpPr>
            <a:spLocks noGrp="1"/>
          </p:cNvSpPr>
          <p:nvPr>
            <p:ph type="body" sz="quarter" idx="17"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52051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83934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3076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7270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092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609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0118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0833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2830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4614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slideLayout" Target="../slideLayouts/slideLayout201.xml"/><Relationship Id="rId3" Type="http://schemas.openxmlformats.org/officeDocument/2006/relationships/slideLayout" Target="../slideLayouts/slideLayout178.xml"/><Relationship Id="rId21" Type="http://schemas.openxmlformats.org/officeDocument/2006/relationships/slideLayout" Target="../slideLayouts/slideLayout196.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29" Type="http://schemas.openxmlformats.org/officeDocument/2006/relationships/slideLayout" Target="../slideLayouts/slideLayout204.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32" Type="http://schemas.openxmlformats.org/officeDocument/2006/relationships/image" Target="../media/image1.jpeg"/><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slideLayout" Target="../slideLayouts/slideLayout203.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31" Type="http://schemas.openxmlformats.org/officeDocument/2006/relationships/tags" Target="../tags/tag179.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slideLayout" Target="../slideLayouts/slideLayout202.xml"/><Relationship Id="rId30"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ags" Target="../tags/tag3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image" Target="../media/image1.jpe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ags" Target="../tags/tag62.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tags" Target="../tags/tag90.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theme" Target="../theme/theme4.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image" Target="../media/image2.jp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tags" Target="../tags/tag118.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heme" Target="../theme/theme6.xml"/><Relationship Id="rId1" Type="http://schemas.openxmlformats.org/officeDocument/2006/relationships/slideLayout" Target="../slideLayouts/slideLayout143.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5" Type="http://schemas.openxmlformats.org/officeDocument/2006/relationships/image" Target="../media/image1.jpeg"/><Relationship Id="rId4" Type="http://schemas.openxmlformats.org/officeDocument/2006/relationships/tags" Target="../tags/tag1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theme" Target="../theme/theme8.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image" Target="../media/image1.jpeg"/><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ags" Target="../tags/tag1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5" Type="http://schemas.openxmlformats.org/officeDocument/2006/relationships/image" Target="../media/image4.png"/><Relationship Id="rId4"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C069F8F-66DB-4BD7-A134-1F98936CF613}" type="datetimeFigureOut">
              <a:rPr lang="en-GB" smtClean="0"/>
              <a:t>30/08/2019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C5EC177E-7C80-4094-B651-CB4240892806}"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2"/>
    </p:custDataLst>
    <p:extLst>
      <p:ext uri="{BB962C8B-B14F-4D97-AF65-F5344CB8AC3E}">
        <p14:creationId xmlns:p14="http://schemas.microsoft.com/office/powerpoint/2010/main" val="2730993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30/08/2019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26205188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AF7F4015-0EDC-490A-AC81-30EE342DEADC}" type="datetimeFigureOut">
              <a:rPr lang="en-GB" smtClean="0"/>
              <a:t>30/08/2019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7296CB3-B256-405D-917A-64BFCC0EC282}"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1602006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30/08/2019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4386748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30/08/2019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107076327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5"/>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30/08/2019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6521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8"/>
    </p:custDataLst>
    <p:extLst>
      <p:ext uri="{BB962C8B-B14F-4D97-AF65-F5344CB8AC3E}">
        <p14:creationId xmlns:p14="http://schemas.microsoft.com/office/powerpoint/2010/main" val="21949401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1" kern="12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6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96938219-52E6-4FE4-9B16-851056E09A0C}" type="datetimeFigureOut">
              <a:rPr lang="en-GB" smtClean="0"/>
              <a:t>30/08/2019</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43D054FE-7A35-400F-8501-FF18A40A80FC}"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
    </p:custDataLst>
    <p:extLst>
      <p:ext uri="{BB962C8B-B14F-4D97-AF65-F5344CB8AC3E}">
        <p14:creationId xmlns:p14="http://schemas.microsoft.com/office/powerpoint/2010/main" val="2544344209"/>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30/08/2019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4"/>
    </p:custDataLst>
    <p:extLst>
      <p:ext uri="{BB962C8B-B14F-4D97-AF65-F5344CB8AC3E}">
        <p14:creationId xmlns:p14="http://schemas.microsoft.com/office/powerpoint/2010/main" val="3204908120"/>
      </p:ext>
    </p:extLst>
  </p:cSld>
  <p:clrMap bg1="lt1" tx1="dk1" bg2="lt2" tx2="dk2" accent1="accent1" accent2="accent2" accent3="accent3" accent4="accent4" accent5="accent5" accent6="accent6" hlink="hlink" folHlink="folHlink"/>
  <p:sldLayoutIdLst>
    <p:sldLayoutId id="2147483811" r:id="rId1"/>
    <p:sldLayoutId id="214748381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30/08/2019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0"/>
    </p:custDataLst>
    <p:extLst>
      <p:ext uri="{BB962C8B-B14F-4D97-AF65-F5344CB8AC3E}">
        <p14:creationId xmlns:p14="http://schemas.microsoft.com/office/powerpoint/2010/main" val="178413018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A43EB9-ABEA-794F-8FA3-0EB5C00158AD}"/>
              </a:ext>
            </a:extLst>
          </p:cNvPr>
          <p:cNvPicPr>
            <a:picLocks noChangeAspect="1"/>
          </p:cNvPicPr>
          <p:nvPr userDrawn="1"/>
        </p:nvPicPr>
        <p:blipFill>
          <a:blip r:embed="rId4">
            <a:alphaModFix amt="50000"/>
          </a:blip>
          <a:stretch>
            <a:fillRect/>
          </a:stretch>
        </p:blipFill>
        <p:spPr>
          <a:xfrm>
            <a:off x="0" y="34648"/>
            <a:ext cx="12192000" cy="6811838"/>
          </a:xfrm>
          <a:prstGeom prst="rect">
            <a:avLst/>
          </a:prstGeom>
        </p:spPr>
      </p:pic>
      <p:sp>
        <p:nvSpPr>
          <p:cNvPr id="3" name="Text Placeholder 2">
            <a:extLst>
              <a:ext uri="{FF2B5EF4-FFF2-40B4-BE49-F238E27FC236}">
                <a16:creationId xmlns:a16="http://schemas.microsoft.com/office/drawing/2014/main" id="{76F174CA-B74F-694B-A994-EBEDAC84C5B6}"/>
              </a:ext>
            </a:extLst>
          </p:cNvPr>
          <p:cNvSpPr>
            <a:spLocks noGrp="1"/>
          </p:cNvSpPr>
          <p:nvPr userDrawn="1">
            <p:ph type="body" idx="1"/>
          </p:nvPr>
        </p:nvSpPr>
        <p:spPr>
          <a:xfrm>
            <a:off x="619760" y="1628775"/>
            <a:ext cx="10952480" cy="457009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10360525" y="1084314"/>
            <a:ext cx="1206000"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319916" y="676865"/>
            <a:ext cx="744636" cy="303219"/>
          </a:xfrm>
          <a:prstGeom prst="rect">
            <a:avLst/>
          </a:prstGeom>
        </p:spPr>
      </p:pic>
    </p:spTree>
    <p:extLst>
      <p:ext uri="{BB962C8B-B14F-4D97-AF65-F5344CB8AC3E}">
        <p14:creationId xmlns:p14="http://schemas.microsoft.com/office/powerpoint/2010/main" val="1049366511"/>
      </p:ext>
    </p:extLst>
  </p:cSld>
  <p:clrMap bg1="lt1" tx1="dk1" bg2="lt2" tx2="dk2" accent1="accent1" accent2="accent2" accent3="accent3" accent4="accent4" accent5="accent5" accent6="accent6" hlink="hlink" folHlink="folHlink"/>
  <p:sldLayoutIdLst>
    <p:sldLayoutId id="2147483845" r:id="rId1"/>
    <p:sldLayoutId id="2147483847" r:id="rId2"/>
  </p:sldLayoutIdLst>
  <p:txStyles>
    <p:titleStyle>
      <a:lvl1pPr algn="l" defTabSz="914400" rtl="0" eaLnBrk="1" latinLnBrk="0" hangingPunct="1">
        <a:lnSpc>
          <a:spcPct val="100000"/>
        </a:lnSpc>
        <a:spcBef>
          <a:spcPct val="0"/>
        </a:spcBef>
        <a:buNone/>
        <a:defRPr sz="2800" kern="1200">
          <a:solidFill>
            <a:schemeClr val="tx1"/>
          </a:solidFill>
          <a:latin typeface="Trebuchet MS"/>
          <a:ea typeface="+mj-ea"/>
          <a:cs typeface="Trebuchet MS"/>
        </a:defRPr>
      </a:lvl1pPr>
    </p:titleStyle>
    <p:bodyStyle>
      <a:lvl1pPr marL="0" indent="0" algn="l" defTabSz="914400" rtl="0" eaLnBrk="1" latinLnBrk="0" hangingPunct="1">
        <a:lnSpc>
          <a:spcPct val="100000"/>
        </a:lnSpc>
        <a:spcBef>
          <a:spcPts val="1000"/>
        </a:spcBef>
        <a:buFontTx/>
        <a:buNone/>
        <a:defRPr sz="3600" kern="1200">
          <a:solidFill>
            <a:schemeClr val="tx1"/>
          </a:solidFill>
          <a:latin typeface="Georgia"/>
          <a:ea typeface="+mn-ea"/>
          <a:cs typeface="Georgia"/>
        </a:defRPr>
      </a:lvl1pPr>
      <a:lvl2pPr marL="457200" indent="0" algn="l" defTabSz="914400" rtl="0" eaLnBrk="1" latinLnBrk="0" hangingPunct="1">
        <a:lnSpc>
          <a:spcPct val="100000"/>
        </a:lnSpc>
        <a:spcBef>
          <a:spcPts val="500"/>
        </a:spcBef>
        <a:buFontTx/>
        <a:buNone/>
        <a:defRPr sz="2800" kern="1200">
          <a:solidFill>
            <a:schemeClr val="tx1"/>
          </a:solidFill>
          <a:latin typeface="Georgia"/>
          <a:ea typeface="+mn-ea"/>
          <a:cs typeface="Georgia"/>
        </a:defRPr>
      </a:lvl2pPr>
      <a:lvl3pPr marL="914400" indent="0" algn="l" defTabSz="914400" rtl="0" eaLnBrk="1" latinLnBrk="0" hangingPunct="1">
        <a:lnSpc>
          <a:spcPct val="100000"/>
        </a:lnSpc>
        <a:spcBef>
          <a:spcPts val="500"/>
        </a:spcBef>
        <a:buFontTx/>
        <a:buNone/>
        <a:defRPr sz="2400" kern="1200">
          <a:solidFill>
            <a:schemeClr val="tx1"/>
          </a:solidFill>
          <a:latin typeface="Georgia"/>
          <a:ea typeface="+mn-ea"/>
          <a:cs typeface="Georgia"/>
        </a:defRPr>
      </a:lvl3pPr>
      <a:lvl4pPr marL="1371600" indent="0" algn="l" defTabSz="914400" rtl="0" eaLnBrk="1" latinLnBrk="0" hangingPunct="1">
        <a:lnSpc>
          <a:spcPct val="100000"/>
        </a:lnSpc>
        <a:spcBef>
          <a:spcPts val="500"/>
        </a:spcBef>
        <a:buFontTx/>
        <a:buNone/>
        <a:defRPr sz="1800" kern="1200">
          <a:solidFill>
            <a:schemeClr val="tx1"/>
          </a:solidFill>
          <a:latin typeface="Georgia"/>
          <a:ea typeface="+mn-ea"/>
          <a:cs typeface="Georgia"/>
        </a:defRPr>
      </a:lvl4pPr>
      <a:lvl5pPr marL="1828800" indent="0" algn="l" defTabSz="914400" rtl="0" eaLnBrk="1" latinLnBrk="0" hangingPunct="1">
        <a:lnSpc>
          <a:spcPct val="100000"/>
        </a:lnSpc>
        <a:spcBef>
          <a:spcPts val="500"/>
        </a:spcBef>
        <a:buFontTx/>
        <a:buNone/>
        <a:defRPr sz="1800" kern="1200">
          <a:solidFill>
            <a:schemeClr val="tx1"/>
          </a:solidFill>
          <a:latin typeface="Georgia"/>
          <a:ea typeface="+mn-ea"/>
          <a:cs typeface="Georg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0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2.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F4D78CC8-A117-45FD-B76B-4F02D4CBF4D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8" name="Rectangle 7">
            <a:extLst>
              <a:ext uri="{FF2B5EF4-FFF2-40B4-BE49-F238E27FC236}">
                <a16:creationId xmlns:a16="http://schemas.microsoft.com/office/drawing/2014/main" id="{46A43DB9-047F-4689-9398-411DCF1D3A95}"/>
              </a:ext>
            </a:extLst>
          </p:cNvPr>
          <p:cNvSpPr/>
          <p:nvPr/>
        </p:nvSpPr>
        <p:spPr>
          <a:xfrm>
            <a:off x="0" y="0"/>
            <a:ext cx="10668000" cy="6858000"/>
          </a:xfrm>
          <a:prstGeom prst="rect">
            <a:avLst/>
          </a:prstGeom>
          <a:gradFill flip="none" rotWithShape="1">
            <a:gsLst>
              <a:gs pos="17000">
                <a:schemeClr val="tx1">
                  <a:alpha val="62000"/>
                </a:schemeClr>
              </a:gs>
              <a:gs pos="70000">
                <a:schemeClr val="bg1">
                  <a:alpha val="0"/>
                  <a:lumMod val="0"/>
                </a:schemeClr>
              </a:gs>
            </a:gsLst>
            <a:lin ang="2400000" scaled="0"/>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itle 2">
            <a:extLst>
              <a:ext uri="{FF2B5EF4-FFF2-40B4-BE49-F238E27FC236}">
                <a16:creationId xmlns:a16="http://schemas.microsoft.com/office/drawing/2014/main" id="{6141331C-8700-46DA-823C-538E518AB6D0}"/>
              </a:ext>
            </a:extLst>
          </p:cNvPr>
          <p:cNvSpPr>
            <a:spLocks noGrp="1"/>
          </p:cNvSpPr>
          <p:nvPr>
            <p:ph type="ctrTitle"/>
          </p:nvPr>
        </p:nvSpPr>
        <p:spPr>
          <a:xfrm>
            <a:off x="1005860" y="799535"/>
            <a:ext cx="4583282" cy="2411176"/>
          </a:xfrm>
        </p:spPr>
        <p:txBody>
          <a:bodyPr>
            <a:noAutofit/>
          </a:bodyPr>
          <a:lstStyle/>
          <a:p>
            <a:r>
              <a:rPr lang="en-GB" dirty="0"/>
              <a:t>As Seen On TV: </a:t>
            </a:r>
            <a:br>
              <a:rPr lang="en-GB" dirty="0"/>
            </a:br>
            <a:r>
              <a:rPr lang="en-GB" dirty="0"/>
              <a:t>supercharging your small business</a:t>
            </a:r>
          </a:p>
        </p:txBody>
      </p:sp>
      <p:pic>
        <p:nvPicPr>
          <p:cNvPr id="15" name="Picture 14">
            <a:extLst>
              <a:ext uri="{FF2B5EF4-FFF2-40B4-BE49-F238E27FC236}">
                <a16:creationId xmlns:a16="http://schemas.microsoft.com/office/drawing/2014/main" id="{BA0DD1DD-DBEB-4908-9996-7D4EB8C76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Tree>
    <p:extLst>
      <p:ext uri="{BB962C8B-B14F-4D97-AF65-F5344CB8AC3E}">
        <p14:creationId xmlns:p14="http://schemas.microsoft.com/office/powerpoint/2010/main" val="293021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B95BFBAD-7D23-4447-B4D7-1A1B8BE56431}"/>
              </a:ext>
            </a:extLst>
          </p:cNvPr>
          <p:cNvGraphicFramePr>
            <a:graphicFrameLocks/>
          </p:cNvGraphicFramePr>
          <p:nvPr/>
        </p:nvGraphicFramePr>
        <p:xfrm>
          <a:off x="1158618" y="1584101"/>
          <a:ext cx="10391125" cy="33035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3AEBFAB-5FF1-4CFF-93A1-39F481D504E8}"/>
              </a:ext>
            </a:extLst>
          </p:cNvPr>
          <p:cNvSpPr>
            <a:spLocks noGrp="1"/>
          </p:cNvSpPr>
          <p:nvPr>
            <p:ph type="title"/>
          </p:nvPr>
        </p:nvSpPr>
        <p:spPr/>
        <p:txBody>
          <a:bodyPr/>
          <a:lstStyle/>
          <a:p>
            <a:r>
              <a:rPr lang="en-GB" dirty="0"/>
              <a:t>Start with low budget bursts &amp; build up presence  </a:t>
            </a:r>
          </a:p>
        </p:txBody>
      </p:sp>
      <p:sp>
        <p:nvSpPr>
          <p:cNvPr id="3" name="Text Placeholder 2">
            <a:extLst>
              <a:ext uri="{FF2B5EF4-FFF2-40B4-BE49-F238E27FC236}">
                <a16:creationId xmlns:a16="http://schemas.microsoft.com/office/drawing/2014/main" id="{A84CB12D-A1BE-4E5F-90EB-E808F2454B04}"/>
              </a:ext>
            </a:extLst>
          </p:cNvPr>
          <p:cNvSpPr>
            <a:spLocks noGrp="1"/>
          </p:cNvSpPr>
          <p:nvPr>
            <p:ph type="body" sz="quarter" idx="15"/>
          </p:nvPr>
        </p:nvSpPr>
        <p:spPr/>
        <p:txBody>
          <a:bodyPr/>
          <a:lstStyle/>
          <a:p>
            <a:r>
              <a:rPr lang="en-GB" dirty="0"/>
              <a:t>Source: ‘As Seen on TV: supercharging your small business’, May 2019, Data2Decisions/Work/Thinkbox. Data2Decisions optimisations based on database of smaller FMCG brands</a:t>
            </a:r>
          </a:p>
        </p:txBody>
      </p:sp>
      <p:sp>
        <p:nvSpPr>
          <p:cNvPr id="7" name="Rectangle 6">
            <a:extLst>
              <a:ext uri="{FF2B5EF4-FFF2-40B4-BE49-F238E27FC236}">
                <a16:creationId xmlns:a16="http://schemas.microsoft.com/office/drawing/2014/main" id="{569E7A4A-DFDE-4168-86D3-0934C67C6933}"/>
              </a:ext>
            </a:extLst>
          </p:cNvPr>
          <p:cNvSpPr/>
          <p:nvPr/>
        </p:nvSpPr>
        <p:spPr>
          <a:xfrm>
            <a:off x="2454018" y="1928313"/>
            <a:ext cx="8714725" cy="749575"/>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7925E982-C63D-4006-9C57-3E7CB2F0BC40}"/>
              </a:ext>
            </a:extLst>
          </p:cNvPr>
          <p:cNvSpPr/>
          <p:nvPr/>
        </p:nvSpPr>
        <p:spPr>
          <a:xfrm>
            <a:off x="2462185"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JAN</a:t>
            </a:r>
          </a:p>
        </p:txBody>
      </p:sp>
      <p:sp>
        <p:nvSpPr>
          <p:cNvPr id="6" name="Rectangle 5">
            <a:extLst>
              <a:ext uri="{FF2B5EF4-FFF2-40B4-BE49-F238E27FC236}">
                <a16:creationId xmlns:a16="http://schemas.microsoft.com/office/drawing/2014/main" id="{8849B9E3-E9F7-494B-8BFB-4D51A86484D4}"/>
              </a:ext>
            </a:extLst>
          </p:cNvPr>
          <p:cNvSpPr/>
          <p:nvPr/>
        </p:nvSpPr>
        <p:spPr>
          <a:xfrm>
            <a:off x="7406203"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AUG</a:t>
            </a:r>
          </a:p>
        </p:txBody>
      </p:sp>
      <p:sp>
        <p:nvSpPr>
          <p:cNvPr id="8" name="Rectangle 7">
            <a:extLst>
              <a:ext uri="{FF2B5EF4-FFF2-40B4-BE49-F238E27FC236}">
                <a16:creationId xmlns:a16="http://schemas.microsoft.com/office/drawing/2014/main" id="{8472D755-863B-4D4D-99AE-0EBB795DA735}"/>
              </a:ext>
            </a:extLst>
          </p:cNvPr>
          <p:cNvSpPr/>
          <p:nvPr/>
        </p:nvSpPr>
        <p:spPr>
          <a:xfrm>
            <a:off x="10123712"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DEC</a:t>
            </a:r>
          </a:p>
        </p:txBody>
      </p:sp>
      <p:sp>
        <p:nvSpPr>
          <p:cNvPr id="9" name="Rectangle 8">
            <a:extLst>
              <a:ext uri="{FF2B5EF4-FFF2-40B4-BE49-F238E27FC236}">
                <a16:creationId xmlns:a16="http://schemas.microsoft.com/office/drawing/2014/main" id="{46515309-723A-4BA5-8412-85D4D579323E}"/>
              </a:ext>
            </a:extLst>
          </p:cNvPr>
          <p:cNvSpPr/>
          <p:nvPr/>
        </p:nvSpPr>
        <p:spPr>
          <a:xfrm>
            <a:off x="3952646"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MAR</a:t>
            </a:r>
          </a:p>
        </p:txBody>
      </p:sp>
      <p:sp>
        <p:nvSpPr>
          <p:cNvPr id="10" name="Rectangle 9">
            <a:extLst>
              <a:ext uri="{FF2B5EF4-FFF2-40B4-BE49-F238E27FC236}">
                <a16:creationId xmlns:a16="http://schemas.microsoft.com/office/drawing/2014/main" id="{E305F9EF-E868-46BC-B8BC-7A4A60C1324D}"/>
              </a:ext>
            </a:extLst>
          </p:cNvPr>
          <p:cNvSpPr/>
          <p:nvPr/>
        </p:nvSpPr>
        <p:spPr>
          <a:xfrm>
            <a:off x="4610114" y="2253348"/>
            <a:ext cx="60959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APR</a:t>
            </a:r>
          </a:p>
        </p:txBody>
      </p:sp>
      <p:sp>
        <p:nvSpPr>
          <p:cNvPr id="11" name="Rectangle 10">
            <a:extLst>
              <a:ext uri="{FF2B5EF4-FFF2-40B4-BE49-F238E27FC236}">
                <a16:creationId xmlns:a16="http://schemas.microsoft.com/office/drawing/2014/main" id="{95C919D7-04A5-4F89-86C5-265B07DF38DD}"/>
              </a:ext>
            </a:extLst>
          </p:cNvPr>
          <p:cNvSpPr/>
          <p:nvPr/>
        </p:nvSpPr>
        <p:spPr>
          <a:xfrm>
            <a:off x="5314537"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MAY</a:t>
            </a:r>
          </a:p>
        </p:txBody>
      </p:sp>
      <p:sp>
        <p:nvSpPr>
          <p:cNvPr id="12" name="Rectangle 11">
            <a:extLst>
              <a:ext uri="{FF2B5EF4-FFF2-40B4-BE49-F238E27FC236}">
                <a16:creationId xmlns:a16="http://schemas.microsoft.com/office/drawing/2014/main" id="{DC7B8737-E8E9-459B-A44A-55E17380C3AF}"/>
              </a:ext>
            </a:extLst>
          </p:cNvPr>
          <p:cNvSpPr/>
          <p:nvPr/>
        </p:nvSpPr>
        <p:spPr>
          <a:xfrm>
            <a:off x="5961462"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JUN</a:t>
            </a:r>
          </a:p>
        </p:txBody>
      </p:sp>
      <p:sp>
        <p:nvSpPr>
          <p:cNvPr id="13" name="Rectangle 12">
            <a:extLst>
              <a:ext uri="{FF2B5EF4-FFF2-40B4-BE49-F238E27FC236}">
                <a16:creationId xmlns:a16="http://schemas.microsoft.com/office/drawing/2014/main" id="{805C7028-55B1-4974-BD53-1DD0B42E08C9}"/>
              </a:ext>
            </a:extLst>
          </p:cNvPr>
          <p:cNvSpPr/>
          <p:nvPr/>
        </p:nvSpPr>
        <p:spPr>
          <a:xfrm>
            <a:off x="6604547"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JUL</a:t>
            </a:r>
          </a:p>
        </p:txBody>
      </p:sp>
      <p:sp>
        <p:nvSpPr>
          <p:cNvPr id="14" name="Rectangle 13">
            <a:extLst>
              <a:ext uri="{FF2B5EF4-FFF2-40B4-BE49-F238E27FC236}">
                <a16:creationId xmlns:a16="http://schemas.microsoft.com/office/drawing/2014/main" id="{3004B4F3-BC8E-4B9C-AF66-E2531D866252}"/>
              </a:ext>
            </a:extLst>
          </p:cNvPr>
          <p:cNvSpPr/>
          <p:nvPr/>
        </p:nvSpPr>
        <p:spPr>
          <a:xfrm>
            <a:off x="3242700"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FEB</a:t>
            </a:r>
          </a:p>
        </p:txBody>
      </p:sp>
      <p:sp>
        <p:nvSpPr>
          <p:cNvPr id="15" name="Rectangle 14">
            <a:extLst>
              <a:ext uri="{FF2B5EF4-FFF2-40B4-BE49-F238E27FC236}">
                <a16:creationId xmlns:a16="http://schemas.microsoft.com/office/drawing/2014/main" id="{A4BC56BE-3EC6-4CAC-BED6-057359BB4506}"/>
              </a:ext>
            </a:extLst>
          </p:cNvPr>
          <p:cNvSpPr/>
          <p:nvPr/>
        </p:nvSpPr>
        <p:spPr>
          <a:xfrm>
            <a:off x="8097431"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SEP</a:t>
            </a:r>
          </a:p>
        </p:txBody>
      </p:sp>
      <p:sp>
        <p:nvSpPr>
          <p:cNvPr id="16" name="Rectangle 15">
            <a:extLst>
              <a:ext uri="{FF2B5EF4-FFF2-40B4-BE49-F238E27FC236}">
                <a16:creationId xmlns:a16="http://schemas.microsoft.com/office/drawing/2014/main" id="{B26EB675-02A2-4022-B6B1-2E9C87C6478D}"/>
              </a:ext>
            </a:extLst>
          </p:cNvPr>
          <p:cNvSpPr/>
          <p:nvPr/>
        </p:nvSpPr>
        <p:spPr>
          <a:xfrm>
            <a:off x="8677451"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OCT</a:t>
            </a:r>
          </a:p>
        </p:txBody>
      </p:sp>
      <p:sp>
        <p:nvSpPr>
          <p:cNvPr id="17" name="Rectangle 16">
            <a:extLst>
              <a:ext uri="{FF2B5EF4-FFF2-40B4-BE49-F238E27FC236}">
                <a16:creationId xmlns:a16="http://schemas.microsoft.com/office/drawing/2014/main" id="{643DEB26-27DE-4061-B376-5DAE82AA419A}"/>
              </a:ext>
            </a:extLst>
          </p:cNvPr>
          <p:cNvSpPr/>
          <p:nvPr/>
        </p:nvSpPr>
        <p:spPr>
          <a:xfrm>
            <a:off x="9376858" y="2253348"/>
            <a:ext cx="620486" cy="29391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NOV</a:t>
            </a:r>
          </a:p>
        </p:txBody>
      </p:sp>
      <p:sp>
        <p:nvSpPr>
          <p:cNvPr id="18" name="Rectangle 17">
            <a:extLst>
              <a:ext uri="{FF2B5EF4-FFF2-40B4-BE49-F238E27FC236}">
                <a16:creationId xmlns:a16="http://schemas.microsoft.com/office/drawing/2014/main" id="{A7F66063-7129-4B2F-9F3C-45AA95CAB3EE}"/>
              </a:ext>
            </a:extLst>
          </p:cNvPr>
          <p:cNvSpPr/>
          <p:nvPr/>
        </p:nvSpPr>
        <p:spPr>
          <a:xfrm>
            <a:off x="3073146" y="1707475"/>
            <a:ext cx="6540300" cy="338554"/>
          </a:xfrm>
          <a:prstGeom prst="rect">
            <a:avLst/>
          </a:prstGeom>
        </p:spPr>
        <p:txBody>
          <a:bodyPr wrap="square">
            <a:spAutoFit/>
          </a:bodyPr>
          <a:lstStyle/>
          <a:p>
            <a:pPr algn="ctr"/>
            <a:r>
              <a:rPr lang="en-GB" sz="1600" dirty="0">
                <a:solidFill>
                  <a:schemeClr val="bg2"/>
                </a:solidFill>
                <a:latin typeface="+mj-lt"/>
              </a:rPr>
              <a:t>Optimal laydown for different investment levels - FMCG</a:t>
            </a:r>
          </a:p>
        </p:txBody>
      </p:sp>
    </p:spTree>
    <p:extLst>
      <p:ext uri="{BB962C8B-B14F-4D97-AF65-F5344CB8AC3E}">
        <p14:creationId xmlns:p14="http://schemas.microsoft.com/office/powerpoint/2010/main" val="419013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17" dur="500"/>
                                        <p:tgtEl>
                                          <p:spTgt spid="4">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22" dur="500"/>
                                        <p:tgtEl>
                                          <p:spTgt spid="4">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fade">
                                      <p:cBhvr>
                                        <p:cTn id="27" dur="500"/>
                                        <p:tgtEl>
                                          <p:spTgt spid="4">
                                            <p:graphicEl>
                                              <a:chart seriesIdx="4"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fade">
                                      <p:cBhvr>
                                        <p:cTn id="32" dur="500"/>
                                        <p:tgtEl>
                                          <p:spTgt spid="4">
                                            <p:graphicEl>
                                              <a:chart seriesIdx="5"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fade">
                                      <p:cBhvr>
                                        <p:cTn id="37" dur="500"/>
                                        <p:tgtEl>
                                          <p:spTgt spid="4">
                                            <p:graphicEl>
                                              <a:chart seriesIdx="6"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chart seriesIdx="7" categoryIdx="-4" bldStep="series"/>
                                            </p:graphicEl>
                                          </p:spTgt>
                                        </p:tgtEl>
                                        <p:attrNameLst>
                                          <p:attrName>style.visibility</p:attrName>
                                        </p:attrNameLst>
                                      </p:cBhvr>
                                      <p:to>
                                        <p:strVal val="visible"/>
                                      </p:to>
                                    </p:set>
                                    <p:animEffect transition="in" filter="fade">
                                      <p:cBhvr>
                                        <p:cTn id="42" dur="500"/>
                                        <p:tgtEl>
                                          <p:spTgt spid="4">
                                            <p:graphicEl>
                                              <a:chart seriesIdx="7"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chart seriesIdx="8" categoryIdx="-4" bldStep="series"/>
                                            </p:graphicEl>
                                          </p:spTgt>
                                        </p:tgtEl>
                                        <p:attrNameLst>
                                          <p:attrName>style.visibility</p:attrName>
                                        </p:attrNameLst>
                                      </p:cBhvr>
                                      <p:to>
                                        <p:strVal val="visible"/>
                                      </p:to>
                                    </p:set>
                                    <p:animEffect transition="in" filter="fade">
                                      <p:cBhvr>
                                        <p:cTn id="47" dur="500"/>
                                        <p:tgtEl>
                                          <p:spTgt spid="4">
                                            <p:graphicEl>
                                              <a:chart seriesIdx="8"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chart seriesIdx="9" categoryIdx="-4" bldStep="series"/>
                                            </p:graphicEl>
                                          </p:spTgt>
                                        </p:tgtEl>
                                        <p:attrNameLst>
                                          <p:attrName>style.visibility</p:attrName>
                                        </p:attrNameLst>
                                      </p:cBhvr>
                                      <p:to>
                                        <p:strVal val="visible"/>
                                      </p:to>
                                    </p:set>
                                    <p:animEffect transition="in" filter="fade">
                                      <p:cBhvr>
                                        <p:cTn id="52" dur="500"/>
                                        <p:tgtEl>
                                          <p:spTgt spid="4">
                                            <p:graphicEl>
                                              <a:chart seriesIdx="9"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D8AD-A767-415B-9F98-040537CCEEB8}"/>
              </a:ext>
            </a:extLst>
          </p:cNvPr>
          <p:cNvSpPr>
            <a:spLocks noGrp="1"/>
          </p:cNvSpPr>
          <p:nvPr>
            <p:ph type="title"/>
          </p:nvPr>
        </p:nvSpPr>
        <p:spPr/>
        <p:txBody>
          <a:bodyPr>
            <a:normAutofit/>
          </a:bodyPr>
          <a:lstStyle/>
          <a:p>
            <a:r>
              <a:rPr lang="en-GB" dirty="0"/>
              <a:t>Awareness helps activation work harder</a:t>
            </a:r>
          </a:p>
        </p:txBody>
      </p:sp>
      <p:sp>
        <p:nvSpPr>
          <p:cNvPr id="4" name="Text Placeholder 3">
            <a:extLst>
              <a:ext uri="{FF2B5EF4-FFF2-40B4-BE49-F238E27FC236}">
                <a16:creationId xmlns:a16="http://schemas.microsoft.com/office/drawing/2014/main" id="{3CE61C1B-FDF0-4B1A-8976-5F619476ADB5}"/>
              </a:ext>
            </a:extLst>
          </p:cNvPr>
          <p:cNvSpPr>
            <a:spLocks noGrp="1"/>
          </p:cNvSpPr>
          <p:nvPr>
            <p:ph type="body" sz="quarter" idx="13"/>
          </p:nvPr>
        </p:nvSpPr>
        <p:spPr/>
        <p:txBody>
          <a:bodyPr/>
          <a:lstStyle/>
          <a:p>
            <a:pPr marL="285750" indent="-285750">
              <a:spcAft>
                <a:spcPts val="1200"/>
              </a:spcAft>
              <a:buClr>
                <a:schemeClr val="accent1"/>
              </a:buClr>
              <a:buFont typeface="Arial" panose="020B0604020202020204" pitchFamily="34" charset="0"/>
              <a:buChar char="—"/>
            </a:pPr>
            <a:r>
              <a:rPr lang="en-GB" b="1" dirty="0">
                <a:solidFill>
                  <a:schemeClr val="accent1"/>
                </a:solidFill>
              </a:rPr>
              <a:t>Awareness campaigns = </a:t>
            </a:r>
            <a:r>
              <a:rPr lang="en-GB" dirty="0"/>
              <a:t> generate brand awareness &amp; define brand position</a:t>
            </a:r>
          </a:p>
          <a:p>
            <a:pPr marL="285750" indent="-285750">
              <a:spcAft>
                <a:spcPts val="1200"/>
              </a:spcAft>
              <a:buClr>
                <a:schemeClr val="accent1"/>
              </a:buClr>
              <a:buFont typeface="Arial" panose="020B0604020202020204" pitchFamily="34" charset="0"/>
              <a:buChar char="—"/>
            </a:pPr>
            <a:r>
              <a:rPr lang="en-GB" b="1" dirty="0">
                <a:solidFill>
                  <a:schemeClr val="accent1"/>
                </a:solidFill>
              </a:rPr>
              <a:t>Activation campaigns =</a:t>
            </a:r>
            <a:r>
              <a:rPr lang="en-GB" dirty="0"/>
              <a:t> give a call to action, e.g. promos/sales</a:t>
            </a:r>
          </a:p>
          <a:p>
            <a:pPr marL="285750" indent="-285750">
              <a:spcAft>
                <a:spcPts val="1200"/>
              </a:spcAft>
              <a:buClr>
                <a:schemeClr val="accent1"/>
              </a:buClr>
              <a:buFont typeface="Arial" panose="020B0604020202020204" pitchFamily="34" charset="0"/>
              <a:buChar char="—"/>
            </a:pPr>
            <a:r>
              <a:rPr lang="en-GB" dirty="0"/>
              <a:t>Awareness messaging makes </a:t>
            </a:r>
            <a:r>
              <a:rPr lang="en-GB" b="1" dirty="0">
                <a:solidFill>
                  <a:schemeClr val="accent1"/>
                </a:solidFill>
              </a:rPr>
              <a:t>activation work harder</a:t>
            </a:r>
            <a:r>
              <a:rPr lang="en-GB" dirty="0"/>
              <a:t> for new to TV advertisers</a:t>
            </a:r>
          </a:p>
        </p:txBody>
      </p:sp>
      <p:sp>
        <p:nvSpPr>
          <p:cNvPr id="6" name="Text Placeholder 5">
            <a:extLst>
              <a:ext uri="{FF2B5EF4-FFF2-40B4-BE49-F238E27FC236}">
                <a16:creationId xmlns:a16="http://schemas.microsoft.com/office/drawing/2014/main" id="{A6F50D79-20B3-47D3-B4E4-8DF931DFD8CA}"/>
              </a:ext>
            </a:extLst>
          </p:cNvPr>
          <p:cNvSpPr>
            <a:spLocks noGrp="1"/>
          </p:cNvSpPr>
          <p:nvPr>
            <p:ph type="body" sz="quarter" idx="16"/>
          </p:nvPr>
        </p:nvSpPr>
        <p:spPr>
          <a:xfrm>
            <a:off x="377758" y="5365115"/>
            <a:ext cx="5718242" cy="371656"/>
          </a:xfrm>
        </p:spPr>
        <p:txBody>
          <a:bodyPr/>
          <a:lstStyle/>
          <a:p>
            <a:r>
              <a:rPr lang="en-GB" dirty="0"/>
              <a:t>Source: ‘As Seen on TV: supercharging your small business’, May 2019, Data2Decisions/Work/Thinkbox. Data2Decisions database of smaller brands. Based on an average small retail brand with annual brand TV spend of £0.5m and tactical TV spend of £200k</a:t>
            </a:r>
          </a:p>
        </p:txBody>
      </p:sp>
      <p:graphicFrame>
        <p:nvGraphicFramePr>
          <p:cNvPr id="7" name="Content Placeholder 5">
            <a:extLst>
              <a:ext uri="{FF2B5EF4-FFF2-40B4-BE49-F238E27FC236}">
                <a16:creationId xmlns:a16="http://schemas.microsoft.com/office/drawing/2014/main" id="{E6E4F248-FA43-4DD3-8155-2B88F134B888}"/>
              </a:ext>
            </a:extLst>
          </p:cNvPr>
          <p:cNvGraphicFramePr>
            <a:graphicFrameLocks/>
          </p:cNvGraphicFramePr>
          <p:nvPr/>
        </p:nvGraphicFramePr>
        <p:xfrm>
          <a:off x="5937100" y="1044706"/>
          <a:ext cx="6091614" cy="1809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a:extLst>
              <a:ext uri="{FF2B5EF4-FFF2-40B4-BE49-F238E27FC236}">
                <a16:creationId xmlns:a16="http://schemas.microsoft.com/office/drawing/2014/main" id="{5FDA8093-D52E-466C-9D3E-4985DA7FD868}"/>
              </a:ext>
            </a:extLst>
          </p:cNvPr>
          <p:cNvGraphicFramePr>
            <a:graphicFrameLocks/>
          </p:cNvGraphicFramePr>
          <p:nvPr/>
        </p:nvGraphicFramePr>
        <p:xfrm>
          <a:off x="5937100" y="3773406"/>
          <a:ext cx="6254900" cy="180987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7D47B8CB-4658-4CA9-9239-2D035D74C0E3}"/>
              </a:ext>
            </a:extLst>
          </p:cNvPr>
          <p:cNvSpPr/>
          <p:nvPr/>
        </p:nvSpPr>
        <p:spPr>
          <a:xfrm>
            <a:off x="9906001" y="772887"/>
            <a:ext cx="270000" cy="270000"/>
          </a:xfrm>
          <a:prstGeom prst="rect">
            <a:avLst/>
          </a:prstGeom>
          <a:solidFill>
            <a:schemeClr val="accent5"/>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46CEF79-D65E-449A-8038-0AAE6A364B06}"/>
              </a:ext>
            </a:extLst>
          </p:cNvPr>
          <p:cNvSpPr/>
          <p:nvPr/>
        </p:nvSpPr>
        <p:spPr>
          <a:xfrm>
            <a:off x="9906001" y="1274724"/>
            <a:ext cx="270000" cy="270000"/>
          </a:xfrm>
          <a:prstGeom prst="rect">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31426BEE-73EC-4DE3-98FD-9D97E26CD235}"/>
              </a:ext>
            </a:extLst>
          </p:cNvPr>
          <p:cNvSpPr txBox="1"/>
          <p:nvPr/>
        </p:nvSpPr>
        <p:spPr>
          <a:xfrm>
            <a:off x="10175723" y="753998"/>
            <a:ext cx="1926771" cy="307777"/>
          </a:xfrm>
          <a:prstGeom prst="rect">
            <a:avLst/>
          </a:prstGeom>
          <a:noFill/>
        </p:spPr>
        <p:txBody>
          <a:bodyPr wrap="square" rtlCol="0">
            <a:spAutoFit/>
          </a:bodyPr>
          <a:lstStyle/>
          <a:p>
            <a:pPr algn="l"/>
            <a:r>
              <a:rPr lang="en-GB" sz="1400" dirty="0">
                <a:solidFill>
                  <a:schemeClr val="bg2"/>
                </a:solidFill>
              </a:rPr>
              <a:t>Activation message</a:t>
            </a:r>
          </a:p>
        </p:txBody>
      </p:sp>
      <p:sp>
        <p:nvSpPr>
          <p:cNvPr id="16" name="TextBox 15">
            <a:extLst>
              <a:ext uri="{FF2B5EF4-FFF2-40B4-BE49-F238E27FC236}">
                <a16:creationId xmlns:a16="http://schemas.microsoft.com/office/drawing/2014/main" id="{D001AC9C-B166-486D-B6E5-0D0DE6765AC9}"/>
              </a:ext>
            </a:extLst>
          </p:cNvPr>
          <p:cNvSpPr txBox="1"/>
          <p:nvPr/>
        </p:nvSpPr>
        <p:spPr>
          <a:xfrm>
            <a:off x="10189027" y="1259894"/>
            <a:ext cx="2166259" cy="307777"/>
          </a:xfrm>
          <a:prstGeom prst="rect">
            <a:avLst/>
          </a:prstGeom>
          <a:noFill/>
        </p:spPr>
        <p:txBody>
          <a:bodyPr wrap="square" rtlCol="0">
            <a:spAutoFit/>
          </a:bodyPr>
          <a:lstStyle/>
          <a:p>
            <a:pPr algn="l"/>
            <a:r>
              <a:rPr lang="en-GB" sz="1400" dirty="0">
                <a:solidFill>
                  <a:schemeClr val="bg2"/>
                </a:solidFill>
              </a:rPr>
              <a:t>Awareness message</a:t>
            </a:r>
          </a:p>
        </p:txBody>
      </p:sp>
      <p:sp>
        <p:nvSpPr>
          <p:cNvPr id="17" name="TextBox 16">
            <a:extLst>
              <a:ext uri="{FF2B5EF4-FFF2-40B4-BE49-F238E27FC236}">
                <a16:creationId xmlns:a16="http://schemas.microsoft.com/office/drawing/2014/main" id="{412051CB-6DD2-40CB-92B2-36C29F8D349A}"/>
              </a:ext>
            </a:extLst>
          </p:cNvPr>
          <p:cNvSpPr txBox="1"/>
          <p:nvPr/>
        </p:nvSpPr>
        <p:spPr>
          <a:xfrm>
            <a:off x="6618515" y="3951513"/>
            <a:ext cx="2286000" cy="584775"/>
          </a:xfrm>
          <a:prstGeom prst="rect">
            <a:avLst/>
          </a:prstGeom>
          <a:noFill/>
        </p:spPr>
        <p:txBody>
          <a:bodyPr wrap="square" rtlCol="0">
            <a:spAutoFit/>
          </a:bodyPr>
          <a:lstStyle/>
          <a:p>
            <a:pPr algn="l"/>
            <a:r>
              <a:rPr lang="en-GB" sz="1600" b="1" dirty="0">
                <a:solidFill>
                  <a:schemeClr val="accent5"/>
                </a:solidFill>
              </a:rPr>
              <a:t>+14% </a:t>
            </a:r>
            <a:r>
              <a:rPr lang="en-GB" sz="1600" dirty="0">
                <a:solidFill>
                  <a:schemeClr val="bg2"/>
                </a:solidFill>
              </a:rPr>
              <a:t>sales response on activation activity</a:t>
            </a:r>
          </a:p>
        </p:txBody>
      </p:sp>
      <p:cxnSp>
        <p:nvCxnSpPr>
          <p:cNvPr id="19" name="Straight Arrow Connector 18">
            <a:extLst>
              <a:ext uri="{FF2B5EF4-FFF2-40B4-BE49-F238E27FC236}">
                <a16:creationId xmlns:a16="http://schemas.microsoft.com/office/drawing/2014/main" id="{8F6668D6-A1F7-441F-AFB8-6685D5E98869}"/>
              </a:ext>
            </a:extLst>
          </p:cNvPr>
          <p:cNvCxnSpPr/>
          <p:nvPr/>
        </p:nvCxnSpPr>
        <p:spPr>
          <a:xfrm>
            <a:off x="8697686" y="4243900"/>
            <a:ext cx="1001485" cy="0"/>
          </a:xfrm>
          <a:prstGeom prst="straightConnector1">
            <a:avLst/>
          </a:prstGeom>
          <a:ln w="22225">
            <a:solidFill>
              <a:srgbClr val="D9D9D9"/>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0B555DE-D0B9-4167-8F71-66F6CAEC516F}"/>
              </a:ext>
            </a:extLst>
          </p:cNvPr>
          <p:cNvSpPr txBox="1"/>
          <p:nvPr/>
        </p:nvSpPr>
        <p:spPr>
          <a:xfrm>
            <a:off x="8327571" y="2636857"/>
            <a:ext cx="1219200" cy="276999"/>
          </a:xfrm>
          <a:prstGeom prst="rect">
            <a:avLst/>
          </a:prstGeom>
          <a:noFill/>
        </p:spPr>
        <p:txBody>
          <a:bodyPr wrap="square" rtlCol="0">
            <a:spAutoFit/>
          </a:bodyPr>
          <a:lstStyle/>
          <a:p>
            <a:pPr algn="ctr"/>
            <a:r>
              <a:rPr lang="en-GB" sz="1200" b="1" dirty="0"/>
              <a:t>Weeks</a:t>
            </a:r>
          </a:p>
        </p:txBody>
      </p:sp>
      <p:sp>
        <p:nvSpPr>
          <p:cNvPr id="21" name="TextBox 20">
            <a:extLst>
              <a:ext uri="{FF2B5EF4-FFF2-40B4-BE49-F238E27FC236}">
                <a16:creationId xmlns:a16="http://schemas.microsoft.com/office/drawing/2014/main" id="{DAFB12D9-911A-45FD-ADEF-88E4FB7B3865}"/>
              </a:ext>
            </a:extLst>
          </p:cNvPr>
          <p:cNvSpPr txBox="1"/>
          <p:nvPr/>
        </p:nvSpPr>
        <p:spPr>
          <a:xfrm>
            <a:off x="8294915" y="5356743"/>
            <a:ext cx="1219200" cy="276999"/>
          </a:xfrm>
          <a:prstGeom prst="rect">
            <a:avLst/>
          </a:prstGeom>
          <a:noFill/>
        </p:spPr>
        <p:txBody>
          <a:bodyPr wrap="square" rtlCol="0">
            <a:spAutoFit/>
          </a:bodyPr>
          <a:lstStyle/>
          <a:p>
            <a:pPr algn="ctr"/>
            <a:r>
              <a:rPr lang="en-GB" sz="1200" b="1" dirty="0"/>
              <a:t>Weeks</a:t>
            </a:r>
          </a:p>
        </p:txBody>
      </p:sp>
    </p:spTree>
    <p:extLst>
      <p:ext uri="{BB962C8B-B14F-4D97-AF65-F5344CB8AC3E}">
        <p14:creationId xmlns:p14="http://schemas.microsoft.com/office/powerpoint/2010/main" val="82978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FC1D3-466C-4B36-9617-6F14E61AD60D}"/>
              </a:ext>
            </a:extLst>
          </p:cNvPr>
          <p:cNvSpPr>
            <a:spLocks noGrp="1"/>
          </p:cNvSpPr>
          <p:nvPr>
            <p:ph type="title"/>
          </p:nvPr>
        </p:nvSpPr>
        <p:spPr/>
        <p:txBody>
          <a:bodyPr>
            <a:normAutofit/>
          </a:bodyPr>
          <a:lstStyle/>
          <a:p>
            <a:r>
              <a:rPr lang="en-GB" dirty="0"/>
              <a:t>Shorter TV ads can deliver greater ROI for small advertisers</a:t>
            </a:r>
          </a:p>
        </p:txBody>
      </p:sp>
      <p:graphicFrame>
        <p:nvGraphicFramePr>
          <p:cNvPr id="6" name="Content Placeholder 5">
            <a:extLst>
              <a:ext uri="{FF2B5EF4-FFF2-40B4-BE49-F238E27FC236}">
                <a16:creationId xmlns:a16="http://schemas.microsoft.com/office/drawing/2014/main" id="{1ACEF539-70DA-4DC3-90E4-3ED84BEC3393}"/>
              </a:ext>
            </a:extLst>
          </p:cNvPr>
          <p:cNvGraphicFramePr>
            <a:graphicFrameLocks noGrp="1"/>
          </p:cNvGraphicFramePr>
          <p:nvPr>
            <p:ph sz="quarter" idx="4294967295"/>
          </p:nvPr>
        </p:nvGraphicFramePr>
        <p:xfrm>
          <a:off x="598714" y="1045029"/>
          <a:ext cx="11005457" cy="451280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4F1E6049-0F38-4EE4-A704-B1D372B1F9D3}"/>
              </a:ext>
            </a:extLst>
          </p:cNvPr>
          <p:cNvSpPr>
            <a:spLocks noGrp="1"/>
          </p:cNvSpPr>
          <p:nvPr>
            <p:ph type="body" sz="quarter" idx="15"/>
          </p:nvPr>
        </p:nvSpPr>
        <p:spPr/>
        <p:txBody>
          <a:bodyPr/>
          <a:lstStyle/>
          <a:p>
            <a:r>
              <a:rPr lang="en-GB" dirty="0"/>
              <a:t>Source: ‘As Seen on TV: supercharging your small business’, May 2019, Data2Decisions/Work/Thinkbox. Data2Decisions database of smaller brands. Base = 30s</a:t>
            </a:r>
          </a:p>
          <a:p>
            <a:endParaRPr lang="en-GB" dirty="0"/>
          </a:p>
        </p:txBody>
      </p:sp>
    </p:spTree>
    <p:extLst>
      <p:ext uri="{BB962C8B-B14F-4D97-AF65-F5344CB8AC3E}">
        <p14:creationId xmlns:p14="http://schemas.microsoft.com/office/powerpoint/2010/main" val="202867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2B8F67-3441-41BF-B840-586772CD76B7}"/>
              </a:ext>
            </a:extLst>
          </p:cNvPr>
          <p:cNvSpPr>
            <a:spLocks noGrp="1"/>
          </p:cNvSpPr>
          <p:nvPr>
            <p:ph type="title"/>
          </p:nvPr>
        </p:nvSpPr>
        <p:spPr/>
        <p:txBody>
          <a:bodyPr/>
          <a:lstStyle/>
          <a:p>
            <a:r>
              <a:rPr lang="en-GB" dirty="0">
                <a:solidFill>
                  <a:schemeClr val="accent4"/>
                </a:solidFill>
              </a:rPr>
              <a:t>TV punches above its weight in terms of sales versus spend</a:t>
            </a:r>
          </a:p>
        </p:txBody>
      </p:sp>
      <p:sp>
        <p:nvSpPr>
          <p:cNvPr id="7" name="Text Placeholder 6">
            <a:extLst>
              <a:ext uri="{FF2B5EF4-FFF2-40B4-BE49-F238E27FC236}">
                <a16:creationId xmlns:a16="http://schemas.microsoft.com/office/drawing/2014/main" id="{9D05FEDB-A61B-4E09-A57B-4884C7C99302}"/>
              </a:ext>
            </a:extLst>
          </p:cNvPr>
          <p:cNvSpPr>
            <a:spLocks noGrp="1"/>
          </p:cNvSpPr>
          <p:nvPr>
            <p:ph type="body" sz="quarter" idx="15"/>
          </p:nvPr>
        </p:nvSpPr>
        <p:spPr/>
        <p:txBody>
          <a:bodyPr/>
          <a:lstStyle/>
          <a:p>
            <a:r>
              <a:rPr lang="en-GB" dirty="0"/>
              <a:t>Source: ‘As Seen on TV: supercharging your small business’, May 2019, Data2Decisions/Work/Thinkbox. Data2Decisions database of smaller brands. All categories.</a:t>
            </a:r>
          </a:p>
        </p:txBody>
      </p:sp>
      <p:graphicFrame>
        <p:nvGraphicFramePr>
          <p:cNvPr id="9" name="Content Placeholder 8">
            <a:extLst>
              <a:ext uri="{FF2B5EF4-FFF2-40B4-BE49-F238E27FC236}">
                <a16:creationId xmlns:a16="http://schemas.microsoft.com/office/drawing/2014/main" id="{5CF3288E-81E0-4487-98D8-92F42C78553C}"/>
              </a:ext>
            </a:extLst>
          </p:cNvPr>
          <p:cNvGraphicFramePr>
            <a:graphicFrameLocks noGrp="1"/>
          </p:cNvGraphicFramePr>
          <p:nvPr>
            <p:ph sz="quarter" idx="4294967295"/>
          </p:nvPr>
        </p:nvGraphicFramePr>
        <p:xfrm>
          <a:off x="0" y="1472970"/>
          <a:ext cx="5562600" cy="3651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A81B8A88-0D1F-4180-8530-B48CDD655D86}"/>
              </a:ext>
            </a:extLst>
          </p:cNvPr>
          <p:cNvGraphicFramePr>
            <a:graphicFrameLocks noGrp="1"/>
          </p:cNvGraphicFramePr>
          <p:nvPr>
            <p:ph sz="quarter" idx="4294967295"/>
          </p:nvPr>
        </p:nvGraphicFramePr>
        <p:xfrm>
          <a:off x="6629400" y="1472970"/>
          <a:ext cx="5562600" cy="365125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F39A85C-E555-4C46-A843-48D4F6331E1C}"/>
              </a:ext>
            </a:extLst>
          </p:cNvPr>
          <p:cNvSpPr txBox="1"/>
          <p:nvPr/>
        </p:nvSpPr>
        <p:spPr>
          <a:xfrm>
            <a:off x="444727" y="1730825"/>
            <a:ext cx="2743200" cy="338554"/>
          </a:xfrm>
          <a:prstGeom prst="rect">
            <a:avLst/>
          </a:prstGeom>
          <a:noFill/>
        </p:spPr>
        <p:txBody>
          <a:bodyPr wrap="square" rtlCol="0">
            <a:spAutoFit/>
          </a:bodyPr>
          <a:lstStyle/>
          <a:p>
            <a:pPr algn="l"/>
            <a:r>
              <a:rPr lang="en-GB" sz="1600" dirty="0">
                <a:solidFill>
                  <a:schemeClr val="bg2"/>
                </a:solidFill>
              </a:rPr>
              <a:t>Share of spend</a:t>
            </a:r>
          </a:p>
        </p:txBody>
      </p:sp>
      <p:sp>
        <p:nvSpPr>
          <p:cNvPr id="8" name="TextBox 7">
            <a:extLst>
              <a:ext uri="{FF2B5EF4-FFF2-40B4-BE49-F238E27FC236}">
                <a16:creationId xmlns:a16="http://schemas.microsoft.com/office/drawing/2014/main" id="{42E2BB8A-1487-4DA0-81D2-53929D65394D}"/>
              </a:ext>
            </a:extLst>
          </p:cNvPr>
          <p:cNvSpPr txBox="1"/>
          <p:nvPr/>
        </p:nvSpPr>
        <p:spPr>
          <a:xfrm>
            <a:off x="6172200" y="1730825"/>
            <a:ext cx="2705100" cy="584775"/>
          </a:xfrm>
          <a:prstGeom prst="rect">
            <a:avLst/>
          </a:prstGeom>
          <a:noFill/>
        </p:spPr>
        <p:txBody>
          <a:bodyPr wrap="square" rtlCol="0">
            <a:spAutoFit/>
          </a:bodyPr>
          <a:lstStyle/>
          <a:p>
            <a:pPr algn="l"/>
            <a:r>
              <a:rPr lang="en-GB" sz="1600" dirty="0">
                <a:solidFill>
                  <a:schemeClr val="bg2"/>
                </a:solidFill>
              </a:rPr>
              <a:t>Share of advertising-generated sales</a:t>
            </a:r>
          </a:p>
        </p:txBody>
      </p:sp>
    </p:spTree>
    <p:extLst>
      <p:ext uri="{BB962C8B-B14F-4D97-AF65-F5344CB8AC3E}">
        <p14:creationId xmlns:p14="http://schemas.microsoft.com/office/powerpoint/2010/main" val="341983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6C3A-268F-4C27-9C6F-49ACA94D6D75}"/>
              </a:ext>
            </a:extLst>
          </p:cNvPr>
          <p:cNvSpPr>
            <a:spLocks noGrp="1"/>
          </p:cNvSpPr>
          <p:nvPr>
            <p:ph type="title"/>
          </p:nvPr>
        </p:nvSpPr>
        <p:spPr/>
        <p:txBody>
          <a:bodyPr/>
          <a:lstStyle/>
          <a:p>
            <a:r>
              <a:rPr lang="en-GB" dirty="0">
                <a:solidFill>
                  <a:schemeClr val="accent4"/>
                </a:solidFill>
              </a:rPr>
              <a:t>TV delivers results quickly</a:t>
            </a:r>
          </a:p>
        </p:txBody>
      </p:sp>
      <p:sp>
        <p:nvSpPr>
          <p:cNvPr id="8" name="Text Placeholder 7">
            <a:extLst>
              <a:ext uri="{FF2B5EF4-FFF2-40B4-BE49-F238E27FC236}">
                <a16:creationId xmlns:a16="http://schemas.microsoft.com/office/drawing/2014/main" id="{82D4C41C-5CED-49B8-B40A-D4EC39586C8C}"/>
              </a:ext>
            </a:extLst>
          </p:cNvPr>
          <p:cNvSpPr>
            <a:spLocks noGrp="1"/>
          </p:cNvSpPr>
          <p:nvPr>
            <p:ph type="body" sz="quarter" idx="13"/>
          </p:nvPr>
        </p:nvSpPr>
        <p:spPr/>
        <p:txBody>
          <a:bodyPr>
            <a:normAutofit/>
          </a:bodyPr>
          <a:lstStyle/>
          <a:p>
            <a:pPr marL="285750" indent="-285750">
              <a:buClr>
                <a:schemeClr val="accent4"/>
              </a:buClr>
              <a:buFont typeface="Arial" panose="020B0604020202020204" pitchFamily="34" charset="0"/>
              <a:buChar char="—"/>
            </a:pPr>
            <a:r>
              <a:rPr lang="en-GB" sz="1800" dirty="0"/>
              <a:t>An average 4 week TV campaign builds to a </a:t>
            </a:r>
            <a:r>
              <a:rPr lang="en-GB" sz="1800" b="1" dirty="0">
                <a:solidFill>
                  <a:schemeClr val="accent4"/>
                </a:solidFill>
              </a:rPr>
              <a:t>weekly sales uplift of c. 25%</a:t>
            </a:r>
          </a:p>
          <a:p>
            <a:pPr marL="285750" indent="-285750">
              <a:buClr>
                <a:schemeClr val="accent4"/>
              </a:buClr>
              <a:buFont typeface="Arial" panose="020B0604020202020204" pitchFamily="34" charset="0"/>
              <a:buChar char="—"/>
            </a:pPr>
            <a:endParaRPr lang="en-GB" sz="1800" dirty="0"/>
          </a:p>
          <a:p>
            <a:pPr marL="285750" indent="-285750">
              <a:buClr>
                <a:schemeClr val="accent4"/>
              </a:buClr>
              <a:buFont typeface="Arial" panose="020B0604020202020204" pitchFamily="34" charset="0"/>
              <a:buChar char="—"/>
            </a:pPr>
            <a:r>
              <a:rPr lang="en-GB" sz="1800" dirty="0"/>
              <a:t>The typical </a:t>
            </a:r>
            <a:r>
              <a:rPr lang="en-GB" sz="1800" b="1" dirty="0">
                <a:solidFill>
                  <a:schemeClr val="accent4"/>
                </a:solidFill>
              </a:rPr>
              <a:t>profit payback </a:t>
            </a:r>
            <a:r>
              <a:rPr lang="en-GB" sz="1800" dirty="0"/>
              <a:t>point is at c. </a:t>
            </a:r>
            <a:r>
              <a:rPr lang="en-GB" sz="1800" b="1" dirty="0">
                <a:solidFill>
                  <a:schemeClr val="accent4"/>
                </a:solidFill>
              </a:rPr>
              <a:t>4 months </a:t>
            </a:r>
          </a:p>
          <a:p>
            <a:endParaRPr lang="en-GB" sz="1800" dirty="0"/>
          </a:p>
        </p:txBody>
      </p:sp>
      <p:sp>
        <p:nvSpPr>
          <p:cNvPr id="10" name="Text Placeholder 9">
            <a:extLst>
              <a:ext uri="{FF2B5EF4-FFF2-40B4-BE49-F238E27FC236}">
                <a16:creationId xmlns:a16="http://schemas.microsoft.com/office/drawing/2014/main" id="{B9C6EB0E-724A-476D-A3C6-C3A9F1143156}"/>
              </a:ext>
            </a:extLst>
          </p:cNvPr>
          <p:cNvSpPr>
            <a:spLocks noGrp="1"/>
          </p:cNvSpPr>
          <p:nvPr>
            <p:ph type="body" sz="quarter" idx="16"/>
          </p:nvPr>
        </p:nvSpPr>
        <p:spPr>
          <a:xfrm>
            <a:off x="377758" y="5365115"/>
            <a:ext cx="5465763" cy="461664"/>
          </a:xfrm>
        </p:spPr>
        <p:txBody>
          <a:bodyPr/>
          <a:lstStyle/>
          <a:p>
            <a:r>
              <a:rPr lang="en-GB" dirty="0"/>
              <a:t>Source: ‘Supercharge: TV for small businesses’, May 2019, Data2Decisions/Work/Thinkbox. Data2Decisions database of smaller brands. All categories. Based on campaign spend of £1.25m.</a:t>
            </a:r>
          </a:p>
          <a:p>
            <a:endParaRPr lang="en-GB" dirty="0"/>
          </a:p>
        </p:txBody>
      </p:sp>
      <p:graphicFrame>
        <p:nvGraphicFramePr>
          <p:cNvPr id="11" name="Content Placeholder 5">
            <a:extLst>
              <a:ext uri="{FF2B5EF4-FFF2-40B4-BE49-F238E27FC236}">
                <a16:creationId xmlns:a16="http://schemas.microsoft.com/office/drawing/2014/main" id="{DE0BCEDF-C32C-4EF4-9E1E-2A425CA048DB}"/>
              </a:ext>
            </a:extLst>
          </p:cNvPr>
          <p:cNvGraphicFramePr>
            <a:graphicFrameLocks noGrp="1"/>
          </p:cNvGraphicFramePr>
          <p:nvPr>
            <p:ph sz="quarter" idx="15"/>
          </p:nvPr>
        </p:nvGraphicFramePr>
        <p:xfrm>
          <a:off x="6272213" y="360363"/>
          <a:ext cx="5594350" cy="5197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5">
            <a:extLst>
              <a:ext uri="{FF2B5EF4-FFF2-40B4-BE49-F238E27FC236}">
                <a16:creationId xmlns:a16="http://schemas.microsoft.com/office/drawing/2014/main" id="{86AA8BDE-C1CB-4F83-A09B-11D66FAD5C6B}"/>
              </a:ext>
            </a:extLst>
          </p:cNvPr>
          <p:cNvGraphicFramePr>
            <a:graphicFrameLocks/>
          </p:cNvGraphicFramePr>
          <p:nvPr/>
        </p:nvGraphicFramePr>
        <p:xfrm>
          <a:off x="6411686" y="4944772"/>
          <a:ext cx="5465763" cy="72514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A0EE846D-68BE-49B1-850E-482B8E3F35B4}"/>
              </a:ext>
            </a:extLst>
          </p:cNvPr>
          <p:cNvSpPr txBox="1"/>
          <p:nvPr/>
        </p:nvSpPr>
        <p:spPr>
          <a:xfrm>
            <a:off x="6183087" y="5014341"/>
            <a:ext cx="1625601" cy="461665"/>
          </a:xfrm>
          <a:prstGeom prst="rect">
            <a:avLst/>
          </a:prstGeom>
          <a:noFill/>
        </p:spPr>
        <p:txBody>
          <a:bodyPr wrap="square" rtlCol="0">
            <a:spAutoFit/>
          </a:bodyPr>
          <a:lstStyle/>
          <a:p>
            <a:r>
              <a:rPr lang="en-GB" sz="1200" b="1" dirty="0"/>
              <a:t>4 WEEK TV CAMPAIGN</a:t>
            </a:r>
          </a:p>
        </p:txBody>
      </p:sp>
    </p:spTree>
    <p:extLst>
      <p:ext uri="{BB962C8B-B14F-4D97-AF65-F5344CB8AC3E}">
        <p14:creationId xmlns:p14="http://schemas.microsoft.com/office/powerpoint/2010/main" val="351717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E9AB5-4548-4EB9-8582-A88D4A069380}"/>
              </a:ext>
            </a:extLst>
          </p:cNvPr>
          <p:cNvSpPr>
            <a:spLocks noGrp="1"/>
          </p:cNvSpPr>
          <p:nvPr>
            <p:ph type="title"/>
          </p:nvPr>
        </p:nvSpPr>
        <p:spPr/>
        <p:txBody>
          <a:bodyPr/>
          <a:lstStyle/>
          <a:p>
            <a:r>
              <a:rPr lang="en-GB" dirty="0">
                <a:solidFill>
                  <a:schemeClr val="accent4"/>
                </a:solidFill>
              </a:rPr>
              <a:t>TV delivers both short-term and sustained sales effects</a:t>
            </a:r>
          </a:p>
        </p:txBody>
      </p:sp>
      <p:sp>
        <p:nvSpPr>
          <p:cNvPr id="4" name="Text Placeholder 3">
            <a:extLst>
              <a:ext uri="{FF2B5EF4-FFF2-40B4-BE49-F238E27FC236}">
                <a16:creationId xmlns:a16="http://schemas.microsoft.com/office/drawing/2014/main" id="{208FF00C-C380-462D-843C-41A6564F3FBD}"/>
              </a:ext>
            </a:extLst>
          </p:cNvPr>
          <p:cNvSpPr>
            <a:spLocks noGrp="1"/>
          </p:cNvSpPr>
          <p:nvPr>
            <p:ph type="body" sz="quarter" idx="13"/>
          </p:nvPr>
        </p:nvSpPr>
        <p:spPr/>
        <p:txBody>
          <a:bodyPr/>
          <a:lstStyle/>
          <a:p>
            <a:pPr marL="285750" indent="-285750">
              <a:spcAft>
                <a:spcPts val="1200"/>
              </a:spcAft>
              <a:buClr>
                <a:schemeClr val="accent1"/>
              </a:buClr>
              <a:buFont typeface="Arial" panose="020B0604020202020204" pitchFamily="34" charset="0"/>
              <a:buChar char="—"/>
            </a:pPr>
            <a:r>
              <a:rPr lang="en-GB" b="1" dirty="0">
                <a:solidFill>
                  <a:schemeClr val="accent4"/>
                </a:solidFill>
              </a:rPr>
              <a:t>ROI</a:t>
            </a:r>
            <a:r>
              <a:rPr lang="en-GB" dirty="0"/>
              <a:t> is a measure of </a:t>
            </a:r>
            <a:r>
              <a:rPr lang="en-GB" b="1" dirty="0">
                <a:solidFill>
                  <a:schemeClr val="accent4"/>
                </a:solidFill>
              </a:rPr>
              <a:t>efficiency </a:t>
            </a:r>
            <a:r>
              <a:rPr lang="en-GB" b="1" u="sng" dirty="0">
                <a:solidFill>
                  <a:schemeClr val="accent4"/>
                </a:solidFill>
              </a:rPr>
              <a:t>not</a:t>
            </a:r>
            <a:r>
              <a:rPr lang="en-GB" b="1" dirty="0">
                <a:solidFill>
                  <a:schemeClr val="accent4"/>
                </a:solidFill>
              </a:rPr>
              <a:t> effectiveness</a:t>
            </a:r>
          </a:p>
          <a:p>
            <a:pPr marL="285750" indent="-285750">
              <a:spcAft>
                <a:spcPts val="1200"/>
              </a:spcAft>
              <a:buClr>
                <a:schemeClr val="accent1"/>
              </a:buClr>
              <a:buFont typeface="Arial" panose="020B0604020202020204" pitchFamily="34" charset="0"/>
              <a:buChar char="—"/>
            </a:pPr>
            <a:r>
              <a:rPr lang="en-GB" b="1" dirty="0">
                <a:solidFill>
                  <a:schemeClr val="accent4"/>
                </a:solidFill>
              </a:rPr>
              <a:t>The immediate &amp; sustained effects </a:t>
            </a:r>
            <a:r>
              <a:rPr lang="en-GB" dirty="0"/>
              <a:t>of TV can be </a:t>
            </a:r>
            <a:r>
              <a:rPr lang="en-GB" b="1" dirty="0">
                <a:solidFill>
                  <a:schemeClr val="accent4"/>
                </a:solidFill>
              </a:rPr>
              <a:t>isolated &amp; measured </a:t>
            </a:r>
          </a:p>
          <a:p>
            <a:pPr>
              <a:spcAft>
                <a:spcPts val="1200"/>
              </a:spcAft>
            </a:pPr>
            <a:endParaRPr lang="en-GB" dirty="0"/>
          </a:p>
        </p:txBody>
      </p:sp>
      <p:sp>
        <p:nvSpPr>
          <p:cNvPr id="5" name="Text Placeholder 4">
            <a:extLst>
              <a:ext uri="{FF2B5EF4-FFF2-40B4-BE49-F238E27FC236}">
                <a16:creationId xmlns:a16="http://schemas.microsoft.com/office/drawing/2014/main" id="{4679A415-E055-462E-8A6D-AC181F9EA48B}"/>
              </a:ext>
            </a:extLst>
          </p:cNvPr>
          <p:cNvSpPr>
            <a:spLocks noGrp="1"/>
          </p:cNvSpPr>
          <p:nvPr>
            <p:ph type="body" sz="quarter" idx="16"/>
          </p:nvPr>
        </p:nvSpPr>
        <p:spPr>
          <a:xfrm>
            <a:off x="377758" y="5365115"/>
            <a:ext cx="5338149" cy="404176"/>
          </a:xfrm>
        </p:spPr>
        <p:txBody>
          <a:bodyPr/>
          <a:lstStyle/>
          <a:p>
            <a:r>
              <a:rPr lang="en-GB" dirty="0"/>
              <a:t>Source: ‘As Seen on TV: supercharging your small business’, May 2019, Data2Decisions/Work/Thinkbox. Data2Decisions database of smaller brands. All categories.</a:t>
            </a:r>
          </a:p>
          <a:p>
            <a:endParaRPr lang="en-GB" dirty="0"/>
          </a:p>
        </p:txBody>
      </p:sp>
      <p:graphicFrame>
        <p:nvGraphicFramePr>
          <p:cNvPr id="6" name="Content Placeholder 5">
            <a:extLst>
              <a:ext uri="{FF2B5EF4-FFF2-40B4-BE49-F238E27FC236}">
                <a16:creationId xmlns:a16="http://schemas.microsoft.com/office/drawing/2014/main" id="{E43D693F-C65A-4F53-9439-E9044F6FA116}"/>
              </a:ext>
            </a:extLst>
          </p:cNvPr>
          <p:cNvGraphicFramePr>
            <a:graphicFrameLocks noGrp="1"/>
          </p:cNvGraphicFramePr>
          <p:nvPr>
            <p:ph sz="quarter" idx="15"/>
            <p:extLst>
              <p:ext uri="{D42A27DB-BD31-4B8C-83A1-F6EECF244321}">
                <p14:modId xmlns:p14="http://schemas.microsoft.com/office/powerpoint/2010/main" val="3231670704"/>
              </p:ext>
            </p:extLst>
          </p:nvPr>
        </p:nvGraphicFramePr>
        <p:xfrm>
          <a:off x="6272213" y="360363"/>
          <a:ext cx="5594350" cy="5197475"/>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Right 6">
            <a:extLst>
              <a:ext uri="{FF2B5EF4-FFF2-40B4-BE49-F238E27FC236}">
                <a16:creationId xmlns:a16="http://schemas.microsoft.com/office/drawing/2014/main" id="{F59C8491-405D-439B-8EDC-239D6B00E030}"/>
              </a:ext>
            </a:extLst>
          </p:cNvPr>
          <p:cNvSpPr/>
          <p:nvPr/>
        </p:nvSpPr>
        <p:spPr>
          <a:xfrm>
            <a:off x="7151914" y="5265738"/>
            <a:ext cx="4158343" cy="404177"/>
          </a:xfrm>
          <a:prstGeom prst="rightArrow">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Brand size</a:t>
            </a:r>
          </a:p>
        </p:txBody>
      </p:sp>
    </p:spTree>
    <p:extLst>
      <p:ext uri="{BB962C8B-B14F-4D97-AF65-F5344CB8AC3E}">
        <p14:creationId xmlns:p14="http://schemas.microsoft.com/office/powerpoint/2010/main" val="392883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316889" y="98363"/>
            <a:ext cx="10094912" cy="957509"/>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0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67" b="1" i="0" u="none" strike="noStrike" kern="1200" cap="none" spc="0" normalizeH="0" baseline="0" noProof="0" dirty="0">
                <a:ln>
                  <a:noFill/>
                </a:ln>
                <a:solidFill>
                  <a:srgbClr val="372D87"/>
                </a:solidFill>
                <a:effectLst/>
                <a:uLnTx/>
                <a:uFillTx/>
                <a:latin typeface="Arial"/>
                <a:ea typeface="+mj-ea"/>
                <a:cs typeface="+mj-cs"/>
              </a:rPr>
              <a:t>Don’t be limited by budget – be flexible! </a:t>
            </a:r>
          </a:p>
        </p:txBody>
      </p:sp>
      <p:grpSp>
        <p:nvGrpSpPr>
          <p:cNvPr id="7" name="Group 6">
            <a:extLst>
              <a:ext uri="{FF2B5EF4-FFF2-40B4-BE49-F238E27FC236}">
                <a16:creationId xmlns:a16="http://schemas.microsoft.com/office/drawing/2014/main" id="{1BB85F45-2C18-4289-BE8A-9B77CBFC7F7C}"/>
              </a:ext>
            </a:extLst>
          </p:cNvPr>
          <p:cNvGrpSpPr/>
          <p:nvPr/>
        </p:nvGrpSpPr>
        <p:grpSpPr>
          <a:xfrm>
            <a:off x="8769615" y="1413844"/>
            <a:ext cx="3503712" cy="1852794"/>
            <a:chOff x="8769615" y="857250"/>
            <a:chExt cx="3503712" cy="1852794"/>
          </a:xfrm>
        </p:grpSpPr>
        <p:grpSp>
          <p:nvGrpSpPr>
            <p:cNvPr id="3" name="Group 2">
              <a:extLst>
                <a:ext uri="{FF2B5EF4-FFF2-40B4-BE49-F238E27FC236}">
                  <a16:creationId xmlns:a16="http://schemas.microsoft.com/office/drawing/2014/main" id="{4A464148-0F05-498A-B547-2788D4B3F496}"/>
                </a:ext>
              </a:extLst>
            </p:cNvPr>
            <p:cNvGrpSpPr/>
            <p:nvPr/>
          </p:nvGrpSpPr>
          <p:grpSpPr>
            <a:xfrm>
              <a:off x="8769615" y="857250"/>
              <a:ext cx="3503712" cy="1852794"/>
              <a:chOff x="8769615" y="857250"/>
              <a:chExt cx="3503712" cy="1852794"/>
            </a:xfrm>
          </p:grpSpPr>
          <p:sp>
            <p:nvSpPr>
              <p:cNvPr id="11" name="TextBox 10"/>
              <p:cNvSpPr txBox="1"/>
              <p:nvPr/>
            </p:nvSpPr>
            <p:spPr>
              <a:xfrm>
                <a:off x="8769615" y="1284333"/>
                <a:ext cx="3072341" cy="14257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Time-length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Day-part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Time of year</a:t>
                </a:r>
              </a:p>
            </p:txBody>
          </p:sp>
          <p:sp>
            <p:nvSpPr>
              <p:cNvPr id="25" name="TextBox 24"/>
              <p:cNvSpPr txBox="1"/>
              <p:nvPr/>
            </p:nvSpPr>
            <p:spPr>
              <a:xfrm>
                <a:off x="8769615" y="857250"/>
                <a:ext cx="3503712" cy="3590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1" i="0" u="none" strike="noStrike" kern="1200" cap="none" spc="0" normalizeH="0" baseline="0" noProof="0" dirty="0">
                    <a:ln>
                      <a:noFill/>
                    </a:ln>
                    <a:solidFill>
                      <a:srgbClr val="372D87"/>
                    </a:solidFill>
                    <a:effectLst/>
                    <a:uLnTx/>
                    <a:uFillTx/>
                    <a:latin typeface="Arial"/>
                    <a:ea typeface="+mn-ea"/>
                    <a:cs typeface="+mn-cs"/>
                  </a:rPr>
                  <a:t>Make your money go further</a:t>
                </a:r>
              </a:p>
            </p:txBody>
          </p:sp>
        </p:grpSp>
        <p:cxnSp>
          <p:nvCxnSpPr>
            <p:cNvPr id="26" name="Straight Connector 25"/>
            <p:cNvCxnSpPr/>
            <p:nvPr/>
          </p:nvCxnSpPr>
          <p:spPr>
            <a:xfrm>
              <a:off x="8906434" y="2303091"/>
              <a:ext cx="212548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908239" y="1727800"/>
              <a:ext cx="212548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22A6CFC-1574-4096-9CD9-36DDAF1A2AA2}"/>
              </a:ext>
            </a:extLst>
          </p:cNvPr>
          <p:cNvGrpSpPr/>
          <p:nvPr/>
        </p:nvGrpSpPr>
        <p:grpSpPr>
          <a:xfrm>
            <a:off x="8769615" y="3601651"/>
            <a:ext cx="2497800" cy="2082236"/>
            <a:chOff x="8769615" y="3601651"/>
            <a:chExt cx="2497800" cy="2082236"/>
          </a:xfrm>
        </p:grpSpPr>
        <p:grpSp>
          <p:nvGrpSpPr>
            <p:cNvPr id="6" name="Group 5">
              <a:extLst>
                <a:ext uri="{FF2B5EF4-FFF2-40B4-BE49-F238E27FC236}">
                  <a16:creationId xmlns:a16="http://schemas.microsoft.com/office/drawing/2014/main" id="{D2412EAE-2588-427C-9CAE-348229EA41E1}"/>
                </a:ext>
              </a:extLst>
            </p:cNvPr>
            <p:cNvGrpSpPr/>
            <p:nvPr/>
          </p:nvGrpSpPr>
          <p:grpSpPr>
            <a:xfrm>
              <a:off x="8769615" y="3601651"/>
              <a:ext cx="2497800" cy="2082236"/>
              <a:chOff x="8769615" y="3601651"/>
              <a:chExt cx="2497800" cy="2082236"/>
            </a:xfrm>
          </p:grpSpPr>
          <p:sp>
            <p:nvSpPr>
              <p:cNvPr id="16" name="TextBox 15"/>
              <p:cNvSpPr txBox="1"/>
              <p:nvPr/>
            </p:nvSpPr>
            <p:spPr>
              <a:xfrm>
                <a:off x="8769615" y="3991501"/>
                <a:ext cx="2496277" cy="1692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Discounted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Help with creative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Different business models &amp; inputs</a:t>
                </a:r>
              </a:p>
            </p:txBody>
          </p:sp>
          <p:sp>
            <p:nvSpPr>
              <p:cNvPr id="32" name="Rectangle 31"/>
              <p:cNvSpPr/>
              <p:nvPr/>
            </p:nvSpPr>
            <p:spPr>
              <a:xfrm>
                <a:off x="8769615" y="3601651"/>
                <a:ext cx="2497800" cy="35900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1" i="0" u="none" strike="noStrike" kern="1200" cap="none" spc="0" normalizeH="0" baseline="0" noProof="0" dirty="0">
                    <a:ln>
                      <a:noFill/>
                    </a:ln>
                    <a:solidFill>
                      <a:srgbClr val="372D87"/>
                    </a:solidFill>
                    <a:effectLst/>
                    <a:uLnTx/>
                    <a:uFillTx/>
                    <a:latin typeface="Arial"/>
                    <a:ea typeface="+mn-ea"/>
                    <a:cs typeface="+mn-cs"/>
                  </a:rPr>
                  <a:t>Investigate incentives</a:t>
                </a:r>
              </a:p>
            </p:txBody>
          </p:sp>
        </p:grpSp>
        <p:cxnSp>
          <p:nvCxnSpPr>
            <p:cNvPr id="33" name="Straight Connector 32"/>
            <p:cNvCxnSpPr/>
            <p:nvPr/>
          </p:nvCxnSpPr>
          <p:spPr>
            <a:xfrm>
              <a:off x="8918474" y="4490879"/>
              <a:ext cx="212548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918474" y="5034221"/>
              <a:ext cx="212548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B28CC449-2FF9-4504-99D1-C8ED686B400A}"/>
              </a:ext>
            </a:extLst>
          </p:cNvPr>
          <p:cNvGrpSpPr/>
          <p:nvPr/>
        </p:nvGrpSpPr>
        <p:grpSpPr>
          <a:xfrm>
            <a:off x="339229" y="3607629"/>
            <a:ext cx="5512596" cy="1874717"/>
            <a:chOff x="339229" y="3607629"/>
            <a:chExt cx="5512596" cy="1874717"/>
          </a:xfrm>
        </p:grpSpPr>
        <p:grpSp>
          <p:nvGrpSpPr>
            <p:cNvPr id="8" name="Group 7">
              <a:extLst>
                <a:ext uri="{FF2B5EF4-FFF2-40B4-BE49-F238E27FC236}">
                  <a16:creationId xmlns:a16="http://schemas.microsoft.com/office/drawing/2014/main" id="{7D4EB43D-2494-4B7F-88B1-142C124E299E}"/>
                </a:ext>
              </a:extLst>
            </p:cNvPr>
            <p:cNvGrpSpPr/>
            <p:nvPr/>
          </p:nvGrpSpPr>
          <p:grpSpPr>
            <a:xfrm>
              <a:off x="2979023" y="3607629"/>
              <a:ext cx="2872802" cy="1830496"/>
              <a:chOff x="2979023" y="3607629"/>
              <a:chExt cx="2872802" cy="1830496"/>
            </a:xfrm>
          </p:grpSpPr>
          <p:grpSp>
            <p:nvGrpSpPr>
              <p:cNvPr id="4" name="Group 3">
                <a:extLst>
                  <a:ext uri="{FF2B5EF4-FFF2-40B4-BE49-F238E27FC236}">
                    <a16:creationId xmlns:a16="http://schemas.microsoft.com/office/drawing/2014/main" id="{A1EF0464-6AA3-44F0-9364-10E17FDEEB8E}"/>
                  </a:ext>
                </a:extLst>
              </p:cNvPr>
              <p:cNvGrpSpPr/>
              <p:nvPr/>
            </p:nvGrpSpPr>
            <p:grpSpPr>
              <a:xfrm>
                <a:off x="2979023" y="3607629"/>
                <a:ext cx="2872802" cy="1830496"/>
                <a:chOff x="2979023" y="3607629"/>
                <a:chExt cx="2872802" cy="1830496"/>
              </a:xfrm>
            </p:grpSpPr>
            <p:sp>
              <p:nvSpPr>
                <p:cNvPr id="12" name="TextBox 11"/>
                <p:cNvSpPr txBox="1"/>
                <p:nvPr/>
              </p:nvSpPr>
              <p:spPr>
                <a:xfrm>
                  <a:off x="2979023" y="4012414"/>
                  <a:ext cx="2400747" cy="14257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Sponsorship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Product placement</a:t>
                  </a:r>
                </a:p>
              </p:txBody>
            </p:sp>
            <p:sp>
              <p:nvSpPr>
                <p:cNvPr id="10" name="Rectangle 9"/>
                <p:cNvSpPr/>
                <p:nvPr/>
              </p:nvSpPr>
              <p:spPr>
                <a:xfrm>
                  <a:off x="2980526" y="3607629"/>
                  <a:ext cx="2871299" cy="35900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1" i="0" u="none" strike="noStrike" kern="1200" cap="none" spc="0" normalizeH="0" baseline="0" noProof="0" dirty="0">
                      <a:ln>
                        <a:noFill/>
                      </a:ln>
                      <a:solidFill>
                        <a:srgbClr val="372D87"/>
                      </a:solidFill>
                      <a:effectLst/>
                      <a:uLnTx/>
                      <a:uFillTx/>
                      <a:latin typeface="Arial"/>
                      <a:ea typeface="+mn-ea"/>
                      <a:cs typeface="+mn-cs"/>
                    </a:rPr>
                    <a:t>Explore non spot options</a:t>
                  </a:r>
                </a:p>
              </p:txBody>
            </p:sp>
          </p:grpSp>
          <p:cxnSp>
            <p:nvCxnSpPr>
              <p:cNvPr id="30" name="Straight Connector 29"/>
              <p:cNvCxnSpPr/>
              <p:nvPr/>
            </p:nvCxnSpPr>
            <p:spPr>
              <a:xfrm>
                <a:off x="3116654" y="5033765"/>
                <a:ext cx="212548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28391" y="4490879"/>
                <a:ext cx="212548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pic>
          <p:nvPicPr>
            <p:cNvPr id="1026" name="Picture 2" descr="Image result for compare the market corrie">
              <a:extLst>
                <a:ext uri="{FF2B5EF4-FFF2-40B4-BE49-F238E27FC236}">
                  <a16:creationId xmlns:a16="http://schemas.microsoft.com/office/drawing/2014/main" id="{90AE1812-85AA-49EC-8090-95333B7CE1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37" r="8920"/>
            <a:stretch/>
          </p:blipFill>
          <p:spPr bwMode="auto">
            <a:xfrm>
              <a:off x="339229" y="3804116"/>
              <a:ext cx="2432846" cy="1678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7614F02A-6991-4871-A817-144B6C89694C}"/>
              </a:ext>
            </a:extLst>
          </p:cNvPr>
          <p:cNvGrpSpPr/>
          <p:nvPr/>
        </p:nvGrpSpPr>
        <p:grpSpPr>
          <a:xfrm>
            <a:off x="2980525" y="1409088"/>
            <a:ext cx="3726967" cy="1849081"/>
            <a:chOff x="2980525" y="852494"/>
            <a:chExt cx="3726967" cy="1849081"/>
          </a:xfrm>
        </p:grpSpPr>
        <p:sp>
          <p:nvSpPr>
            <p:cNvPr id="5" name="TextBox 4"/>
            <p:cNvSpPr txBox="1"/>
            <p:nvPr/>
          </p:nvSpPr>
          <p:spPr>
            <a:xfrm>
              <a:off x="2980525" y="1275864"/>
              <a:ext cx="2827443" cy="14257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One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Specific time of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0" i="0" u="none" strike="noStrike" kern="1200" cap="none" spc="0" normalizeH="0" baseline="0" noProof="0" dirty="0">
                  <a:ln>
                    <a:noFill/>
                  </a:ln>
                  <a:solidFill>
                    <a:prstClr val="black">
                      <a:lumMod val="75000"/>
                      <a:lumOff val="25000"/>
                    </a:prstClr>
                  </a:solidFill>
                  <a:effectLst/>
                  <a:uLnTx/>
                  <a:uFillTx/>
                  <a:latin typeface="Arial"/>
                  <a:ea typeface="+mn-ea"/>
                  <a:cs typeface="+mn-cs"/>
                </a:rPr>
                <a:t>Tight target audience</a:t>
              </a:r>
            </a:p>
          </p:txBody>
        </p:sp>
        <p:sp>
          <p:nvSpPr>
            <p:cNvPr id="20" name="TextBox 19"/>
            <p:cNvSpPr txBox="1"/>
            <p:nvPr/>
          </p:nvSpPr>
          <p:spPr>
            <a:xfrm>
              <a:off x="2982919" y="852494"/>
              <a:ext cx="3724573" cy="3590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33" b="1" i="0" u="none" strike="noStrike" kern="1200" cap="none" spc="0" normalizeH="0" baseline="0" noProof="0" dirty="0">
                  <a:ln>
                    <a:noFill/>
                  </a:ln>
                  <a:solidFill>
                    <a:srgbClr val="372D87"/>
                  </a:solidFill>
                  <a:effectLst/>
                  <a:uLnTx/>
                  <a:uFillTx/>
                  <a:latin typeface="Arial"/>
                  <a:ea typeface="+mn-ea"/>
                  <a:cs typeface="+mn-cs"/>
                </a:rPr>
                <a:t>Concentrate your efforts</a:t>
              </a:r>
            </a:p>
          </p:txBody>
        </p:sp>
        <p:cxnSp>
          <p:nvCxnSpPr>
            <p:cNvPr id="21" name="Straight Connector 20"/>
            <p:cNvCxnSpPr/>
            <p:nvPr/>
          </p:nvCxnSpPr>
          <p:spPr>
            <a:xfrm>
              <a:off x="3118156" y="1774803"/>
              <a:ext cx="212548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06419" y="2295563"/>
              <a:ext cx="212548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82688F6F-AD4E-4FFF-85B9-591E2E01B1BE}"/>
              </a:ext>
            </a:extLst>
          </p:cNvPr>
          <p:cNvPicPr>
            <a:picLocks noChangeAspect="1"/>
          </p:cNvPicPr>
          <p:nvPr/>
        </p:nvPicPr>
        <p:blipFill rotWithShape="1">
          <a:blip r:embed="rId4">
            <a:extLst>
              <a:ext uri="{28A0092B-C50C-407E-A947-70E740481C1C}">
                <a14:useLocalDpi xmlns:a14="http://schemas.microsoft.com/office/drawing/2010/main" val="0"/>
              </a:ext>
            </a:extLst>
          </a:blip>
          <a:srcRect t="3781" b="3483"/>
          <a:stretch/>
        </p:blipFill>
        <p:spPr>
          <a:xfrm>
            <a:off x="6060276" y="3799036"/>
            <a:ext cx="2496277" cy="1678230"/>
          </a:xfrm>
          <a:prstGeom prst="rect">
            <a:avLst/>
          </a:prstGeom>
        </p:spPr>
      </p:pic>
      <p:pic>
        <p:nvPicPr>
          <p:cNvPr id="17" name="Picture 16">
            <a:extLst>
              <a:ext uri="{FF2B5EF4-FFF2-40B4-BE49-F238E27FC236}">
                <a16:creationId xmlns:a16="http://schemas.microsoft.com/office/drawing/2014/main" id="{02043C2C-1F2F-4D37-B7E5-2E907AFD66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44" y="1588592"/>
            <a:ext cx="2526297" cy="1669577"/>
          </a:xfrm>
          <a:prstGeom prst="rect">
            <a:avLst/>
          </a:prstGeom>
        </p:spPr>
      </p:pic>
      <p:pic>
        <p:nvPicPr>
          <p:cNvPr id="19" name="Picture 18">
            <a:extLst>
              <a:ext uri="{FF2B5EF4-FFF2-40B4-BE49-F238E27FC236}">
                <a16:creationId xmlns:a16="http://schemas.microsoft.com/office/drawing/2014/main" id="{9FB9D1E3-AD09-4FAA-8667-832DF95C75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276" y="1588592"/>
            <a:ext cx="2455928" cy="1669577"/>
          </a:xfrm>
          <a:prstGeom prst="rect">
            <a:avLst/>
          </a:prstGeom>
        </p:spPr>
      </p:pic>
    </p:spTree>
    <p:extLst>
      <p:ext uri="{BB962C8B-B14F-4D97-AF65-F5344CB8AC3E}">
        <p14:creationId xmlns:p14="http://schemas.microsoft.com/office/powerpoint/2010/main" val="757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E27B-201C-4E00-A313-B0237031D534}"/>
              </a:ext>
            </a:extLst>
          </p:cNvPr>
          <p:cNvSpPr>
            <a:spLocks noGrp="1"/>
          </p:cNvSpPr>
          <p:nvPr>
            <p:ph type="title"/>
          </p:nvPr>
        </p:nvSpPr>
        <p:spPr/>
        <p:txBody>
          <a:bodyPr/>
          <a:lstStyle/>
          <a:p>
            <a:r>
              <a:rPr lang="en-GB" dirty="0">
                <a:solidFill>
                  <a:schemeClr val="accent6"/>
                </a:solidFill>
              </a:rPr>
              <a:t>Summary</a:t>
            </a:r>
          </a:p>
        </p:txBody>
      </p:sp>
      <p:sp>
        <p:nvSpPr>
          <p:cNvPr id="3" name="Text Placeholder 2">
            <a:extLst>
              <a:ext uri="{FF2B5EF4-FFF2-40B4-BE49-F238E27FC236}">
                <a16:creationId xmlns:a16="http://schemas.microsoft.com/office/drawing/2014/main" id="{D403FC26-C6F9-4A77-950D-B7C2B9385A4C}"/>
              </a:ext>
            </a:extLst>
          </p:cNvPr>
          <p:cNvSpPr>
            <a:spLocks noGrp="1"/>
          </p:cNvSpPr>
          <p:nvPr>
            <p:ph type="body" sz="quarter" idx="13"/>
          </p:nvPr>
        </p:nvSpPr>
        <p:spPr>
          <a:xfrm>
            <a:off x="371476" y="2241437"/>
            <a:ext cx="5254624" cy="3354501"/>
          </a:xfrm>
        </p:spPr>
        <p:txBody>
          <a:bodyPr>
            <a:normAutofit/>
          </a:bodyPr>
          <a:lstStyle/>
          <a:p>
            <a:pPr marL="285750" indent="-285750">
              <a:spcBef>
                <a:spcPts val="1800"/>
              </a:spcBef>
              <a:buClr>
                <a:schemeClr val="accent6"/>
              </a:buClr>
              <a:buFont typeface="Arial" panose="020B0604020202020204" pitchFamily="34" charset="0"/>
              <a:buChar char="—"/>
            </a:pPr>
            <a:r>
              <a:rPr lang="en-GB" dirty="0">
                <a:solidFill>
                  <a:schemeClr val="tx1">
                    <a:lumMod val="75000"/>
                    <a:lumOff val="25000"/>
                  </a:schemeClr>
                </a:solidFill>
              </a:rPr>
              <a:t>TV is right once </a:t>
            </a:r>
            <a:r>
              <a:rPr lang="en-GB" b="1" dirty="0">
                <a:solidFill>
                  <a:schemeClr val="accent6"/>
                </a:solidFill>
              </a:rPr>
              <a:t>other media become less efficient</a:t>
            </a:r>
          </a:p>
          <a:p>
            <a:pPr marL="285750" indent="-285750">
              <a:spcBef>
                <a:spcPts val="1800"/>
              </a:spcBef>
              <a:buClr>
                <a:schemeClr val="accent6"/>
              </a:buClr>
              <a:buFont typeface="Arial" panose="020B0604020202020204" pitchFamily="34" charset="0"/>
              <a:buChar char="—"/>
            </a:pPr>
            <a:r>
              <a:rPr lang="en-GB" dirty="0">
                <a:solidFill>
                  <a:schemeClr val="tx1">
                    <a:lumMod val="75000"/>
                    <a:lumOff val="25000"/>
                  </a:schemeClr>
                </a:solidFill>
              </a:rPr>
              <a:t>TV builds a </a:t>
            </a:r>
            <a:r>
              <a:rPr lang="en-GB" b="1" dirty="0">
                <a:solidFill>
                  <a:schemeClr val="accent6"/>
                </a:solidFill>
              </a:rPr>
              <a:t>future ‘demand pool’</a:t>
            </a:r>
          </a:p>
          <a:p>
            <a:pPr marL="285750" indent="-285750">
              <a:spcBef>
                <a:spcPts val="1800"/>
              </a:spcBef>
              <a:buClr>
                <a:schemeClr val="accent6"/>
              </a:buClr>
              <a:buFont typeface="Arial" panose="020B0604020202020204" pitchFamily="34" charset="0"/>
              <a:buChar char="—"/>
            </a:pPr>
            <a:r>
              <a:rPr lang="en-GB" dirty="0">
                <a:solidFill>
                  <a:schemeClr val="tx1">
                    <a:lumMod val="75000"/>
                    <a:lumOff val="25000"/>
                  </a:schemeClr>
                </a:solidFill>
              </a:rPr>
              <a:t>TV is </a:t>
            </a:r>
            <a:r>
              <a:rPr lang="en-GB" b="1" dirty="0">
                <a:solidFill>
                  <a:schemeClr val="accent6"/>
                </a:solidFill>
              </a:rPr>
              <a:t>affordable &amp; accountable</a:t>
            </a:r>
          </a:p>
          <a:p>
            <a:pPr marL="285750" indent="-285750">
              <a:spcBef>
                <a:spcPts val="1800"/>
              </a:spcBef>
              <a:buClr>
                <a:schemeClr val="accent6"/>
              </a:buClr>
              <a:buFont typeface="Arial" panose="020B0604020202020204" pitchFamily="34" charset="0"/>
              <a:buChar char="—"/>
            </a:pPr>
            <a:r>
              <a:rPr lang="en-GB" dirty="0">
                <a:solidFill>
                  <a:schemeClr val="tx1">
                    <a:lumMod val="75000"/>
                    <a:lumOff val="25000"/>
                  </a:schemeClr>
                </a:solidFill>
              </a:rPr>
              <a:t>The effects of TV are </a:t>
            </a:r>
            <a:r>
              <a:rPr lang="en-GB" b="1" dirty="0">
                <a:solidFill>
                  <a:schemeClr val="accent6"/>
                </a:solidFill>
              </a:rPr>
              <a:t>immediate</a:t>
            </a:r>
            <a:r>
              <a:rPr lang="en-GB" dirty="0">
                <a:solidFill>
                  <a:schemeClr val="tx1">
                    <a:lumMod val="75000"/>
                    <a:lumOff val="25000"/>
                  </a:schemeClr>
                </a:solidFill>
              </a:rPr>
              <a:t> for most but also </a:t>
            </a:r>
            <a:r>
              <a:rPr lang="en-GB" b="1" dirty="0">
                <a:solidFill>
                  <a:schemeClr val="accent6"/>
                </a:solidFill>
              </a:rPr>
              <a:t>sustained</a:t>
            </a:r>
          </a:p>
          <a:p>
            <a:pPr marL="285750" indent="-285750">
              <a:spcBef>
                <a:spcPts val="1800"/>
              </a:spcBef>
              <a:buClr>
                <a:schemeClr val="accent6"/>
              </a:buClr>
              <a:buFont typeface="Arial" panose="020B0604020202020204" pitchFamily="34" charset="0"/>
              <a:buChar char="—"/>
            </a:pPr>
            <a:r>
              <a:rPr lang="en-GB" b="1" dirty="0">
                <a:solidFill>
                  <a:schemeClr val="accent6"/>
                </a:solidFill>
              </a:rPr>
              <a:t>Flexibility</a:t>
            </a:r>
            <a:r>
              <a:rPr lang="en-GB" dirty="0">
                <a:solidFill>
                  <a:schemeClr val="tx1">
                    <a:lumMod val="75000"/>
                    <a:lumOff val="25000"/>
                  </a:schemeClr>
                </a:solidFill>
              </a:rPr>
              <a:t> is key to maximising budget</a:t>
            </a:r>
          </a:p>
          <a:p>
            <a:pPr marL="285750" indent="-285750">
              <a:spcBef>
                <a:spcPts val="1800"/>
              </a:spcBef>
              <a:buClr>
                <a:schemeClr val="accent4"/>
              </a:buClr>
              <a:buFont typeface="Arial" panose="020B0604020202020204" pitchFamily="34" charset="0"/>
              <a:buChar char="—"/>
            </a:pPr>
            <a:endParaRPr lang="en-GB" dirty="0"/>
          </a:p>
          <a:p>
            <a:pPr marL="285750" indent="-285750">
              <a:spcBef>
                <a:spcPts val="1800"/>
              </a:spcBef>
              <a:buClr>
                <a:schemeClr val="accent4"/>
              </a:buClr>
              <a:buFont typeface="Arial" panose="020B0604020202020204" pitchFamily="34" charset="0"/>
              <a:buChar char="—"/>
            </a:pPr>
            <a:endParaRPr lang="en-GB" dirty="0"/>
          </a:p>
        </p:txBody>
      </p:sp>
      <p:pic>
        <p:nvPicPr>
          <p:cNvPr id="21" name="Picture Placeholder 20">
            <a:extLst>
              <a:ext uri="{FF2B5EF4-FFF2-40B4-BE49-F238E27FC236}">
                <a16:creationId xmlns:a16="http://schemas.microsoft.com/office/drawing/2014/main" id="{5676BC41-85AA-4BBF-B375-6391AF58BDF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764" r="20764"/>
          <a:stretch>
            <a:fillRect/>
          </a:stretch>
        </p:blipFill>
        <p:spPr/>
      </p:pic>
    </p:spTree>
    <p:extLst>
      <p:ext uri="{BB962C8B-B14F-4D97-AF65-F5344CB8AC3E}">
        <p14:creationId xmlns:p14="http://schemas.microsoft.com/office/powerpoint/2010/main" val="381989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1AE22-8FA1-415B-B275-AF1FD3F75AA6}"/>
              </a:ext>
            </a:extLst>
          </p:cNvPr>
          <p:cNvSpPr>
            <a:spLocks noGrp="1"/>
          </p:cNvSpPr>
          <p:nvPr>
            <p:ph type="title"/>
          </p:nvPr>
        </p:nvSpPr>
        <p:spPr/>
        <p:txBody>
          <a:bodyPr/>
          <a:lstStyle/>
          <a:p>
            <a:r>
              <a:rPr lang="en-GB" dirty="0"/>
              <a:t>The research</a:t>
            </a:r>
          </a:p>
        </p:txBody>
      </p:sp>
      <p:sp>
        <p:nvSpPr>
          <p:cNvPr id="10" name="Text Placeholder 9">
            <a:extLst>
              <a:ext uri="{FF2B5EF4-FFF2-40B4-BE49-F238E27FC236}">
                <a16:creationId xmlns:a16="http://schemas.microsoft.com/office/drawing/2014/main" id="{02151956-975D-4D32-BFA6-C428B4C3AE05}"/>
              </a:ext>
            </a:extLst>
          </p:cNvPr>
          <p:cNvSpPr>
            <a:spLocks noGrp="1"/>
          </p:cNvSpPr>
          <p:nvPr>
            <p:ph type="body" sz="quarter" idx="13"/>
          </p:nvPr>
        </p:nvSpPr>
        <p:spPr/>
        <p:txBody>
          <a:bodyPr/>
          <a:lstStyle/>
          <a:p>
            <a:pPr marL="285750" indent="-285750">
              <a:spcBef>
                <a:spcPts val="2400"/>
              </a:spcBef>
              <a:buClr>
                <a:schemeClr val="accent1"/>
              </a:buClr>
              <a:buFont typeface="Arial" panose="020B0604020202020204" pitchFamily="34" charset="0"/>
              <a:buChar char="—"/>
            </a:pPr>
            <a:r>
              <a:rPr lang="en-GB" b="1" dirty="0">
                <a:solidFill>
                  <a:schemeClr val="accent1"/>
                </a:solidFill>
              </a:rPr>
              <a:t>Work Research</a:t>
            </a:r>
            <a:r>
              <a:rPr lang="en-GB" dirty="0"/>
              <a:t>: qualitative interviews amongst small advertisers at beginning of TV ad journey</a:t>
            </a:r>
          </a:p>
          <a:p>
            <a:pPr marL="285750" indent="-285750">
              <a:spcBef>
                <a:spcPts val="2400"/>
              </a:spcBef>
              <a:buClr>
                <a:schemeClr val="accent1"/>
              </a:buClr>
              <a:buFont typeface="Arial" panose="020B0604020202020204" pitchFamily="34" charset="0"/>
              <a:buChar char="—"/>
            </a:pPr>
            <a:r>
              <a:rPr lang="en-GB" b="1" dirty="0">
                <a:solidFill>
                  <a:schemeClr val="accent1"/>
                </a:solidFill>
              </a:rPr>
              <a:t>Data2Decisions</a:t>
            </a:r>
            <a:r>
              <a:rPr lang="en-GB" dirty="0"/>
              <a:t>: analysis of 78 smaller brands’ econometrics studies </a:t>
            </a:r>
          </a:p>
        </p:txBody>
      </p:sp>
      <p:sp>
        <p:nvSpPr>
          <p:cNvPr id="14" name="Rectangle 13">
            <a:extLst>
              <a:ext uri="{FF2B5EF4-FFF2-40B4-BE49-F238E27FC236}">
                <a16:creationId xmlns:a16="http://schemas.microsoft.com/office/drawing/2014/main" id="{D5AB75C0-729C-44F0-9FCD-40EF66C442F4}"/>
              </a:ext>
            </a:extLst>
          </p:cNvPr>
          <p:cNvSpPr/>
          <p:nvPr/>
        </p:nvSpPr>
        <p:spPr>
          <a:xfrm>
            <a:off x="5582653" y="850980"/>
            <a:ext cx="6231589" cy="430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55A8A592-4E5F-4740-9739-A4EF3E010C6B}"/>
              </a:ext>
            </a:extLst>
          </p:cNvPr>
          <p:cNvSpPr txBox="1"/>
          <p:nvPr/>
        </p:nvSpPr>
        <p:spPr>
          <a:xfrm>
            <a:off x="5769309" y="3517694"/>
            <a:ext cx="6773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Year 1</a:t>
            </a:r>
          </a:p>
        </p:txBody>
      </p:sp>
      <p:sp>
        <p:nvSpPr>
          <p:cNvPr id="16" name="TextBox 15">
            <a:extLst>
              <a:ext uri="{FF2B5EF4-FFF2-40B4-BE49-F238E27FC236}">
                <a16:creationId xmlns:a16="http://schemas.microsoft.com/office/drawing/2014/main" id="{3C4CA901-CAE9-4EE4-ACFD-B90EB6D9FE39}"/>
              </a:ext>
            </a:extLst>
          </p:cNvPr>
          <p:cNvSpPr txBox="1"/>
          <p:nvPr/>
        </p:nvSpPr>
        <p:spPr>
          <a:xfrm>
            <a:off x="7009102" y="3517694"/>
            <a:ext cx="7015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Year 2</a:t>
            </a:r>
          </a:p>
        </p:txBody>
      </p:sp>
      <p:sp>
        <p:nvSpPr>
          <p:cNvPr id="17" name="TextBox 16">
            <a:extLst>
              <a:ext uri="{FF2B5EF4-FFF2-40B4-BE49-F238E27FC236}">
                <a16:creationId xmlns:a16="http://schemas.microsoft.com/office/drawing/2014/main" id="{A86E558B-7AAF-419A-A23B-63F3D981FA5D}"/>
              </a:ext>
            </a:extLst>
          </p:cNvPr>
          <p:cNvSpPr txBox="1"/>
          <p:nvPr/>
        </p:nvSpPr>
        <p:spPr>
          <a:xfrm>
            <a:off x="8273124" y="3517694"/>
            <a:ext cx="70021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Year 3</a:t>
            </a:r>
          </a:p>
        </p:txBody>
      </p:sp>
      <p:sp>
        <p:nvSpPr>
          <p:cNvPr id="18" name="TextBox 17">
            <a:extLst>
              <a:ext uri="{FF2B5EF4-FFF2-40B4-BE49-F238E27FC236}">
                <a16:creationId xmlns:a16="http://schemas.microsoft.com/office/drawing/2014/main" id="{3E3B166B-5D8E-44DF-83A7-385D69DA1CFC}"/>
              </a:ext>
            </a:extLst>
          </p:cNvPr>
          <p:cNvSpPr txBox="1"/>
          <p:nvPr/>
        </p:nvSpPr>
        <p:spPr>
          <a:xfrm>
            <a:off x="9535800" y="3517694"/>
            <a:ext cx="7029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Year 4</a:t>
            </a:r>
          </a:p>
        </p:txBody>
      </p:sp>
      <p:sp>
        <p:nvSpPr>
          <p:cNvPr id="19" name="TextBox 18">
            <a:extLst>
              <a:ext uri="{FF2B5EF4-FFF2-40B4-BE49-F238E27FC236}">
                <a16:creationId xmlns:a16="http://schemas.microsoft.com/office/drawing/2014/main" id="{5F5008CF-07ED-4B5C-83EF-284B6D02F95B}"/>
              </a:ext>
            </a:extLst>
          </p:cNvPr>
          <p:cNvSpPr txBox="1"/>
          <p:nvPr/>
        </p:nvSpPr>
        <p:spPr>
          <a:xfrm>
            <a:off x="10801170" y="3517694"/>
            <a:ext cx="696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Year 5</a:t>
            </a:r>
          </a:p>
        </p:txBody>
      </p:sp>
      <p:cxnSp>
        <p:nvCxnSpPr>
          <p:cNvPr id="20" name="Straight Arrow Connector 19">
            <a:extLst>
              <a:ext uri="{FF2B5EF4-FFF2-40B4-BE49-F238E27FC236}">
                <a16:creationId xmlns:a16="http://schemas.microsoft.com/office/drawing/2014/main" id="{E01D52EF-A82D-44D5-A859-DD898B0AA28F}"/>
              </a:ext>
            </a:extLst>
          </p:cNvPr>
          <p:cNvCxnSpPr>
            <a:cxnSpLocks/>
          </p:cNvCxnSpPr>
          <p:nvPr/>
        </p:nvCxnSpPr>
        <p:spPr>
          <a:xfrm flipV="1">
            <a:off x="6117221" y="1856126"/>
            <a:ext cx="5032037" cy="1603817"/>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EDFF24F-BBBB-4105-A72D-3B7C113863EB}"/>
              </a:ext>
            </a:extLst>
          </p:cNvPr>
          <p:cNvSpPr txBox="1"/>
          <p:nvPr/>
        </p:nvSpPr>
        <p:spPr>
          <a:xfrm rot="20520000">
            <a:off x="6544698" y="2209026"/>
            <a:ext cx="41529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I N V E S T M E N T  &amp;  G R O W T H</a:t>
            </a:r>
          </a:p>
        </p:txBody>
      </p:sp>
      <p:cxnSp>
        <p:nvCxnSpPr>
          <p:cNvPr id="22" name="Straight Arrow Connector 21">
            <a:extLst>
              <a:ext uri="{FF2B5EF4-FFF2-40B4-BE49-F238E27FC236}">
                <a16:creationId xmlns:a16="http://schemas.microsoft.com/office/drawing/2014/main" id="{F916F243-0875-40F8-B8EF-B96739D07CE4}"/>
              </a:ext>
            </a:extLst>
          </p:cNvPr>
          <p:cNvCxnSpPr>
            <a:cxnSpLocks/>
          </p:cNvCxnSpPr>
          <p:nvPr/>
        </p:nvCxnSpPr>
        <p:spPr>
          <a:xfrm>
            <a:off x="6011776" y="4255839"/>
            <a:ext cx="2049382" cy="0"/>
          </a:xfrm>
          <a:prstGeom prst="straightConnector1">
            <a:avLst/>
          </a:prstGeom>
          <a:ln>
            <a:solidFill>
              <a:schemeClr val="tx1">
                <a:lumMod val="65000"/>
                <a:lumOff val="3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2CCCFED-70D9-45AF-A5FB-16A7FCF5DBC6}"/>
              </a:ext>
            </a:extLst>
          </p:cNvPr>
          <p:cNvCxnSpPr>
            <a:cxnSpLocks/>
          </p:cNvCxnSpPr>
          <p:nvPr/>
        </p:nvCxnSpPr>
        <p:spPr>
          <a:xfrm flipV="1">
            <a:off x="6011776" y="4784987"/>
            <a:ext cx="5250060" cy="6045"/>
          </a:xfrm>
          <a:prstGeom prst="straightConnector1">
            <a:avLst/>
          </a:prstGeom>
          <a:ln>
            <a:solidFill>
              <a:schemeClr val="tx1">
                <a:lumMod val="65000"/>
                <a:lumOff val="3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59D8EBD-72FD-4320-80CA-E89E10DBE32D}"/>
              </a:ext>
            </a:extLst>
          </p:cNvPr>
          <p:cNvPicPr>
            <a:picLocks noChangeAspect="1"/>
          </p:cNvPicPr>
          <p:nvPr/>
        </p:nvPicPr>
        <p:blipFill>
          <a:blip r:embed="rId3"/>
          <a:stretch>
            <a:fillRect/>
          </a:stretch>
        </p:blipFill>
        <p:spPr>
          <a:xfrm>
            <a:off x="9053675" y="4363206"/>
            <a:ext cx="658463" cy="726828"/>
          </a:xfrm>
          <a:prstGeom prst="rect">
            <a:avLst/>
          </a:prstGeom>
          <a:solidFill>
            <a:schemeClr val="bg1"/>
          </a:solidFill>
        </p:spPr>
      </p:pic>
      <p:pic>
        <p:nvPicPr>
          <p:cNvPr id="25" name="Picture 24">
            <a:extLst>
              <a:ext uri="{FF2B5EF4-FFF2-40B4-BE49-F238E27FC236}">
                <a16:creationId xmlns:a16="http://schemas.microsoft.com/office/drawing/2014/main" id="{F55F27BA-2500-4913-837B-F7D629E35382}"/>
              </a:ext>
            </a:extLst>
          </p:cNvPr>
          <p:cNvPicPr>
            <a:picLocks noChangeAspect="1"/>
          </p:cNvPicPr>
          <p:nvPr/>
        </p:nvPicPr>
        <p:blipFill>
          <a:blip r:embed="rId4"/>
          <a:stretch>
            <a:fillRect/>
          </a:stretch>
        </p:blipFill>
        <p:spPr>
          <a:xfrm>
            <a:off x="6477425" y="4043586"/>
            <a:ext cx="1132610" cy="424506"/>
          </a:xfrm>
          <a:prstGeom prst="rect">
            <a:avLst/>
          </a:prstGeom>
          <a:solidFill>
            <a:schemeClr val="bg1"/>
          </a:solidFill>
        </p:spPr>
      </p:pic>
    </p:spTree>
    <p:extLst>
      <p:ext uri="{BB962C8B-B14F-4D97-AF65-F5344CB8AC3E}">
        <p14:creationId xmlns:p14="http://schemas.microsoft.com/office/powerpoint/2010/main" val="152218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F3A4E7-DB82-461A-96D1-0EBE69F55F76}"/>
              </a:ext>
            </a:extLst>
          </p:cNvPr>
          <p:cNvSpPr>
            <a:spLocks noGrp="1"/>
          </p:cNvSpPr>
          <p:nvPr>
            <p:ph type="title"/>
          </p:nvPr>
        </p:nvSpPr>
        <p:spPr/>
        <p:txBody>
          <a:bodyPr/>
          <a:lstStyle/>
          <a:p>
            <a:r>
              <a:rPr lang="en-GB" dirty="0"/>
              <a:t>Analysis of 78 brands and 300+ campaigns</a:t>
            </a:r>
          </a:p>
        </p:txBody>
      </p:sp>
      <p:sp>
        <p:nvSpPr>
          <p:cNvPr id="6" name="Text Placeholder 5">
            <a:extLst>
              <a:ext uri="{FF2B5EF4-FFF2-40B4-BE49-F238E27FC236}">
                <a16:creationId xmlns:a16="http://schemas.microsoft.com/office/drawing/2014/main" id="{33EBED54-D4D4-4179-B151-8504FBCBEA91}"/>
              </a:ext>
            </a:extLst>
          </p:cNvPr>
          <p:cNvSpPr>
            <a:spLocks noGrp="1"/>
          </p:cNvSpPr>
          <p:nvPr>
            <p:ph type="body" sz="quarter" idx="16"/>
          </p:nvPr>
        </p:nvSpPr>
        <p:spPr/>
        <p:txBody>
          <a:bodyPr/>
          <a:lstStyle/>
          <a:p>
            <a:r>
              <a:rPr lang="en-GB" dirty="0"/>
              <a:t>Data2Decision econometric analysis</a:t>
            </a:r>
          </a:p>
        </p:txBody>
      </p:sp>
      <p:sp>
        <p:nvSpPr>
          <p:cNvPr id="5" name="Text Placeholder 4">
            <a:extLst>
              <a:ext uri="{FF2B5EF4-FFF2-40B4-BE49-F238E27FC236}">
                <a16:creationId xmlns:a16="http://schemas.microsoft.com/office/drawing/2014/main" id="{9F228CA5-1BFE-4E19-9F7B-12BB8DACAA4C}"/>
              </a:ext>
            </a:extLst>
          </p:cNvPr>
          <p:cNvSpPr>
            <a:spLocks noGrp="1"/>
          </p:cNvSpPr>
          <p:nvPr>
            <p:ph type="body" sz="quarter" idx="13"/>
          </p:nvPr>
        </p:nvSpPr>
        <p:spPr>
          <a:xfrm>
            <a:off x="479425" y="3831702"/>
            <a:ext cx="2690572" cy="1443039"/>
          </a:xfrm>
        </p:spPr>
        <p:txBody>
          <a:bodyPr>
            <a:normAutofit/>
          </a:bodyPr>
          <a:lstStyle/>
          <a:p>
            <a:r>
              <a:rPr lang="en-GB" sz="2000" dirty="0"/>
              <a:t>45 x </a:t>
            </a:r>
            <a:r>
              <a:rPr lang="en-GB" sz="2000" b="1" dirty="0">
                <a:solidFill>
                  <a:schemeClr val="accent2"/>
                </a:solidFill>
              </a:rPr>
              <a:t>FMCG brands</a:t>
            </a:r>
          </a:p>
          <a:p>
            <a:r>
              <a:rPr lang="en-GB" sz="1400" dirty="0"/>
              <a:t>169 campaigns</a:t>
            </a:r>
          </a:p>
          <a:p>
            <a:r>
              <a:rPr lang="en-GB" sz="1400" dirty="0"/>
              <a:t>Mean brand size £39m</a:t>
            </a:r>
          </a:p>
        </p:txBody>
      </p:sp>
      <p:sp>
        <p:nvSpPr>
          <p:cNvPr id="7" name="Text Placeholder 6">
            <a:extLst>
              <a:ext uri="{FF2B5EF4-FFF2-40B4-BE49-F238E27FC236}">
                <a16:creationId xmlns:a16="http://schemas.microsoft.com/office/drawing/2014/main" id="{2BFBBFC9-C907-4AD5-8E5A-DE3735FFF1AC}"/>
              </a:ext>
            </a:extLst>
          </p:cNvPr>
          <p:cNvSpPr>
            <a:spLocks noGrp="1"/>
          </p:cNvSpPr>
          <p:nvPr>
            <p:ph type="body" sz="quarter" idx="17"/>
          </p:nvPr>
        </p:nvSpPr>
        <p:spPr>
          <a:xfrm>
            <a:off x="3344624" y="3822699"/>
            <a:ext cx="2680405" cy="1443039"/>
          </a:xfrm>
        </p:spPr>
        <p:txBody>
          <a:bodyPr>
            <a:normAutofit/>
          </a:bodyPr>
          <a:lstStyle/>
          <a:p>
            <a:pPr lvl="0"/>
            <a:r>
              <a:rPr lang="en-GB" sz="2000" dirty="0">
                <a:solidFill>
                  <a:srgbClr val="4D4D4D"/>
                </a:solidFill>
              </a:rPr>
              <a:t>20 x </a:t>
            </a:r>
            <a:r>
              <a:rPr lang="en-GB" sz="2000" b="1" dirty="0">
                <a:solidFill>
                  <a:schemeClr val="accent4"/>
                </a:solidFill>
              </a:rPr>
              <a:t>Retail brands</a:t>
            </a:r>
          </a:p>
          <a:p>
            <a:pPr lvl="0"/>
            <a:r>
              <a:rPr lang="en-GB" sz="1400" dirty="0">
                <a:solidFill>
                  <a:srgbClr val="4D4D4D"/>
                </a:solidFill>
              </a:rPr>
              <a:t>107 campaigns</a:t>
            </a:r>
          </a:p>
          <a:p>
            <a:pPr lvl="0"/>
            <a:r>
              <a:rPr lang="en-GB" sz="1400" dirty="0">
                <a:solidFill>
                  <a:srgbClr val="4D4D4D"/>
                </a:solidFill>
              </a:rPr>
              <a:t>Mean brand size £110m</a:t>
            </a:r>
          </a:p>
          <a:p>
            <a:endParaRPr lang="en-GB" sz="2000" dirty="0"/>
          </a:p>
        </p:txBody>
      </p:sp>
      <p:sp>
        <p:nvSpPr>
          <p:cNvPr id="8" name="Text Placeholder 7">
            <a:extLst>
              <a:ext uri="{FF2B5EF4-FFF2-40B4-BE49-F238E27FC236}">
                <a16:creationId xmlns:a16="http://schemas.microsoft.com/office/drawing/2014/main" id="{516D9E27-10C2-4D2F-800F-4686E8F62C9C}"/>
              </a:ext>
            </a:extLst>
          </p:cNvPr>
          <p:cNvSpPr>
            <a:spLocks noGrp="1"/>
          </p:cNvSpPr>
          <p:nvPr>
            <p:ph type="body" sz="quarter" idx="18"/>
          </p:nvPr>
        </p:nvSpPr>
        <p:spPr>
          <a:xfrm>
            <a:off x="6199656" y="3822699"/>
            <a:ext cx="2657887" cy="1443039"/>
          </a:xfrm>
        </p:spPr>
        <p:txBody>
          <a:bodyPr>
            <a:normAutofit/>
          </a:bodyPr>
          <a:lstStyle/>
          <a:p>
            <a:pPr lvl="0"/>
            <a:r>
              <a:rPr lang="en-GB" sz="2000" dirty="0">
                <a:solidFill>
                  <a:srgbClr val="4D4D4D"/>
                </a:solidFill>
              </a:rPr>
              <a:t>7 x </a:t>
            </a:r>
            <a:r>
              <a:rPr lang="en-GB" sz="2000" b="1" dirty="0">
                <a:solidFill>
                  <a:schemeClr val="accent3"/>
                </a:solidFill>
              </a:rPr>
              <a:t>Finance brands</a:t>
            </a:r>
          </a:p>
          <a:p>
            <a:pPr lvl="0"/>
            <a:r>
              <a:rPr lang="en-GB" sz="1400" dirty="0">
                <a:solidFill>
                  <a:srgbClr val="4D4D4D"/>
                </a:solidFill>
              </a:rPr>
              <a:t>15 campaigns</a:t>
            </a:r>
          </a:p>
          <a:p>
            <a:pPr lvl="0"/>
            <a:r>
              <a:rPr lang="en-GB" sz="1400" dirty="0">
                <a:solidFill>
                  <a:srgbClr val="4D4D4D"/>
                </a:solidFill>
              </a:rPr>
              <a:t>Mean brand size £56m</a:t>
            </a:r>
          </a:p>
          <a:p>
            <a:endParaRPr lang="en-GB" sz="2000" dirty="0"/>
          </a:p>
        </p:txBody>
      </p:sp>
      <p:sp>
        <p:nvSpPr>
          <p:cNvPr id="13" name="Text Placeholder 12">
            <a:extLst>
              <a:ext uri="{FF2B5EF4-FFF2-40B4-BE49-F238E27FC236}">
                <a16:creationId xmlns:a16="http://schemas.microsoft.com/office/drawing/2014/main" id="{B1ABF4C3-782B-41EB-809D-CC73E1926490}"/>
              </a:ext>
            </a:extLst>
          </p:cNvPr>
          <p:cNvSpPr>
            <a:spLocks noGrp="1"/>
          </p:cNvSpPr>
          <p:nvPr>
            <p:ph type="body" sz="quarter" idx="27"/>
          </p:nvPr>
        </p:nvSpPr>
        <p:spPr/>
        <p:txBody>
          <a:bodyPr>
            <a:normAutofit/>
          </a:bodyPr>
          <a:lstStyle/>
          <a:p>
            <a:pPr lvl="0"/>
            <a:r>
              <a:rPr lang="en-GB" sz="2000" dirty="0">
                <a:solidFill>
                  <a:srgbClr val="4D4D4D"/>
                </a:solidFill>
              </a:rPr>
              <a:t>6 x </a:t>
            </a:r>
            <a:r>
              <a:rPr lang="en-GB" sz="2000" b="1" dirty="0">
                <a:solidFill>
                  <a:schemeClr val="accent5"/>
                </a:solidFill>
              </a:rPr>
              <a:t>Services brands</a:t>
            </a:r>
          </a:p>
          <a:p>
            <a:pPr lvl="0"/>
            <a:r>
              <a:rPr lang="en-GB" sz="1400" dirty="0">
                <a:solidFill>
                  <a:srgbClr val="4D4D4D"/>
                </a:solidFill>
              </a:rPr>
              <a:t>20 campaigns</a:t>
            </a:r>
          </a:p>
          <a:p>
            <a:pPr lvl="0"/>
            <a:r>
              <a:rPr lang="en-GB" sz="1400" dirty="0">
                <a:solidFill>
                  <a:srgbClr val="4D4D4D"/>
                </a:solidFill>
              </a:rPr>
              <a:t>Mean brand size £87m</a:t>
            </a:r>
          </a:p>
          <a:p>
            <a:endParaRPr lang="en-GB" sz="2000" dirty="0"/>
          </a:p>
        </p:txBody>
      </p:sp>
      <p:grpSp>
        <p:nvGrpSpPr>
          <p:cNvPr id="14" name="Group 4">
            <a:extLst>
              <a:ext uri="{FF2B5EF4-FFF2-40B4-BE49-F238E27FC236}">
                <a16:creationId xmlns:a16="http://schemas.microsoft.com/office/drawing/2014/main" id="{E514825C-9565-41E4-A600-BA21E33234BE}"/>
              </a:ext>
            </a:extLst>
          </p:cNvPr>
          <p:cNvGrpSpPr>
            <a:grpSpLocks noChangeAspect="1"/>
          </p:cNvGrpSpPr>
          <p:nvPr/>
        </p:nvGrpSpPr>
        <p:grpSpPr bwMode="auto">
          <a:xfrm>
            <a:off x="802850" y="1891251"/>
            <a:ext cx="1726986" cy="1538511"/>
            <a:chOff x="330" y="1641"/>
            <a:chExt cx="394" cy="351"/>
          </a:xfrm>
          <a:solidFill>
            <a:schemeClr val="accent2"/>
          </a:solidFill>
        </p:grpSpPr>
        <p:sp>
          <p:nvSpPr>
            <p:cNvPr id="15" name="Freeform 5">
              <a:extLst>
                <a:ext uri="{FF2B5EF4-FFF2-40B4-BE49-F238E27FC236}">
                  <a16:creationId xmlns:a16="http://schemas.microsoft.com/office/drawing/2014/main" id="{0B0077EC-3C89-4C41-98A7-9470B9009F37}"/>
                </a:ext>
              </a:extLst>
            </p:cNvPr>
            <p:cNvSpPr>
              <a:spLocks noEditPoints="1"/>
            </p:cNvSpPr>
            <p:nvPr/>
          </p:nvSpPr>
          <p:spPr bwMode="auto">
            <a:xfrm>
              <a:off x="330" y="1641"/>
              <a:ext cx="394" cy="266"/>
            </a:xfrm>
            <a:custGeom>
              <a:avLst/>
              <a:gdLst>
                <a:gd name="T0" fmla="*/ 148 w 148"/>
                <a:gd name="T1" fmla="*/ 23 h 100"/>
                <a:gd name="T2" fmla="*/ 145 w 148"/>
                <a:gd name="T3" fmla="*/ 17 h 100"/>
                <a:gd name="T4" fmla="*/ 140 w 148"/>
                <a:gd name="T5" fmla="*/ 15 h 100"/>
                <a:gd name="T6" fmla="*/ 140 w 148"/>
                <a:gd name="T7" fmla="*/ 15 h 100"/>
                <a:gd name="T8" fmla="*/ 140 w 148"/>
                <a:gd name="T9" fmla="*/ 15 h 100"/>
                <a:gd name="T10" fmla="*/ 27 w 148"/>
                <a:gd name="T11" fmla="*/ 15 h 100"/>
                <a:gd name="T12" fmla="*/ 22 w 148"/>
                <a:gd name="T13" fmla="*/ 2 h 100"/>
                <a:gd name="T14" fmla="*/ 22 w 148"/>
                <a:gd name="T15" fmla="*/ 2 h 100"/>
                <a:gd name="T16" fmla="*/ 22 w 148"/>
                <a:gd name="T17" fmla="*/ 1 h 100"/>
                <a:gd name="T18" fmla="*/ 22 w 148"/>
                <a:gd name="T19" fmla="*/ 1 h 100"/>
                <a:gd name="T20" fmla="*/ 21 w 148"/>
                <a:gd name="T21" fmla="*/ 1 h 100"/>
                <a:gd name="T22" fmla="*/ 21 w 148"/>
                <a:gd name="T23" fmla="*/ 0 h 100"/>
                <a:gd name="T24" fmla="*/ 20 w 148"/>
                <a:gd name="T25" fmla="*/ 0 h 100"/>
                <a:gd name="T26" fmla="*/ 20 w 148"/>
                <a:gd name="T27" fmla="*/ 0 h 100"/>
                <a:gd name="T28" fmla="*/ 19 w 148"/>
                <a:gd name="T29" fmla="*/ 0 h 100"/>
                <a:gd name="T30" fmla="*/ 3 w 148"/>
                <a:gd name="T31" fmla="*/ 0 h 100"/>
                <a:gd name="T32" fmla="*/ 0 w 148"/>
                <a:gd name="T33" fmla="*/ 3 h 100"/>
                <a:gd name="T34" fmla="*/ 3 w 148"/>
                <a:gd name="T35" fmla="*/ 6 h 100"/>
                <a:gd name="T36" fmla="*/ 17 w 148"/>
                <a:gd name="T37" fmla="*/ 6 h 100"/>
                <a:gd name="T38" fmla="*/ 32 w 148"/>
                <a:gd name="T39" fmla="*/ 51 h 100"/>
                <a:gd name="T40" fmla="*/ 40 w 148"/>
                <a:gd name="T41" fmla="*/ 78 h 100"/>
                <a:gd name="T42" fmla="*/ 41 w 148"/>
                <a:gd name="T43" fmla="*/ 79 h 100"/>
                <a:gd name="T44" fmla="*/ 41 w 148"/>
                <a:gd name="T45" fmla="*/ 79 h 100"/>
                <a:gd name="T46" fmla="*/ 41 w 148"/>
                <a:gd name="T47" fmla="*/ 79 h 100"/>
                <a:gd name="T48" fmla="*/ 47 w 148"/>
                <a:gd name="T49" fmla="*/ 95 h 100"/>
                <a:gd name="T50" fmla="*/ 47 w 148"/>
                <a:gd name="T51" fmla="*/ 95 h 100"/>
                <a:gd name="T52" fmla="*/ 54 w 148"/>
                <a:gd name="T53" fmla="*/ 100 h 100"/>
                <a:gd name="T54" fmla="*/ 122 w 148"/>
                <a:gd name="T55" fmla="*/ 100 h 100"/>
                <a:gd name="T56" fmla="*/ 125 w 148"/>
                <a:gd name="T57" fmla="*/ 97 h 100"/>
                <a:gd name="T58" fmla="*/ 122 w 148"/>
                <a:gd name="T59" fmla="*/ 94 h 100"/>
                <a:gd name="T60" fmla="*/ 54 w 148"/>
                <a:gd name="T61" fmla="*/ 94 h 100"/>
                <a:gd name="T62" fmla="*/ 52 w 148"/>
                <a:gd name="T63" fmla="*/ 93 h 100"/>
                <a:gd name="T64" fmla="*/ 52 w 148"/>
                <a:gd name="T65" fmla="*/ 93 h 100"/>
                <a:gd name="T66" fmla="*/ 48 w 148"/>
                <a:gd name="T67" fmla="*/ 80 h 100"/>
                <a:gd name="T68" fmla="*/ 121 w 148"/>
                <a:gd name="T69" fmla="*/ 80 h 100"/>
                <a:gd name="T70" fmla="*/ 128 w 148"/>
                <a:gd name="T71" fmla="*/ 76 h 100"/>
                <a:gd name="T72" fmla="*/ 128 w 148"/>
                <a:gd name="T73" fmla="*/ 76 h 100"/>
                <a:gd name="T74" fmla="*/ 147 w 148"/>
                <a:gd name="T75" fmla="*/ 25 h 100"/>
                <a:gd name="T76" fmla="*/ 147 w 148"/>
                <a:gd name="T77" fmla="*/ 25 h 100"/>
                <a:gd name="T78" fmla="*/ 148 w 148"/>
                <a:gd name="T79" fmla="*/ 23 h 100"/>
                <a:gd name="T80" fmla="*/ 142 w 148"/>
                <a:gd name="T81" fmla="*/ 23 h 100"/>
                <a:gd name="T82" fmla="*/ 142 w 148"/>
                <a:gd name="T83" fmla="*/ 23 h 100"/>
                <a:gd name="T84" fmla="*/ 122 w 148"/>
                <a:gd name="T85" fmla="*/ 73 h 100"/>
                <a:gd name="T86" fmla="*/ 121 w 148"/>
                <a:gd name="T87" fmla="*/ 74 h 100"/>
                <a:gd name="T88" fmla="*/ 46 w 148"/>
                <a:gd name="T89" fmla="*/ 74 h 100"/>
                <a:gd name="T90" fmla="*/ 38 w 148"/>
                <a:gd name="T91" fmla="*/ 49 h 100"/>
                <a:gd name="T92" fmla="*/ 38 w 148"/>
                <a:gd name="T93" fmla="*/ 49 h 100"/>
                <a:gd name="T94" fmla="*/ 29 w 148"/>
                <a:gd name="T95" fmla="*/ 21 h 100"/>
                <a:gd name="T96" fmla="*/ 140 w 148"/>
                <a:gd name="T97" fmla="*/ 21 h 100"/>
                <a:gd name="T98" fmla="*/ 140 w 148"/>
                <a:gd name="T99" fmla="*/ 21 h 100"/>
                <a:gd name="T100" fmla="*/ 141 w 148"/>
                <a:gd name="T101" fmla="*/ 22 h 100"/>
                <a:gd name="T102" fmla="*/ 142 w 148"/>
                <a:gd name="T103" fmla="*/ 2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00">
                  <a:moveTo>
                    <a:pt x="148" y="23"/>
                  </a:moveTo>
                  <a:cubicBezTo>
                    <a:pt x="148" y="20"/>
                    <a:pt x="147" y="19"/>
                    <a:pt x="145" y="17"/>
                  </a:cubicBezTo>
                  <a:cubicBezTo>
                    <a:pt x="144" y="16"/>
                    <a:pt x="142" y="15"/>
                    <a:pt x="140" y="15"/>
                  </a:cubicBezTo>
                  <a:cubicBezTo>
                    <a:pt x="140" y="15"/>
                    <a:pt x="140" y="15"/>
                    <a:pt x="140" y="15"/>
                  </a:cubicBezTo>
                  <a:cubicBezTo>
                    <a:pt x="140" y="15"/>
                    <a:pt x="140" y="15"/>
                    <a:pt x="140" y="15"/>
                  </a:cubicBezTo>
                  <a:cubicBezTo>
                    <a:pt x="27" y="15"/>
                    <a:pt x="27" y="15"/>
                    <a:pt x="27" y="15"/>
                  </a:cubicBezTo>
                  <a:cubicBezTo>
                    <a:pt x="22" y="2"/>
                    <a:pt x="22" y="2"/>
                    <a:pt x="22" y="2"/>
                  </a:cubicBezTo>
                  <a:cubicBezTo>
                    <a:pt x="22" y="2"/>
                    <a:pt x="22" y="2"/>
                    <a:pt x="22" y="2"/>
                  </a:cubicBezTo>
                  <a:cubicBezTo>
                    <a:pt x="22" y="2"/>
                    <a:pt x="22" y="2"/>
                    <a:pt x="22" y="1"/>
                  </a:cubicBezTo>
                  <a:cubicBezTo>
                    <a:pt x="22" y="1"/>
                    <a:pt x="22" y="1"/>
                    <a:pt x="22" y="1"/>
                  </a:cubicBezTo>
                  <a:cubicBezTo>
                    <a:pt x="22" y="1"/>
                    <a:pt x="21" y="1"/>
                    <a:pt x="21" y="1"/>
                  </a:cubicBezTo>
                  <a:cubicBezTo>
                    <a:pt x="21" y="1"/>
                    <a:pt x="21" y="0"/>
                    <a:pt x="21" y="0"/>
                  </a:cubicBezTo>
                  <a:cubicBezTo>
                    <a:pt x="21" y="0"/>
                    <a:pt x="20" y="0"/>
                    <a:pt x="20" y="0"/>
                  </a:cubicBezTo>
                  <a:cubicBezTo>
                    <a:pt x="20" y="0"/>
                    <a:pt x="20" y="0"/>
                    <a:pt x="20" y="0"/>
                  </a:cubicBezTo>
                  <a:cubicBezTo>
                    <a:pt x="20" y="0"/>
                    <a:pt x="20" y="0"/>
                    <a:pt x="19" y="0"/>
                  </a:cubicBezTo>
                  <a:cubicBezTo>
                    <a:pt x="3" y="0"/>
                    <a:pt x="3" y="0"/>
                    <a:pt x="3" y="0"/>
                  </a:cubicBezTo>
                  <a:cubicBezTo>
                    <a:pt x="1" y="0"/>
                    <a:pt x="0" y="1"/>
                    <a:pt x="0" y="3"/>
                  </a:cubicBezTo>
                  <a:cubicBezTo>
                    <a:pt x="0" y="5"/>
                    <a:pt x="1" y="6"/>
                    <a:pt x="3" y="6"/>
                  </a:cubicBezTo>
                  <a:cubicBezTo>
                    <a:pt x="17" y="6"/>
                    <a:pt x="17" y="6"/>
                    <a:pt x="17" y="6"/>
                  </a:cubicBezTo>
                  <a:cubicBezTo>
                    <a:pt x="32" y="51"/>
                    <a:pt x="32" y="51"/>
                    <a:pt x="32" y="51"/>
                  </a:cubicBezTo>
                  <a:cubicBezTo>
                    <a:pt x="40" y="78"/>
                    <a:pt x="40" y="78"/>
                    <a:pt x="40" y="78"/>
                  </a:cubicBezTo>
                  <a:cubicBezTo>
                    <a:pt x="41" y="78"/>
                    <a:pt x="41" y="78"/>
                    <a:pt x="41" y="79"/>
                  </a:cubicBezTo>
                  <a:cubicBezTo>
                    <a:pt x="41" y="79"/>
                    <a:pt x="41" y="79"/>
                    <a:pt x="41" y="79"/>
                  </a:cubicBezTo>
                  <a:cubicBezTo>
                    <a:pt x="41" y="79"/>
                    <a:pt x="41" y="79"/>
                    <a:pt x="41" y="79"/>
                  </a:cubicBezTo>
                  <a:cubicBezTo>
                    <a:pt x="47" y="95"/>
                    <a:pt x="47" y="95"/>
                    <a:pt x="47" y="95"/>
                  </a:cubicBezTo>
                  <a:cubicBezTo>
                    <a:pt x="47" y="95"/>
                    <a:pt x="47" y="95"/>
                    <a:pt x="47" y="95"/>
                  </a:cubicBezTo>
                  <a:cubicBezTo>
                    <a:pt x="48" y="98"/>
                    <a:pt x="51" y="100"/>
                    <a:pt x="54" y="100"/>
                  </a:cubicBezTo>
                  <a:cubicBezTo>
                    <a:pt x="122" y="100"/>
                    <a:pt x="122" y="100"/>
                    <a:pt x="122" y="100"/>
                  </a:cubicBezTo>
                  <a:cubicBezTo>
                    <a:pt x="124" y="100"/>
                    <a:pt x="125" y="99"/>
                    <a:pt x="125" y="97"/>
                  </a:cubicBezTo>
                  <a:cubicBezTo>
                    <a:pt x="125" y="95"/>
                    <a:pt x="124" y="94"/>
                    <a:pt x="122" y="94"/>
                  </a:cubicBezTo>
                  <a:cubicBezTo>
                    <a:pt x="54" y="94"/>
                    <a:pt x="54" y="94"/>
                    <a:pt x="54" y="94"/>
                  </a:cubicBezTo>
                  <a:cubicBezTo>
                    <a:pt x="53" y="94"/>
                    <a:pt x="52" y="94"/>
                    <a:pt x="52" y="93"/>
                  </a:cubicBezTo>
                  <a:cubicBezTo>
                    <a:pt x="52" y="93"/>
                    <a:pt x="52" y="93"/>
                    <a:pt x="52" y="93"/>
                  </a:cubicBezTo>
                  <a:cubicBezTo>
                    <a:pt x="48" y="80"/>
                    <a:pt x="48" y="80"/>
                    <a:pt x="48" y="80"/>
                  </a:cubicBezTo>
                  <a:cubicBezTo>
                    <a:pt x="121" y="80"/>
                    <a:pt x="121" y="80"/>
                    <a:pt x="121" y="80"/>
                  </a:cubicBezTo>
                  <a:cubicBezTo>
                    <a:pt x="124" y="80"/>
                    <a:pt x="126" y="78"/>
                    <a:pt x="128" y="76"/>
                  </a:cubicBezTo>
                  <a:cubicBezTo>
                    <a:pt x="128" y="76"/>
                    <a:pt x="128" y="76"/>
                    <a:pt x="128" y="76"/>
                  </a:cubicBezTo>
                  <a:cubicBezTo>
                    <a:pt x="147" y="25"/>
                    <a:pt x="147" y="25"/>
                    <a:pt x="147" y="25"/>
                  </a:cubicBezTo>
                  <a:cubicBezTo>
                    <a:pt x="147" y="25"/>
                    <a:pt x="147" y="25"/>
                    <a:pt x="147" y="25"/>
                  </a:cubicBezTo>
                  <a:cubicBezTo>
                    <a:pt x="148" y="24"/>
                    <a:pt x="148" y="23"/>
                    <a:pt x="148" y="23"/>
                  </a:cubicBezTo>
                  <a:close/>
                  <a:moveTo>
                    <a:pt x="142" y="23"/>
                  </a:moveTo>
                  <a:cubicBezTo>
                    <a:pt x="142" y="23"/>
                    <a:pt x="142" y="23"/>
                    <a:pt x="142" y="23"/>
                  </a:cubicBezTo>
                  <a:cubicBezTo>
                    <a:pt x="122" y="73"/>
                    <a:pt x="122" y="73"/>
                    <a:pt x="122" y="73"/>
                  </a:cubicBezTo>
                  <a:cubicBezTo>
                    <a:pt x="122" y="73"/>
                    <a:pt x="122" y="74"/>
                    <a:pt x="121" y="74"/>
                  </a:cubicBezTo>
                  <a:cubicBezTo>
                    <a:pt x="46" y="74"/>
                    <a:pt x="46" y="74"/>
                    <a:pt x="46" y="74"/>
                  </a:cubicBezTo>
                  <a:cubicBezTo>
                    <a:pt x="38" y="49"/>
                    <a:pt x="38" y="49"/>
                    <a:pt x="38" y="49"/>
                  </a:cubicBezTo>
                  <a:cubicBezTo>
                    <a:pt x="38" y="49"/>
                    <a:pt x="38" y="49"/>
                    <a:pt x="38" y="49"/>
                  </a:cubicBezTo>
                  <a:cubicBezTo>
                    <a:pt x="29" y="21"/>
                    <a:pt x="29" y="21"/>
                    <a:pt x="29" y="21"/>
                  </a:cubicBezTo>
                  <a:cubicBezTo>
                    <a:pt x="140" y="21"/>
                    <a:pt x="140" y="21"/>
                    <a:pt x="140" y="21"/>
                  </a:cubicBezTo>
                  <a:cubicBezTo>
                    <a:pt x="140" y="21"/>
                    <a:pt x="140" y="21"/>
                    <a:pt x="140" y="21"/>
                  </a:cubicBezTo>
                  <a:cubicBezTo>
                    <a:pt x="141" y="21"/>
                    <a:pt x="141" y="22"/>
                    <a:pt x="141" y="22"/>
                  </a:cubicBezTo>
                  <a:cubicBezTo>
                    <a:pt x="142" y="23"/>
                    <a:pt x="142" y="23"/>
                    <a:pt x="14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Freeform 6">
              <a:extLst>
                <a:ext uri="{FF2B5EF4-FFF2-40B4-BE49-F238E27FC236}">
                  <a16:creationId xmlns:a16="http://schemas.microsoft.com/office/drawing/2014/main" id="{658CDF8B-19E7-4658-8FDF-C3C7EB3ECA15}"/>
                </a:ext>
              </a:extLst>
            </p:cNvPr>
            <p:cNvSpPr>
              <a:spLocks noEditPoints="1"/>
            </p:cNvSpPr>
            <p:nvPr/>
          </p:nvSpPr>
          <p:spPr bwMode="auto">
            <a:xfrm>
              <a:off x="455" y="1931"/>
              <a:ext cx="61" cy="61"/>
            </a:xfrm>
            <a:custGeom>
              <a:avLst/>
              <a:gdLst>
                <a:gd name="T0" fmla="*/ 11 w 23"/>
                <a:gd name="T1" fmla="*/ 0 h 23"/>
                <a:gd name="T2" fmla="*/ 0 w 23"/>
                <a:gd name="T3" fmla="*/ 12 h 23"/>
                <a:gd name="T4" fmla="*/ 11 w 23"/>
                <a:gd name="T5" fmla="*/ 23 h 23"/>
                <a:gd name="T6" fmla="*/ 23 w 23"/>
                <a:gd name="T7" fmla="*/ 12 h 23"/>
                <a:gd name="T8" fmla="*/ 11 w 23"/>
                <a:gd name="T9" fmla="*/ 0 h 23"/>
                <a:gd name="T10" fmla="*/ 11 w 23"/>
                <a:gd name="T11" fmla="*/ 17 h 23"/>
                <a:gd name="T12" fmla="*/ 6 w 23"/>
                <a:gd name="T13" fmla="*/ 12 h 23"/>
                <a:gd name="T14" fmla="*/ 11 w 23"/>
                <a:gd name="T15" fmla="*/ 6 h 23"/>
                <a:gd name="T16" fmla="*/ 17 w 23"/>
                <a:gd name="T17" fmla="*/ 12 h 23"/>
                <a:gd name="T18" fmla="*/ 11 w 23"/>
                <a:gd name="T1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0"/>
                  </a:moveTo>
                  <a:cubicBezTo>
                    <a:pt x="5" y="0"/>
                    <a:pt x="0" y="5"/>
                    <a:pt x="0" y="12"/>
                  </a:cubicBezTo>
                  <a:cubicBezTo>
                    <a:pt x="0" y="18"/>
                    <a:pt x="5" y="23"/>
                    <a:pt x="11" y="23"/>
                  </a:cubicBezTo>
                  <a:cubicBezTo>
                    <a:pt x="18" y="23"/>
                    <a:pt x="23" y="18"/>
                    <a:pt x="23" y="12"/>
                  </a:cubicBezTo>
                  <a:cubicBezTo>
                    <a:pt x="23" y="5"/>
                    <a:pt x="18" y="0"/>
                    <a:pt x="11" y="0"/>
                  </a:cubicBezTo>
                  <a:close/>
                  <a:moveTo>
                    <a:pt x="11" y="17"/>
                  </a:moveTo>
                  <a:cubicBezTo>
                    <a:pt x="8" y="17"/>
                    <a:pt x="6" y="15"/>
                    <a:pt x="6" y="12"/>
                  </a:cubicBezTo>
                  <a:cubicBezTo>
                    <a:pt x="6" y="9"/>
                    <a:pt x="8" y="6"/>
                    <a:pt x="11" y="6"/>
                  </a:cubicBezTo>
                  <a:cubicBezTo>
                    <a:pt x="14" y="6"/>
                    <a:pt x="17" y="9"/>
                    <a:pt x="17" y="12"/>
                  </a:cubicBezTo>
                  <a:cubicBezTo>
                    <a:pt x="17" y="15"/>
                    <a:pt x="14" y="17"/>
                    <a:pt x="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Freeform 7">
              <a:extLst>
                <a:ext uri="{FF2B5EF4-FFF2-40B4-BE49-F238E27FC236}">
                  <a16:creationId xmlns:a16="http://schemas.microsoft.com/office/drawing/2014/main" id="{2315B210-B693-4E8A-9634-DF8E3CFF275F}"/>
                </a:ext>
              </a:extLst>
            </p:cNvPr>
            <p:cNvSpPr>
              <a:spLocks noEditPoints="1"/>
            </p:cNvSpPr>
            <p:nvPr/>
          </p:nvSpPr>
          <p:spPr bwMode="auto">
            <a:xfrm>
              <a:off x="604" y="1931"/>
              <a:ext cx="61" cy="61"/>
            </a:xfrm>
            <a:custGeom>
              <a:avLst/>
              <a:gdLst>
                <a:gd name="T0" fmla="*/ 11 w 23"/>
                <a:gd name="T1" fmla="*/ 0 h 23"/>
                <a:gd name="T2" fmla="*/ 0 w 23"/>
                <a:gd name="T3" fmla="*/ 12 h 23"/>
                <a:gd name="T4" fmla="*/ 11 w 23"/>
                <a:gd name="T5" fmla="*/ 23 h 23"/>
                <a:gd name="T6" fmla="*/ 23 w 23"/>
                <a:gd name="T7" fmla="*/ 12 h 23"/>
                <a:gd name="T8" fmla="*/ 11 w 23"/>
                <a:gd name="T9" fmla="*/ 0 h 23"/>
                <a:gd name="T10" fmla="*/ 11 w 23"/>
                <a:gd name="T11" fmla="*/ 17 h 23"/>
                <a:gd name="T12" fmla="*/ 6 w 23"/>
                <a:gd name="T13" fmla="*/ 12 h 23"/>
                <a:gd name="T14" fmla="*/ 11 w 23"/>
                <a:gd name="T15" fmla="*/ 6 h 23"/>
                <a:gd name="T16" fmla="*/ 17 w 23"/>
                <a:gd name="T17" fmla="*/ 12 h 23"/>
                <a:gd name="T18" fmla="*/ 11 w 23"/>
                <a:gd name="T1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0"/>
                  </a:moveTo>
                  <a:cubicBezTo>
                    <a:pt x="5" y="0"/>
                    <a:pt x="0" y="5"/>
                    <a:pt x="0" y="12"/>
                  </a:cubicBezTo>
                  <a:cubicBezTo>
                    <a:pt x="0" y="18"/>
                    <a:pt x="5" y="23"/>
                    <a:pt x="11" y="23"/>
                  </a:cubicBezTo>
                  <a:cubicBezTo>
                    <a:pt x="18" y="23"/>
                    <a:pt x="23" y="18"/>
                    <a:pt x="23" y="12"/>
                  </a:cubicBezTo>
                  <a:cubicBezTo>
                    <a:pt x="23" y="5"/>
                    <a:pt x="18" y="0"/>
                    <a:pt x="11" y="0"/>
                  </a:cubicBezTo>
                  <a:close/>
                  <a:moveTo>
                    <a:pt x="11" y="17"/>
                  </a:moveTo>
                  <a:cubicBezTo>
                    <a:pt x="8" y="17"/>
                    <a:pt x="6" y="15"/>
                    <a:pt x="6" y="12"/>
                  </a:cubicBezTo>
                  <a:cubicBezTo>
                    <a:pt x="6" y="9"/>
                    <a:pt x="8" y="6"/>
                    <a:pt x="11" y="6"/>
                  </a:cubicBezTo>
                  <a:cubicBezTo>
                    <a:pt x="15" y="6"/>
                    <a:pt x="17" y="9"/>
                    <a:pt x="17" y="12"/>
                  </a:cubicBezTo>
                  <a:cubicBezTo>
                    <a:pt x="17" y="15"/>
                    <a:pt x="15" y="17"/>
                    <a:pt x="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9" name="Freeform 16">
            <a:extLst>
              <a:ext uri="{FF2B5EF4-FFF2-40B4-BE49-F238E27FC236}">
                <a16:creationId xmlns:a16="http://schemas.microsoft.com/office/drawing/2014/main" id="{6BC93562-6B2C-47DF-89F5-05043EA17A56}"/>
              </a:ext>
            </a:extLst>
          </p:cNvPr>
          <p:cNvSpPr>
            <a:spLocks noEditPoints="1"/>
          </p:cNvSpPr>
          <p:nvPr/>
        </p:nvSpPr>
        <p:spPr bwMode="auto">
          <a:xfrm>
            <a:off x="4053626" y="1666050"/>
            <a:ext cx="1262399" cy="1763712"/>
          </a:xfrm>
          <a:custGeom>
            <a:avLst/>
            <a:gdLst>
              <a:gd name="T0" fmla="*/ 99 w 103"/>
              <a:gd name="T1" fmla="*/ 38 h 145"/>
              <a:gd name="T2" fmla="*/ 74 w 103"/>
              <a:gd name="T3" fmla="*/ 36 h 145"/>
              <a:gd name="T4" fmla="*/ 71 w 103"/>
              <a:gd name="T5" fmla="*/ 15 h 145"/>
              <a:gd name="T6" fmla="*/ 52 w 103"/>
              <a:gd name="T7" fmla="*/ 0 h 145"/>
              <a:gd name="T8" fmla="*/ 31 w 103"/>
              <a:gd name="T9" fmla="*/ 21 h 145"/>
              <a:gd name="T10" fmla="*/ 30 w 103"/>
              <a:gd name="T11" fmla="*/ 36 h 145"/>
              <a:gd name="T12" fmla="*/ 4 w 103"/>
              <a:gd name="T13" fmla="*/ 38 h 145"/>
              <a:gd name="T14" fmla="*/ 0 w 103"/>
              <a:gd name="T15" fmla="*/ 48 h 145"/>
              <a:gd name="T16" fmla="*/ 2 w 103"/>
              <a:gd name="T17" fmla="*/ 141 h 145"/>
              <a:gd name="T18" fmla="*/ 8 w 103"/>
              <a:gd name="T19" fmla="*/ 145 h 145"/>
              <a:gd name="T20" fmla="*/ 99 w 103"/>
              <a:gd name="T21" fmla="*/ 144 h 145"/>
              <a:gd name="T22" fmla="*/ 103 w 103"/>
              <a:gd name="T23" fmla="*/ 133 h 145"/>
              <a:gd name="T24" fmla="*/ 101 w 103"/>
              <a:gd name="T25" fmla="*/ 41 h 145"/>
              <a:gd name="T26" fmla="*/ 36 w 103"/>
              <a:gd name="T27" fmla="*/ 30 h 145"/>
              <a:gd name="T28" fmla="*/ 43 w 103"/>
              <a:gd name="T29" fmla="*/ 9 h 145"/>
              <a:gd name="T30" fmla="*/ 61 w 103"/>
              <a:gd name="T31" fmla="*/ 9 h 145"/>
              <a:gd name="T32" fmla="*/ 68 w 103"/>
              <a:gd name="T33" fmla="*/ 28 h 145"/>
              <a:gd name="T34" fmla="*/ 68 w 103"/>
              <a:gd name="T35" fmla="*/ 30 h 145"/>
              <a:gd name="T36" fmla="*/ 68 w 103"/>
              <a:gd name="T37" fmla="*/ 36 h 145"/>
              <a:gd name="T38" fmla="*/ 36 w 103"/>
              <a:gd name="T39" fmla="*/ 30 h 145"/>
              <a:gd name="T40" fmla="*/ 96 w 103"/>
              <a:gd name="T41" fmla="*/ 138 h 145"/>
              <a:gd name="T42" fmla="*/ 95 w 103"/>
              <a:gd name="T43" fmla="*/ 139 h 145"/>
              <a:gd name="T44" fmla="*/ 8 w 103"/>
              <a:gd name="T45" fmla="*/ 139 h 145"/>
              <a:gd name="T46" fmla="*/ 6 w 103"/>
              <a:gd name="T47" fmla="*/ 48 h 145"/>
              <a:gd name="T48" fmla="*/ 8 w 103"/>
              <a:gd name="T49" fmla="*/ 42 h 145"/>
              <a:gd name="T50" fmla="*/ 30 w 103"/>
              <a:gd name="T51" fmla="*/ 42 h 145"/>
              <a:gd name="T52" fmla="*/ 33 w 103"/>
              <a:gd name="T53" fmla="*/ 58 h 145"/>
              <a:gd name="T54" fmla="*/ 36 w 103"/>
              <a:gd name="T55" fmla="*/ 42 h 145"/>
              <a:gd name="T56" fmla="*/ 68 w 103"/>
              <a:gd name="T57" fmla="*/ 55 h 145"/>
              <a:gd name="T58" fmla="*/ 74 w 103"/>
              <a:gd name="T59" fmla="*/ 55 h 145"/>
              <a:gd name="T60" fmla="*/ 95 w 103"/>
              <a:gd name="T61" fmla="*/ 42 h 145"/>
              <a:gd name="T62" fmla="*/ 97 w 103"/>
              <a:gd name="T63" fmla="*/ 4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5">
                <a:moveTo>
                  <a:pt x="101" y="41"/>
                </a:moveTo>
                <a:cubicBezTo>
                  <a:pt x="101" y="39"/>
                  <a:pt x="100" y="38"/>
                  <a:pt x="99" y="38"/>
                </a:cubicBezTo>
                <a:cubicBezTo>
                  <a:pt x="98" y="37"/>
                  <a:pt x="97" y="36"/>
                  <a:pt x="95" y="36"/>
                </a:cubicBezTo>
                <a:cubicBezTo>
                  <a:pt x="74" y="36"/>
                  <a:pt x="74" y="36"/>
                  <a:pt x="74" y="36"/>
                </a:cubicBezTo>
                <a:cubicBezTo>
                  <a:pt x="74" y="30"/>
                  <a:pt x="74" y="30"/>
                  <a:pt x="74" y="30"/>
                </a:cubicBezTo>
                <a:cubicBezTo>
                  <a:pt x="74" y="30"/>
                  <a:pt x="74" y="23"/>
                  <a:pt x="71" y="15"/>
                </a:cubicBezTo>
                <a:cubicBezTo>
                  <a:pt x="70" y="12"/>
                  <a:pt x="68" y="8"/>
                  <a:pt x="65" y="5"/>
                </a:cubicBezTo>
                <a:cubicBezTo>
                  <a:pt x="62" y="2"/>
                  <a:pt x="57" y="0"/>
                  <a:pt x="52" y="0"/>
                </a:cubicBezTo>
                <a:cubicBezTo>
                  <a:pt x="46" y="0"/>
                  <a:pt x="42" y="2"/>
                  <a:pt x="39" y="5"/>
                </a:cubicBezTo>
                <a:cubicBezTo>
                  <a:pt x="34" y="9"/>
                  <a:pt x="32" y="16"/>
                  <a:pt x="31" y="21"/>
                </a:cubicBezTo>
                <a:cubicBezTo>
                  <a:pt x="30" y="26"/>
                  <a:pt x="30" y="30"/>
                  <a:pt x="30" y="30"/>
                </a:cubicBezTo>
                <a:cubicBezTo>
                  <a:pt x="30" y="36"/>
                  <a:pt x="30" y="36"/>
                  <a:pt x="30" y="36"/>
                </a:cubicBezTo>
                <a:cubicBezTo>
                  <a:pt x="8" y="36"/>
                  <a:pt x="8" y="36"/>
                  <a:pt x="8" y="36"/>
                </a:cubicBezTo>
                <a:cubicBezTo>
                  <a:pt x="7" y="36"/>
                  <a:pt x="5" y="37"/>
                  <a:pt x="4" y="38"/>
                </a:cubicBezTo>
                <a:cubicBezTo>
                  <a:pt x="3" y="39"/>
                  <a:pt x="2" y="40"/>
                  <a:pt x="1" y="42"/>
                </a:cubicBezTo>
                <a:cubicBezTo>
                  <a:pt x="1" y="44"/>
                  <a:pt x="0" y="46"/>
                  <a:pt x="0" y="48"/>
                </a:cubicBezTo>
                <a:cubicBezTo>
                  <a:pt x="0" y="133"/>
                  <a:pt x="0" y="133"/>
                  <a:pt x="0" y="133"/>
                </a:cubicBezTo>
                <a:cubicBezTo>
                  <a:pt x="0" y="136"/>
                  <a:pt x="1" y="139"/>
                  <a:pt x="2" y="141"/>
                </a:cubicBezTo>
                <a:cubicBezTo>
                  <a:pt x="3" y="142"/>
                  <a:pt x="3" y="143"/>
                  <a:pt x="4" y="144"/>
                </a:cubicBezTo>
                <a:cubicBezTo>
                  <a:pt x="5" y="145"/>
                  <a:pt x="7" y="145"/>
                  <a:pt x="8" y="145"/>
                </a:cubicBezTo>
                <a:cubicBezTo>
                  <a:pt x="95" y="145"/>
                  <a:pt x="95" y="145"/>
                  <a:pt x="95" y="145"/>
                </a:cubicBezTo>
                <a:cubicBezTo>
                  <a:pt x="97" y="145"/>
                  <a:pt x="98" y="145"/>
                  <a:pt x="99" y="144"/>
                </a:cubicBezTo>
                <a:cubicBezTo>
                  <a:pt x="101" y="143"/>
                  <a:pt x="102" y="141"/>
                  <a:pt x="102" y="140"/>
                </a:cubicBezTo>
                <a:cubicBezTo>
                  <a:pt x="103" y="138"/>
                  <a:pt x="103" y="136"/>
                  <a:pt x="103" y="133"/>
                </a:cubicBezTo>
                <a:cubicBezTo>
                  <a:pt x="103" y="48"/>
                  <a:pt x="103" y="48"/>
                  <a:pt x="103" y="48"/>
                </a:cubicBezTo>
                <a:cubicBezTo>
                  <a:pt x="103" y="45"/>
                  <a:pt x="103" y="43"/>
                  <a:pt x="101" y="41"/>
                </a:cubicBezTo>
                <a:close/>
                <a:moveTo>
                  <a:pt x="36" y="30"/>
                </a:moveTo>
                <a:cubicBezTo>
                  <a:pt x="36" y="30"/>
                  <a:pt x="36" y="30"/>
                  <a:pt x="36" y="30"/>
                </a:cubicBezTo>
                <a:cubicBezTo>
                  <a:pt x="36" y="28"/>
                  <a:pt x="36" y="22"/>
                  <a:pt x="38" y="16"/>
                </a:cubicBezTo>
                <a:cubicBezTo>
                  <a:pt x="39" y="13"/>
                  <a:pt x="41" y="11"/>
                  <a:pt x="43" y="9"/>
                </a:cubicBezTo>
                <a:cubicBezTo>
                  <a:pt x="45" y="7"/>
                  <a:pt x="48" y="6"/>
                  <a:pt x="52" y="6"/>
                </a:cubicBezTo>
                <a:cubicBezTo>
                  <a:pt x="56" y="6"/>
                  <a:pt x="59" y="7"/>
                  <a:pt x="61" y="9"/>
                </a:cubicBezTo>
                <a:cubicBezTo>
                  <a:pt x="64" y="12"/>
                  <a:pt x="66" y="17"/>
                  <a:pt x="67" y="22"/>
                </a:cubicBezTo>
                <a:cubicBezTo>
                  <a:pt x="67" y="24"/>
                  <a:pt x="68" y="26"/>
                  <a:pt x="68" y="28"/>
                </a:cubicBezTo>
                <a:cubicBezTo>
                  <a:pt x="68" y="28"/>
                  <a:pt x="68" y="29"/>
                  <a:pt x="68" y="29"/>
                </a:cubicBezTo>
                <a:cubicBezTo>
                  <a:pt x="68" y="30"/>
                  <a:pt x="68" y="30"/>
                  <a:pt x="68" y="30"/>
                </a:cubicBezTo>
                <a:cubicBezTo>
                  <a:pt x="68" y="30"/>
                  <a:pt x="68" y="30"/>
                  <a:pt x="68" y="30"/>
                </a:cubicBezTo>
                <a:cubicBezTo>
                  <a:pt x="68" y="36"/>
                  <a:pt x="68" y="36"/>
                  <a:pt x="68" y="36"/>
                </a:cubicBezTo>
                <a:cubicBezTo>
                  <a:pt x="36" y="36"/>
                  <a:pt x="36" y="36"/>
                  <a:pt x="36" y="36"/>
                </a:cubicBezTo>
                <a:lnTo>
                  <a:pt x="36" y="30"/>
                </a:lnTo>
                <a:close/>
                <a:moveTo>
                  <a:pt x="97" y="133"/>
                </a:moveTo>
                <a:cubicBezTo>
                  <a:pt x="97" y="136"/>
                  <a:pt x="97" y="137"/>
                  <a:pt x="96" y="138"/>
                </a:cubicBezTo>
                <a:cubicBezTo>
                  <a:pt x="96" y="139"/>
                  <a:pt x="96" y="139"/>
                  <a:pt x="95" y="139"/>
                </a:cubicBezTo>
                <a:cubicBezTo>
                  <a:pt x="95" y="139"/>
                  <a:pt x="95" y="139"/>
                  <a:pt x="95" y="139"/>
                </a:cubicBezTo>
                <a:cubicBezTo>
                  <a:pt x="8" y="139"/>
                  <a:pt x="8" y="139"/>
                  <a:pt x="8" y="139"/>
                </a:cubicBezTo>
                <a:cubicBezTo>
                  <a:pt x="8" y="139"/>
                  <a:pt x="8" y="139"/>
                  <a:pt x="8" y="139"/>
                </a:cubicBezTo>
                <a:cubicBezTo>
                  <a:pt x="7" y="138"/>
                  <a:pt x="6" y="136"/>
                  <a:pt x="6" y="133"/>
                </a:cubicBezTo>
                <a:cubicBezTo>
                  <a:pt x="6" y="48"/>
                  <a:pt x="6" y="48"/>
                  <a:pt x="6" y="48"/>
                </a:cubicBezTo>
                <a:cubicBezTo>
                  <a:pt x="6" y="46"/>
                  <a:pt x="7" y="44"/>
                  <a:pt x="7" y="43"/>
                </a:cubicBezTo>
                <a:cubicBezTo>
                  <a:pt x="8" y="43"/>
                  <a:pt x="8" y="43"/>
                  <a:pt x="8" y="42"/>
                </a:cubicBezTo>
                <a:cubicBezTo>
                  <a:pt x="8" y="42"/>
                  <a:pt x="8" y="42"/>
                  <a:pt x="8" y="42"/>
                </a:cubicBezTo>
                <a:cubicBezTo>
                  <a:pt x="30" y="42"/>
                  <a:pt x="30" y="42"/>
                  <a:pt x="30" y="42"/>
                </a:cubicBezTo>
                <a:cubicBezTo>
                  <a:pt x="30" y="55"/>
                  <a:pt x="30" y="55"/>
                  <a:pt x="30" y="55"/>
                </a:cubicBezTo>
                <a:cubicBezTo>
                  <a:pt x="30" y="57"/>
                  <a:pt x="31" y="58"/>
                  <a:pt x="33" y="58"/>
                </a:cubicBezTo>
                <a:cubicBezTo>
                  <a:pt x="34" y="58"/>
                  <a:pt x="36" y="57"/>
                  <a:pt x="36" y="55"/>
                </a:cubicBezTo>
                <a:cubicBezTo>
                  <a:pt x="36" y="42"/>
                  <a:pt x="36" y="42"/>
                  <a:pt x="36" y="42"/>
                </a:cubicBezTo>
                <a:cubicBezTo>
                  <a:pt x="68" y="42"/>
                  <a:pt x="68" y="42"/>
                  <a:pt x="68" y="42"/>
                </a:cubicBezTo>
                <a:cubicBezTo>
                  <a:pt x="68" y="55"/>
                  <a:pt x="68" y="55"/>
                  <a:pt x="68" y="55"/>
                </a:cubicBezTo>
                <a:cubicBezTo>
                  <a:pt x="68" y="57"/>
                  <a:pt x="69" y="58"/>
                  <a:pt x="71" y="58"/>
                </a:cubicBezTo>
                <a:cubicBezTo>
                  <a:pt x="73" y="58"/>
                  <a:pt x="74" y="57"/>
                  <a:pt x="74" y="55"/>
                </a:cubicBezTo>
                <a:cubicBezTo>
                  <a:pt x="74" y="42"/>
                  <a:pt x="74" y="42"/>
                  <a:pt x="74" y="42"/>
                </a:cubicBezTo>
                <a:cubicBezTo>
                  <a:pt x="95" y="42"/>
                  <a:pt x="95" y="42"/>
                  <a:pt x="95" y="42"/>
                </a:cubicBezTo>
                <a:cubicBezTo>
                  <a:pt x="96" y="43"/>
                  <a:pt x="96" y="43"/>
                  <a:pt x="96" y="43"/>
                </a:cubicBezTo>
                <a:cubicBezTo>
                  <a:pt x="96" y="43"/>
                  <a:pt x="97" y="46"/>
                  <a:pt x="97" y="48"/>
                </a:cubicBezTo>
                <a:lnTo>
                  <a:pt x="97" y="1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0" name="Group 10">
            <a:extLst>
              <a:ext uri="{FF2B5EF4-FFF2-40B4-BE49-F238E27FC236}">
                <a16:creationId xmlns:a16="http://schemas.microsoft.com/office/drawing/2014/main" id="{BC0C8538-BB4D-4B90-9DD6-4F08358E041E}"/>
              </a:ext>
            </a:extLst>
          </p:cNvPr>
          <p:cNvGrpSpPr>
            <a:grpSpLocks noChangeAspect="1"/>
          </p:cNvGrpSpPr>
          <p:nvPr/>
        </p:nvGrpSpPr>
        <p:grpSpPr bwMode="auto">
          <a:xfrm>
            <a:off x="6759638" y="2438945"/>
            <a:ext cx="1537922" cy="990817"/>
            <a:chOff x="369" y="2182"/>
            <a:chExt cx="357" cy="230"/>
          </a:xfrm>
          <a:solidFill>
            <a:schemeClr val="accent3"/>
          </a:solidFill>
        </p:grpSpPr>
        <p:sp>
          <p:nvSpPr>
            <p:cNvPr id="21" name="Freeform 11">
              <a:extLst>
                <a:ext uri="{FF2B5EF4-FFF2-40B4-BE49-F238E27FC236}">
                  <a16:creationId xmlns:a16="http://schemas.microsoft.com/office/drawing/2014/main" id="{6799FB87-FD1C-44DF-AA72-65A7E797B835}"/>
                </a:ext>
              </a:extLst>
            </p:cNvPr>
            <p:cNvSpPr>
              <a:spLocks noEditPoints="1"/>
            </p:cNvSpPr>
            <p:nvPr/>
          </p:nvSpPr>
          <p:spPr bwMode="auto">
            <a:xfrm>
              <a:off x="369" y="2182"/>
              <a:ext cx="357" cy="230"/>
            </a:xfrm>
            <a:custGeom>
              <a:avLst/>
              <a:gdLst>
                <a:gd name="T0" fmla="*/ 130 w 132"/>
                <a:gd name="T1" fmla="*/ 3 h 84"/>
                <a:gd name="T2" fmla="*/ 123 w 132"/>
                <a:gd name="T3" fmla="*/ 0 h 84"/>
                <a:gd name="T4" fmla="*/ 9 w 132"/>
                <a:gd name="T5" fmla="*/ 0 h 84"/>
                <a:gd name="T6" fmla="*/ 2 w 132"/>
                <a:gd name="T7" fmla="*/ 3 h 84"/>
                <a:gd name="T8" fmla="*/ 0 w 132"/>
                <a:gd name="T9" fmla="*/ 10 h 84"/>
                <a:gd name="T10" fmla="*/ 0 w 132"/>
                <a:gd name="T11" fmla="*/ 74 h 84"/>
                <a:gd name="T12" fmla="*/ 2 w 132"/>
                <a:gd name="T13" fmla="*/ 81 h 84"/>
                <a:gd name="T14" fmla="*/ 9 w 132"/>
                <a:gd name="T15" fmla="*/ 84 h 84"/>
                <a:gd name="T16" fmla="*/ 123 w 132"/>
                <a:gd name="T17" fmla="*/ 84 h 84"/>
                <a:gd name="T18" fmla="*/ 130 w 132"/>
                <a:gd name="T19" fmla="*/ 81 h 84"/>
                <a:gd name="T20" fmla="*/ 132 w 132"/>
                <a:gd name="T21" fmla="*/ 74 h 84"/>
                <a:gd name="T22" fmla="*/ 132 w 132"/>
                <a:gd name="T23" fmla="*/ 10 h 84"/>
                <a:gd name="T24" fmla="*/ 130 w 132"/>
                <a:gd name="T25" fmla="*/ 3 h 84"/>
                <a:gd name="T26" fmla="*/ 7 w 132"/>
                <a:gd name="T27" fmla="*/ 7 h 84"/>
                <a:gd name="T28" fmla="*/ 9 w 132"/>
                <a:gd name="T29" fmla="*/ 6 h 84"/>
                <a:gd name="T30" fmla="*/ 123 w 132"/>
                <a:gd name="T31" fmla="*/ 6 h 84"/>
                <a:gd name="T32" fmla="*/ 125 w 132"/>
                <a:gd name="T33" fmla="*/ 7 h 84"/>
                <a:gd name="T34" fmla="*/ 126 w 132"/>
                <a:gd name="T35" fmla="*/ 10 h 84"/>
                <a:gd name="T36" fmla="*/ 126 w 132"/>
                <a:gd name="T37" fmla="*/ 23 h 84"/>
                <a:gd name="T38" fmla="*/ 6 w 132"/>
                <a:gd name="T39" fmla="*/ 23 h 84"/>
                <a:gd name="T40" fmla="*/ 6 w 132"/>
                <a:gd name="T41" fmla="*/ 10 h 84"/>
                <a:gd name="T42" fmla="*/ 7 w 132"/>
                <a:gd name="T43" fmla="*/ 7 h 84"/>
                <a:gd name="T44" fmla="*/ 125 w 132"/>
                <a:gd name="T45" fmla="*/ 77 h 84"/>
                <a:gd name="T46" fmla="*/ 123 w 132"/>
                <a:gd name="T47" fmla="*/ 78 h 84"/>
                <a:gd name="T48" fmla="*/ 9 w 132"/>
                <a:gd name="T49" fmla="*/ 78 h 84"/>
                <a:gd name="T50" fmla="*/ 7 w 132"/>
                <a:gd name="T51" fmla="*/ 77 h 84"/>
                <a:gd name="T52" fmla="*/ 6 w 132"/>
                <a:gd name="T53" fmla="*/ 74 h 84"/>
                <a:gd name="T54" fmla="*/ 6 w 132"/>
                <a:gd name="T55" fmla="*/ 29 h 84"/>
                <a:gd name="T56" fmla="*/ 126 w 132"/>
                <a:gd name="T57" fmla="*/ 29 h 84"/>
                <a:gd name="T58" fmla="*/ 126 w 132"/>
                <a:gd name="T59" fmla="*/ 74 h 84"/>
                <a:gd name="T60" fmla="*/ 125 w 132"/>
                <a:gd name="T6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84">
                  <a:moveTo>
                    <a:pt x="130" y="3"/>
                  </a:moveTo>
                  <a:cubicBezTo>
                    <a:pt x="128" y="1"/>
                    <a:pt x="126" y="0"/>
                    <a:pt x="123" y="0"/>
                  </a:cubicBezTo>
                  <a:cubicBezTo>
                    <a:pt x="9" y="0"/>
                    <a:pt x="9" y="0"/>
                    <a:pt x="9" y="0"/>
                  </a:cubicBezTo>
                  <a:cubicBezTo>
                    <a:pt x="6" y="0"/>
                    <a:pt x="4" y="1"/>
                    <a:pt x="2" y="3"/>
                  </a:cubicBezTo>
                  <a:cubicBezTo>
                    <a:pt x="1" y="5"/>
                    <a:pt x="0" y="7"/>
                    <a:pt x="0" y="10"/>
                  </a:cubicBezTo>
                  <a:cubicBezTo>
                    <a:pt x="0" y="74"/>
                    <a:pt x="0" y="74"/>
                    <a:pt x="0" y="74"/>
                  </a:cubicBezTo>
                  <a:cubicBezTo>
                    <a:pt x="0" y="77"/>
                    <a:pt x="1" y="79"/>
                    <a:pt x="2" y="81"/>
                  </a:cubicBezTo>
                  <a:cubicBezTo>
                    <a:pt x="4" y="83"/>
                    <a:pt x="6" y="84"/>
                    <a:pt x="9" y="84"/>
                  </a:cubicBezTo>
                  <a:cubicBezTo>
                    <a:pt x="123" y="84"/>
                    <a:pt x="123" y="84"/>
                    <a:pt x="123" y="84"/>
                  </a:cubicBezTo>
                  <a:cubicBezTo>
                    <a:pt x="126" y="84"/>
                    <a:pt x="128" y="83"/>
                    <a:pt x="130" y="81"/>
                  </a:cubicBezTo>
                  <a:cubicBezTo>
                    <a:pt x="131" y="79"/>
                    <a:pt x="132" y="77"/>
                    <a:pt x="132" y="74"/>
                  </a:cubicBezTo>
                  <a:cubicBezTo>
                    <a:pt x="132" y="10"/>
                    <a:pt x="132" y="10"/>
                    <a:pt x="132" y="10"/>
                  </a:cubicBezTo>
                  <a:cubicBezTo>
                    <a:pt x="132" y="7"/>
                    <a:pt x="131" y="5"/>
                    <a:pt x="130" y="3"/>
                  </a:cubicBezTo>
                  <a:close/>
                  <a:moveTo>
                    <a:pt x="7" y="7"/>
                  </a:moveTo>
                  <a:cubicBezTo>
                    <a:pt x="7" y="7"/>
                    <a:pt x="8" y="6"/>
                    <a:pt x="9" y="6"/>
                  </a:cubicBezTo>
                  <a:cubicBezTo>
                    <a:pt x="123" y="6"/>
                    <a:pt x="123" y="6"/>
                    <a:pt x="123" y="6"/>
                  </a:cubicBezTo>
                  <a:cubicBezTo>
                    <a:pt x="124" y="6"/>
                    <a:pt x="125" y="7"/>
                    <a:pt x="125" y="7"/>
                  </a:cubicBezTo>
                  <a:cubicBezTo>
                    <a:pt x="126" y="8"/>
                    <a:pt x="126" y="9"/>
                    <a:pt x="126" y="10"/>
                  </a:cubicBezTo>
                  <a:cubicBezTo>
                    <a:pt x="126" y="23"/>
                    <a:pt x="126" y="23"/>
                    <a:pt x="126" y="23"/>
                  </a:cubicBezTo>
                  <a:cubicBezTo>
                    <a:pt x="6" y="23"/>
                    <a:pt x="6" y="23"/>
                    <a:pt x="6" y="23"/>
                  </a:cubicBezTo>
                  <a:cubicBezTo>
                    <a:pt x="6" y="10"/>
                    <a:pt x="6" y="10"/>
                    <a:pt x="6" y="10"/>
                  </a:cubicBezTo>
                  <a:cubicBezTo>
                    <a:pt x="6" y="9"/>
                    <a:pt x="6" y="8"/>
                    <a:pt x="7" y="7"/>
                  </a:cubicBezTo>
                  <a:close/>
                  <a:moveTo>
                    <a:pt x="125" y="77"/>
                  </a:moveTo>
                  <a:cubicBezTo>
                    <a:pt x="125" y="78"/>
                    <a:pt x="124" y="78"/>
                    <a:pt x="123" y="78"/>
                  </a:cubicBezTo>
                  <a:cubicBezTo>
                    <a:pt x="9" y="78"/>
                    <a:pt x="9" y="78"/>
                    <a:pt x="9" y="78"/>
                  </a:cubicBezTo>
                  <a:cubicBezTo>
                    <a:pt x="8" y="78"/>
                    <a:pt x="7" y="78"/>
                    <a:pt x="7" y="77"/>
                  </a:cubicBezTo>
                  <a:cubicBezTo>
                    <a:pt x="6" y="76"/>
                    <a:pt x="6" y="75"/>
                    <a:pt x="6" y="74"/>
                  </a:cubicBezTo>
                  <a:cubicBezTo>
                    <a:pt x="6" y="29"/>
                    <a:pt x="6" y="29"/>
                    <a:pt x="6" y="29"/>
                  </a:cubicBezTo>
                  <a:cubicBezTo>
                    <a:pt x="126" y="29"/>
                    <a:pt x="126" y="29"/>
                    <a:pt x="126" y="29"/>
                  </a:cubicBezTo>
                  <a:cubicBezTo>
                    <a:pt x="126" y="74"/>
                    <a:pt x="126" y="74"/>
                    <a:pt x="126" y="74"/>
                  </a:cubicBezTo>
                  <a:cubicBezTo>
                    <a:pt x="126" y="75"/>
                    <a:pt x="126" y="76"/>
                    <a:pt x="12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Freeform 12">
              <a:extLst>
                <a:ext uri="{FF2B5EF4-FFF2-40B4-BE49-F238E27FC236}">
                  <a16:creationId xmlns:a16="http://schemas.microsoft.com/office/drawing/2014/main" id="{BE6CE44A-E5CF-45F0-91A0-9534FFC75429}"/>
                </a:ext>
              </a:extLst>
            </p:cNvPr>
            <p:cNvSpPr>
              <a:spLocks noEditPoints="1"/>
            </p:cNvSpPr>
            <p:nvPr/>
          </p:nvSpPr>
          <p:spPr bwMode="auto">
            <a:xfrm>
              <a:off x="612" y="2313"/>
              <a:ext cx="76" cy="52"/>
            </a:xfrm>
            <a:custGeom>
              <a:avLst/>
              <a:gdLst>
                <a:gd name="T0" fmla="*/ 0 w 76"/>
                <a:gd name="T1" fmla="*/ 52 h 52"/>
                <a:gd name="T2" fmla="*/ 8 w 76"/>
                <a:gd name="T3" fmla="*/ 52 h 52"/>
                <a:gd name="T4" fmla="*/ 76 w 76"/>
                <a:gd name="T5" fmla="*/ 52 h 52"/>
                <a:gd name="T6" fmla="*/ 76 w 76"/>
                <a:gd name="T7" fmla="*/ 0 h 52"/>
                <a:gd name="T8" fmla="*/ 0 w 76"/>
                <a:gd name="T9" fmla="*/ 0 h 52"/>
                <a:gd name="T10" fmla="*/ 0 w 76"/>
                <a:gd name="T11" fmla="*/ 52 h 52"/>
                <a:gd name="T12" fmla="*/ 60 w 76"/>
                <a:gd name="T13" fmla="*/ 17 h 52"/>
                <a:gd name="T14" fmla="*/ 60 w 76"/>
                <a:gd name="T15" fmla="*/ 36 h 52"/>
                <a:gd name="T16" fmla="*/ 16 w 76"/>
                <a:gd name="T17" fmla="*/ 36 h 52"/>
                <a:gd name="T18" fmla="*/ 16 w 76"/>
                <a:gd name="T19" fmla="*/ 17 h 52"/>
                <a:gd name="T20" fmla="*/ 60 w 76"/>
                <a:gd name="T21"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52">
                  <a:moveTo>
                    <a:pt x="0" y="52"/>
                  </a:moveTo>
                  <a:lnTo>
                    <a:pt x="8" y="52"/>
                  </a:lnTo>
                  <a:lnTo>
                    <a:pt x="76" y="52"/>
                  </a:lnTo>
                  <a:lnTo>
                    <a:pt x="76" y="0"/>
                  </a:lnTo>
                  <a:lnTo>
                    <a:pt x="0" y="0"/>
                  </a:lnTo>
                  <a:lnTo>
                    <a:pt x="0" y="52"/>
                  </a:lnTo>
                  <a:close/>
                  <a:moveTo>
                    <a:pt x="60" y="17"/>
                  </a:moveTo>
                  <a:lnTo>
                    <a:pt x="60" y="36"/>
                  </a:lnTo>
                  <a:lnTo>
                    <a:pt x="16" y="36"/>
                  </a:lnTo>
                  <a:lnTo>
                    <a:pt x="16" y="17"/>
                  </a:lnTo>
                  <a:lnTo>
                    <a:pt x="6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3" name="Freeform 5">
            <a:extLst>
              <a:ext uri="{FF2B5EF4-FFF2-40B4-BE49-F238E27FC236}">
                <a16:creationId xmlns:a16="http://schemas.microsoft.com/office/drawing/2014/main" id="{261C058C-F295-4243-BB98-E45F9ADBF6E3}"/>
              </a:ext>
            </a:extLst>
          </p:cNvPr>
          <p:cNvSpPr>
            <a:spLocks noEditPoints="1"/>
          </p:cNvSpPr>
          <p:nvPr/>
        </p:nvSpPr>
        <p:spPr bwMode="auto">
          <a:xfrm>
            <a:off x="9502319" y="1937138"/>
            <a:ext cx="1740106" cy="1492624"/>
          </a:xfrm>
          <a:custGeom>
            <a:avLst/>
            <a:gdLst>
              <a:gd name="T0" fmla="*/ 1664 w 1792"/>
              <a:gd name="T1" fmla="*/ 256 h 1536"/>
              <a:gd name="T2" fmla="*/ 1152 w 1792"/>
              <a:gd name="T3" fmla="*/ 256 h 1536"/>
              <a:gd name="T4" fmla="*/ 1152 w 1792"/>
              <a:gd name="T5" fmla="*/ 64 h 1536"/>
              <a:gd name="T6" fmla="*/ 1088 w 1792"/>
              <a:gd name="T7" fmla="*/ 0 h 1536"/>
              <a:gd name="T8" fmla="*/ 704 w 1792"/>
              <a:gd name="T9" fmla="*/ 0 h 1536"/>
              <a:gd name="T10" fmla="*/ 640 w 1792"/>
              <a:gd name="T11" fmla="*/ 64 h 1536"/>
              <a:gd name="T12" fmla="*/ 640 w 1792"/>
              <a:gd name="T13" fmla="*/ 256 h 1536"/>
              <a:gd name="T14" fmla="*/ 128 w 1792"/>
              <a:gd name="T15" fmla="*/ 256 h 1536"/>
              <a:gd name="T16" fmla="*/ 0 w 1792"/>
              <a:gd name="T17" fmla="*/ 384 h 1536"/>
              <a:gd name="T18" fmla="*/ 0 w 1792"/>
              <a:gd name="T19" fmla="*/ 1408 h 1536"/>
              <a:gd name="T20" fmla="*/ 128 w 1792"/>
              <a:gd name="T21" fmla="*/ 1536 h 1536"/>
              <a:gd name="T22" fmla="*/ 1664 w 1792"/>
              <a:gd name="T23" fmla="*/ 1536 h 1536"/>
              <a:gd name="T24" fmla="*/ 1792 w 1792"/>
              <a:gd name="T25" fmla="*/ 1408 h 1536"/>
              <a:gd name="T26" fmla="*/ 1792 w 1792"/>
              <a:gd name="T27" fmla="*/ 384 h 1536"/>
              <a:gd name="T28" fmla="*/ 1664 w 1792"/>
              <a:gd name="T29" fmla="*/ 256 h 1536"/>
              <a:gd name="T30" fmla="*/ 704 w 1792"/>
              <a:gd name="T31" fmla="*/ 64 h 1536"/>
              <a:gd name="T32" fmla="*/ 1088 w 1792"/>
              <a:gd name="T33" fmla="*/ 64 h 1536"/>
              <a:gd name="T34" fmla="*/ 1088 w 1792"/>
              <a:gd name="T35" fmla="*/ 256 h 1536"/>
              <a:gd name="T36" fmla="*/ 704 w 1792"/>
              <a:gd name="T37" fmla="*/ 256 h 1536"/>
              <a:gd name="T38" fmla="*/ 704 w 1792"/>
              <a:gd name="T39" fmla="*/ 64 h 1536"/>
              <a:gd name="T40" fmla="*/ 320 w 1792"/>
              <a:gd name="T41" fmla="*/ 1472 h 1536"/>
              <a:gd name="T42" fmla="*/ 128 w 1792"/>
              <a:gd name="T43" fmla="*/ 1472 h 1536"/>
              <a:gd name="T44" fmla="*/ 64 w 1792"/>
              <a:gd name="T45" fmla="*/ 1408 h 1536"/>
              <a:gd name="T46" fmla="*/ 64 w 1792"/>
              <a:gd name="T47" fmla="*/ 384 h 1536"/>
              <a:gd name="T48" fmla="*/ 128 w 1792"/>
              <a:gd name="T49" fmla="*/ 320 h 1536"/>
              <a:gd name="T50" fmla="*/ 320 w 1792"/>
              <a:gd name="T51" fmla="*/ 320 h 1536"/>
              <a:gd name="T52" fmla="*/ 320 w 1792"/>
              <a:gd name="T53" fmla="*/ 1472 h 1536"/>
              <a:gd name="T54" fmla="*/ 1408 w 1792"/>
              <a:gd name="T55" fmla="*/ 1472 h 1536"/>
              <a:gd name="T56" fmla="*/ 384 w 1792"/>
              <a:gd name="T57" fmla="*/ 1472 h 1536"/>
              <a:gd name="T58" fmla="*/ 384 w 1792"/>
              <a:gd name="T59" fmla="*/ 320 h 1536"/>
              <a:gd name="T60" fmla="*/ 1408 w 1792"/>
              <a:gd name="T61" fmla="*/ 320 h 1536"/>
              <a:gd name="T62" fmla="*/ 1408 w 1792"/>
              <a:gd name="T63" fmla="*/ 1472 h 1536"/>
              <a:gd name="T64" fmla="*/ 1728 w 1792"/>
              <a:gd name="T65" fmla="*/ 1408 h 1536"/>
              <a:gd name="T66" fmla="*/ 1664 w 1792"/>
              <a:gd name="T67" fmla="*/ 1472 h 1536"/>
              <a:gd name="T68" fmla="*/ 1472 w 1792"/>
              <a:gd name="T69" fmla="*/ 1472 h 1536"/>
              <a:gd name="T70" fmla="*/ 1472 w 1792"/>
              <a:gd name="T71" fmla="*/ 320 h 1536"/>
              <a:gd name="T72" fmla="*/ 1664 w 1792"/>
              <a:gd name="T73" fmla="*/ 320 h 1536"/>
              <a:gd name="T74" fmla="*/ 1728 w 1792"/>
              <a:gd name="T75" fmla="*/ 384 h 1536"/>
              <a:gd name="T76" fmla="*/ 1728 w 1792"/>
              <a:gd name="T77" fmla="*/ 140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2" h="1536">
                <a:moveTo>
                  <a:pt x="1664" y="256"/>
                </a:moveTo>
                <a:cubicBezTo>
                  <a:pt x="1152" y="256"/>
                  <a:pt x="1152" y="256"/>
                  <a:pt x="1152" y="256"/>
                </a:cubicBezTo>
                <a:cubicBezTo>
                  <a:pt x="1152" y="64"/>
                  <a:pt x="1152" y="64"/>
                  <a:pt x="1152" y="64"/>
                </a:cubicBezTo>
                <a:cubicBezTo>
                  <a:pt x="1152" y="26"/>
                  <a:pt x="1120" y="0"/>
                  <a:pt x="1088" y="0"/>
                </a:cubicBezTo>
                <a:cubicBezTo>
                  <a:pt x="704" y="0"/>
                  <a:pt x="704" y="0"/>
                  <a:pt x="704" y="0"/>
                </a:cubicBezTo>
                <a:cubicBezTo>
                  <a:pt x="666" y="0"/>
                  <a:pt x="640" y="32"/>
                  <a:pt x="640" y="64"/>
                </a:cubicBezTo>
                <a:cubicBezTo>
                  <a:pt x="640" y="256"/>
                  <a:pt x="640" y="256"/>
                  <a:pt x="640" y="256"/>
                </a:cubicBezTo>
                <a:cubicBezTo>
                  <a:pt x="128" y="256"/>
                  <a:pt x="128" y="256"/>
                  <a:pt x="128" y="256"/>
                </a:cubicBezTo>
                <a:cubicBezTo>
                  <a:pt x="58" y="256"/>
                  <a:pt x="0" y="314"/>
                  <a:pt x="0" y="384"/>
                </a:cubicBezTo>
                <a:cubicBezTo>
                  <a:pt x="0" y="1408"/>
                  <a:pt x="0" y="1408"/>
                  <a:pt x="0" y="1408"/>
                </a:cubicBezTo>
                <a:cubicBezTo>
                  <a:pt x="0" y="1478"/>
                  <a:pt x="58" y="1536"/>
                  <a:pt x="128" y="1536"/>
                </a:cubicBezTo>
                <a:cubicBezTo>
                  <a:pt x="1664" y="1536"/>
                  <a:pt x="1664" y="1536"/>
                  <a:pt x="1664" y="1536"/>
                </a:cubicBezTo>
                <a:cubicBezTo>
                  <a:pt x="1734" y="1536"/>
                  <a:pt x="1792" y="1478"/>
                  <a:pt x="1792" y="1408"/>
                </a:cubicBezTo>
                <a:cubicBezTo>
                  <a:pt x="1792" y="384"/>
                  <a:pt x="1792" y="384"/>
                  <a:pt x="1792" y="384"/>
                </a:cubicBezTo>
                <a:cubicBezTo>
                  <a:pt x="1792" y="314"/>
                  <a:pt x="1734" y="256"/>
                  <a:pt x="1664" y="256"/>
                </a:cubicBezTo>
                <a:close/>
                <a:moveTo>
                  <a:pt x="704" y="64"/>
                </a:moveTo>
                <a:cubicBezTo>
                  <a:pt x="1088" y="64"/>
                  <a:pt x="1088" y="64"/>
                  <a:pt x="1088" y="64"/>
                </a:cubicBezTo>
                <a:cubicBezTo>
                  <a:pt x="1088" y="256"/>
                  <a:pt x="1088" y="256"/>
                  <a:pt x="1088" y="256"/>
                </a:cubicBezTo>
                <a:cubicBezTo>
                  <a:pt x="704" y="256"/>
                  <a:pt x="704" y="256"/>
                  <a:pt x="704" y="256"/>
                </a:cubicBezTo>
                <a:lnTo>
                  <a:pt x="704" y="64"/>
                </a:lnTo>
                <a:close/>
                <a:moveTo>
                  <a:pt x="320" y="1472"/>
                </a:moveTo>
                <a:cubicBezTo>
                  <a:pt x="128" y="1472"/>
                  <a:pt x="128" y="1472"/>
                  <a:pt x="128" y="1472"/>
                </a:cubicBezTo>
                <a:cubicBezTo>
                  <a:pt x="96" y="1472"/>
                  <a:pt x="64" y="1446"/>
                  <a:pt x="64" y="1408"/>
                </a:cubicBezTo>
                <a:cubicBezTo>
                  <a:pt x="64" y="384"/>
                  <a:pt x="64" y="384"/>
                  <a:pt x="64" y="384"/>
                </a:cubicBezTo>
                <a:cubicBezTo>
                  <a:pt x="64" y="346"/>
                  <a:pt x="90" y="320"/>
                  <a:pt x="128" y="320"/>
                </a:cubicBezTo>
                <a:cubicBezTo>
                  <a:pt x="320" y="320"/>
                  <a:pt x="320" y="320"/>
                  <a:pt x="320" y="320"/>
                </a:cubicBezTo>
                <a:lnTo>
                  <a:pt x="320" y="1472"/>
                </a:lnTo>
                <a:close/>
                <a:moveTo>
                  <a:pt x="1408" y="1472"/>
                </a:moveTo>
                <a:cubicBezTo>
                  <a:pt x="384" y="1472"/>
                  <a:pt x="384" y="1472"/>
                  <a:pt x="384" y="1472"/>
                </a:cubicBezTo>
                <a:cubicBezTo>
                  <a:pt x="384" y="320"/>
                  <a:pt x="384" y="320"/>
                  <a:pt x="384" y="320"/>
                </a:cubicBezTo>
                <a:cubicBezTo>
                  <a:pt x="1408" y="320"/>
                  <a:pt x="1408" y="320"/>
                  <a:pt x="1408" y="320"/>
                </a:cubicBezTo>
                <a:lnTo>
                  <a:pt x="1408" y="1472"/>
                </a:lnTo>
                <a:close/>
                <a:moveTo>
                  <a:pt x="1728" y="1408"/>
                </a:moveTo>
                <a:cubicBezTo>
                  <a:pt x="1728" y="1440"/>
                  <a:pt x="1702" y="1472"/>
                  <a:pt x="1664" y="1472"/>
                </a:cubicBezTo>
                <a:cubicBezTo>
                  <a:pt x="1472" y="1472"/>
                  <a:pt x="1472" y="1472"/>
                  <a:pt x="1472" y="1472"/>
                </a:cubicBezTo>
                <a:cubicBezTo>
                  <a:pt x="1472" y="320"/>
                  <a:pt x="1472" y="320"/>
                  <a:pt x="1472" y="320"/>
                </a:cubicBezTo>
                <a:cubicBezTo>
                  <a:pt x="1664" y="320"/>
                  <a:pt x="1664" y="320"/>
                  <a:pt x="1664" y="320"/>
                </a:cubicBezTo>
                <a:cubicBezTo>
                  <a:pt x="1702" y="320"/>
                  <a:pt x="1728" y="352"/>
                  <a:pt x="1728" y="384"/>
                </a:cubicBezTo>
                <a:lnTo>
                  <a:pt x="1728" y="140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8884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5F1CD0-1936-4DE5-8E94-8144526EB32C}"/>
              </a:ext>
            </a:extLst>
          </p:cNvPr>
          <p:cNvSpPr>
            <a:spLocks noGrp="1"/>
          </p:cNvSpPr>
          <p:nvPr>
            <p:ph type="title"/>
          </p:nvPr>
        </p:nvSpPr>
        <p:spPr/>
        <p:txBody>
          <a:bodyPr/>
          <a:lstStyle/>
          <a:p>
            <a:r>
              <a:rPr lang="en-GB" dirty="0"/>
              <a:t>Business scale is number one driver of ROI </a:t>
            </a:r>
          </a:p>
        </p:txBody>
      </p:sp>
      <p:sp>
        <p:nvSpPr>
          <p:cNvPr id="12" name="Text Placeholder 11">
            <a:extLst>
              <a:ext uri="{FF2B5EF4-FFF2-40B4-BE49-F238E27FC236}">
                <a16:creationId xmlns:a16="http://schemas.microsoft.com/office/drawing/2014/main" id="{017ECE14-637E-4213-B35D-2BDBB9F11639}"/>
              </a:ext>
            </a:extLst>
          </p:cNvPr>
          <p:cNvSpPr>
            <a:spLocks noGrp="1"/>
          </p:cNvSpPr>
          <p:nvPr>
            <p:ph type="body" sz="quarter" idx="15"/>
          </p:nvPr>
        </p:nvSpPr>
        <p:spPr/>
        <p:txBody>
          <a:bodyPr/>
          <a:lstStyle/>
          <a:p>
            <a:r>
              <a:rPr lang="en-GB" dirty="0"/>
              <a:t>Source: Data2Decisions ‘Top Drivers of Advertising ROI’, 2014</a:t>
            </a:r>
          </a:p>
        </p:txBody>
      </p:sp>
      <p:graphicFrame>
        <p:nvGraphicFramePr>
          <p:cNvPr id="15" name="Chart 14">
            <a:extLst>
              <a:ext uri="{FF2B5EF4-FFF2-40B4-BE49-F238E27FC236}">
                <a16:creationId xmlns:a16="http://schemas.microsoft.com/office/drawing/2014/main" id="{BFFA9DBD-32DF-4ABE-B984-066CBABA2CE0}"/>
              </a:ext>
            </a:extLst>
          </p:cNvPr>
          <p:cNvGraphicFramePr/>
          <p:nvPr>
            <p:extLst/>
          </p:nvPr>
        </p:nvGraphicFramePr>
        <p:xfrm>
          <a:off x="566057" y="1513114"/>
          <a:ext cx="10689772" cy="3852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496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37819-E12A-4D55-99B2-23226F3E3491}"/>
              </a:ext>
            </a:extLst>
          </p:cNvPr>
          <p:cNvSpPr>
            <a:spLocks noGrp="1"/>
          </p:cNvSpPr>
          <p:nvPr>
            <p:ph type="title"/>
          </p:nvPr>
        </p:nvSpPr>
        <p:spPr/>
        <p:txBody>
          <a:bodyPr>
            <a:normAutofit/>
          </a:bodyPr>
          <a:lstStyle/>
          <a:p>
            <a:r>
              <a:rPr lang="en-GB" dirty="0">
                <a:solidFill>
                  <a:schemeClr val="accent4"/>
                </a:solidFill>
              </a:rPr>
              <a:t>Smaller brands see the biggest uplifts in sales</a:t>
            </a:r>
          </a:p>
        </p:txBody>
      </p:sp>
      <p:sp>
        <p:nvSpPr>
          <p:cNvPr id="4" name="Text Placeholder 3">
            <a:extLst>
              <a:ext uri="{FF2B5EF4-FFF2-40B4-BE49-F238E27FC236}">
                <a16:creationId xmlns:a16="http://schemas.microsoft.com/office/drawing/2014/main" id="{926E4CDB-4ECF-49BD-BC42-DC5149A23C2E}"/>
              </a:ext>
            </a:extLst>
          </p:cNvPr>
          <p:cNvSpPr>
            <a:spLocks noGrp="1"/>
          </p:cNvSpPr>
          <p:nvPr>
            <p:ph type="body" sz="quarter" idx="13"/>
          </p:nvPr>
        </p:nvSpPr>
        <p:spPr/>
        <p:txBody>
          <a:bodyPr/>
          <a:lstStyle/>
          <a:p>
            <a:pPr marL="285750" indent="-285750">
              <a:buClr>
                <a:schemeClr val="accent4"/>
              </a:buClr>
              <a:buFont typeface="Arial" panose="020B0604020202020204" pitchFamily="34" charset="0"/>
              <a:buChar char="—"/>
            </a:pPr>
            <a:r>
              <a:rPr lang="en-GB" dirty="0"/>
              <a:t>TV efficiently creates </a:t>
            </a:r>
            <a:r>
              <a:rPr lang="en-GB" b="1" dirty="0">
                <a:solidFill>
                  <a:schemeClr val="accent4"/>
                </a:solidFill>
              </a:rPr>
              <a:t>sales uplifts </a:t>
            </a:r>
            <a:r>
              <a:rPr lang="en-GB" dirty="0"/>
              <a:t>even at </a:t>
            </a:r>
            <a:r>
              <a:rPr lang="en-GB" b="1" dirty="0">
                <a:solidFill>
                  <a:schemeClr val="accent4"/>
                </a:solidFill>
              </a:rPr>
              <a:t>low levels of investment</a:t>
            </a:r>
          </a:p>
          <a:p>
            <a:pPr marL="285750" indent="-285750">
              <a:buClr>
                <a:schemeClr val="accent4"/>
              </a:buClr>
              <a:buFont typeface="Arial" panose="020B0604020202020204" pitchFamily="34" charset="0"/>
              <a:buChar char="—"/>
            </a:pPr>
            <a:endParaRPr lang="en-GB" dirty="0"/>
          </a:p>
          <a:p>
            <a:pPr marL="285750" indent="-285750">
              <a:buClr>
                <a:schemeClr val="accent4"/>
              </a:buClr>
              <a:buFont typeface="Arial" panose="020B0604020202020204" pitchFamily="34" charset="0"/>
              <a:buChar char="—"/>
            </a:pPr>
            <a:r>
              <a:rPr lang="en-GB" dirty="0"/>
              <a:t>For a small brand with &lt;£50m brand value a £0.5m TV campaign can </a:t>
            </a:r>
            <a:r>
              <a:rPr lang="en-GB" b="1" dirty="0">
                <a:solidFill>
                  <a:schemeClr val="accent4"/>
                </a:solidFill>
              </a:rPr>
              <a:t>drive sales by 10% </a:t>
            </a:r>
          </a:p>
          <a:p>
            <a:endParaRPr lang="en-GB" dirty="0"/>
          </a:p>
        </p:txBody>
      </p:sp>
      <p:sp>
        <p:nvSpPr>
          <p:cNvPr id="5" name="Text Placeholder 4">
            <a:extLst>
              <a:ext uri="{FF2B5EF4-FFF2-40B4-BE49-F238E27FC236}">
                <a16:creationId xmlns:a16="http://schemas.microsoft.com/office/drawing/2014/main" id="{33E1A236-570F-47C2-8815-D785B1A68B5F}"/>
              </a:ext>
            </a:extLst>
          </p:cNvPr>
          <p:cNvSpPr>
            <a:spLocks noGrp="1"/>
          </p:cNvSpPr>
          <p:nvPr>
            <p:ph type="body" sz="quarter" idx="16"/>
          </p:nvPr>
        </p:nvSpPr>
        <p:spPr>
          <a:xfrm>
            <a:off x="377758" y="5365115"/>
            <a:ext cx="5594350" cy="399552"/>
          </a:xfrm>
        </p:spPr>
        <p:txBody>
          <a:bodyPr/>
          <a:lstStyle/>
          <a:p>
            <a:r>
              <a:rPr lang="en-GB" dirty="0"/>
              <a:t>Source: ‘As Seen on TV: supercharging your small business’, May 2019, Data2Decisions/Work/Thinkbox. Data2Decisions database of smaller brands. All categories.</a:t>
            </a:r>
          </a:p>
          <a:p>
            <a:endParaRPr lang="en-GB" dirty="0"/>
          </a:p>
        </p:txBody>
      </p:sp>
      <p:graphicFrame>
        <p:nvGraphicFramePr>
          <p:cNvPr id="9" name="Content Placeholder 5">
            <a:extLst>
              <a:ext uri="{FF2B5EF4-FFF2-40B4-BE49-F238E27FC236}">
                <a16:creationId xmlns:a16="http://schemas.microsoft.com/office/drawing/2014/main" id="{3D6DC0D8-A9D8-446A-9D2C-AAA866BCA1BD}"/>
              </a:ext>
            </a:extLst>
          </p:cNvPr>
          <p:cNvGraphicFramePr>
            <a:graphicFrameLocks noGrp="1"/>
          </p:cNvGraphicFramePr>
          <p:nvPr>
            <p:ph sz="quarter" idx="15"/>
          </p:nvPr>
        </p:nvGraphicFramePr>
        <p:xfrm>
          <a:off x="6372226" y="567192"/>
          <a:ext cx="5594350" cy="5197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83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7066-97FA-42D4-9BBF-007BE6FEE3A3}"/>
              </a:ext>
            </a:extLst>
          </p:cNvPr>
          <p:cNvSpPr>
            <a:spLocks noGrp="1"/>
          </p:cNvSpPr>
          <p:nvPr>
            <p:ph type="title"/>
          </p:nvPr>
        </p:nvSpPr>
        <p:spPr/>
        <p:txBody>
          <a:bodyPr/>
          <a:lstStyle/>
          <a:p>
            <a:r>
              <a:rPr lang="en-GB" dirty="0"/>
              <a:t>Modelling measures the short-term and sustained impact of advertising</a:t>
            </a:r>
          </a:p>
        </p:txBody>
      </p:sp>
      <p:sp>
        <p:nvSpPr>
          <p:cNvPr id="3" name="Text Placeholder 2">
            <a:extLst>
              <a:ext uri="{FF2B5EF4-FFF2-40B4-BE49-F238E27FC236}">
                <a16:creationId xmlns:a16="http://schemas.microsoft.com/office/drawing/2014/main" id="{4F52A8B7-5568-4947-8C27-EF8EBAAE2972}"/>
              </a:ext>
            </a:extLst>
          </p:cNvPr>
          <p:cNvSpPr>
            <a:spLocks noGrp="1"/>
          </p:cNvSpPr>
          <p:nvPr>
            <p:ph type="body" sz="quarter" idx="15"/>
          </p:nvPr>
        </p:nvSpPr>
        <p:spPr/>
        <p:txBody>
          <a:bodyPr/>
          <a:lstStyle/>
          <a:p>
            <a:endParaRPr lang="en-GB"/>
          </a:p>
        </p:txBody>
      </p:sp>
      <p:grpSp>
        <p:nvGrpSpPr>
          <p:cNvPr id="4" name="Group 3">
            <a:extLst>
              <a:ext uri="{FF2B5EF4-FFF2-40B4-BE49-F238E27FC236}">
                <a16:creationId xmlns:a16="http://schemas.microsoft.com/office/drawing/2014/main" id="{230F584B-81FD-456D-9C83-0FD4E205F428}"/>
              </a:ext>
            </a:extLst>
          </p:cNvPr>
          <p:cNvGrpSpPr/>
          <p:nvPr/>
        </p:nvGrpSpPr>
        <p:grpSpPr>
          <a:xfrm>
            <a:off x="1140600" y="1614439"/>
            <a:ext cx="7588533" cy="3399400"/>
            <a:chOff x="395535" y="1558176"/>
            <a:chExt cx="4023137" cy="3282208"/>
          </a:xfrm>
        </p:grpSpPr>
        <p:graphicFrame>
          <p:nvGraphicFramePr>
            <p:cNvPr id="5" name="Chart 4">
              <a:extLst>
                <a:ext uri="{FF2B5EF4-FFF2-40B4-BE49-F238E27FC236}">
                  <a16:creationId xmlns:a16="http://schemas.microsoft.com/office/drawing/2014/main" id="{B9177848-3650-46EB-A095-46381C75FB87}"/>
                </a:ext>
              </a:extLst>
            </p:cNvPr>
            <p:cNvGraphicFramePr/>
            <p:nvPr>
              <p:extLst/>
            </p:nvPr>
          </p:nvGraphicFramePr>
          <p:xfrm>
            <a:off x="395535" y="1949865"/>
            <a:ext cx="4023137" cy="1480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E479571-F3CC-4CA3-9CD9-65FDB134A878}"/>
                </a:ext>
              </a:extLst>
            </p:cNvPr>
            <p:cNvGraphicFramePr/>
            <p:nvPr>
              <p:extLst/>
            </p:nvPr>
          </p:nvGraphicFramePr>
          <p:xfrm>
            <a:off x="395535" y="3493662"/>
            <a:ext cx="4023137" cy="134672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129A226-9E92-4A95-9163-F643F6B57B27}"/>
                </a:ext>
              </a:extLst>
            </p:cNvPr>
            <p:cNvSpPr txBox="1"/>
            <p:nvPr/>
          </p:nvSpPr>
          <p:spPr>
            <a:xfrm>
              <a:off x="1102172" y="1558176"/>
              <a:ext cx="2950758" cy="2971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sp>
        <p:nvSpPr>
          <p:cNvPr id="9" name="Text Box 5">
            <a:extLst>
              <a:ext uri="{FF2B5EF4-FFF2-40B4-BE49-F238E27FC236}">
                <a16:creationId xmlns:a16="http://schemas.microsoft.com/office/drawing/2014/main" id="{900026A7-C0FD-4EBF-86AC-A50714564566}"/>
              </a:ext>
            </a:extLst>
          </p:cNvPr>
          <p:cNvSpPr txBox="1">
            <a:spLocks noChangeArrowheads="1"/>
          </p:cNvSpPr>
          <p:nvPr/>
        </p:nvSpPr>
        <p:spPr bwMode="auto">
          <a:xfrm>
            <a:off x="2799973" y="1676269"/>
            <a:ext cx="3899023" cy="646331"/>
          </a:xfrm>
          <a:prstGeom prst="rect">
            <a:avLst/>
          </a:prstGeom>
          <a:noFill/>
          <a:ln>
            <a:noFill/>
          </a:ln>
        </p:spPr>
        <p:txBody>
          <a:bodyPr wrap="square">
            <a:spAutoFit/>
          </a:bodyPr>
          <a:lstStyle>
            <a:lvl1pPr>
              <a:defRPr sz="2300">
                <a:solidFill>
                  <a:srgbClr val="332E89"/>
                </a:solidFill>
                <a:latin typeface="Arial" panose="020B0604020202020204" pitchFamily="34" charset="0"/>
              </a:defRPr>
            </a:lvl1pPr>
            <a:lvl2pPr marL="742950" indent="-285750">
              <a:defRPr sz="2300">
                <a:solidFill>
                  <a:srgbClr val="332E89"/>
                </a:solidFill>
                <a:latin typeface="Arial" panose="020B0604020202020204" pitchFamily="34" charset="0"/>
              </a:defRPr>
            </a:lvl2pPr>
            <a:lvl3pPr marL="1143000" indent="-228600">
              <a:defRPr sz="2300">
                <a:solidFill>
                  <a:srgbClr val="332E89"/>
                </a:solidFill>
                <a:latin typeface="Arial" panose="020B0604020202020204" pitchFamily="34" charset="0"/>
              </a:defRPr>
            </a:lvl3pPr>
            <a:lvl4pPr marL="1600200" indent="-228600">
              <a:defRPr sz="2300">
                <a:solidFill>
                  <a:srgbClr val="332E89"/>
                </a:solidFill>
                <a:latin typeface="Arial" panose="020B0604020202020204" pitchFamily="34" charset="0"/>
              </a:defRPr>
            </a:lvl4pPr>
            <a:lvl5pPr marL="2057400" indent="-228600">
              <a:defRPr sz="2300">
                <a:solidFill>
                  <a:srgbClr val="332E89"/>
                </a:solidFill>
                <a:latin typeface="Arial" panose="020B0604020202020204" pitchFamily="34" charset="0"/>
              </a:defRPr>
            </a:lvl5pPr>
            <a:lvl6pPr marL="2514600" indent="-228600" eaLnBrk="0" fontAlgn="base" hangingPunct="0">
              <a:spcBef>
                <a:spcPct val="0"/>
              </a:spcBef>
              <a:spcAft>
                <a:spcPct val="0"/>
              </a:spcAft>
              <a:defRPr sz="2300">
                <a:solidFill>
                  <a:srgbClr val="332E89"/>
                </a:solidFill>
                <a:latin typeface="Arial" panose="020B0604020202020204" pitchFamily="34" charset="0"/>
              </a:defRPr>
            </a:lvl6pPr>
            <a:lvl7pPr marL="2971800" indent="-228600" eaLnBrk="0" fontAlgn="base" hangingPunct="0">
              <a:spcBef>
                <a:spcPct val="0"/>
              </a:spcBef>
              <a:spcAft>
                <a:spcPct val="0"/>
              </a:spcAft>
              <a:defRPr sz="2300">
                <a:solidFill>
                  <a:srgbClr val="332E89"/>
                </a:solidFill>
                <a:latin typeface="Arial" panose="020B0604020202020204" pitchFamily="34" charset="0"/>
              </a:defRPr>
            </a:lvl7pPr>
            <a:lvl8pPr marL="3429000" indent="-228600" eaLnBrk="0" fontAlgn="base" hangingPunct="0">
              <a:spcBef>
                <a:spcPct val="0"/>
              </a:spcBef>
              <a:spcAft>
                <a:spcPct val="0"/>
              </a:spcAft>
              <a:defRPr sz="2300">
                <a:solidFill>
                  <a:srgbClr val="332E89"/>
                </a:solidFill>
                <a:latin typeface="Arial" panose="020B0604020202020204" pitchFamily="34" charset="0"/>
              </a:defRPr>
            </a:lvl8pPr>
            <a:lvl9pPr marL="3886200" indent="-228600" eaLnBrk="0" fontAlgn="base" hangingPunct="0">
              <a:spcBef>
                <a:spcPct val="0"/>
              </a:spcBef>
              <a:spcAft>
                <a:spcPct val="0"/>
              </a:spcAft>
              <a:defRPr sz="2300">
                <a:solidFill>
                  <a:srgbClr val="332E89"/>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0000"/>
                </a:solidFill>
                <a:effectLst/>
                <a:uLnTx/>
                <a:uFillTx/>
                <a:latin typeface="Arial"/>
                <a:ea typeface="+mn-ea"/>
                <a:cs typeface="+mn-cs"/>
              </a:rPr>
              <a:t>Short-term effects </a:t>
            </a:r>
            <a:r>
              <a:rPr kumimoji="0" lang="en-GB" altLang="en-US" sz="1200" b="0" i="0" u="none" strike="noStrike" kern="1200" cap="none" spc="0" normalizeH="0" baseline="0" noProof="0" dirty="0">
                <a:ln>
                  <a:noFill/>
                </a:ln>
                <a:solidFill>
                  <a:srgbClr val="4D4D4D"/>
                </a:solidFill>
                <a:effectLst/>
                <a:uLnTx/>
                <a:uFillTx/>
                <a:latin typeface="Arial"/>
                <a:ea typeface="+mn-ea"/>
                <a:cs typeface="+mn-cs"/>
              </a:rPr>
              <a:t>resulting from people in-market for a product/service and purchase soon after ad exposure</a:t>
            </a:r>
            <a:endParaRPr kumimoji="0" lang="en-US" alt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0" name="Line 8">
            <a:extLst>
              <a:ext uri="{FF2B5EF4-FFF2-40B4-BE49-F238E27FC236}">
                <a16:creationId xmlns:a16="http://schemas.microsoft.com/office/drawing/2014/main" id="{80505DC8-53B5-49F2-9400-B8595642299E}"/>
              </a:ext>
            </a:extLst>
          </p:cNvPr>
          <p:cNvSpPr>
            <a:spLocks noChangeShapeType="1"/>
          </p:cNvSpPr>
          <p:nvPr/>
        </p:nvSpPr>
        <p:spPr bwMode="auto">
          <a:xfrm flipH="1">
            <a:off x="2508635" y="2286663"/>
            <a:ext cx="291338" cy="3385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Text Box 5">
            <a:extLst>
              <a:ext uri="{FF2B5EF4-FFF2-40B4-BE49-F238E27FC236}">
                <a16:creationId xmlns:a16="http://schemas.microsoft.com/office/drawing/2014/main" id="{076E378D-87A9-4CDD-954A-3547C53710B5}"/>
              </a:ext>
            </a:extLst>
          </p:cNvPr>
          <p:cNvSpPr txBox="1">
            <a:spLocks noChangeArrowheads="1"/>
          </p:cNvSpPr>
          <p:nvPr/>
        </p:nvSpPr>
        <p:spPr bwMode="auto">
          <a:xfrm>
            <a:off x="7444365" y="2302051"/>
            <a:ext cx="3899023" cy="646331"/>
          </a:xfrm>
          <a:prstGeom prst="rect">
            <a:avLst/>
          </a:prstGeom>
          <a:noFill/>
          <a:ln>
            <a:noFill/>
          </a:ln>
        </p:spPr>
        <p:txBody>
          <a:bodyPr wrap="square">
            <a:spAutoFit/>
          </a:bodyPr>
          <a:lstStyle>
            <a:lvl1pPr>
              <a:defRPr sz="2300">
                <a:solidFill>
                  <a:srgbClr val="332E89"/>
                </a:solidFill>
                <a:latin typeface="Arial" panose="020B0604020202020204" pitchFamily="34" charset="0"/>
              </a:defRPr>
            </a:lvl1pPr>
            <a:lvl2pPr marL="742950" indent="-285750">
              <a:defRPr sz="2300">
                <a:solidFill>
                  <a:srgbClr val="332E89"/>
                </a:solidFill>
                <a:latin typeface="Arial" panose="020B0604020202020204" pitchFamily="34" charset="0"/>
              </a:defRPr>
            </a:lvl2pPr>
            <a:lvl3pPr marL="1143000" indent="-228600">
              <a:defRPr sz="2300">
                <a:solidFill>
                  <a:srgbClr val="332E89"/>
                </a:solidFill>
                <a:latin typeface="Arial" panose="020B0604020202020204" pitchFamily="34" charset="0"/>
              </a:defRPr>
            </a:lvl3pPr>
            <a:lvl4pPr marL="1600200" indent="-228600">
              <a:defRPr sz="2300">
                <a:solidFill>
                  <a:srgbClr val="332E89"/>
                </a:solidFill>
                <a:latin typeface="Arial" panose="020B0604020202020204" pitchFamily="34" charset="0"/>
              </a:defRPr>
            </a:lvl4pPr>
            <a:lvl5pPr marL="2057400" indent="-228600">
              <a:defRPr sz="2300">
                <a:solidFill>
                  <a:srgbClr val="332E89"/>
                </a:solidFill>
                <a:latin typeface="Arial" panose="020B0604020202020204" pitchFamily="34" charset="0"/>
              </a:defRPr>
            </a:lvl5pPr>
            <a:lvl6pPr marL="2514600" indent="-228600" eaLnBrk="0" fontAlgn="base" hangingPunct="0">
              <a:spcBef>
                <a:spcPct val="0"/>
              </a:spcBef>
              <a:spcAft>
                <a:spcPct val="0"/>
              </a:spcAft>
              <a:defRPr sz="2300">
                <a:solidFill>
                  <a:srgbClr val="332E89"/>
                </a:solidFill>
                <a:latin typeface="Arial" panose="020B0604020202020204" pitchFamily="34" charset="0"/>
              </a:defRPr>
            </a:lvl6pPr>
            <a:lvl7pPr marL="2971800" indent="-228600" eaLnBrk="0" fontAlgn="base" hangingPunct="0">
              <a:spcBef>
                <a:spcPct val="0"/>
              </a:spcBef>
              <a:spcAft>
                <a:spcPct val="0"/>
              </a:spcAft>
              <a:defRPr sz="2300">
                <a:solidFill>
                  <a:srgbClr val="332E89"/>
                </a:solidFill>
                <a:latin typeface="Arial" panose="020B0604020202020204" pitchFamily="34" charset="0"/>
              </a:defRPr>
            </a:lvl7pPr>
            <a:lvl8pPr marL="3429000" indent="-228600" eaLnBrk="0" fontAlgn="base" hangingPunct="0">
              <a:spcBef>
                <a:spcPct val="0"/>
              </a:spcBef>
              <a:spcAft>
                <a:spcPct val="0"/>
              </a:spcAft>
              <a:defRPr sz="2300">
                <a:solidFill>
                  <a:srgbClr val="332E89"/>
                </a:solidFill>
                <a:latin typeface="Arial" panose="020B0604020202020204" pitchFamily="34" charset="0"/>
              </a:defRPr>
            </a:lvl8pPr>
            <a:lvl9pPr marL="3886200" indent="-228600" eaLnBrk="0" fontAlgn="base" hangingPunct="0">
              <a:spcBef>
                <a:spcPct val="0"/>
              </a:spcBef>
              <a:spcAft>
                <a:spcPct val="0"/>
              </a:spcAft>
              <a:defRPr sz="2300">
                <a:solidFill>
                  <a:srgbClr val="332E89"/>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69B4"/>
                </a:solidFill>
                <a:effectLst/>
                <a:uLnTx/>
                <a:uFillTx/>
                <a:latin typeface="Arial"/>
                <a:ea typeface="+mn-ea"/>
                <a:cs typeface="+mn-cs"/>
              </a:rPr>
              <a:t>Sustained effects </a:t>
            </a:r>
            <a:r>
              <a:rPr kumimoji="0" lang="en-GB" altLang="en-US" sz="1200" b="0" i="0" u="none" strike="noStrike" kern="1200" cap="none" spc="0" normalizeH="0" baseline="0" noProof="0" dirty="0">
                <a:ln>
                  <a:noFill/>
                </a:ln>
                <a:solidFill>
                  <a:srgbClr val="4D4D4D"/>
                </a:solidFill>
                <a:effectLst/>
                <a:uLnTx/>
                <a:uFillTx/>
                <a:latin typeface="Arial"/>
                <a:ea typeface="+mn-ea"/>
                <a:cs typeface="+mn-cs"/>
              </a:rPr>
              <a:t>resulting from future demand pool of customers (created by exposure from previous advertising) and repeat buyers</a:t>
            </a:r>
            <a:endParaRPr kumimoji="0" lang="en-US" alt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2" name="Line 8">
            <a:extLst>
              <a:ext uri="{FF2B5EF4-FFF2-40B4-BE49-F238E27FC236}">
                <a16:creationId xmlns:a16="http://schemas.microsoft.com/office/drawing/2014/main" id="{23DDAEAA-B4AE-4ED3-B73C-C276F952A452}"/>
              </a:ext>
            </a:extLst>
          </p:cNvPr>
          <p:cNvSpPr>
            <a:spLocks noChangeShapeType="1"/>
          </p:cNvSpPr>
          <p:nvPr/>
        </p:nvSpPr>
        <p:spPr bwMode="auto">
          <a:xfrm flipH="1">
            <a:off x="7108308" y="2913409"/>
            <a:ext cx="291338" cy="3385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4559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4E9F1-54FC-4F79-9661-B1B30CAC750D}"/>
              </a:ext>
            </a:extLst>
          </p:cNvPr>
          <p:cNvSpPr>
            <a:spLocks noGrp="1"/>
          </p:cNvSpPr>
          <p:nvPr>
            <p:ph type="title"/>
          </p:nvPr>
        </p:nvSpPr>
        <p:spPr/>
        <p:txBody>
          <a:bodyPr>
            <a:normAutofit/>
          </a:bodyPr>
          <a:lstStyle/>
          <a:p>
            <a:r>
              <a:rPr lang="en-GB" dirty="0">
                <a:solidFill>
                  <a:schemeClr val="accent3"/>
                </a:solidFill>
              </a:rPr>
              <a:t>Principle of diminishing returns is paramount</a:t>
            </a:r>
          </a:p>
        </p:txBody>
      </p:sp>
      <p:sp>
        <p:nvSpPr>
          <p:cNvPr id="5" name="Text Placeholder 4">
            <a:extLst>
              <a:ext uri="{FF2B5EF4-FFF2-40B4-BE49-F238E27FC236}">
                <a16:creationId xmlns:a16="http://schemas.microsoft.com/office/drawing/2014/main" id="{BF16F766-DFF2-4125-AAA7-82A598B2132C}"/>
              </a:ext>
            </a:extLst>
          </p:cNvPr>
          <p:cNvSpPr>
            <a:spLocks noGrp="1"/>
          </p:cNvSpPr>
          <p:nvPr>
            <p:ph type="body" sz="quarter" idx="13"/>
          </p:nvPr>
        </p:nvSpPr>
        <p:spPr/>
        <p:txBody>
          <a:bodyPr/>
          <a:lstStyle/>
          <a:p>
            <a:r>
              <a:rPr lang="en-GB" b="1" dirty="0">
                <a:solidFill>
                  <a:schemeClr val="accent3"/>
                </a:solidFill>
              </a:rPr>
              <a:t>Sales uplift </a:t>
            </a:r>
            <a:r>
              <a:rPr lang="en-GB" dirty="0"/>
              <a:t>level dependent on:</a:t>
            </a:r>
          </a:p>
          <a:p>
            <a:pPr marL="285750" indent="-285750">
              <a:buClr>
                <a:schemeClr val="accent3"/>
              </a:buClr>
              <a:buFont typeface="Arial" panose="020B0604020202020204" pitchFamily="34" charset="0"/>
              <a:buChar char="—"/>
            </a:pPr>
            <a:r>
              <a:rPr lang="en-GB" dirty="0"/>
              <a:t>Size of </a:t>
            </a:r>
            <a:r>
              <a:rPr lang="en-GB" b="1" dirty="0">
                <a:solidFill>
                  <a:schemeClr val="accent3"/>
                </a:solidFill>
              </a:rPr>
              <a:t>market</a:t>
            </a:r>
          </a:p>
          <a:p>
            <a:pPr marL="285750" indent="-285750">
              <a:buClr>
                <a:schemeClr val="accent3"/>
              </a:buClr>
              <a:buFont typeface="Arial" panose="020B0604020202020204" pitchFamily="34" charset="0"/>
              <a:buChar char="—"/>
            </a:pPr>
            <a:r>
              <a:rPr lang="en-GB" dirty="0"/>
              <a:t>Product </a:t>
            </a:r>
            <a:r>
              <a:rPr lang="en-GB" b="1" dirty="0">
                <a:solidFill>
                  <a:schemeClr val="accent3"/>
                </a:solidFill>
              </a:rPr>
              <a:t>accessibility</a:t>
            </a:r>
          </a:p>
          <a:p>
            <a:pPr marL="285750" indent="-285750">
              <a:buClr>
                <a:schemeClr val="accent3"/>
              </a:buClr>
              <a:buFont typeface="Arial" panose="020B0604020202020204" pitchFamily="34" charset="0"/>
              <a:buChar char="—"/>
            </a:pPr>
            <a:r>
              <a:rPr lang="en-GB" dirty="0"/>
              <a:t>Brand</a:t>
            </a:r>
            <a:r>
              <a:rPr lang="en-GB" b="1" dirty="0">
                <a:solidFill>
                  <a:schemeClr val="accent1"/>
                </a:solidFill>
              </a:rPr>
              <a:t> </a:t>
            </a:r>
            <a:r>
              <a:rPr lang="en-GB" b="1" dirty="0">
                <a:solidFill>
                  <a:schemeClr val="accent3"/>
                </a:solidFill>
              </a:rPr>
              <a:t>size </a:t>
            </a:r>
          </a:p>
          <a:p>
            <a:endParaRPr lang="en-GB" dirty="0"/>
          </a:p>
          <a:p>
            <a:r>
              <a:rPr lang="en-GB" b="1" dirty="0">
                <a:solidFill>
                  <a:schemeClr val="accent3"/>
                </a:solidFill>
              </a:rPr>
              <a:t>Diminishing returns </a:t>
            </a:r>
            <a:r>
              <a:rPr lang="en-GB" dirty="0"/>
              <a:t>dependent on:</a:t>
            </a:r>
          </a:p>
          <a:p>
            <a:pPr marL="285750" indent="-285750">
              <a:buClr>
                <a:schemeClr val="accent3"/>
              </a:buClr>
              <a:buFont typeface="Arial" panose="020B0604020202020204" pitchFamily="34" charset="0"/>
              <a:buChar char="—"/>
            </a:pPr>
            <a:r>
              <a:rPr lang="en-GB" b="1" dirty="0">
                <a:solidFill>
                  <a:schemeClr val="accent3"/>
                </a:solidFill>
              </a:rPr>
              <a:t>Scale</a:t>
            </a:r>
            <a:r>
              <a:rPr lang="en-GB" dirty="0"/>
              <a:t> of ad channels </a:t>
            </a:r>
          </a:p>
          <a:p>
            <a:pPr marL="285750" indent="-285750">
              <a:buClr>
                <a:schemeClr val="accent3"/>
              </a:buClr>
              <a:buFont typeface="Arial" panose="020B0604020202020204" pitchFamily="34" charset="0"/>
              <a:buChar char="—"/>
            </a:pPr>
            <a:r>
              <a:rPr lang="en-GB" dirty="0"/>
              <a:t>Creative </a:t>
            </a:r>
            <a:r>
              <a:rPr lang="en-GB" b="1" dirty="0">
                <a:solidFill>
                  <a:schemeClr val="accent3"/>
                </a:solidFill>
              </a:rPr>
              <a:t>messaging</a:t>
            </a:r>
          </a:p>
          <a:p>
            <a:endParaRPr lang="en-GB" dirty="0"/>
          </a:p>
        </p:txBody>
      </p:sp>
      <p:sp>
        <p:nvSpPr>
          <p:cNvPr id="8" name="Text Placeholder 7">
            <a:extLst>
              <a:ext uri="{FF2B5EF4-FFF2-40B4-BE49-F238E27FC236}">
                <a16:creationId xmlns:a16="http://schemas.microsoft.com/office/drawing/2014/main" id="{F8DFA1A3-8AE7-4E55-8A73-91CE2E5F30AA}"/>
              </a:ext>
            </a:extLst>
          </p:cNvPr>
          <p:cNvSpPr>
            <a:spLocks noGrp="1"/>
          </p:cNvSpPr>
          <p:nvPr>
            <p:ph type="body" sz="quarter" idx="16"/>
          </p:nvPr>
        </p:nvSpPr>
        <p:spPr>
          <a:xfrm>
            <a:off x="377758" y="5365114"/>
            <a:ext cx="5274897" cy="938703"/>
          </a:xfrm>
        </p:spPr>
        <p:txBody>
          <a:bodyPr/>
          <a:lstStyle/>
          <a:p>
            <a:r>
              <a:rPr lang="en-GB" dirty="0"/>
              <a:t>Source: ‘As Seen on TV: supercharging your small business’, May 2019, Data2Decisions/Thinkbox. Data2Decisions database of smaller brands. Example from finance category</a:t>
            </a:r>
          </a:p>
          <a:p>
            <a:endParaRPr lang="en-GB" dirty="0"/>
          </a:p>
        </p:txBody>
      </p:sp>
      <p:graphicFrame>
        <p:nvGraphicFramePr>
          <p:cNvPr id="6" name="Content Placeholder 5">
            <a:extLst>
              <a:ext uri="{FF2B5EF4-FFF2-40B4-BE49-F238E27FC236}">
                <a16:creationId xmlns:a16="http://schemas.microsoft.com/office/drawing/2014/main" id="{66638F02-DCCD-4EA8-9293-3EA1080AC5F5}"/>
              </a:ext>
            </a:extLst>
          </p:cNvPr>
          <p:cNvGraphicFramePr>
            <a:graphicFrameLocks/>
          </p:cNvGraphicFramePr>
          <p:nvPr>
            <p:extLst>
              <p:ext uri="{D42A27DB-BD31-4B8C-83A1-F6EECF244321}">
                <p14:modId xmlns:p14="http://schemas.microsoft.com/office/powerpoint/2010/main" val="3156422524"/>
              </p:ext>
            </p:extLst>
          </p:nvPr>
        </p:nvGraphicFramePr>
        <p:xfrm>
          <a:off x="5819776" y="359944"/>
          <a:ext cx="5549631" cy="52035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EA3BA291-2BAC-4939-AB65-6B867B960FB1}"/>
              </a:ext>
            </a:extLst>
          </p:cNvPr>
          <p:cNvSpPr/>
          <p:nvPr/>
        </p:nvSpPr>
        <p:spPr>
          <a:xfrm rot="16200000">
            <a:off x="4932810" y="2173078"/>
            <a:ext cx="2181340" cy="424147"/>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rPr>
              <a:t>% SALES UPLIFT</a:t>
            </a:r>
            <a:r>
              <a:rPr lang="en-GB" sz="1400" dirty="0"/>
              <a:t> </a:t>
            </a:r>
          </a:p>
        </p:txBody>
      </p:sp>
      <p:sp>
        <p:nvSpPr>
          <p:cNvPr id="9" name="Rectangle 8">
            <a:extLst>
              <a:ext uri="{FF2B5EF4-FFF2-40B4-BE49-F238E27FC236}">
                <a16:creationId xmlns:a16="http://schemas.microsoft.com/office/drawing/2014/main" id="{EC77B06C-5B19-4968-BF4D-6AE6FFBDA04D}"/>
              </a:ext>
            </a:extLst>
          </p:cNvPr>
          <p:cNvSpPr/>
          <p:nvPr/>
        </p:nvSpPr>
        <p:spPr>
          <a:xfrm>
            <a:off x="7735275" y="4107458"/>
            <a:ext cx="1926518" cy="343358"/>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rPr>
              <a:t>SPEND £M</a:t>
            </a:r>
            <a:r>
              <a:rPr lang="en-GB" sz="1400" dirty="0"/>
              <a:t> </a:t>
            </a:r>
          </a:p>
        </p:txBody>
      </p:sp>
    </p:spTree>
    <p:extLst>
      <p:ext uri="{BB962C8B-B14F-4D97-AF65-F5344CB8AC3E}">
        <p14:creationId xmlns:p14="http://schemas.microsoft.com/office/powerpoint/2010/main" val="227964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F00704-0320-4A22-8754-EE42E81B97D0}"/>
              </a:ext>
            </a:extLst>
          </p:cNvPr>
          <p:cNvSpPr>
            <a:spLocks noGrp="1"/>
          </p:cNvSpPr>
          <p:nvPr>
            <p:ph type="title"/>
          </p:nvPr>
        </p:nvSpPr>
        <p:spPr/>
        <p:txBody>
          <a:bodyPr/>
          <a:lstStyle/>
          <a:p>
            <a:r>
              <a:rPr lang="en-GB" dirty="0">
                <a:solidFill>
                  <a:schemeClr val="accent4"/>
                </a:solidFill>
              </a:rPr>
              <a:t>Optimisation should follow level of spend</a:t>
            </a:r>
          </a:p>
        </p:txBody>
      </p:sp>
      <p:sp>
        <p:nvSpPr>
          <p:cNvPr id="7" name="Text Placeholder 6">
            <a:extLst>
              <a:ext uri="{FF2B5EF4-FFF2-40B4-BE49-F238E27FC236}">
                <a16:creationId xmlns:a16="http://schemas.microsoft.com/office/drawing/2014/main" id="{D5B0DA3E-4AE4-4408-8CBC-FBE8B17CCCBD}"/>
              </a:ext>
            </a:extLst>
          </p:cNvPr>
          <p:cNvSpPr>
            <a:spLocks noGrp="1"/>
          </p:cNvSpPr>
          <p:nvPr>
            <p:ph type="body" sz="quarter" idx="15"/>
          </p:nvPr>
        </p:nvSpPr>
        <p:spPr/>
        <p:txBody>
          <a:bodyPr/>
          <a:lstStyle/>
          <a:p>
            <a:r>
              <a:rPr lang="en-GB" dirty="0"/>
              <a:t>Source: ‘As Seen on TV: supercharging your small business’, May 2019, Data2Decisions/Work/Thinkbox. Data2Decisions database of smaller brands. All categories</a:t>
            </a:r>
          </a:p>
        </p:txBody>
      </p:sp>
      <p:graphicFrame>
        <p:nvGraphicFramePr>
          <p:cNvPr id="8" name="Chart 7">
            <a:extLst>
              <a:ext uri="{FF2B5EF4-FFF2-40B4-BE49-F238E27FC236}">
                <a16:creationId xmlns:a16="http://schemas.microsoft.com/office/drawing/2014/main" id="{46E7F953-CC85-4982-81C0-8A5F911A5DF1}"/>
              </a:ext>
            </a:extLst>
          </p:cNvPr>
          <p:cNvGraphicFramePr>
            <a:graphicFrameLocks/>
          </p:cNvGraphicFramePr>
          <p:nvPr/>
        </p:nvGraphicFramePr>
        <p:xfrm>
          <a:off x="736600" y="1593850"/>
          <a:ext cx="10718800" cy="36703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C83050D-FF59-449E-9E54-C6E80F47B3D4}"/>
              </a:ext>
            </a:extLst>
          </p:cNvPr>
          <p:cNvSpPr txBox="1"/>
          <p:nvPr/>
        </p:nvSpPr>
        <p:spPr>
          <a:xfrm>
            <a:off x="3781424" y="1590040"/>
            <a:ext cx="4521200" cy="338554"/>
          </a:xfrm>
          <a:prstGeom prst="rect">
            <a:avLst/>
          </a:prstGeom>
          <a:noFill/>
        </p:spPr>
        <p:txBody>
          <a:bodyPr wrap="square" rtlCol="0">
            <a:spAutoFit/>
          </a:bodyPr>
          <a:lstStyle/>
          <a:p>
            <a:pPr algn="l"/>
            <a:r>
              <a:rPr lang="en-GB" sz="1600" dirty="0">
                <a:solidFill>
                  <a:schemeClr val="bg2"/>
                </a:solidFill>
              </a:rPr>
              <a:t>Optimal media channel distribution by budget</a:t>
            </a:r>
          </a:p>
        </p:txBody>
      </p:sp>
    </p:spTree>
    <p:extLst>
      <p:ext uri="{BB962C8B-B14F-4D97-AF65-F5344CB8AC3E}">
        <p14:creationId xmlns:p14="http://schemas.microsoft.com/office/powerpoint/2010/main" val="257310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D843C-D170-49AE-A513-CEF5079094C0}"/>
              </a:ext>
            </a:extLst>
          </p:cNvPr>
          <p:cNvSpPr>
            <a:spLocks noGrp="1"/>
          </p:cNvSpPr>
          <p:nvPr>
            <p:ph type="title"/>
          </p:nvPr>
        </p:nvSpPr>
        <p:spPr/>
        <p:txBody>
          <a:bodyPr/>
          <a:lstStyle/>
          <a:p>
            <a:r>
              <a:rPr lang="en-GB" dirty="0"/>
              <a:t>Take advantage of seasonal peaks &amp; cheaper TV periods</a:t>
            </a:r>
          </a:p>
        </p:txBody>
      </p:sp>
      <p:graphicFrame>
        <p:nvGraphicFramePr>
          <p:cNvPr id="7" name="Chart 6">
            <a:extLst>
              <a:ext uri="{FF2B5EF4-FFF2-40B4-BE49-F238E27FC236}">
                <a16:creationId xmlns:a16="http://schemas.microsoft.com/office/drawing/2014/main" id="{D4D2EFE9-0C72-42B0-899D-E3F1C8358436}"/>
              </a:ext>
            </a:extLst>
          </p:cNvPr>
          <p:cNvGraphicFramePr>
            <a:graphicFrameLocks/>
          </p:cNvGraphicFramePr>
          <p:nvPr/>
        </p:nvGraphicFramePr>
        <p:xfrm>
          <a:off x="773348" y="1500871"/>
          <a:ext cx="10912474" cy="1285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0D3A5AC-0101-4BCF-956B-1A5BD1FF17CE}"/>
              </a:ext>
            </a:extLst>
          </p:cNvPr>
          <p:cNvGraphicFramePr>
            <a:graphicFrameLocks/>
          </p:cNvGraphicFramePr>
          <p:nvPr/>
        </p:nvGraphicFramePr>
        <p:xfrm>
          <a:off x="293922" y="2875010"/>
          <a:ext cx="11081657" cy="12858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AA2B4412-04C7-446D-B88E-61BBC14526C6}"/>
              </a:ext>
            </a:extLst>
          </p:cNvPr>
          <p:cNvGraphicFramePr>
            <a:graphicFrameLocks/>
          </p:cNvGraphicFramePr>
          <p:nvPr/>
        </p:nvGraphicFramePr>
        <p:xfrm>
          <a:off x="773348" y="4297409"/>
          <a:ext cx="10912474" cy="1626237"/>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5F1FB564-65EF-4C74-8B2F-4F84C8B114B8}"/>
              </a:ext>
            </a:extLst>
          </p:cNvPr>
          <p:cNvSpPr txBox="1"/>
          <p:nvPr/>
        </p:nvSpPr>
        <p:spPr>
          <a:xfrm rot="16200000">
            <a:off x="1110350" y="3289998"/>
            <a:ext cx="1230086" cy="400110"/>
          </a:xfrm>
          <a:prstGeom prst="rect">
            <a:avLst/>
          </a:prstGeom>
          <a:noFill/>
        </p:spPr>
        <p:txBody>
          <a:bodyPr wrap="square" rtlCol="0">
            <a:spAutoFit/>
          </a:bodyPr>
          <a:lstStyle/>
          <a:p>
            <a:pPr algn="ctr"/>
            <a:r>
              <a:rPr lang="en-GB" sz="1000" b="1" dirty="0"/>
              <a:t>SALES &amp; TV COST INDEX</a:t>
            </a:r>
          </a:p>
        </p:txBody>
      </p:sp>
      <p:sp>
        <p:nvSpPr>
          <p:cNvPr id="8" name="TextBox 7">
            <a:extLst>
              <a:ext uri="{FF2B5EF4-FFF2-40B4-BE49-F238E27FC236}">
                <a16:creationId xmlns:a16="http://schemas.microsoft.com/office/drawing/2014/main" id="{BF2CDED8-9B64-42BA-B069-AF8B9DB14C30}"/>
              </a:ext>
            </a:extLst>
          </p:cNvPr>
          <p:cNvSpPr txBox="1"/>
          <p:nvPr/>
        </p:nvSpPr>
        <p:spPr>
          <a:xfrm rot="16200000">
            <a:off x="1110350" y="1915859"/>
            <a:ext cx="1230086" cy="400110"/>
          </a:xfrm>
          <a:prstGeom prst="rect">
            <a:avLst/>
          </a:prstGeom>
          <a:noFill/>
        </p:spPr>
        <p:txBody>
          <a:bodyPr wrap="square" rtlCol="0">
            <a:spAutoFit/>
          </a:bodyPr>
          <a:lstStyle/>
          <a:p>
            <a:pPr algn="ctr"/>
            <a:r>
              <a:rPr lang="en-GB" sz="1000" b="1" dirty="0"/>
              <a:t>SALES &amp; TV COST INDEX</a:t>
            </a:r>
          </a:p>
        </p:txBody>
      </p:sp>
      <p:sp>
        <p:nvSpPr>
          <p:cNvPr id="11" name="TextBox 10">
            <a:extLst>
              <a:ext uri="{FF2B5EF4-FFF2-40B4-BE49-F238E27FC236}">
                <a16:creationId xmlns:a16="http://schemas.microsoft.com/office/drawing/2014/main" id="{C95F7554-2383-4C55-82E2-A4BC6D9766F0}"/>
              </a:ext>
            </a:extLst>
          </p:cNvPr>
          <p:cNvSpPr txBox="1"/>
          <p:nvPr/>
        </p:nvSpPr>
        <p:spPr>
          <a:xfrm rot="16200000">
            <a:off x="1110350" y="4717475"/>
            <a:ext cx="1230086" cy="400110"/>
          </a:xfrm>
          <a:prstGeom prst="rect">
            <a:avLst/>
          </a:prstGeom>
          <a:noFill/>
        </p:spPr>
        <p:txBody>
          <a:bodyPr wrap="square" rtlCol="0">
            <a:spAutoFit/>
          </a:bodyPr>
          <a:lstStyle/>
          <a:p>
            <a:pPr algn="ctr"/>
            <a:r>
              <a:rPr lang="en-GB" sz="1000" b="1" dirty="0"/>
              <a:t>SALES &amp; TV COST INDEX</a:t>
            </a:r>
          </a:p>
        </p:txBody>
      </p:sp>
      <p:cxnSp>
        <p:nvCxnSpPr>
          <p:cNvPr id="4" name="Straight Connector 3">
            <a:extLst>
              <a:ext uri="{FF2B5EF4-FFF2-40B4-BE49-F238E27FC236}">
                <a16:creationId xmlns:a16="http://schemas.microsoft.com/office/drawing/2014/main" id="{51631332-DE4C-481A-89A9-9118AE1B7731}"/>
              </a:ext>
            </a:extLst>
          </p:cNvPr>
          <p:cNvCxnSpPr/>
          <p:nvPr/>
        </p:nvCxnSpPr>
        <p:spPr>
          <a:xfrm>
            <a:off x="1556663" y="2841176"/>
            <a:ext cx="9677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61F9AD-CD2A-45CF-8507-A87AFD3EDABB}"/>
              </a:ext>
            </a:extLst>
          </p:cNvPr>
          <p:cNvCxnSpPr/>
          <p:nvPr/>
        </p:nvCxnSpPr>
        <p:spPr>
          <a:xfrm>
            <a:off x="1556663" y="4232095"/>
            <a:ext cx="9677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4613F6B-DDE2-41DA-A640-9A9DD35FD425}"/>
              </a:ext>
            </a:extLst>
          </p:cNvPr>
          <p:cNvSpPr txBox="1"/>
          <p:nvPr/>
        </p:nvSpPr>
        <p:spPr>
          <a:xfrm>
            <a:off x="2383981" y="1250569"/>
            <a:ext cx="664029" cy="276999"/>
          </a:xfrm>
          <a:prstGeom prst="rect">
            <a:avLst/>
          </a:prstGeom>
          <a:noFill/>
        </p:spPr>
        <p:txBody>
          <a:bodyPr wrap="square" rtlCol="0">
            <a:spAutoFit/>
          </a:bodyPr>
          <a:lstStyle/>
          <a:p>
            <a:pPr algn="ctr"/>
            <a:r>
              <a:rPr lang="en-GB" sz="1200" b="1" dirty="0"/>
              <a:t>JAN</a:t>
            </a:r>
          </a:p>
        </p:txBody>
      </p:sp>
      <p:sp>
        <p:nvSpPr>
          <p:cNvPr id="13" name="TextBox 12">
            <a:extLst>
              <a:ext uri="{FF2B5EF4-FFF2-40B4-BE49-F238E27FC236}">
                <a16:creationId xmlns:a16="http://schemas.microsoft.com/office/drawing/2014/main" id="{75B7DE65-8F94-44ED-8FE5-94ADA1B36ED9}"/>
              </a:ext>
            </a:extLst>
          </p:cNvPr>
          <p:cNvSpPr txBox="1"/>
          <p:nvPr/>
        </p:nvSpPr>
        <p:spPr>
          <a:xfrm>
            <a:off x="3120825" y="1250569"/>
            <a:ext cx="664029" cy="276999"/>
          </a:xfrm>
          <a:prstGeom prst="rect">
            <a:avLst/>
          </a:prstGeom>
          <a:noFill/>
        </p:spPr>
        <p:txBody>
          <a:bodyPr wrap="square" rtlCol="0">
            <a:spAutoFit/>
          </a:bodyPr>
          <a:lstStyle/>
          <a:p>
            <a:pPr algn="ctr"/>
            <a:r>
              <a:rPr lang="en-GB" sz="1200" b="1" dirty="0"/>
              <a:t>FEB</a:t>
            </a:r>
          </a:p>
        </p:txBody>
      </p:sp>
      <p:sp>
        <p:nvSpPr>
          <p:cNvPr id="14" name="TextBox 13">
            <a:extLst>
              <a:ext uri="{FF2B5EF4-FFF2-40B4-BE49-F238E27FC236}">
                <a16:creationId xmlns:a16="http://schemas.microsoft.com/office/drawing/2014/main" id="{EEA9A691-1417-4004-9217-14CC4EA0F84A}"/>
              </a:ext>
            </a:extLst>
          </p:cNvPr>
          <p:cNvSpPr txBox="1"/>
          <p:nvPr/>
        </p:nvSpPr>
        <p:spPr>
          <a:xfrm>
            <a:off x="3857669" y="1250569"/>
            <a:ext cx="664029" cy="276999"/>
          </a:xfrm>
          <a:prstGeom prst="rect">
            <a:avLst/>
          </a:prstGeom>
          <a:noFill/>
        </p:spPr>
        <p:txBody>
          <a:bodyPr wrap="square" rtlCol="0">
            <a:spAutoFit/>
          </a:bodyPr>
          <a:lstStyle/>
          <a:p>
            <a:pPr algn="ctr"/>
            <a:r>
              <a:rPr lang="en-GB" sz="1200" b="1" dirty="0"/>
              <a:t>MAR</a:t>
            </a:r>
          </a:p>
        </p:txBody>
      </p:sp>
      <p:sp>
        <p:nvSpPr>
          <p:cNvPr id="15" name="TextBox 14">
            <a:extLst>
              <a:ext uri="{FF2B5EF4-FFF2-40B4-BE49-F238E27FC236}">
                <a16:creationId xmlns:a16="http://schemas.microsoft.com/office/drawing/2014/main" id="{1C2E4024-87D8-4E74-B506-AC01C714954B}"/>
              </a:ext>
            </a:extLst>
          </p:cNvPr>
          <p:cNvSpPr txBox="1"/>
          <p:nvPr/>
        </p:nvSpPr>
        <p:spPr>
          <a:xfrm>
            <a:off x="4594513" y="1250569"/>
            <a:ext cx="664029" cy="276999"/>
          </a:xfrm>
          <a:prstGeom prst="rect">
            <a:avLst/>
          </a:prstGeom>
          <a:noFill/>
        </p:spPr>
        <p:txBody>
          <a:bodyPr wrap="square" rtlCol="0">
            <a:spAutoFit/>
          </a:bodyPr>
          <a:lstStyle/>
          <a:p>
            <a:pPr algn="ctr"/>
            <a:r>
              <a:rPr lang="en-GB" sz="1200" b="1" dirty="0"/>
              <a:t>APR</a:t>
            </a:r>
          </a:p>
        </p:txBody>
      </p:sp>
      <p:sp>
        <p:nvSpPr>
          <p:cNvPr id="16" name="TextBox 15">
            <a:extLst>
              <a:ext uri="{FF2B5EF4-FFF2-40B4-BE49-F238E27FC236}">
                <a16:creationId xmlns:a16="http://schemas.microsoft.com/office/drawing/2014/main" id="{4C0E20F0-348F-4DDA-8719-A8C1652586A6}"/>
              </a:ext>
            </a:extLst>
          </p:cNvPr>
          <p:cNvSpPr txBox="1"/>
          <p:nvPr/>
        </p:nvSpPr>
        <p:spPr>
          <a:xfrm>
            <a:off x="5331357" y="1250569"/>
            <a:ext cx="664029" cy="276999"/>
          </a:xfrm>
          <a:prstGeom prst="rect">
            <a:avLst/>
          </a:prstGeom>
          <a:noFill/>
        </p:spPr>
        <p:txBody>
          <a:bodyPr wrap="square" rtlCol="0">
            <a:spAutoFit/>
          </a:bodyPr>
          <a:lstStyle/>
          <a:p>
            <a:pPr algn="ctr"/>
            <a:r>
              <a:rPr lang="en-GB" sz="1200" b="1" dirty="0"/>
              <a:t>MAY</a:t>
            </a:r>
          </a:p>
        </p:txBody>
      </p:sp>
      <p:sp>
        <p:nvSpPr>
          <p:cNvPr id="17" name="TextBox 16">
            <a:extLst>
              <a:ext uri="{FF2B5EF4-FFF2-40B4-BE49-F238E27FC236}">
                <a16:creationId xmlns:a16="http://schemas.microsoft.com/office/drawing/2014/main" id="{F41C6909-0B1E-4D71-9574-668BA8161978}"/>
              </a:ext>
            </a:extLst>
          </p:cNvPr>
          <p:cNvSpPr txBox="1"/>
          <p:nvPr/>
        </p:nvSpPr>
        <p:spPr>
          <a:xfrm>
            <a:off x="6068201" y="1250569"/>
            <a:ext cx="664029" cy="276999"/>
          </a:xfrm>
          <a:prstGeom prst="rect">
            <a:avLst/>
          </a:prstGeom>
          <a:noFill/>
        </p:spPr>
        <p:txBody>
          <a:bodyPr wrap="square" rtlCol="0">
            <a:spAutoFit/>
          </a:bodyPr>
          <a:lstStyle/>
          <a:p>
            <a:pPr algn="ctr"/>
            <a:r>
              <a:rPr lang="en-GB" sz="1200" b="1" dirty="0"/>
              <a:t>JUN</a:t>
            </a:r>
          </a:p>
        </p:txBody>
      </p:sp>
      <p:sp>
        <p:nvSpPr>
          <p:cNvPr id="18" name="TextBox 17">
            <a:extLst>
              <a:ext uri="{FF2B5EF4-FFF2-40B4-BE49-F238E27FC236}">
                <a16:creationId xmlns:a16="http://schemas.microsoft.com/office/drawing/2014/main" id="{27B03560-EFDD-48C1-954C-7F5BB64CAA1D}"/>
              </a:ext>
            </a:extLst>
          </p:cNvPr>
          <p:cNvSpPr txBox="1"/>
          <p:nvPr/>
        </p:nvSpPr>
        <p:spPr>
          <a:xfrm>
            <a:off x="6805045" y="1250569"/>
            <a:ext cx="664029" cy="276999"/>
          </a:xfrm>
          <a:prstGeom prst="rect">
            <a:avLst/>
          </a:prstGeom>
          <a:noFill/>
        </p:spPr>
        <p:txBody>
          <a:bodyPr wrap="square" rtlCol="0">
            <a:spAutoFit/>
          </a:bodyPr>
          <a:lstStyle/>
          <a:p>
            <a:pPr algn="ctr"/>
            <a:r>
              <a:rPr lang="en-GB" sz="1200" b="1" dirty="0"/>
              <a:t>JUL</a:t>
            </a:r>
          </a:p>
        </p:txBody>
      </p:sp>
      <p:sp>
        <p:nvSpPr>
          <p:cNvPr id="19" name="TextBox 18">
            <a:extLst>
              <a:ext uri="{FF2B5EF4-FFF2-40B4-BE49-F238E27FC236}">
                <a16:creationId xmlns:a16="http://schemas.microsoft.com/office/drawing/2014/main" id="{03DC294F-F624-4540-AB27-A0D0931A823C}"/>
              </a:ext>
            </a:extLst>
          </p:cNvPr>
          <p:cNvSpPr txBox="1"/>
          <p:nvPr/>
        </p:nvSpPr>
        <p:spPr>
          <a:xfrm>
            <a:off x="7541889" y="1250569"/>
            <a:ext cx="664029" cy="276999"/>
          </a:xfrm>
          <a:prstGeom prst="rect">
            <a:avLst/>
          </a:prstGeom>
          <a:noFill/>
        </p:spPr>
        <p:txBody>
          <a:bodyPr wrap="square" rtlCol="0">
            <a:spAutoFit/>
          </a:bodyPr>
          <a:lstStyle/>
          <a:p>
            <a:pPr algn="ctr"/>
            <a:r>
              <a:rPr lang="en-GB" sz="1200" b="1" dirty="0"/>
              <a:t>AUG</a:t>
            </a:r>
          </a:p>
        </p:txBody>
      </p:sp>
      <p:sp>
        <p:nvSpPr>
          <p:cNvPr id="20" name="TextBox 19">
            <a:extLst>
              <a:ext uri="{FF2B5EF4-FFF2-40B4-BE49-F238E27FC236}">
                <a16:creationId xmlns:a16="http://schemas.microsoft.com/office/drawing/2014/main" id="{B8C2846B-E926-4583-99AC-A55EC318DB38}"/>
              </a:ext>
            </a:extLst>
          </p:cNvPr>
          <p:cNvSpPr txBox="1"/>
          <p:nvPr/>
        </p:nvSpPr>
        <p:spPr>
          <a:xfrm>
            <a:off x="8278733" y="1250569"/>
            <a:ext cx="664029" cy="276999"/>
          </a:xfrm>
          <a:prstGeom prst="rect">
            <a:avLst/>
          </a:prstGeom>
          <a:noFill/>
        </p:spPr>
        <p:txBody>
          <a:bodyPr wrap="square" rtlCol="0">
            <a:spAutoFit/>
          </a:bodyPr>
          <a:lstStyle/>
          <a:p>
            <a:pPr algn="ctr"/>
            <a:r>
              <a:rPr lang="en-GB" sz="1200" b="1" dirty="0"/>
              <a:t>SEP</a:t>
            </a:r>
          </a:p>
        </p:txBody>
      </p:sp>
      <p:sp>
        <p:nvSpPr>
          <p:cNvPr id="21" name="TextBox 20">
            <a:extLst>
              <a:ext uri="{FF2B5EF4-FFF2-40B4-BE49-F238E27FC236}">
                <a16:creationId xmlns:a16="http://schemas.microsoft.com/office/drawing/2014/main" id="{6E827320-E8DB-4724-8849-DB1DAEF13CEA}"/>
              </a:ext>
            </a:extLst>
          </p:cNvPr>
          <p:cNvSpPr txBox="1"/>
          <p:nvPr/>
        </p:nvSpPr>
        <p:spPr>
          <a:xfrm>
            <a:off x="9015577" y="1250569"/>
            <a:ext cx="664029" cy="276999"/>
          </a:xfrm>
          <a:prstGeom prst="rect">
            <a:avLst/>
          </a:prstGeom>
          <a:noFill/>
        </p:spPr>
        <p:txBody>
          <a:bodyPr wrap="square" rtlCol="0">
            <a:spAutoFit/>
          </a:bodyPr>
          <a:lstStyle/>
          <a:p>
            <a:pPr algn="ctr"/>
            <a:r>
              <a:rPr lang="en-GB" sz="1200" b="1" dirty="0"/>
              <a:t>OCT</a:t>
            </a:r>
          </a:p>
        </p:txBody>
      </p:sp>
      <p:sp>
        <p:nvSpPr>
          <p:cNvPr id="22" name="TextBox 21">
            <a:extLst>
              <a:ext uri="{FF2B5EF4-FFF2-40B4-BE49-F238E27FC236}">
                <a16:creationId xmlns:a16="http://schemas.microsoft.com/office/drawing/2014/main" id="{C9E17252-A0B5-424B-9580-6B0562FFDA0D}"/>
              </a:ext>
            </a:extLst>
          </p:cNvPr>
          <p:cNvSpPr txBox="1"/>
          <p:nvPr/>
        </p:nvSpPr>
        <p:spPr>
          <a:xfrm>
            <a:off x="9752421" y="1250569"/>
            <a:ext cx="664029" cy="276999"/>
          </a:xfrm>
          <a:prstGeom prst="rect">
            <a:avLst/>
          </a:prstGeom>
          <a:noFill/>
        </p:spPr>
        <p:txBody>
          <a:bodyPr wrap="square" rtlCol="0">
            <a:spAutoFit/>
          </a:bodyPr>
          <a:lstStyle/>
          <a:p>
            <a:pPr algn="ctr"/>
            <a:r>
              <a:rPr lang="en-GB" sz="1200" b="1" dirty="0"/>
              <a:t>NOV</a:t>
            </a:r>
          </a:p>
        </p:txBody>
      </p:sp>
      <p:sp>
        <p:nvSpPr>
          <p:cNvPr id="23" name="TextBox 22">
            <a:extLst>
              <a:ext uri="{FF2B5EF4-FFF2-40B4-BE49-F238E27FC236}">
                <a16:creationId xmlns:a16="http://schemas.microsoft.com/office/drawing/2014/main" id="{29603D0F-C323-4D82-B5A0-B4A3FBC4F6F6}"/>
              </a:ext>
            </a:extLst>
          </p:cNvPr>
          <p:cNvSpPr txBox="1"/>
          <p:nvPr/>
        </p:nvSpPr>
        <p:spPr>
          <a:xfrm>
            <a:off x="10489270" y="1250569"/>
            <a:ext cx="664029" cy="276999"/>
          </a:xfrm>
          <a:prstGeom prst="rect">
            <a:avLst/>
          </a:prstGeom>
          <a:noFill/>
        </p:spPr>
        <p:txBody>
          <a:bodyPr wrap="square" rtlCol="0">
            <a:spAutoFit/>
          </a:bodyPr>
          <a:lstStyle/>
          <a:p>
            <a:pPr algn="ctr"/>
            <a:r>
              <a:rPr lang="en-GB" sz="1200" b="1" dirty="0"/>
              <a:t>DEC</a:t>
            </a:r>
          </a:p>
        </p:txBody>
      </p:sp>
      <p:sp>
        <p:nvSpPr>
          <p:cNvPr id="24" name="TextBox 23">
            <a:extLst>
              <a:ext uri="{FF2B5EF4-FFF2-40B4-BE49-F238E27FC236}">
                <a16:creationId xmlns:a16="http://schemas.microsoft.com/office/drawing/2014/main" id="{C639B154-EB6B-4438-822D-45A2A708A5A3}"/>
              </a:ext>
            </a:extLst>
          </p:cNvPr>
          <p:cNvSpPr txBox="1"/>
          <p:nvPr/>
        </p:nvSpPr>
        <p:spPr>
          <a:xfrm>
            <a:off x="341521" y="1981200"/>
            <a:ext cx="1064075" cy="369332"/>
          </a:xfrm>
          <a:prstGeom prst="rect">
            <a:avLst/>
          </a:prstGeom>
          <a:noFill/>
        </p:spPr>
        <p:txBody>
          <a:bodyPr wrap="square" rtlCol="0">
            <a:spAutoFit/>
          </a:bodyPr>
          <a:lstStyle/>
          <a:p>
            <a:r>
              <a:rPr lang="en-GB" dirty="0">
                <a:solidFill>
                  <a:schemeClr val="bg2"/>
                </a:solidFill>
              </a:rPr>
              <a:t>Retail</a:t>
            </a:r>
          </a:p>
        </p:txBody>
      </p:sp>
      <p:sp>
        <p:nvSpPr>
          <p:cNvPr id="25" name="TextBox 24">
            <a:extLst>
              <a:ext uri="{FF2B5EF4-FFF2-40B4-BE49-F238E27FC236}">
                <a16:creationId xmlns:a16="http://schemas.microsoft.com/office/drawing/2014/main" id="{336E3B00-9308-46FD-9ECE-26DFF68CDDAC}"/>
              </a:ext>
            </a:extLst>
          </p:cNvPr>
          <p:cNvSpPr txBox="1"/>
          <p:nvPr/>
        </p:nvSpPr>
        <p:spPr>
          <a:xfrm>
            <a:off x="341521" y="3320776"/>
            <a:ext cx="1064075" cy="369332"/>
          </a:xfrm>
          <a:prstGeom prst="rect">
            <a:avLst/>
          </a:prstGeom>
          <a:noFill/>
        </p:spPr>
        <p:txBody>
          <a:bodyPr wrap="square" rtlCol="0">
            <a:spAutoFit/>
          </a:bodyPr>
          <a:lstStyle/>
          <a:p>
            <a:r>
              <a:rPr lang="en-GB" dirty="0">
                <a:solidFill>
                  <a:schemeClr val="bg2"/>
                </a:solidFill>
              </a:rPr>
              <a:t>FMCG</a:t>
            </a:r>
          </a:p>
        </p:txBody>
      </p:sp>
      <p:sp>
        <p:nvSpPr>
          <p:cNvPr id="26" name="TextBox 25">
            <a:extLst>
              <a:ext uri="{FF2B5EF4-FFF2-40B4-BE49-F238E27FC236}">
                <a16:creationId xmlns:a16="http://schemas.microsoft.com/office/drawing/2014/main" id="{C2C593C7-CE96-427C-85E5-1B543C22887D}"/>
              </a:ext>
            </a:extLst>
          </p:cNvPr>
          <p:cNvSpPr txBox="1"/>
          <p:nvPr/>
        </p:nvSpPr>
        <p:spPr>
          <a:xfrm>
            <a:off x="306626" y="4660352"/>
            <a:ext cx="1184719" cy="369332"/>
          </a:xfrm>
          <a:prstGeom prst="rect">
            <a:avLst/>
          </a:prstGeom>
          <a:noFill/>
        </p:spPr>
        <p:txBody>
          <a:bodyPr wrap="square" rtlCol="0">
            <a:spAutoFit/>
          </a:bodyPr>
          <a:lstStyle/>
          <a:p>
            <a:r>
              <a:rPr lang="en-GB" dirty="0">
                <a:solidFill>
                  <a:schemeClr val="bg2"/>
                </a:solidFill>
              </a:rPr>
              <a:t>Finance</a:t>
            </a:r>
          </a:p>
        </p:txBody>
      </p:sp>
      <p:sp>
        <p:nvSpPr>
          <p:cNvPr id="3" name="Rectangle 2">
            <a:extLst>
              <a:ext uri="{FF2B5EF4-FFF2-40B4-BE49-F238E27FC236}">
                <a16:creationId xmlns:a16="http://schemas.microsoft.com/office/drawing/2014/main" id="{69277D00-207F-4C1C-BB6D-99DB310C66C0}"/>
              </a:ext>
            </a:extLst>
          </p:cNvPr>
          <p:cNvSpPr/>
          <p:nvPr/>
        </p:nvSpPr>
        <p:spPr>
          <a:xfrm>
            <a:off x="341521" y="5583623"/>
            <a:ext cx="7937212" cy="400110"/>
          </a:xfrm>
          <a:prstGeom prst="rect">
            <a:avLst/>
          </a:prstGeom>
        </p:spPr>
        <p:txBody>
          <a:bodyPr wrap="square">
            <a:spAutoFit/>
          </a:bodyPr>
          <a:lstStyle/>
          <a:p>
            <a:r>
              <a:rPr lang="en-GB" sz="1000" dirty="0">
                <a:solidFill>
                  <a:schemeClr val="bg2"/>
                </a:solidFill>
              </a:rPr>
              <a:t>Source</a:t>
            </a:r>
            <a:r>
              <a:rPr lang="en-GB" sz="1000">
                <a:solidFill>
                  <a:schemeClr val="bg2"/>
                </a:solidFill>
              </a:rPr>
              <a:t>: ‘</a:t>
            </a:r>
            <a:r>
              <a:rPr lang="en-GB" sz="1000"/>
              <a:t>As Seen on TV: supercharging your small business</a:t>
            </a:r>
            <a:r>
              <a:rPr lang="en-GB" sz="1000">
                <a:solidFill>
                  <a:schemeClr val="bg2"/>
                </a:solidFill>
              </a:rPr>
              <a:t>’, </a:t>
            </a:r>
            <a:r>
              <a:rPr lang="en-GB" sz="1000" dirty="0">
                <a:solidFill>
                  <a:schemeClr val="bg2"/>
                </a:solidFill>
              </a:rPr>
              <a:t>May 2019, Data2Decisions/Work/Thinkbox. Data2Decisions database of smaller brands</a:t>
            </a:r>
          </a:p>
        </p:txBody>
      </p:sp>
    </p:spTree>
    <p:extLst>
      <p:ext uri="{BB962C8B-B14F-4D97-AF65-F5344CB8AC3E}">
        <p14:creationId xmlns:p14="http://schemas.microsoft.com/office/powerpoint/2010/main" val="323357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P spid="2" grpId="0"/>
      <p:bldP spid="11"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0.xml><?xml version="1.0" encoding="utf-8"?>
<a:theme xmlns:a="http://schemas.openxmlformats.org/drawingml/2006/main" name="3_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Thinkbox_Dark Blue">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1_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6.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7.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8.xml><?xml version="1.0" encoding="utf-8"?>
<a:theme xmlns:a="http://schemas.openxmlformats.org/drawingml/2006/main" name="2_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9.xml><?xml version="1.0" encoding="utf-8"?>
<a:theme xmlns:a="http://schemas.openxmlformats.org/drawingml/2006/main" name="1_Office Theme">
  <a:themeElements>
    <a:clrScheme name="Work Research 2">
      <a:dk1>
        <a:sysClr val="windowText" lastClr="000000"/>
      </a:dk1>
      <a:lt1>
        <a:sysClr val="window" lastClr="FFFFFF"/>
      </a:lt1>
      <a:dk2>
        <a:srgbClr val="44546A"/>
      </a:dk2>
      <a:lt2>
        <a:srgbClr val="E7E6E6"/>
      </a:lt2>
      <a:accent1>
        <a:srgbClr val="949494"/>
      </a:accent1>
      <a:accent2>
        <a:srgbClr val="1FCF47"/>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ThinkboxPowerPoint_Template_Nov17_FINAL</Template>
  <TotalTime>3788</TotalTime>
  <Words>1988</Words>
  <Application>Microsoft Office PowerPoint</Application>
  <PresentationFormat>Widescreen</PresentationFormat>
  <Paragraphs>249</Paragraphs>
  <Slides>17</Slides>
  <Notes>16</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17</vt:i4>
      </vt:variant>
    </vt:vector>
  </HeadingPairs>
  <TitlesOfParts>
    <vt:vector size="33" baseType="lpstr">
      <vt:lpstr>Arial</vt:lpstr>
      <vt:lpstr>Calibri</vt:lpstr>
      <vt:lpstr>Century Gothic</vt:lpstr>
      <vt:lpstr>Georgia</vt:lpstr>
      <vt:lpstr>Times New Roman</vt:lpstr>
      <vt:lpstr>Trebuchet MS</vt:lpstr>
      <vt:lpstr>Thinkbox</vt:lpstr>
      <vt:lpstr>4_Thinkbox</vt:lpstr>
      <vt:lpstr>Thinkbox_Red</vt:lpstr>
      <vt:lpstr>Thinkbox_Dark Blue</vt:lpstr>
      <vt:lpstr>1_Thinkbox_Red</vt:lpstr>
      <vt:lpstr>1_Thinkbox</vt:lpstr>
      <vt:lpstr>2_Thinkbox</vt:lpstr>
      <vt:lpstr>2_Thinkbox_Red</vt:lpstr>
      <vt:lpstr>1_Office Theme</vt:lpstr>
      <vt:lpstr>3_Thinkbox_Red</vt:lpstr>
      <vt:lpstr>As Seen On TV:  supercharging your small business</vt:lpstr>
      <vt:lpstr>The research</vt:lpstr>
      <vt:lpstr>Analysis of 78 brands and 300+ campaigns</vt:lpstr>
      <vt:lpstr>Business scale is number one driver of ROI </vt:lpstr>
      <vt:lpstr>Smaller brands see the biggest uplifts in sales</vt:lpstr>
      <vt:lpstr>Modelling measures the short-term and sustained impact of advertising</vt:lpstr>
      <vt:lpstr>Principle of diminishing returns is paramount</vt:lpstr>
      <vt:lpstr>Optimisation should follow level of spend</vt:lpstr>
      <vt:lpstr>Take advantage of seasonal peaks &amp; cheaper TV periods</vt:lpstr>
      <vt:lpstr>Start with low budget bursts &amp; build up presence  </vt:lpstr>
      <vt:lpstr>Awareness helps activation work harder</vt:lpstr>
      <vt:lpstr>Shorter TV ads can deliver greater ROI for small advertisers</vt:lpstr>
      <vt:lpstr>TV punches above its weight in terms of sales versus spend</vt:lpstr>
      <vt:lpstr>TV delivers results quickly</vt:lpstr>
      <vt:lpstr>TV delivers both short-term and sustained sales effects</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Robertson</dc:creator>
  <cp:lastModifiedBy>Danica Webber</cp:lastModifiedBy>
  <cp:revision>542</cp:revision>
  <dcterms:created xsi:type="dcterms:W3CDTF">2019-04-08T13:23:13Z</dcterms:created>
  <dcterms:modified xsi:type="dcterms:W3CDTF">2019-08-30T14:11:42Z</dcterms:modified>
</cp:coreProperties>
</file>