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 id="2147484537" r:id="rId4"/>
  </p:sldMasterIdLst>
  <p:notesMasterIdLst>
    <p:notesMasterId r:id="rId10"/>
  </p:notesMasterIdLst>
  <p:sldIdLst>
    <p:sldId id="11442" r:id="rId5"/>
    <p:sldId id="258" r:id="rId6"/>
    <p:sldId id="2147376401" r:id="rId7"/>
    <p:sldId id="2147376949" r:id="rId8"/>
    <p:sldId id="214737674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 works instantly then keeps working" id="{BDE15704-70A6-4FF2-8C54-14C1A7B13094}">
          <p14:sldIdLst>
            <p14:sldId id="11442"/>
          </p14:sldIdLst>
        </p14:section>
        <p14:section name="TV drives immediate web traffic" id="{FED5F2CF-9BB4-4158-BCF6-0BFD8D3E81A5}">
          <p14:sldIdLst>
            <p14:sldId id="258"/>
          </p14:sldIdLst>
        </p14:section>
        <p14:section name="TV makes search work harder and smarter" id="{08794BC2-344D-4ED7-B453-FBEE6F8BC3FA}">
          <p14:sldIdLst>
            <p14:sldId id="2147376401"/>
            <p14:sldId id="2147376949"/>
          </p14:sldIdLst>
        </p14:section>
        <p14:section name="TV delivers immediate profit, not just long-term ROI" id="{A3D7ED5B-C065-40E5-92C2-7250B42EA472}">
          <p14:sldIdLst>
            <p14:sldId id="214737674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60" d="100"/>
          <a:sy n="60" d="100"/>
        </p:scale>
        <p:origin x="7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571968365645613E-2"/>
          <c:y val="3.4038851494660509E-2"/>
          <c:w val="0.92661005313649447"/>
          <c:h val="0.79216733995207123"/>
        </c:manualLayout>
      </c:layout>
      <c:barChart>
        <c:barDir val="col"/>
        <c:grouping val="clustered"/>
        <c:varyColors val="0"/>
        <c:ser>
          <c:idx val="0"/>
          <c:order val="0"/>
          <c:tx>
            <c:strRef>
              <c:f>Sheet1!$B$1</c:f>
              <c:strCache>
                <c:ptCount val="1"/>
                <c:pt idx="0">
                  <c:v>2025</c:v>
                </c:pt>
              </c:strCache>
            </c:strRef>
          </c:tx>
          <c:spPr>
            <a:solidFill>
              <a:srgbClr val="00A5D7"/>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4997-4E2B-9119-19E03EAC66F5}"/>
              </c:ext>
            </c:extLst>
          </c:dPt>
          <c:cat>
            <c:strRef>
              <c:f>Sheet1!$A$2:$A$11</c:f>
              <c:strCache>
                <c:ptCount val="10"/>
                <c:pt idx="0">
                  <c:v>Online Born</c:v>
                </c:pt>
                <c:pt idx="1">
                  <c:v>Food</c:v>
                </c:pt>
                <c:pt idx="2">
                  <c:v>Household Fmcg</c:v>
                </c:pt>
                <c:pt idx="3">
                  <c:v>Cosmetics &amp; Personal Care</c:v>
                </c:pt>
                <c:pt idx="4">
                  <c:v>Government Social Political Organisation</c:v>
                </c:pt>
                <c:pt idx="5">
                  <c:v>Entertainment &amp; Leisure</c:v>
                </c:pt>
                <c:pt idx="6">
                  <c:v>Travel &amp; Transport</c:v>
                </c:pt>
                <c:pt idx="7">
                  <c:v>Finance</c:v>
                </c:pt>
                <c:pt idx="8">
                  <c:v>Automotive</c:v>
                </c:pt>
                <c:pt idx="9">
                  <c:v>Retail</c:v>
                </c:pt>
              </c:strCache>
            </c:strRef>
          </c:cat>
          <c:val>
            <c:numRef>
              <c:f>Sheet1!$B$2:$B$11</c:f>
              <c:numCache>
                <c:formatCode>_-* #,##0_-;\-* #,##0_-;_-* "-"??_-;_-@_-</c:formatCode>
                <c:ptCount val="10"/>
                <c:pt idx="0">
                  <c:v>774</c:v>
                </c:pt>
                <c:pt idx="1">
                  <c:v>522</c:v>
                </c:pt>
                <c:pt idx="2">
                  <c:v>334</c:v>
                </c:pt>
                <c:pt idx="3">
                  <c:v>326</c:v>
                </c:pt>
                <c:pt idx="4">
                  <c:v>321</c:v>
                </c:pt>
                <c:pt idx="5">
                  <c:v>319</c:v>
                </c:pt>
                <c:pt idx="6">
                  <c:v>312</c:v>
                </c:pt>
                <c:pt idx="7">
                  <c:v>298</c:v>
                </c:pt>
                <c:pt idx="8">
                  <c:v>204</c:v>
                </c:pt>
                <c:pt idx="9">
                  <c:v>194</c:v>
                </c:pt>
              </c:numCache>
            </c:numRef>
          </c:val>
          <c:extLst>
            <c:ext xmlns:c16="http://schemas.microsoft.com/office/drawing/2014/chart" uri="{C3380CC4-5D6E-409C-BE32-E72D297353CC}">
              <c16:uniqueId val="{00000002-4997-4E2B-9119-19E03EAC66F5}"/>
            </c:ext>
          </c:extLst>
        </c:ser>
        <c:dLbls>
          <c:showLegendKey val="0"/>
          <c:showVal val="0"/>
          <c:showCatName val="0"/>
          <c:showSerName val="0"/>
          <c:showPercent val="0"/>
          <c:showBubbleSize val="0"/>
        </c:dLbls>
        <c:gapWidth val="43"/>
        <c:overlap val="-27"/>
        <c:axId val="466111976"/>
        <c:axId val="466112304"/>
      </c:barChart>
      <c:catAx>
        <c:axId val="466111976"/>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66112304"/>
        <c:crosses val="autoZero"/>
        <c:auto val="1"/>
        <c:lblAlgn val="ctr"/>
        <c:lblOffset val="100"/>
        <c:noMultiLvlLbl val="0"/>
      </c:catAx>
      <c:valAx>
        <c:axId val="466112304"/>
        <c:scaling>
          <c:orientation val="minMax"/>
          <c:max val="1000"/>
          <c:min val="0"/>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6611197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047051114905876"/>
          <c:y val="0.25932878888138089"/>
          <c:w val="0.31586503097771085"/>
          <c:h val="0.73159761960448011"/>
        </c:manualLayout>
      </c:layout>
      <c:pieChart>
        <c:varyColors val="1"/>
        <c:ser>
          <c:idx val="0"/>
          <c:order val="0"/>
          <c:tx>
            <c:strRef>
              <c:f>Sheet1!$B$1</c:f>
              <c:strCache>
                <c:ptCount val="1"/>
                <c:pt idx="0">
                  <c:v>Visits</c:v>
                </c:pt>
              </c:strCache>
            </c:strRef>
          </c:tx>
          <c:dPt>
            <c:idx val="0"/>
            <c:bubble3D val="0"/>
            <c:spPr>
              <a:solidFill>
                <a:srgbClr val="EB7305"/>
              </a:solidFill>
              <a:ln w="19050">
                <a:solidFill>
                  <a:schemeClr val="lt1"/>
                </a:solidFill>
              </a:ln>
              <a:effectLst/>
            </c:spPr>
            <c:extLst>
              <c:ext xmlns:c16="http://schemas.microsoft.com/office/drawing/2014/chart" uri="{C3380CC4-5D6E-409C-BE32-E72D297353CC}">
                <c16:uniqueId val="{00000001-D58F-491A-8BB8-8F32D60C1EAF}"/>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D58F-491A-8BB8-8F32D60C1EAF}"/>
              </c:ext>
            </c:extLst>
          </c:dPt>
          <c:dPt>
            <c:idx val="2"/>
            <c:bubble3D val="0"/>
            <c:spPr>
              <a:solidFill>
                <a:srgbClr val="009B3C"/>
              </a:solidFill>
              <a:ln w="19050">
                <a:solidFill>
                  <a:schemeClr val="lt1"/>
                </a:solidFill>
              </a:ln>
              <a:effectLst/>
            </c:spPr>
            <c:extLst>
              <c:ext xmlns:c16="http://schemas.microsoft.com/office/drawing/2014/chart" uri="{C3380CC4-5D6E-409C-BE32-E72D297353CC}">
                <c16:uniqueId val="{00000005-D58F-491A-8BB8-8F32D60C1EAF}"/>
              </c:ext>
            </c:extLst>
          </c:dPt>
          <c:dPt>
            <c:idx val="3"/>
            <c:bubble3D val="0"/>
            <c:spPr>
              <a:solidFill>
                <a:srgbClr val="002060"/>
              </a:solidFill>
              <a:ln w="19050">
                <a:solidFill>
                  <a:schemeClr val="lt1"/>
                </a:solidFill>
              </a:ln>
              <a:effectLst/>
            </c:spPr>
            <c:extLst>
              <c:ext xmlns:c16="http://schemas.microsoft.com/office/drawing/2014/chart" uri="{C3380CC4-5D6E-409C-BE32-E72D297353CC}">
                <c16:uniqueId val="{00000007-E90D-43D3-AF0E-25865F66F2F9}"/>
              </c:ext>
            </c:extLst>
          </c:dPt>
          <c:dPt>
            <c:idx val="4"/>
            <c:bubble3D val="0"/>
            <c:spPr>
              <a:solidFill>
                <a:srgbClr val="0070C0"/>
              </a:solidFill>
              <a:ln w="19050">
                <a:solidFill>
                  <a:schemeClr val="lt1"/>
                </a:solidFill>
              </a:ln>
              <a:effectLst/>
            </c:spPr>
            <c:extLst>
              <c:ext xmlns:c16="http://schemas.microsoft.com/office/drawing/2014/chart" uri="{C3380CC4-5D6E-409C-BE32-E72D297353CC}">
                <c16:uniqueId val="{00000008-E90D-43D3-AF0E-25865F66F2F9}"/>
              </c:ext>
            </c:extLst>
          </c:dPt>
          <c:dPt>
            <c:idx val="5"/>
            <c:bubble3D val="0"/>
            <c:spPr>
              <a:solidFill>
                <a:srgbClr val="87B923"/>
              </a:solidFill>
              <a:ln w="19050">
                <a:solidFill>
                  <a:schemeClr val="lt1"/>
                </a:solidFill>
              </a:ln>
              <a:effectLst/>
            </c:spPr>
            <c:extLst>
              <c:ext xmlns:c16="http://schemas.microsoft.com/office/drawing/2014/chart" uri="{C3380CC4-5D6E-409C-BE32-E72D297353CC}">
                <c16:uniqueId val="{00000009-E90D-43D3-AF0E-25865F66F2F9}"/>
              </c:ext>
            </c:extLst>
          </c:dPt>
          <c:dLbls>
            <c:dLbl>
              <c:idx val="0"/>
              <c:layout>
                <c:manualLayout>
                  <c:x val="7.2541473780582217E-3"/>
                  <c:y val="5.1771274255457952E-2"/>
                </c:manualLayout>
              </c:layout>
              <c:tx>
                <c:rich>
                  <a:bodyPr/>
                  <a:lstStyle/>
                  <a:p>
                    <a:r>
                      <a:rPr lang="en-US" sz="1200" b="1" dirty="0">
                        <a:solidFill>
                          <a:schemeClr val="tx1"/>
                        </a:solidFill>
                        <a:latin typeface="+mj-lt"/>
                      </a:rPr>
                      <a:t>Other drivers</a:t>
                    </a:r>
                    <a:r>
                      <a:rPr lang="en-US" sz="1200" b="1" baseline="0" dirty="0">
                        <a:solidFill>
                          <a:schemeClr val="tx1"/>
                        </a:solidFill>
                        <a:latin typeface="+mj-lt"/>
                      </a:rPr>
                      <a:t>
</a:t>
                    </a:r>
                    <a:fld id="{B2300B8E-617D-4DC1-8C88-0FB4A909CBD3}" type="PERCENTAGE">
                      <a:rPr lang="en-US" sz="1200" b="1" baseline="0">
                        <a:solidFill>
                          <a:schemeClr val="tx1"/>
                        </a:solidFill>
                        <a:latin typeface="+mj-lt"/>
                      </a:rPr>
                      <a:pPr/>
                      <a:t>[PERCENTAGE]</a:t>
                    </a:fld>
                    <a:endParaRPr lang="en-US" sz="1200" b="1" baseline="0" dirty="0">
                      <a:solidFill>
                        <a:schemeClr val="tx1"/>
                      </a:solidFill>
                      <a:latin typeface="+mj-lt"/>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58F-491A-8BB8-8F32D60C1EAF}"/>
                </c:ext>
              </c:extLst>
            </c:dLbl>
            <c:dLbl>
              <c:idx val="1"/>
              <c:layout>
                <c:manualLayout>
                  <c:x val="-7.2481948399017865E-2"/>
                  <c:y val="-0.1655520577494135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58F-491A-8BB8-8F32D60C1EAF}"/>
                </c:ext>
              </c:extLst>
            </c:dLbl>
            <c:dLbl>
              <c:idx val="2"/>
              <c:layout>
                <c:manualLayout>
                  <c:x val="0.1045077337689586"/>
                  <c:y val="-2.45378238611262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58F-491A-8BB8-8F32D60C1EAF}"/>
                </c:ext>
              </c:extLst>
            </c:dLbl>
            <c:dLbl>
              <c:idx val="3"/>
              <c:layout>
                <c:manualLayout>
                  <c:x val="-1.4915870526515876E-2"/>
                  <c:y val="2.542137746506622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90D-43D3-AF0E-25865F66F2F9}"/>
                </c:ext>
              </c:extLst>
            </c:dLbl>
            <c:dLbl>
              <c:idx val="4"/>
              <c:layout>
                <c:manualLayout>
                  <c:x val="4.5224165986809638E-3"/>
                  <c:y val="3.6257291694844081E-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E90D-43D3-AF0E-25865F66F2F9}"/>
                </c:ext>
              </c:extLst>
            </c:dLbl>
            <c:dLbl>
              <c:idx val="5"/>
              <c:layout>
                <c:manualLayout>
                  <c:x val="2.0100394261774561E-2"/>
                  <c:y val="-2.545429931529790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90D-43D3-AF0E-25865F66F2F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Poppins" panose="00000500000000000000" pitchFamily="2"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Sheet1!$A$2:$A$7</c:f>
              <c:strCache>
                <c:ptCount val="6"/>
                <c:pt idx="0">
                  <c:v>non-media</c:v>
                </c:pt>
                <c:pt idx="1">
                  <c:v>TV</c:v>
                </c:pt>
                <c:pt idx="2">
                  <c:v>Search</c:v>
                </c:pt>
                <c:pt idx="3">
                  <c:v>Out of Home</c:v>
                </c:pt>
                <c:pt idx="4">
                  <c:v>Radio</c:v>
                </c:pt>
                <c:pt idx="5">
                  <c:v>Social</c:v>
                </c:pt>
              </c:strCache>
            </c:strRef>
          </c:cat>
          <c:val>
            <c:numRef>
              <c:f>Sheet1!$B$2:$B$7</c:f>
              <c:numCache>
                <c:formatCode>#,##0</c:formatCode>
                <c:ptCount val="6"/>
                <c:pt idx="0">
                  <c:v>22739644.691418439</c:v>
                </c:pt>
                <c:pt idx="1">
                  <c:v>50301465.999815151</c:v>
                </c:pt>
                <c:pt idx="2">
                  <c:v>30848226.484772641</c:v>
                </c:pt>
                <c:pt idx="3">
                  <c:v>6821759.1055743163</c:v>
                </c:pt>
                <c:pt idx="4">
                  <c:v>3632106.8499234016</c:v>
                </c:pt>
                <c:pt idx="5">
                  <c:v>5822881.5938264057</c:v>
                </c:pt>
              </c:numCache>
            </c:numRef>
          </c:val>
          <c:extLst>
            <c:ext xmlns:c16="http://schemas.microsoft.com/office/drawing/2014/chart" uri="{C3380CC4-5D6E-409C-BE32-E72D297353CC}">
              <c16:uniqueId val="{00000008-D58F-491A-8BB8-8F32D60C1EA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7776748494676E-2"/>
          <c:y val="4.3608889379048506E-2"/>
          <c:w val="0.9277144125366682"/>
          <c:h val="0.74688713823921848"/>
        </c:manualLayout>
      </c:layout>
      <c:barChart>
        <c:barDir val="col"/>
        <c:grouping val="clustered"/>
        <c:varyColors val="0"/>
        <c:ser>
          <c:idx val="0"/>
          <c:order val="0"/>
          <c:tx>
            <c:strRef>
              <c:f>Sheet1!$C$1</c:f>
              <c:strCache>
                <c:ptCount val="1"/>
                <c:pt idx="0">
                  <c:v>TV</c:v>
                </c:pt>
              </c:strCache>
            </c:strRef>
          </c:tx>
          <c:spPr>
            <a:solidFill>
              <a:srgbClr val="E3061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Sheet1!$C$2:$C$4</c:f>
              <c:numCache>
                <c:formatCode>0%</c:formatCode>
                <c:ptCount val="3"/>
                <c:pt idx="0">
                  <c:v>0.66392626869529126</c:v>
                </c:pt>
                <c:pt idx="1">
                  <c:v>0.19597773896424742</c:v>
                </c:pt>
                <c:pt idx="2">
                  <c:v>0.14009599234046136</c:v>
                </c:pt>
              </c:numCache>
            </c:numRef>
          </c:val>
          <c:extLst>
            <c:ext xmlns:c16="http://schemas.microsoft.com/office/drawing/2014/chart" uri="{C3380CC4-5D6E-409C-BE32-E72D297353CC}">
              <c16:uniqueId val="{00000000-260F-4036-B928-C3AE30A1AC85}"/>
            </c:ext>
          </c:extLst>
        </c:ser>
        <c:ser>
          <c:idx val="1"/>
          <c:order val="1"/>
          <c:tx>
            <c:strRef>
              <c:f>Sheet1!$D$1</c:f>
              <c:strCache>
                <c:ptCount val="1"/>
                <c:pt idx="0">
                  <c:v>Out of Home</c:v>
                </c:pt>
              </c:strCache>
            </c:strRef>
          </c:tx>
          <c:spPr>
            <a:solidFill>
              <a:srgbClr val="BD09A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Sheet1!$D$2:$D$4</c:f>
              <c:numCache>
                <c:formatCode>0%</c:formatCode>
                <c:ptCount val="3"/>
                <c:pt idx="0">
                  <c:v>0.62641737219258231</c:v>
                </c:pt>
                <c:pt idx="1">
                  <c:v>0.1318180881158528</c:v>
                </c:pt>
                <c:pt idx="2">
                  <c:v>0.24176453969156494</c:v>
                </c:pt>
              </c:numCache>
            </c:numRef>
          </c:val>
          <c:extLst>
            <c:ext xmlns:c16="http://schemas.microsoft.com/office/drawing/2014/chart" uri="{C3380CC4-5D6E-409C-BE32-E72D297353CC}">
              <c16:uniqueId val="{00000001-260F-4036-B928-C3AE30A1AC85}"/>
            </c:ext>
          </c:extLst>
        </c:ser>
        <c:ser>
          <c:idx val="2"/>
          <c:order val="2"/>
          <c:tx>
            <c:strRef>
              <c:f>Sheet1!$E$1</c:f>
              <c:strCache>
                <c:ptCount val="1"/>
                <c:pt idx="0">
                  <c:v>Radio</c:v>
                </c:pt>
              </c:strCache>
            </c:strRef>
          </c:tx>
          <c:spPr>
            <a:solidFill>
              <a:srgbClr val="BCCF0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Sheet1!$E$2:$E$4</c:f>
              <c:numCache>
                <c:formatCode>0%</c:formatCode>
                <c:ptCount val="3"/>
                <c:pt idx="0">
                  <c:v>0.5915290311053526</c:v>
                </c:pt>
                <c:pt idx="1">
                  <c:v>0.16356858007511643</c:v>
                </c:pt>
                <c:pt idx="2">
                  <c:v>0.24490238881953089</c:v>
                </c:pt>
              </c:numCache>
            </c:numRef>
          </c:val>
          <c:extLst>
            <c:ext xmlns:c16="http://schemas.microsoft.com/office/drawing/2014/chart" uri="{C3380CC4-5D6E-409C-BE32-E72D297353CC}">
              <c16:uniqueId val="{00000002-260F-4036-B928-C3AE30A1AC85}"/>
            </c:ext>
          </c:extLst>
        </c:ser>
        <c:dLbls>
          <c:dLblPos val="outEnd"/>
          <c:showLegendKey val="0"/>
          <c:showVal val="1"/>
          <c:showCatName val="0"/>
          <c:showSerName val="0"/>
          <c:showPercent val="0"/>
          <c:showBubbleSize val="0"/>
        </c:dLbls>
        <c:gapWidth val="75"/>
        <c:axId val="605158920"/>
        <c:axId val="605163400"/>
      </c:barChart>
      <c:catAx>
        <c:axId val="605158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bg2"/>
                </a:solidFill>
                <a:latin typeface="+mj-lt"/>
                <a:ea typeface="+mn-ea"/>
                <a:cs typeface="Poppins" panose="00000500000000000000" pitchFamily="2" charset="0"/>
              </a:defRPr>
            </a:pPr>
            <a:endParaRPr lang="en-US"/>
          </a:p>
        </c:txPr>
        <c:crossAx val="605163400"/>
        <c:crosses val="autoZero"/>
        <c:auto val="1"/>
        <c:lblAlgn val="ctr"/>
        <c:lblOffset val="100"/>
        <c:noMultiLvlLbl val="0"/>
      </c:catAx>
      <c:valAx>
        <c:axId val="605163400"/>
        <c:scaling>
          <c:orientation val="minMax"/>
          <c:max val="1.01"/>
          <c:min val="0"/>
        </c:scaling>
        <c:delete val="1"/>
        <c:axPos val="l"/>
        <c:numFmt formatCode="0%" sourceLinked="1"/>
        <c:majorTickMark val="none"/>
        <c:minorTickMark val="none"/>
        <c:tickLblPos val="nextTo"/>
        <c:crossAx val="605158920"/>
        <c:crosses val="autoZero"/>
        <c:crossBetween val="between"/>
      </c:valAx>
      <c:spPr>
        <a:noFill/>
        <a:ln>
          <a:noFill/>
        </a:ln>
        <a:effectLst/>
      </c:spPr>
    </c:plotArea>
    <c:legend>
      <c:legendPos val="b"/>
      <c:layout>
        <c:manualLayout>
          <c:xMode val="edge"/>
          <c:yMode val="edge"/>
          <c:x val="0.36463037063098513"/>
          <c:y val="0.14346805203601448"/>
          <c:w val="0.22617472127361396"/>
          <c:h val="6.4255749697758102E-2"/>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bg2"/>
              </a:solidFill>
              <a:latin typeface="+mj-lt"/>
              <a:ea typeface="+mn-ea"/>
              <a:cs typeface="Poppins" panose="00000500000000000000" pitchFamily="2"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1">
          <a:solidFill>
            <a:schemeClr val="tx1"/>
          </a:solidFill>
          <a:latin typeface="+mj-lt"/>
          <a:cs typeface="Poppins" panose="00000500000000000000" pitchFamily="2"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Immediate</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Cinema</c:v>
                </c:pt>
                <c:pt idx="1">
                  <c:v>Out of Home</c:v>
                </c:pt>
                <c:pt idx="2">
                  <c:v>Online Video</c:v>
                </c:pt>
                <c:pt idx="3">
                  <c:v>Print</c:v>
                </c:pt>
                <c:pt idx="4">
                  <c:v>Online Display</c:v>
                </c:pt>
                <c:pt idx="5">
                  <c:v>BVOD</c:v>
                </c:pt>
                <c:pt idx="6">
                  <c:v>Audio</c:v>
                </c:pt>
                <c:pt idx="7">
                  <c:v>Paid Social</c:v>
                </c:pt>
                <c:pt idx="8">
                  <c:v>Linear TV</c:v>
                </c:pt>
                <c:pt idx="9">
                  <c:v>Generic PPC</c:v>
                </c:pt>
              </c:strCache>
            </c:strRef>
          </c:cat>
          <c:val>
            <c:numRef>
              <c:f>Sheet1!$B$2:$B$11</c:f>
              <c:numCache>
                <c:formatCode>0.0%</c:formatCode>
                <c:ptCount val="10"/>
                <c:pt idx="0">
                  <c:v>3.0000000000000001E-3</c:v>
                </c:pt>
                <c:pt idx="1">
                  <c:v>3.3000000000000002E-2</c:v>
                </c:pt>
                <c:pt idx="2">
                  <c:v>3.5999999999999997E-2</c:v>
                </c:pt>
                <c:pt idx="3">
                  <c:v>4.8000000000000001E-2</c:v>
                </c:pt>
                <c:pt idx="4">
                  <c:v>5.8999999999999997E-2</c:v>
                </c:pt>
                <c:pt idx="5">
                  <c:v>7.2999999999999995E-2</c:v>
                </c:pt>
                <c:pt idx="6">
                  <c:v>8.5999999999999993E-2</c:v>
                </c:pt>
                <c:pt idx="7">
                  <c:v>0.151</c:v>
                </c:pt>
                <c:pt idx="8">
                  <c:v>0.20499999999999999</c:v>
                </c:pt>
                <c:pt idx="9">
                  <c:v>0.30499999999999999</c:v>
                </c:pt>
              </c:numCache>
            </c:numRef>
          </c:val>
          <c:extLst>
            <c:ext xmlns:c16="http://schemas.microsoft.com/office/drawing/2014/chart" uri="{C3380CC4-5D6E-409C-BE32-E72D297353CC}">
              <c16:uniqueId val="{00000000-F665-4065-9C94-FFDE57B001EC}"/>
            </c:ext>
          </c:extLst>
        </c:ser>
        <c:dLbls>
          <c:dLblPos val="outEnd"/>
          <c:showLegendKey val="0"/>
          <c:showVal val="1"/>
          <c:showCatName val="0"/>
          <c:showSerName val="0"/>
          <c:showPercent val="0"/>
          <c:showBubbleSize val="0"/>
        </c:dLbls>
        <c:gapWidth val="50"/>
        <c:overlap val="100"/>
        <c:axId val="70739519"/>
        <c:axId val="70740479"/>
      </c:barChart>
      <c:catAx>
        <c:axId val="707395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40479"/>
        <c:crosses val="autoZero"/>
        <c:auto val="1"/>
        <c:lblAlgn val="ctr"/>
        <c:lblOffset val="100"/>
        <c:noMultiLvlLbl val="0"/>
      </c:catAx>
      <c:valAx>
        <c:axId val="70740479"/>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prstClr val="black">
                        <a:lumMod val="65000"/>
                        <a:lumOff val="35000"/>
                      </a:prstClr>
                    </a:solidFill>
                  </a:rPr>
                  <a:t>% immediate profit driven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95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15/04/2026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00577-96A7-61B4-6212-97A4830922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A1EBA4-1CA8-AF3E-B6C2-401A36B0E17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A3DB99DB-1030-2F3D-17E2-B4C19BCC02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93AE34B-8D32-BE00-3529-073EABE2EDDC}"/>
              </a:ext>
            </a:extLst>
          </p:cNvPr>
          <p:cNvSpPr>
            <a:spLocks noGrp="1"/>
          </p:cNvSpPr>
          <p:nvPr>
            <p:ph type="sldNum" sz="quarter" idx="10"/>
          </p:nvPr>
        </p:nvSpPr>
        <p:spPr/>
        <p:txBody>
          <a:bodyPr/>
          <a:lstStyle/>
          <a:p>
            <a:pPr marL="0" marR="0" lvl="0" indent="0" algn="r" defTabSz="1387328"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1387328"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019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Analysis across the brands consistently showed a clear relationship between TV activity and web traffic.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Uplift was seen regardless of the level </a:t>
            </a:r>
            <a:r>
              <a:rPr lang="en-GB" sz="1800" dirty="0">
                <a:effectLst/>
                <a:latin typeface="Arial" panose="020B0604020202020204" pitchFamily="34" charset="0"/>
                <a:ea typeface="Calibri" panose="020F0502020204030204" pitchFamily="34" charset="0"/>
                <a:cs typeface="Times New Roman" panose="02020603050405020304" pitchFamily="18" charset="0"/>
              </a:rPr>
              <a:t>of investment or the size of the launch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likely impacted by the ease and convenience of searching immediately via a mobile device.</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Across the 10 brands modelled, 120m visits were generated, with TV driving 42% of all visits - equivalent to 50 million in total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800" dirty="0">
              <a:solidFill>
                <a:srgbClr val="20244A"/>
              </a:solidFill>
              <a:latin typeface="Poppins Light" panose="00000400000000000000" pitchFamily="2"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B8936-AB33-4A45-869E-59FB8045C034}"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8804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4400" b="1" dirty="0"/>
              <a:t>TV drives (lower cost) brand search</a:t>
            </a:r>
          </a:p>
          <a:p>
            <a:pPr>
              <a:lnSpc>
                <a:spcPct val="107000"/>
              </a:lnSpc>
              <a:spcAft>
                <a:spcPts val="800"/>
              </a:spcAft>
            </a:pPr>
            <a:endParaRPr lang="en-US" sz="4400" b="1" dirty="0"/>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Within search advertising, direct, organic and paid brand search visits are highly desired as these are the cheaper and, in some cases, free visits. TV and search have always been strongly linked. Brands can capitalise on these searches as analysis showed that most online journeys prompted by TV involve your brand name early which means lower spend in the search environment. TV (in comparison to Radio and Out of Home) lands the brand name better than the other offline channels as it encourages people to search the brand and not the category.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Of the journeys initiated by TV, 66% were direct/URL or organic search visits (which carry zero additional cost), 20% were paid for brand search clicks (which carry a small search cost), and 14% were for paid generic searches (that carry a high search cost). </a:t>
            </a:r>
          </a:p>
          <a:p>
            <a:pPr>
              <a:lnSpc>
                <a:spcPct val="107000"/>
              </a:lnSpc>
              <a:spcAft>
                <a:spcPts val="800"/>
              </a:spcAft>
            </a:pPr>
            <a:endPar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For more details, read: https://www.thinkbox.tv/research/thinkbox-research/the-tv-playbook-for-online-businesses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E6B8936-AB33-4A45-869E-59FB8045C034}" type="slidenum">
              <a:rPr lang="en-GB" smtClean="0"/>
              <a:t>3</a:t>
            </a:fld>
            <a:endParaRPr lang="en-GB" dirty="0"/>
          </a:p>
        </p:txBody>
      </p:sp>
    </p:spTree>
    <p:extLst>
      <p:ext uri="{BB962C8B-B14F-4D97-AF65-F5344CB8AC3E}">
        <p14:creationId xmlns:p14="http://schemas.microsoft.com/office/powerpoint/2010/main" val="3118419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US" b="1" dirty="0"/>
              <a:t>When TV is on air, digital channel performance is uplifted by 13.7%</a:t>
            </a:r>
          </a:p>
          <a:p>
            <a:r>
              <a:rPr lang="en-US" b="0" dirty="0"/>
              <a:t>One of TV advertising’s most underestimated strengths is its halo effect — the way it boosts the performance of other media channels. While often misattributed, this cross-channel impact is both real and measurable. </a:t>
            </a:r>
          </a:p>
          <a:p>
            <a:r>
              <a:rPr lang="en-US" b="0" dirty="0"/>
              <a:t> </a:t>
            </a:r>
          </a:p>
          <a:p>
            <a:r>
              <a:rPr lang="en-US" b="0" dirty="0"/>
              <a:t>According to GroupM analysis in ‘Why the Eff would you cut TV?’ presented at Thinkbox Trends in TV 2025, digital response channels see a clear uplift when TV is live. The study </a:t>
            </a:r>
            <a:r>
              <a:rPr lang="en-US" b="0" dirty="0" err="1"/>
              <a:t>analysed</a:t>
            </a:r>
            <a:r>
              <a:rPr lang="en-US" b="0" dirty="0"/>
              <a:t> the performance of TV, brand PPC, generic PPC </a:t>
            </a:r>
            <a:r>
              <a:rPr lang="en-US" b="0"/>
              <a:t>and social </a:t>
            </a:r>
            <a:r>
              <a:rPr lang="en-US" b="0" dirty="0"/>
              <a:t>across 14 brands, which included 1,489 weeks, and £283m total performance media spend. </a:t>
            </a:r>
          </a:p>
          <a:p>
            <a:r>
              <a:rPr lang="en-US" b="0" dirty="0"/>
              <a:t> </a:t>
            </a:r>
          </a:p>
          <a:p>
            <a:r>
              <a:rPr lang="en-US" b="0" dirty="0"/>
              <a:t>Analysis found that on average, the performance of lower-funnel response channels improves by 13.7% when TV is part of the media mix.</a:t>
            </a:r>
          </a:p>
          <a:p>
            <a:r>
              <a:rPr lang="en-US" b="0" dirty="0"/>
              <a:t> </a:t>
            </a:r>
          </a:p>
          <a:p>
            <a:r>
              <a:rPr lang="en-US" b="0" dirty="0"/>
              <a:t>More specifically, brand PPC, generic PPC and social saw an average uplift of 12.2%, 13.1% and 15.4% respectively in tracked performance when significant weights of TV were on air.  This shows how TV makes digital channels work harder.</a:t>
            </a:r>
          </a:p>
          <a:p>
            <a:r>
              <a:rPr lang="en-US" b="0" dirty="0"/>
              <a:t> </a:t>
            </a:r>
          </a:p>
          <a:p>
            <a:r>
              <a:rPr lang="en-US" b="0" dirty="0"/>
              <a:t>For a deeper dive on the consequences of taking TV out of the plan, watch ‘Why the Eff would you cut TV?’ on demand.</a:t>
            </a: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4</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‘Performance’ is not the sole domain of search and social</a:t>
            </a:r>
          </a:p>
          <a:p>
            <a:pPr algn="l"/>
            <a:endParaRPr lang="en-US" b="1" i="0" dirty="0">
              <a:solidFill>
                <a:srgbClr val="2F2F2F"/>
              </a:solidFill>
              <a:effectLst/>
              <a:latin typeface="proxima-nova"/>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Analysis from ‘Profit Ability 2: the new business case for advertising’ ranks channels in terms of the typical scale of their immediate payback. The size of the bar captures the percentage of the immediate profit driven by each channel within the databank – a combination of the amount spent on a channel and the speed at which it generates its return.  </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It’s unsurprising to see Generic PPC at the top of the list, as well as Paid Social. But it might be surprising to see that Linear TV, Audio, and Broadcaster VOD also perform favourably. </a:t>
            </a:r>
            <a:br>
              <a:rPr lang="en-US" b="0" i="0" dirty="0">
                <a:solidFill>
                  <a:srgbClr val="2F2F2F"/>
                </a:solidFill>
                <a:effectLst/>
                <a:latin typeface="proxima-nova"/>
              </a:rPr>
            </a:br>
            <a:endParaRPr lang="en-US" b="0" i="0" dirty="0">
              <a:solidFill>
                <a:srgbClr val="2F2F2F"/>
              </a:solidFill>
              <a:effectLst/>
              <a:latin typeface="proxima-nov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5</a:t>
            </a:fld>
            <a:endParaRPr lang="en-GB" dirty="0"/>
          </a:p>
        </p:txBody>
      </p:sp>
    </p:spTree>
    <p:extLst>
      <p:ext uri="{BB962C8B-B14F-4D97-AF65-F5344CB8AC3E}">
        <p14:creationId xmlns:p14="http://schemas.microsoft.com/office/powerpoint/2010/main" val="9733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5.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6.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7.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0.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1.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4.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5.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6.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7.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8.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9.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0.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2.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4.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5.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2.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036327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663344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3606289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8491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286576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654431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208421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360655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849326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4158992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82580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64707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7334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a:p>
        </p:txBody>
      </p:sp>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24665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135665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46798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431213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96718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8208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575284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787011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80324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215896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cSld name="Line Title">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sp>
        <p:nvSpPr>
          <p:cNvPr id="2" name="Title 1"/>
          <p:cNvSpPr>
            <a:spLocks noGrp="1"/>
          </p:cNvSpPr>
          <p:nvPr>
            <p:ph type="ctrTitle"/>
          </p:nvPr>
        </p:nvSpPr>
        <p:spPr>
          <a:xfrm>
            <a:off x="576648" y="804344"/>
            <a:ext cx="3887171" cy="2112000"/>
          </a:xfrm>
        </p:spPr>
        <p:txBody>
          <a:bodyPr anchor="t">
            <a:normAutofit/>
          </a:bodyPr>
          <a:lstStyle>
            <a:lvl1pPr algn="l">
              <a:defRPr sz="37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576648" y="2938157"/>
            <a:ext cx="3887171" cy="2123024"/>
          </a:xfrm>
        </p:spPr>
        <p:txBody>
          <a:bodyPr>
            <a:normAutofit/>
          </a:bodyPr>
          <a:lstStyle>
            <a:lvl1pPr marL="0" indent="0" algn="l">
              <a:buNone/>
              <a:defRPr sz="190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576648" y="548680"/>
            <a:ext cx="2844800" cy="240000"/>
          </a:xfrm>
        </p:spPr>
        <p:txBody>
          <a:bodyPr/>
          <a:lstStyle>
            <a:lvl1pPr>
              <a:defRPr sz="1400" b="1">
                <a:solidFill>
                  <a:schemeClr val="bg1"/>
                </a:solidFill>
              </a:defRPr>
            </a:lvl1pPr>
          </a:lstStyle>
          <a:p>
            <a:fld id="{59585B9F-EF5C-4314-BCBC-A6F82ED753B2}" type="datetimeFigureOut">
              <a:rPr lang="en-GB" smtClean="0"/>
              <a:pPr/>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73F885-FE6B-4251-84D2-F6CEF084999B}" type="slidenum">
              <a:rPr lang="en-GB" smtClean="0"/>
              <a:t>‹#›</a:t>
            </a:fld>
            <a:endParaRPr lang="en-GB"/>
          </a:p>
        </p:txBody>
      </p:sp>
      <p:cxnSp>
        <p:nvCxnSpPr>
          <p:cNvPr id="7" name="Straight Connector 6"/>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2" name="Straight Connector 11"/>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4" name="Straight Connector 13"/>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Rectangle 14"/>
          <p:cNvSpPr/>
          <p:nvPr userDrawn="1"/>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6" name="Straight Connector 15"/>
          <p:cNvCxnSpPr/>
          <p:nvPr userDrawn="1"/>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151799"/>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Whole Slide Tex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875" y="-75629"/>
            <a:ext cx="12192000" cy="408285"/>
          </a:xfrm>
          <a:prstGeom prst="rect">
            <a:avLst/>
          </a:prstGeom>
        </p:spPr>
      </p:pic>
      <p:sp>
        <p:nvSpPr>
          <p:cNvPr id="2" name="Title 1"/>
          <p:cNvSpPr>
            <a:spLocks noGrp="1"/>
          </p:cNvSpPr>
          <p:nvPr>
            <p:ph type="title" hasCustomPrompt="1"/>
          </p:nvPr>
        </p:nvSpPr>
        <p:spPr>
          <a:xfrm>
            <a:off x="480001" y="514975"/>
            <a:ext cx="11233633" cy="936000"/>
          </a:xfrm>
          <a:prstGeom prst="rect">
            <a:avLst/>
          </a:prstGeom>
        </p:spPr>
        <p:txBody>
          <a:bodyPr lIns="0" tIns="36000" rIns="0" bIns="36000" anchor="t"/>
          <a:lstStyle>
            <a:lvl1pPr>
              <a:defRPr sz="2800"/>
            </a:lvl1pPr>
          </a:lstStyle>
          <a:p>
            <a:r>
              <a:rPr lang="en-US"/>
              <a:t>Click to add title</a:t>
            </a:r>
            <a:endParaRPr lang="en-GB"/>
          </a:p>
        </p:txBody>
      </p:sp>
      <p:sp>
        <p:nvSpPr>
          <p:cNvPr id="9" name="TextBox 8"/>
          <p:cNvSpPr txBox="1"/>
          <p:nvPr userDrawn="1"/>
        </p:nvSpPr>
        <p:spPr>
          <a:xfrm>
            <a:off x="11448000" y="44625"/>
            <a:ext cx="341760" cy="246221"/>
          </a:xfrm>
          <a:prstGeom prst="rect">
            <a:avLst/>
          </a:prstGeom>
          <a:noFill/>
        </p:spPr>
        <p:txBody>
          <a:bodyPr wrap="none">
            <a:spAutoFit/>
          </a:bodyPr>
          <a:lstStyle/>
          <a:p>
            <a:pPr fontAlgn="auto">
              <a:spcBef>
                <a:spcPts val="0"/>
              </a:spcBef>
              <a:spcAft>
                <a:spcPts val="0"/>
              </a:spcAft>
              <a:defRPr/>
            </a:pPr>
            <a:fld id="{CC1F650A-73F3-45B0-B89C-37B7A7A179DA}" type="slidenum">
              <a:rPr lang="en-GB" sz="1000">
                <a:solidFill>
                  <a:prstClr val="black"/>
                </a:solidFill>
                <a:latin typeface="Century Gothic" panose="020B0502020202020204" pitchFamily="34" charset="0"/>
                <a:cs typeface="+mn-cs"/>
              </a:rPr>
              <a:pPr fontAlgn="auto">
                <a:spcBef>
                  <a:spcPts val="0"/>
                </a:spcBef>
                <a:spcAft>
                  <a:spcPts val="0"/>
                </a:spcAft>
                <a:defRPr/>
              </a:pPr>
              <a:t>‹#›</a:t>
            </a:fld>
            <a:endParaRPr lang="en-GB" sz="1000">
              <a:solidFill>
                <a:prstClr val="black"/>
              </a:solidFill>
              <a:latin typeface="Century Gothic" panose="020B0502020202020204" pitchFamily="34" charset="0"/>
              <a:cs typeface="+mn-cs"/>
            </a:endParaRPr>
          </a:p>
        </p:txBody>
      </p:sp>
      <p:sp>
        <p:nvSpPr>
          <p:cNvPr id="10" name="Text Placeholder 15"/>
          <p:cNvSpPr>
            <a:spLocks noGrp="1"/>
          </p:cNvSpPr>
          <p:nvPr>
            <p:ph type="body" sz="quarter" idx="12" hasCustomPrompt="1"/>
          </p:nvPr>
        </p:nvSpPr>
        <p:spPr>
          <a:xfrm>
            <a:off x="479998" y="0"/>
            <a:ext cx="3550135" cy="289424"/>
          </a:xfrm>
          <a:prstGeom prst="rect">
            <a:avLst/>
          </a:prstGeom>
        </p:spPr>
        <p:txBody>
          <a:bodyPr anchor="b"/>
          <a:lstStyle>
            <a:lvl1pPr marL="0" indent="0">
              <a:buNone/>
              <a:defRPr sz="1000"/>
            </a:lvl1pPr>
          </a:lstStyle>
          <a:p>
            <a:pPr lvl="0"/>
            <a:r>
              <a:rPr lang="en-US"/>
              <a:t>Click to add doc section/title</a:t>
            </a:r>
          </a:p>
        </p:txBody>
      </p:sp>
      <p:sp>
        <p:nvSpPr>
          <p:cNvPr id="11" name="Text Placeholder 5"/>
          <p:cNvSpPr>
            <a:spLocks noGrp="1"/>
          </p:cNvSpPr>
          <p:nvPr>
            <p:ph type="body" sz="quarter" idx="11"/>
          </p:nvPr>
        </p:nvSpPr>
        <p:spPr>
          <a:xfrm>
            <a:off x="480000" y="1952626"/>
            <a:ext cx="11233633" cy="4321175"/>
          </a:xfrm>
          <a:prstGeom prst="rect">
            <a:avLst/>
          </a:prstGeom>
        </p:spPr>
        <p:txBody>
          <a:bodyPr lIns="0" tIns="0" rIns="0"/>
          <a:lstStyle>
            <a:lvl1pPr>
              <a:defRPr sz="1600"/>
            </a:lvl1pPr>
            <a:lvl2pPr>
              <a:defRPr sz="1600"/>
            </a:lvl2pPr>
            <a:lvl3pPr>
              <a:defRPr sz="1600"/>
            </a:lvl3pPr>
          </a:lstStyle>
          <a:p>
            <a:pPr lvl="0"/>
            <a:r>
              <a:rPr lang="en-US"/>
              <a:t>Click to edit Master text styles</a:t>
            </a:r>
          </a:p>
          <a:p>
            <a:pPr lvl="1"/>
            <a:r>
              <a:rPr lang="en-US"/>
              <a:t>Second level</a:t>
            </a:r>
          </a:p>
          <a:p>
            <a:pPr lvl="2"/>
            <a:r>
              <a:rPr lang="en-US"/>
              <a:t>Third level</a:t>
            </a:r>
          </a:p>
        </p:txBody>
      </p:sp>
      <p:sp>
        <p:nvSpPr>
          <p:cNvPr id="13" name="Text Placeholder 3"/>
          <p:cNvSpPr>
            <a:spLocks noGrp="1"/>
          </p:cNvSpPr>
          <p:nvPr>
            <p:ph type="body" sz="quarter" idx="13" hasCustomPrompt="1"/>
          </p:nvPr>
        </p:nvSpPr>
        <p:spPr>
          <a:xfrm>
            <a:off x="479999" y="6489700"/>
            <a:ext cx="11233635" cy="368300"/>
          </a:xfrm>
          <a:prstGeom prst="rect">
            <a:avLst/>
          </a:prstGeom>
        </p:spPr>
        <p:txBody>
          <a:bodyPr/>
          <a:lstStyle>
            <a:lvl1pPr marL="0" indent="0">
              <a:spcBef>
                <a:spcPts val="0"/>
              </a:spcBef>
              <a:spcAft>
                <a:spcPts val="0"/>
              </a:spcAft>
              <a:buNone/>
              <a:defRPr sz="900" baseline="0"/>
            </a:lvl1pPr>
          </a:lstStyle>
          <a:p>
            <a:pPr lvl="0"/>
            <a:r>
              <a:rPr lang="en-US"/>
              <a:t>Click to add sources/notes</a:t>
            </a:r>
          </a:p>
        </p:txBody>
      </p:sp>
      <p:pic>
        <p:nvPicPr>
          <p:cNvPr id="14" name="Picture 9" descr="mtm_95black-03.jpg"/>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5712619" y="0"/>
            <a:ext cx="766763" cy="260350"/>
          </a:xfrm>
          <a:prstGeom prst="rect">
            <a:avLst/>
          </a:prstGeom>
          <a:noFill/>
          <a:ln w="9525">
            <a:noFill/>
            <a:miter lim="800000"/>
            <a:headEnd/>
            <a:tailEnd/>
          </a:ln>
        </p:spPr>
      </p:pic>
    </p:spTree>
    <p:extLst>
      <p:ext uri="{BB962C8B-B14F-4D97-AF65-F5344CB8AC3E}">
        <p14:creationId xmlns:p14="http://schemas.microsoft.com/office/powerpoint/2010/main" val="2101528248"/>
      </p:ext>
    </p:extLst>
  </p:cSld>
  <p:clrMapOvr>
    <a:masterClrMapping/>
  </p:clrMapOvr>
  <p:extLst>
    <p:ext uri="{DCECCB84-F9BA-43D5-87BE-67443E8EF086}">
      <p15:sldGuideLst xmlns:p15="http://schemas.microsoft.com/office/powerpoint/2012/main">
        <p15:guide id="1" orient="horz" pos="395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2" name="Text Placeholder 6">
            <a:extLst>
              <a:ext uri="{FF2B5EF4-FFF2-40B4-BE49-F238E27FC236}">
                <a16:creationId xmlns:a16="http://schemas.microsoft.com/office/drawing/2014/main" id="{9C8B26C0-A80C-691B-592F-DF64977168B2}"/>
              </a:ext>
            </a:extLst>
          </p:cNvPr>
          <p:cNvSpPr>
            <a:spLocks noGrp="1"/>
          </p:cNvSpPr>
          <p:nvPr>
            <p:ph type="body" sz="quarter" idx="34" hasCustomPrompt="1"/>
          </p:nvPr>
        </p:nvSpPr>
        <p:spPr>
          <a:xfrm>
            <a:off x="279263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6" name="Picture Placeholder 5">
            <a:extLst>
              <a:ext uri="{FF2B5EF4-FFF2-40B4-BE49-F238E27FC236}">
                <a16:creationId xmlns:a16="http://schemas.microsoft.com/office/drawing/2014/main" id="{CAD97536-789A-7744-C13B-53E10C02D1D3}"/>
              </a:ext>
            </a:extLst>
          </p:cNvPr>
          <p:cNvSpPr>
            <a:spLocks noGrp="1"/>
          </p:cNvSpPr>
          <p:nvPr>
            <p:ph type="pic" sz="quarter" idx="13"/>
          </p:nvPr>
        </p:nvSpPr>
        <p:spPr>
          <a:xfrm>
            <a:off x="614885" y="1149559"/>
            <a:ext cx="1184400" cy="1184400"/>
          </a:xfrm>
          <a:solidFill>
            <a:schemeClr val="bg1">
              <a:lumMod val="85000"/>
            </a:schemeClr>
          </a:solidFill>
        </p:spPr>
        <p:txBody>
          <a:bodyPr/>
          <a:lstStyle/>
          <a:p>
            <a:endParaRPr lang="en-GB"/>
          </a:p>
        </p:txBody>
      </p:sp>
      <p:sp>
        <p:nvSpPr>
          <p:cNvPr id="39" name="Picture Placeholder 5">
            <a:extLst>
              <a:ext uri="{FF2B5EF4-FFF2-40B4-BE49-F238E27FC236}">
                <a16:creationId xmlns:a16="http://schemas.microsoft.com/office/drawing/2014/main" id="{9B94EB92-59A2-CAE0-A920-38D56FEEE97A}"/>
              </a:ext>
            </a:extLst>
          </p:cNvPr>
          <p:cNvSpPr>
            <a:spLocks noGrp="1"/>
          </p:cNvSpPr>
          <p:nvPr>
            <p:ph type="pic" sz="quarter" idx="14"/>
          </p:nvPr>
        </p:nvSpPr>
        <p:spPr>
          <a:xfrm>
            <a:off x="3077087" y="1149559"/>
            <a:ext cx="1184400" cy="1184400"/>
          </a:xfrm>
          <a:solidFill>
            <a:schemeClr val="bg1">
              <a:lumMod val="85000"/>
            </a:schemeClr>
          </a:solidFill>
        </p:spPr>
        <p:txBody>
          <a:bodyPr/>
          <a:lstStyle/>
          <a:p>
            <a:endParaRPr lang="en-GB"/>
          </a:p>
        </p:txBody>
      </p:sp>
      <p:sp>
        <p:nvSpPr>
          <p:cNvPr id="40" name="Picture Placeholder 5">
            <a:extLst>
              <a:ext uri="{FF2B5EF4-FFF2-40B4-BE49-F238E27FC236}">
                <a16:creationId xmlns:a16="http://schemas.microsoft.com/office/drawing/2014/main" id="{A2037EF0-46C5-5ECD-6D7D-8B423B135415}"/>
              </a:ext>
            </a:extLst>
          </p:cNvPr>
          <p:cNvSpPr>
            <a:spLocks noGrp="1"/>
          </p:cNvSpPr>
          <p:nvPr>
            <p:ph type="pic" sz="quarter" idx="15"/>
          </p:nvPr>
        </p:nvSpPr>
        <p:spPr>
          <a:xfrm>
            <a:off x="5539289" y="1149559"/>
            <a:ext cx="1184400" cy="1184400"/>
          </a:xfrm>
          <a:solidFill>
            <a:schemeClr val="bg1">
              <a:lumMod val="85000"/>
            </a:schemeClr>
          </a:solidFill>
        </p:spPr>
        <p:txBody>
          <a:bodyPr/>
          <a:lstStyle/>
          <a:p>
            <a:endParaRPr lang="en-GB"/>
          </a:p>
        </p:txBody>
      </p:sp>
      <p:sp>
        <p:nvSpPr>
          <p:cNvPr id="41" name="Picture Placeholder 5">
            <a:extLst>
              <a:ext uri="{FF2B5EF4-FFF2-40B4-BE49-F238E27FC236}">
                <a16:creationId xmlns:a16="http://schemas.microsoft.com/office/drawing/2014/main" id="{691DB60B-EBF1-0394-56AB-9271D3584436}"/>
              </a:ext>
            </a:extLst>
          </p:cNvPr>
          <p:cNvSpPr>
            <a:spLocks noGrp="1"/>
          </p:cNvSpPr>
          <p:nvPr>
            <p:ph type="pic" sz="quarter" idx="16"/>
          </p:nvPr>
        </p:nvSpPr>
        <p:spPr>
          <a:xfrm>
            <a:off x="8001491" y="1149559"/>
            <a:ext cx="1184400" cy="1184400"/>
          </a:xfrm>
          <a:solidFill>
            <a:schemeClr val="bg1">
              <a:lumMod val="85000"/>
            </a:schemeClr>
          </a:solidFill>
        </p:spPr>
        <p:txBody>
          <a:bodyPr/>
          <a:lstStyle/>
          <a:p>
            <a:endParaRPr lang="en-GB"/>
          </a:p>
        </p:txBody>
      </p:sp>
      <p:sp>
        <p:nvSpPr>
          <p:cNvPr id="42" name="Picture Placeholder 5">
            <a:extLst>
              <a:ext uri="{FF2B5EF4-FFF2-40B4-BE49-F238E27FC236}">
                <a16:creationId xmlns:a16="http://schemas.microsoft.com/office/drawing/2014/main" id="{0743C6B7-447D-329E-04CC-831A65AA2BDF}"/>
              </a:ext>
            </a:extLst>
          </p:cNvPr>
          <p:cNvSpPr>
            <a:spLocks noGrp="1"/>
          </p:cNvSpPr>
          <p:nvPr>
            <p:ph type="pic" sz="quarter" idx="17"/>
          </p:nvPr>
        </p:nvSpPr>
        <p:spPr>
          <a:xfrm>
            <a:off x="10463691" y="1149559"/>
            <a:ext cx="1184400" cy="1184400"/>
          </a:xfrm>
          <a:solidFill>
            <a:schemeClr val="bg1">
              <a:lumMod val="85000"/>
            </a:schemeClr>
          </a:solidFill>
        </p:spPr>
        <p:txBody>
          <a:bodyPr/>
          <a:lstStyle/>
          <a:p>
            <a:endParaRPr lang="en-GB"/>
          </a:p>
        </p:txBody>
      </p:sp>
      <p:sp>
        <p:nvSpPr>
          <p:cNvPr id="43" name="Picture Placeholder 5">
            <a:extLst>
              <a:ext uri="{FF2B5EF4-FFF2-40B4-BE49-F238E27FC236}">
                <a16:creationId xmlns:a16="http://schemas.microsoft.com/office/drawing/2014/main" id="{97885C51-DAF8-CFE4-E07E-4A77D20A2D0B}"/>
              </a:ext>
            </a:extLst>
          </p:cNvPr>
          <p:cNvSpPr>
            <a:spLocks noGrp="1"/>
          </p:cNvSpPr>
          <p:nvPr>
            <p:ph type="pic" sz="quarter" idx="18"/>
          </p:nvPr>
        </p:nvSpPr>
        <p:spPr>
          <a:xfrm>
            <a:off x="614259" y="3346575"/>
            <a:ext cx="1184400" cy="1184400"/>
          </a:xfrm>
          <a:solidFill>
            <a:schemeClr val="bg1">
              <a:lumMod val="85000"/>
            </a:schemeClr>
          </a:solidFill>
        </p:spPr>
        <p:txBody>
          <a:bodyPr/>
          <a:lstStyle/>
          <a:p>
            <a:endParaRPr lang="en-GB"/>
          </a:p>
        </p:txBody>
      </p:sp>
      <p:sp>
        <p:nvSpPr>
          <p:cNvPr id="44" name="Picture Placeholder 5">
            <a:extLst>
              <a:ext uri="{FF2B5EF4-FFF2-40B4-BE49-F238E27FC236}">
                <a16:creationId xmlns:a16="http://schemas.microsoft.com/office/drawing/2014/main" id="{85B93E8A-559B-3B56-D8B2-697FFE006976}"/>
              </a:ext>
            </a:extLst>
          </p:cNvPr>
          <p:cNvSpPr>
            <a:spLocks noGrp="1"/>
          </p:cNvSpPr>
          <p:nvPr>
            <p:ph type="pic" sz="quarter" idx="19"/>
          </p:nvPr>
        </p:nvSpPr>
        <p:spPr>
          <a:xfrm>
            <a:off x="3076461" y="3346575"/>
            <a:ext cx="1184400" cy="1184400"/>
          </a:xfrm>
          <a:solidFill>
            <a:schemeClr val="bg1">
              <a:lumMod val="85000"/>
            </a:schemeClr>
          </a:solidFill>
        </p:spPr>
        <p:txBody>
          <a:bodyPr/>
          <a:lstStyle/>
          <a:p>
            <a:endParaRPr lang="en-GB"/>
          </a:p>
        </p:txBody>
      </p:sp>
      <p:sp>
        <p:nvSpPr>
          <p:cNvPr id="45" name="Picture Placeholder 5">
            <a:extLst>
              <a:ext uri="{FF2B5EF4-FFF2-40B4-BE49-F238E27FC236}">
                <a16:creationId xmlns:a16="http://schemas.microsoft.com/office/drawing/2014/main" id="{CABD96A4-7320-AAC4-F94F-6763511A79E3}"/>
              </a:ext>
            </a:extLst>
          </p:cNvPr>
          <p:cNvSpPr>
            <a:spLocks noGrp="1"/>
          </p:cNvSpPr>
          <p:nvPr>
            <p:ph type="pic" sz="quarter" idx="20"/>
          </p:nvPr>
        </p:nvSpPr>
        <p:spPr>
          <a:xfrm>
            <a:off x="5538663" y="3346575"/>
            <a:ext cx="1184400" cy="1184400"/>
          </a:xfrm>
          <a:solidFill>
            <a:schemeClr val="bg1">
              <a:lumMod val="85000"/>
            </a:schemeClr>
          </a:solidFill>
        </p:spPr>
        <p:txBody>
          <a:bodyPr/>
          <a:lstStyle/>
          <a:p>
            <a:endParaRPr lang="en-GB"/>
          </a:p>
        </p:txBody>
      </p:sp>
      <p:sp>
        <p:nvSpPr>
          <p:cNvPr id="46" name="Picture Placeholder 5">
            <a:extLst>
              <a:ext uri="{FF2B5EF4-FFF2-40B4-BE49-F238E27FC236}">
                <a16:creationId xmlns:a16="http://schemas.microsoft.com/office/drawing/2014/main" id="{4877BC27-3D51-9663-2237-14A93A7CC097}"/>
              </a:ext>
            </a:extLst>
          </p:cNvPr>
          <p:cNvSpPr>
            <a:spLocks noGrp="1"/>
          </p:cNvSpPr>
          <p:nvPr>
            <p:ph type="pic" sz="quarter" idx="21"/>
          </p:nvPr>
        </p:nvSpPr>
        <p:spPr>
          <a:xfrm>
            <a:off x="8000865" y="3346575"/>
            <a:ext cx="1184400" cy="1184400"/>
          </a:xfrm>
          <a:solidFill>
            <a:schemeClr val="bg1">
              <a:lumMod val="85000"/>
            </a:schemeClr>
          </a:solidFill>
        </p:spPr>
        <p:txBody>
          <a:bodyPr/>
          <a:lstStyle/>
          <a:p>
            <a:endParaRPr lang="en-GB"/>
          </a:p>
        </p:txBody>
      </p:sp>
      <p:sp>
        <p:nvSpPr>
          <p:cNvPr id="47" name="Picture Placeholder 5">
            <a:extLst>
              <a:ext uri="{FF2B5EF4-FFF2-40B4-BE49-F238E27FC236}">
                <a16:creationId xmlns:a16="http://schemas.microsoft.com/office/drawing/2014/main" id="{14626682-DD25-49BD-144A-69E8DC53596B}"/>
              </a:ext>
            </a:extLst>
          </p:cNvPr>
          <p:cNvSpPr>
            <a:spLocks noGrp="1"/>
          </p:cNvSpPr>
          <p:nvPr>
            <p:ph type="pic" sz="quarter" idx="22"/>
          </p:nvPr>
        </p:nvSpPr>
        <p:spPr>
          <a:xfrm>
            <a:off x="10463065" y="3346575"/>
            <a:ext cx="1184400" cy="1184400"/>
          </a:xfrm>
          <a:solidFill>
            <a:schemeClr val="bg1">
              <a:lumMod val="85000"/>
            </a:schemeClr>
          </a:solidFill>
        </p:spPr>
        <p:txBody>
          <a:bodyPr/>
          <a:lstStyle/>
          <a:p>
            <a:endParaRPr lang="en-GB"/>
          </a:p>
        </p:txBody>
      </p:sp>
      <p:sp>
        <p:nvSpPr>
          <p:cNvPr id="2" name="Title 1">
            <a:extLst>
              <a:ext uri="{FF2B5EF4-FFF2-40B4-BE49-F238E27FC236}">
                <a16:creationId xmlns:a16="http://schemas.microsoft.com/office/drawing/2014/main" id="{21E1C2C8-4790-21AB-D95A-92CA8FA8C069}"/>
              </a:ext>
            </a:extLst>
          </p:cNvPr>
          <p:cNvSpPr>
            <a:spLocks noGrp="1"/>
          </p:cNvSpPr>
          <p:nvPr>
            <p:ph type="title"/>
          </p:nvPr>
        </p:nvSpPr>
        <p:spPr>
          <a:xfrm>
            <a:off x="371475" y="359944"/>
            <a:ext cx="11518423" cy="701501"/>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761C70-B041-4A23-4BCB-F5CB4E9443EB}"/>
              </a:ext>
            </a:extLst>
          </p:cNvPr>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a:extLst>
              <a:ext uri="{FF2B5EF4-FFF2-40B4-BE49-F238E27FC236}">
                <a16:creationId xmlns:a16="http://schemas.microsoft.com/office/drawing/2014/main" id="{4D52B300-B434-691D-3D76-E4AF774AA4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C6692B-927B-4B22-9C5F-35CB3A5ACA82}"/>
              </a:ext>
            </a:extLst>
          </p:cNvPr>
          <p:cNvSpPr>
            <a:spLocks noGrp="1"/>
          </p:cNvSpPr>
          <p:nvPr>
            <p:ph type="sldNum" sz="quarter" idx="12"/>
          </p:nvPr>
        </p:nvSpPr>
        <p:spPr/>
        <p:txBody>
          <a:bodyPr/>
          <a:lstStyle/>
          <a:p>
            <a:fld id="{6623F64F-6692-49A2-80FF-3D660AAAEE7A}" type="slidenum">
              <a:rPr lang="en-GB" smtClean="0"/>
              <a:pPr/>
              <a:t>‹#›</a:t>
            </a:fld>
            <a:endParaRPr lang="en-GB"/>
          </a:p>
        </p:txBody>
      </p:sp>
      <p:cxnSp>
        <p:nvCxnSpPr>
          <p:cNvPr id="21" name="Straight Connector 20">
            <a:extLst>
              <a:ext uri="{FF2B5EF4-FFF2-40B4-BE49-F238E27FC236}">
                <a16:creationId xmlns:a16="http://schemas.microsoft.com/office/drawing/2014/main" id="{9C8CFFC5-56C6-267B-E772-EFDE38E880EE}"/>
              </a:ext>
            </a:extLst>
          </p:cNvPr>
          <p:cNvCxnSpPr>
            <a:cxnSpLocks/>
          </p:cNvCxnSpPr>
          <p:nvPr userDrawn="1"/>
        </p:nvCxnSpPr>
        <p:spPr>
          <a:xfrm>
            <a:off x="382866"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2C87480-7EC0-E06B-80CE-A5E61F866A2B}"/>
              </a:ext>
            </a:extLst>
          </p:cNvPr>
          <p:cNvCxnSpPr>
            <a:cxnSpLocks/>
          </p:cNvCxnSpPr>
          <p:nvPr userDrawn="1"/>
        </p:nvCxnSpPr>
        <p:spPr>
          <a:xfrm>
            <a:off x="2893461"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E5449B5-F0DD-5201-E55C-9CC82C0210E2}"/>
              </a:ext>
            </a:extLst>
          </p:cNvPr>
          <p:cNvCxnSpPr>
            <a:cxnSpLocks/>
          </p:cNvCxnSpPr>
          <p:nvPr userDrawn="1"/>
        </p:nvCxnSpPr>
        <p:spPr>
          <a:xfrm>
            <a:off x="5302129"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6C37246-3AD9-B2AC-76D9-17FDAD4B05C9}"/>
              </a:ext>
            </a:extLst>
          </p:cNvPr>
          <p:cNvCxnSpPr>
            <a:cxnSpLocks/>
          </p:cNvCxnSpPr>
          <p:nvPr userDrawn="1"/>
        </p:nvCxnSpPr>
        <p:spPr>
          <a:xfrm>
            <a:off x="7766244"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71A764D-3E43-45CC-0191-A353558094A7}"/>
              </a:ext>
            </a:extLst>
          </p:cNvPr>
          <p:cNvCxnSpPr>
            <a:cxnSpLocks/>
          </p:cNvCxnSpPr>
          <p:nvPr userDrawn="1"/>
        </p:nvCxnSpPr>
        <p:spPr>
          <a:xfrm>
            <a:off x="10220687"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9FA8FC-3DAD-0365-DCC6-0F32E87173AA}"/>
              </a:ext>
            </a:extLst>
          </p:cNvPr>
          <p:cNvCxnSpPr>
            <a:cxnSpLocks/>
          </p:cNvCxnSpPr>
          <p:nvPr userDrawn="1"/>
        </p:nvCxnSpPr>
        <p:spPr>
          <a:xfrm>
            <a:off x="2898438"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4215D00-4EC5-ED6C-6901-9C80C4842851}"/>
              </a:ext>
            </a:extLst>
          </p:cNvPr>
          <p:cNvCxnSpPr>
            <a:cxnSpLocks/>
          </p:cNvCxnSpPr>
          <p:nvPr userDrawn="1"/>
        </p:nvCxnSpPr>
        <p:spPr>
          <a:xfrm>
            <a:off x="532714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04CDA88-7F72-6884-E098-8EF2A6E29414}"/>
              </a:ext>
            </a:extLst>
          </p:cNvPr>
          <p:cNvCxnSpPr>
            <a:cxnSpLocks/>
          </p:cNvCxnSpPr>
          <p:nvPr userDrawn="1"/>
        </p:nvCxnSpPr>
        <p:spPr>
          <a:xfrm>
            <a:off x="1026349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79A4DB-0427-0A66-AF0B-093378DC095E}"/>
              </a:ext>
            </a:extLst>
          </p:cNvPr>
          <p:cNvCxnSpPr>
            <a:cxnSpLocks/>
          </p:cNvCxnSpPr>
          <p:nvPr userDrawn="1"/>
        </p:nvCxnSpPr>
        <p:spPr>
          <a:xfrm>
            <a:off x="7803150" y="4624675"/>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9D02220-F018-1969-3164-6BFF4EA1B235}"/>
              </a:ext>
            </a:extLst>
          </p:cNvPr>
          <p:cNvCxnSpPr>
            <a:cxnSpLocks/>
          </p:cNvCxnSpPr>
          <p:nvPr userDrawn="1"/>
        </p:nvCxnSpPr>
        <p:spPr>
          <a:xfrm>
            <a:off x="484036" y="464773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71" name="Text Placeholder 6">
            <a:extLst>
              <a:ext uri="{FF2B5EF4-FFF2-40B4-BE49-F238E27FC236}">
                <a16:creationId xmlns:a16="http://schemas.microsoft.com/office/drawing/2014/main" id="{19EADE65-C122-EB2C-19EB-19D10330B91B}"/>
              </a:ext>
            </a:extLst>
          </p:cNvPr>
          <p:cNvSpPr>
            <a:spLocks noGrp="1"/>
          </p:cNvSpPr>
          <p:nvPr>
            <p:ph type="body" sz="quarter" idx="33" hasCustomPrompt="1"/>
          </p:nvPr>
        </p:nvSpPr>
        <p:spPr>
          <a:xfrm>
            <a:off x="34284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3" name="Text Placeholder 6">
            <a:extLst>
              <a:ext uri="{FF2B5EF4-FFF2-40B4-BE49-F238E27FC236}">
                <a16:creationId xmlns:a16="http://schemas.microsoft.com/office/drawing/2014/main" id="{CB9D182C-F076-5175-7385-DE48C8E9FF5A}"/>
              </a:ext>
            </a:extLst>
          </p:cNvPr>
          <p:cNvSpPr>
            <a:spLocks noGrp="1"/>
          </p:cNvSpPr>
          <p:nvPr>
            <p:ph type="body" sz="quarter" idx="35" hasCustomPrompt="1"/>
          </p:nvPr>
        </p:nvSpPr>
        <p:spPr>
          <a:xfrm>
            <a:off x="5226317"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4" name="Text Placeholder 6">
            <a:extLst>
              <a:ext uri="{FF2B5EF4-FFF2-40B4-BE49-F238E27FC236}">
                <a16:creationId xmlns:a16="http://schemas.microsoft.com/office/drawing/2014/main" id="{88730061-9A2D-BBD8-79B7-3F41D535AE99}"/>
              </a:ext>
            </a:extLst>
          </p:cNvPr>
          <p:cNvSpPr>
            <a:spLocks noGrp="1"/>
          </p:cNvSpPr>
          <p:nvPr>
            <p:ph type="body" sz="quarter" idx="36" hasCustomPrompt="1"/>
          </p:nvPr>
        </p:nvSpPr>
        <p:spPr>
          <a:xfrm>
            <a:off x="7729449"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5" name="Text Placeholder 6">
            <a:extLst>
              <a:ext uri="{FF2B5EF4-FFF2-40B4-BE49-F238E27FC236}">
                <a16:creationId xmlns:a16="http://schemas.microsoft.com/office/drawing/2014/main" id="{97C1F9A3-D059-7259-C0FB-DF8D338811A8}"/>
              </a:ext>
            </a:extLst>
          </p:cNvPr>
          <p:cNvSpPr>
            <a:spLocks noGrp="1"/>
          </p:cNvSpPr>
          <p:nvPr>
            <p:ph type="body" sz="quarter" idx="37" hasCustomPrompt="1"/>
          </p:nvPr>
        </p:nvSpPr>
        <p:spPr>
          <a:xfrm>
            <a:off x="1017027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6" name="Text Placeholder 6">
            <a:extLst>
              <a:ext uri="{FF2B5EF4-FFF2-40B4-BE49-F238E27FC236}">
                <a16:creationId xmlns:a16="http://schemas.microsoft.com/office/drawing/2014/main" id="{B6A037C9-0C42-CE2B-896B-AF6B848B534A}"/>
              </a:ext>
            </a:extLst>
          </p:cNvPr>
          <p:cNvSpPr>
            <a:spLocks noGrp="1"/>
          </p:cNvSpPr>
          <p:nvPr>
            <p:ph type="body" sz="quarter" idx="38" hasCustomPrompt="1"/>
          </p:nvPr>
        </p:nvSpPr>
        <p:spPr>
          <a:xfrm>
            <a:off x="279263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7" name="Text Placeholder 6">
            <a:extLst>
              <a:ext uri="{FF2B5EF4-FFF2-40B4-BE49-F238E27FC236}">
                <a16:creationId xmlns:a16="http://schemas.microsoft.com/office/drawing/2014/main" id="{D83EABD8-8716-2269-4367-B8B667FDE791}"/>
              </a:ext>
            </a:extLst>
          </p:cNvPr>
          <p:cNvSpPr>
            <a:spLocks noGrp="1"/>
          </p:cNvSpPr>
          <p:nvPr>
            <p:ph type="body" sz="quarter" idx="39" hasCustomPrompt="1"/>
          </p:nvPr>
        </p:nvSpPr>
        <p:spPr>
          <a:xfrm>
            <a:off x="34284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8" name="Text Placeholder 6">
            <a:extLst>
              <a:ext uri="{FF2B5EF4-FFF2-40B4-BE49-F238E27FC236}">
                <a16:creationId xmlns:a16="http://schemas.microsoft.com/office/drawing/2014/main" id="{EA92B77D-AE99-9AE0-42D8-2D2A16ED3C1D}"/>
              </a:ext>
            </a:extLst>
          </p:cNvPr>
          <p:cNvSpPr>
            <a:spLocks noGrp="1"/>
          </p:cNvSpPr>
          <p:nvPr>
            <p:ph type="body" sz="quarter" idx="40" hasCustomPrompt="1"/>
          </p:nvPr>
        </p:nvSpPr>
        <p:spPr>
          <a:xfrm>
            <a:off x="5226317"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9" name="Text Placeholder 6">
            <a:extLst>
              <a:ext uri="{FF2B5EF4-FFF2-40B4-BE49-F238E27FC236}">
                <a16:creationId xmlns:a16="http://schemas.microsoft.com/office/drawing/2014/main" id="{ADC7C694-3541-85F1-A4EC-DA4E64C5A090}"/>
              </a:ext>
            </a:extLst>
          </p:cNvPr>
          <p:cNvSpPr>
            <a:spLocks noGrp="1"/>
          </p:cNvSpPr>
          <p:nvPr>
            <p:ph type="body" sz="quarter" idx="41" hasCustomPrompt="1"/>
          </p:nvPr>
        </p:nvSpPr>
        <p:spPr>
          <a:xfrm>
            <a:off x="7729449"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80" name="Text Placeholder 6">
            <a:extLst>
              <a:ext uri="{FF2B5EF4-FFF2-40B4-BE49-F238E27FC236}">
                <a16:creationId xmlns:a16="http://schemas.microsoft.com/office/drawing/2014/main" id="{B724C0B8-9B99-F1BB-62EB-0C571FF3E752}"/>
              </a:ext>
            </a:extLst>
          </p:cNvPr>
          <p:cNvSpPr>
            <a:spLocks noGrp="1"/>
          </p:cNvSpPr>
          <p:nvPr>
            <p:ph type="body" sz="quarter" idx="42" hasCustomPrompt="1"/>
          </p:nvPr>
        </p:nvSpPr>
        <p:spPr>
          <a:xfrm>
            <a:off x="1017027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Tree>
    <p:extLst>
      <p:ext uri="{BB962C8B-B14F-4D97-AF65-F5344CB8AC3E}">
        <p14:creationId xmlns:p14="http://schemas.microsoft.com/office/powerpoint/2010/main" val="776745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FAC5BB-39CE-1A4C-8812-F3A17EA4417C}" type="datetimeFigureOut">
              <a:rPr lang="en-US" smtClean="0"/>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37034-C073-224B-8A1D-BD7C891A4C35}" type="slidenum">
              <a:rPr lang="en-US" smtClean="0"/>
              <a:t>‹#›</a:t>
            </a:fld>
            <a:endParaRPr lang="en-US"/>
          </a:p>
        </p:txBody>
      </p:sp>
    </p:spTree>
    <p:extLst>
      <p:ext uri="{BB962C8B-B14F-4D97-AF65-F5344CB8AC3E}">
        <p14:creationId xmlns:p14="http://schemas.microsoft.com/office/powerpoint/2010/main" val="1080608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84536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1102389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3974971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3915">
          <p15:clr>
            <a:srgbClr val="FBAE40"/>
          </p15:clr>
        </p15:guide>
        <p15:guide id="3" orient="horz" pos="402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53952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503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15758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6.xml"/><Relationship Id="rId18" Type="http://schemas.openxmlformats.org/officeDocument/2006/relationships/slideLayout" Target="../slideLayouts/slideLayout21.xml"/><Relationship Id="rId26" Type="http://schemas.openxmlformats.org/officeDocument/2006/relationships/slideLayout" Target="../slideLayouts/slideLayout29.xml"/><Relationship Id="rId3" Type="http://schemas.openxmlformats.org/officeDocument/2006/relationships/slideLayout" Target="../slideLayouts/slideLayout6.xml"/><Relationship Id="rId21" Type="http://schemas.openxmlformats.org/officeDocument/2006/relationships/slideLayout" Target="../slideLayouts/slideLayout24.xml"/><Relationship Id="rId34" Type="http://schemas.openxmlformats.org/officeDocument/2006/relationships/theme" Target="../theme/theme4.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5" Type="http://schemas.openxmlformats.org/officeDocument/2006/relationships/slideLayout" Target="../slideLayouts/slideLayout28.xml"/><Relationship Id="rId33" Type="http://schemas.openxmlformats.org/officeDocument/2006/relationships/slideLayout" Target="../slideLayouts/slideLayout36.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slideLayout" Target="../slideLayouts/slideLayout23.xml"/><Relationship Id="rId29" Type="http://schemas.openxmlformats.org/officeDocument/2006/relationships/slideLayout" Target="../slideLayouts/slideLayout3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24" Type="http://schemas.openxmlformats.org/officeDocument/2006/relationships/slideLayout" Target="../slideLayouts/slideLayout27.xml"/><Relationship Id="rId32" Type="http://schemas.openxmlformats.org/officeDocument/2006/relationships/slideLayout" Target="../slideLayouts/slideLayout35.xml"/><Relationship Id="rId5" Type="http://schemas.openxmlformats.org/officeDocument/2006/relationships/slideLayout" Target="../slideLayouts/slideLayout8.xml"/><Relationship Id="rId15" Type="http://schemas.openxmlformats.org/officeDocument/2006/relationships/slideLayout" Target="../slideLayouts/slideLayout18.xml"/><Relationship Id="rId23" Type="http://schemas.openxmlformats.org/officeDocument/2006/relationships/slideLayout" Target="../slideLayouts/slideLayout26.xml"/><Relationship Id="rId28" Type="http://schemas.openxmlformats.org/officeDocument/2006/relationships/slideLayout" Target="../slideLayouts/slideLayout31.xml"/><Relationship Id="rId36" Type="http://schemas.openxmlformats.org/officeDocument/2006/relationships/image" Target="../media/image1.jpeg"/><Relationship Id="rId10" Type="http://schemas.openxmlformats.org/officeDocument/2006/relationships/slideLayout" Target="../slideLayouts/slideLayout13.xml"/><Relationship Id="rId19" Type="http://schemas.openxmlformats.org/officeDocument/2006/relationships/slideLayout" Target="../slideLayouts/slideLayout22.xml"/><Relationship Id="rId31" Type="http://schemas.openxmlformats.org/officeDocument/2006/relationships/slideLayout" Target="../slideLayouts/slideLayout34.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 Id="rId22" Type="http://schemas.openxmlformats.org/officeDocument/2006/relationships/slideLayout" Target="../slideLayouts/slideLayout25.xml"/><Relationship Id="rId27" Type="http://schemas.openxmlformats.org/officeDocument/2006/relationships/slideLayout" Target="../slideLayouts/slideLayout30.xml"/><Relationship Id="rId30" Type="http://schemas.openxmlformats.org/officeDocument/2006/relationships/slideLayout" Target="../slideLayouts/slideLayout33.xml"/><Relationship Id="rId35" Type="http://schemas.openxmlformats.org/officeDocument/2006/relationships/tags" Target="../tags/tag7.xml"/><Relationship Id="rId8"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6"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5"/>
    </p:custDataLst>
    <p:extLst>
      <p:ext uri="{BB962C8B-B14F-4D97-AF65-F5344CB8AC3E}">
        <p14:creationId xmlns:p14="http://schemas.microsoft.com/office/powerpoint/2010/main" val="549320575"/>
      </p:ext>
    </p:extLst>
  </p:cSld>
  <p:clrMap bg1="lt1" tx1="dk1" bg2="lt2" tx2="dk2" accent1="accent1" accent2="accent2" accent3="accent3" accent4="accent4" accent5="accent5" accent6="accent6" hlink="hlink" folHlink="folHlink"/>
  <p:sldLayoutIdLst>
    <p:sldLayoutId id="2147484538" r:id="rId1"/>
    <p:sldLayoutId id="2147484539" r:id="rId2"/>
    <p:sldLayoutId id="2147484540" r:id="rId3"/>
    <p:sldLayoutId id="2147484541" r:id="rId4"/>
    <p:sldLayoutId id="2147484542" r:id="rId5"/>
    <p:sldLayoutId id="2147484543" r:id="rId6"/>
    <p:sldLayoutId id="2147484544" r:id="rId7"/>
    <p:sldLayoutId id="2147484545" r:id="rId8"/>
    <p:sldLayoutId id="2147484546" r:id="rId9"/>
    <p:sldLayoutId id="2147484547" r:id="rId10"/>
    <p:sldLayoutId id="2147484548" r:id="rId11"/>
    <p:sldLayoutId id="2147484549" r:id="rId12"/>
    <p:sldLayoutId id="2147484550" r:id="rId13"/>
    <p:sldLayoutId id="2147484551" r:id="rId14"/>
    <p:sldLayoutId id="2147484552" r:id="rId15"/>
    <p:sldLayoutId id="2147484553" r:id="rId16"/>
    <p:sldLayoutId id="2147484554" r:id="rId17"/>
    <p:sldLayoutId id="2147484555" r:id="rId18"/>
    <p:sldLayoutId id="2147484556" r:id="rId19"/>
    <p:sldLayoutId id="2147484557" r:id="rId20"/>
    <p:sldLayoutId id="2147484558" r:id="rId21"/>
    <p:sldLayoutId id="2147484559" r:id="rId22"/>
    <p:sldLayoutId id="2147484560" r:id="rId23"/>
    <p:sldLayoutId id="2147484561" r:id="rId24"/>
    <p:sldLayoutId id="2147484562" r:id="rId25"/>
    <p:sldLayoutId id="2147484563" r:id="rId26"/>
    <p:sldLayoutId id="2147484564" r:id="rId27"/>
    <p:sldLayoutId id="2147484565" r:id="rId28"/>
    <p:sldLayoutId id="2147484566" r:id="rId29"/>
    <p:sldLayoutId id="2147484567" r:id="rId30"/>
    <p:sldLayoutId id="2147484568" r:id="rId31"/>
    <p:sldLayoutId id="2147484569" r:id="rId32"/>
    <p:sldLayoutId id="2147484570" r:id="rId3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B74E5-F9DB-D015-92BC-18D33B4D8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55B8E5-57E4-6844-CFBF-9DA016383080}"/>
              </a:ext>
            </a:extLst>
          </p:cNvPr>
          <p:cNvSpPr>
            <a:spLocks noGrp="1"/>
          </p:cNvSpPr>
          <p:nvPr>
            <p:ph type="title"/>
          </p:nvPr>
        </p:nvSpPr>
        <p:spPr/>
        <p:txBody>
          <a:bodyPr/>
          <a:lstStyle/>
          <a:p>
            <a:r>
              <a:rPr lang="en-GB"/>
              <a:t>Online born business sector is the largest investor in TV</a:t>
            </a:r>
          </a:p>
        </p:txBody>
      </p:sp>
      <p:sp>
        <p:nvSpPr>
          <p:cNvPr id="3" name="Text Placeholder 2">
            <a:extLst>
              <a:ext uri="{FF2B5EF4-FFF2-40B4-BE49-F238E27FC236}">
                <a16:creationId xmlns:a16="http://schemas.microsoft.com/office/drawing/2014/main" id="{DA998293-2790-D42F-B3CB-A17CFB5BC99C}"/>
              </a:ext>
            </a:extLst>
          </p:cNvPr>
          <p:cNvSpPr>
            <a:spLocks noGrp="1"/>
          </p:cNvSpPr>
          <p:nvPr>
            <p:ph type="body" sz="quarter" idx="15"/>
          </p:nvPr>
        </p:nvSpPr>
        <p:spPr>
          <a:xfrm>
            <a:off x="377758" y="5365115"/>
            <a:ext cx="7731526" cy="311482"/>
          </a:xfrm>
        </p:spPr>
        <p:txBody>
          <a:bodyPr/>
          <a:lstStyle/>
          <a:p>
            <a:r>
              <a:rPr lang="en-GB"/>
              <a:t>Source: Nielsen Ad Intel, 2025, Thinkbox-created category of online-born businesses (YoY category % change).</a:t>
            </a:r>
          </a:p>
        </p:txBody>
      </p:sp>
      <p:sp>
        <p:nvSpPr>
          <p:cNvPr id="16" name="TextBox 15">
            <a:extLst>
              <a:ext uri="{FF2B5EF4-FFF2-40B4-BE49-F238E27FC236}">
                <a16:creationId xmlns:a16="http://schemas.microsoft.com/office/drawing/2014/main" id="{06D504FF-FBD8-15FC-26C8-CF0FCBEDD0F1}"/>
              </a:ext>
            </a:extLst>
          </p:cNvPr>
          <p:cNvSpPr txBox="1"/>
          <p:nvPr/>
        </p:nvSpPr>
        <p:spPr>
          <a:xfrm rot="16200000">
            <a:off x="-227946" y="2954881"/>
            <a:ext cx="103248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a:ea typeface="+mn-ea"/>
                <a:cs typeface="+mn-cs"/>
              </a:rPr>
              <a:t>Millions</a:t>
            </a:r>
          </a:p>
        </p:txBody>
      </p:sp>
      <p:sp>
        <p:nvSpPr>
          <p:cNvPr id="4" name="TextBox 3">
            <a:extLst>
              <a:ext uri="{FF2B5EF4-FFF2-40B4-BE49-F238E27FC236}">
                <a16:creationId xmlns:a16="http://schemas.microsoft.com/office/drawing/2014/main" id="{E422C27F-6473-0DAC-0074-532CAA1983D2}"/>
              </a:ext>
            </a:extLst>
          </p:cNvPr>
          <p:cNvSpPr txBox="1"/>
          <p:nvPr/>
        </p:nvSpPr>
        <p:spPr>
          <a:xfrm>
            <a:off x="980138" y="1572986"/>
            <a:ext cx="4490332"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4D4D4D"/>
                </a:solidFill>
                <a:effectLst/>
                <a:uLnTx/>
                <a:uFillTx/>
                <a:latin typeface="Arial"/>
                <a:ea typeface="+mn-ea"/>
                <a:cs typeface="+mn-cs"/>
              </a:rPr>
              <a:t>Online brands spend = £774 million</a:t>
            </a:r>
            <a:endParaRPr kumimoji="0" lang="en-GB" sz="2000" b="1" i="0" u="none" strike="noStrike" kern="1200" cap="none" spc="0" normalizeH="0" baseline="0" noProof="0">
              <a:ln>
                <a:noFill/>
              </a:ln>
              <a:solidFill>
                <a:srgbClr val="4D4D4D"/>
              </a:solidFill>
              <a:effectLst/>
              <a:uLnTx/>
              <a:uFillTx/>
              <a:latin typeface="Arial"/>
              <a:ea typeface="+mn-ea"/>
              <a:cs typeface="+mn-cs"/>
            </a:endParaRPr>
          </a:p>
        </p:txBody>
      </p:sp>
      <p:graphicFrame>
        <p:nvGraphicFramePr>
          <p:cNvPr id="8" name="Content Placeholder 6">
            <a:extLst>
              <a:ext uri="{FF2B5EF4-FFF2-40B4-BE49-F238E27FC236}">
                <a16:creationId xmlns:a16="http://schemas.microsoft.com/office/drawing/2014/main" id="{2E573AF9-F9A2-542C-6CFE-ED6D89B0B896}"/>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4449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p:txBody>
          <a:bodyPr/>
          <a:lstStyle/>
          <a:p>
            <a:r>
              <a:rPr lang="en-GB" dirty="0"/>
              <a:t>TV is the biggest single source of website traffic</a:t>
            </a:r>
          </a:p>
        </p:txBody>
      </p:sp>
      <p:graphicFrame>
        <p:nvGraphicFramePr>
          <p:cNvPr id="12" name="Content Placeholder 11">
            <a:extLst>
              <a:ext uri="{FF2B5EF4-FFF2-40B4-BE49-F238E27FC236}">
                <a16:creationId xmlns:a16="http://schemas.microsoft.com/office/drawing/2014/main" id="{4A44EC1B-2FCA-4601-9D02-771AC0E80267}"/>
              </a:ext>
            </a:extLst>
          </p:cNvPr>
          <p:cNvGraphicFramePr>
            <a:graphicFrameLocks noGrp="1"/>
          </p:cNvGraphicFramePr>
          <p:nvPr>
            <p:ph idx="4294967295"/>
          </p:nvPr>
        </p:nvGraphicFramePr>
        <p:xfrm>
          <a:off x="2066925" y="438149"/>
          <a:ext cx="8143876" cy="506380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A7BAB57-32A5-4D04-8B47-7C3268F0846F}"/>
              </a:ext>
            </a:extLst>
          </p:cNvPr>
          <p:cNvSpPr txBox="1"/>
          <p:nvPr/>
        </p:nvSpPr>
        <p:spPr>
          <a:xfrm>
            <a:off x="3090863" y="5049013"/>
            <a:ext cx="6096000"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20234A"/>
                </a:solidFill>
                <a:latin typeface="+mn-lt"/>
                <a:ea typeface="+mn-ea"/>
                <a:cs typeface="+mn-cs"/>
              </a:defRPr>
            </a:pPr>
            <a:r>
              <a:rPr kumimoji="0" lang="en-GB" sz="1200" b="1" i="0" u="none" strike="noStrike" kern="1200" cap="none" spc="0" normalizeH="0" baseline="0" noProof="0" dirty="0">
                <a:ln>
                  <a:noFill/>
                </a:ln>
                <a:solidFill>
                  <a:srgbClr val="20234A"/>
                </a:solidFill>
                <a:effectLst/>
                <a:uLnTx/>
                <a:uFillTx/>
                <a:latin typeface="Arial"/>
                <a:ea typeface="+mn-ea"/>
                <a:cs typeface="+mn-cs"/>
              </a:rPr>
              <a:t>Breakdown of web visits by driver</a:t>
            </a:r>
          </a:p>
        </p:txBody>
      </p:sp>
      <p:sp>
        <p:nvSpPr>
          <p:cNvPr id="7" name="Text Placeholder 5">
            <a:extLst>
              <a:ext uri="{FF2B5EF4-FFF2-40B4-BE49-F238E27FC236}">
                <a16:creationId xmlns:a16="http://schemas.microsoft.com/office/drawing/2014/main" id="{F0351FB3-6191-4C3C-B641-4D397B83168C}"/>
              </a:ext>
            </a:extLst>
          </p:cNvPr>
          <p:cNvSpPr txBox="1">
            <a:spLocks/>
          </p:cNvSpPr>
          <p:nvPr/>
        </p:nvSpPr>
        <p:spPr>
          <a:xfrm>
            <a:off x="572558" y="1360755"/>
            <a:ext cx="11140016" cy="313932"/>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srgbClr val="4D4D4D"/>
                </a:solidFill>
                <a:effectLst/>
                <a:uLnTx/>
                <a:uFillTx/>
                <a:latin typeface="Arial"/>
                <a:ea typeface="+mn-ea"/>
                <a:cs typeface="+mn-cs"/>
              </a:rPr>
              <a:t>Contributing 42% of all visits, around 50m in all</a:t>
            </a:r>
          </a:p>
        </p:txBody>
      </p:sp>
      <p:sp>
        <p:nvSpPr>
          <p:cNvPr id="5" name="Text Placeholder 4">
            <a:extLst>
              <a:ext uri="{FF2B5EF4-FFF2-40B4-BE49-F238E27FC236}">
                <a16:creationId xmlns:a16="http://schemas.microsoft.com/office/drawing/2014/main" id="{ECB60AFF-E41D-410A-8688-EE1C047221A3}"/>
              </a:ext>
            </a:extLst>
          </p:cNvPr>
          <p:cNvSpPr>
            <a:spLocks noGrp="1"/>
          </p:cNvSpPr>
          <p:nvPr>
            <p:ph type="body" sz="quarter" idx="15"/>
          </p:nvPr>
        </p:nvSpPr>
        <p:spPr/>
        <p:txBody>
          <a:bodyPr/>
          <a:lstStyle/>
          <a:p>
            <a:r>
              <a:rPr lang="en-GB" dirty="0"/>
              <a:t>Source: Magic Numbers, The TV playbook for online businesses (2021)</a:t>
            </a:r>
          </a:p>
        </p:txBody>
      </p:sp>
    </p:spTree>
    <p:extLst>
      <p:ext uri="{BB962C8B-B14F-4D97-AF65-F5344CB8AC3E}">
        <p14:creationId xmlns:p14="http://schemas.microsoft.com/office/powerpoint/2010/main" val="48224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B144A57-D239-B2AF-2680-9318236B066E}"/>
              </a:ext>
            </a:extLst>
          </p:cNvPr>
          <p:cNvSpPr/>
          <p:nvPr/>
        </p:nvSpPr>
        <p:spPr>
          <a:xfrm>
            <a:off x="1638527" y="1055702"/>
            <a:ext cx="900807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In comparison to Radio and OOH, TV initiates a higher proportion of organic/direct and paid brand search journeys</a:t>
            </a:r>
          </a:p>
        </p:txBody>
      </p:sp>
      <p:graphicFrame>
        <p:nvGraphicFramePr>
          <p:cNvPr id="20" name="Content Placeholder 10">
            <a:extLst>
              <a:ext uri="{FF2B5EF4-FFF2-40B4-BE49-F238E27FC236}">
                <a16:creationId xmlns:a16="http://schemas.microsoft.com/office/drawing/2014/main" id="{C589D2AE-6D8E-4C98-95F1-D2A7ECEF0CFE}"/>
              </a:ext>
            </a:extLst>
          </p:cNvPr>
          <p:cNvGraphicFramePr>
            <a:graphicFrameLocks/>
          </p:cNvGraphicFramePr>
          <p:nvPr/>
        </p:nvGraphicFramePr>
        <p:xfrm>
          <a:off x="1197353" y="1444859"/>
          <a:ext cx="9689341" cy="3590667"/>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a:xfrm>
            <a:off x="371475" y="359945"/>
            <a:ext cx="11341099" cy="571366"/>
          </a:xfrm>
        </p:spPr>
        <p:txBody>
          <a:bodyPr/>
          <a:lstStyle/>
          <a:p>
            <a:r>
              <a:rPr lang="en-US" dirty="0"/>
              <a:t>TV drives (lower cost) brand search</a:t>
            </a:r>
            <a:endParaRPr lang="en-GB" dirty="0"/>
          </a:p>
        </p:txBody>
      </p:sp>
      <p:sp>
        <p:nvSpPr>
          <p:cNvPr id="2" name="Text Placeholder 1">
            <a:extLst>
              <a:ext uri="{FF2B5EF4-FFF2-40B4-BE49-F238E27FC236}">
                <a16:creationId xmlns:a16="http://schemas.microsoft.com/office/drawing/2014/main" id="{847D0AB7-A4EA-4826-8AC1-DD4BEAD82C18}"/>
              </a:ext>
            </a:extLst>
          </p:cNvPr>
          <p:cNvSpPr>
            <a:spLocks noGrp="1"/>
          </p:cNvSpPr>
          <p:nvPr>
            <p:ph type="body" sz="quarter" idx="15"/>
          </p:nvPr>
        </p:nvSpPr>
        <p:spPr/>
        <p:txBody>
          <a:bodyPr/>
          <a:lstStyle/>
          <a:p>
            <a:r>
              <a:rPr lang="en-GB" dirty="0"/>
              <a:t>Source: Magic Numbers, The TV playbook for online businesses (2021)</a:t>
            </a:r>
          </a:p>
        </p:txBody>
      </p:sp>
      <p:sp>
        <p:nvSpPr>
          <p:cNvPr id="16" name="TextBox 15">
            <a:extLst>
              <a:ext uri="{FF2B5EF4-FFF2-40B4-BE49-F238E27FC236}">
                <a16:creationId xmlns:a16="http://schemas.microsoft.com/office/drawing/2014/main" id="{54A1FA70-FE13-4116-ADB2-9E115C32FF2E}"/>
              </a:ext>
            </a:extLst>
          </p:cNvPr>
          <p:cNvSpPr txBox="1"/>
          <p:nvPr/>
        </p:nvSpPr>
        <p:spPr>
          <a:xfrm>
            <a:off x="3432612" y="1585915"/>
            <a:ext cx="4805225" cy="307777"/>
          </a:xfrm>
          <a:prstGeom prst="rect">
            <a:avLst/>
          </a:prstGeom>
          <a:noFill/>
        </p:spPr>
        <p:txBody>
          <a:bodyPr wrap="square">
            <a:spAutoFit/>
          </a:bodyPr>
          <a:lstStyle/>
          <a:p>
            <a:pPr algn="ctr" rtl="0">
              <a:defRPr sz="1862" b="0" i="0" u="none" strike="noStrike" kern="1200" spc="0" baseline="0">
                <a:solidFill>
                  <a:srgbClr val="20234A"/>
                </a:solidFill>
                <a:latin typeface="+mn-lt"/>
                <a:ea typeface="+mn-ea"/>
                <a:cs typeface="+mn-cs"/>
              </a:defRPr>
            </a:pPr>
            <a:r>
              <a:rPr lang="en-GB" sz="1400" b="1" dirty="0">
                <a:solidFill>
                  <a:schemeClr val="bg2"/>
                </a:solidFill>
              </a:rPr>
              <a:t>The journeys initiated by ATL channel</a:t>
            </a:r>
            <a:endParaRPr lang="en-GB" sz="1050" b="1" dirty="0">
              <a:solidFill>
                <a:schemeClr val="bg2"/>
              </a:solidFill>
            </a:endParaRPr>
          </a:p>
        </p:txBody>
      </p:sp>
      <p:sp>
        <p:nvSpPr>
          <p:cNvPr id="8" name="Rectangle 7">
            <a:extLst>
              <a:ext uri="{FF2B5EF4-FFF2-40B4-BE49-F238E27FC236}">
                <a16:creationId xmlns:a16="http://schemas.microsoft.com/office/drawing/2014/main" id="{2EA762D2-9D52-872E-4702-A29EE8EE6AA8}"/>
              </a:ext>
            </a:extLst>
          </p:cNvPr>
          <p:cNvSpPr/>
          <p:nvPr/>
        </p:nvSpPr>
        <p:spPr>
          <a:xfrm>
            <a:off x="1949115" y="4656532"/>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No search costs</a:t>
            </a:r>
          </a:p>
        </p:txBody>
      </p:sp>
      <p:sp>
        <p:nvSpPr>
          <p:cNvPr id="12" name="Rectangle 11">
            <a:extLst>
              <a:ext uri="{FF2B5EF4-FFF2-40B4-BE49-F238E27FC236}">
                <a16:creationId xmlns:a16="http://schemas.microsoft.com/office/drawing/2014/main" id="{993BF2EF-6E72-C749-55CB-AB6CBF7F88CD}"/>
              </a:ext>
            </a:extLst>
          </p:cNvPr>
          <p:cNvSpPr/>
          <p:nvPr/>
        </p:nvSpPr>
        <p:spPr>
          <a:xfrm>
            <a:off x="4933392" y="4656531"/>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Small search costs</a:t>
            </a:r>
          </a:p>
        </p:txBody>
      </p:sp>
      <p:sp>
        <p:nvSpPr>
          <p:cNvPr id="17" name="Rectangle 16">
            <a:extLst>
              <a:ext uri="{FF2B5EF4-FFF2-40B4-BE49-F238E27FC236}">
                <a16:creationId xmlns:a16="http://schemas.microsoft.com/office/drawing/2014/main" id="{0CB9033B-4E9B-B5D8-BD4A-F124A078CA57}"/>
              </a:ext>
            </a:extLst>
          </p:cNvPr>
          <p:cNvSpPr/>
          <p:nvPr/>
        </p:nvSpPr>
        <p:spPr>
          <a:xfrm>
            <a:off x="7976534" y="4653834"/>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High search costs</a:t>
            </a:r>
          </a:p>
        </p:txBody>
      </p:sp>
    </p:spTree>
    <p:extLst>
      <p:ext uri="{BB962C8B-B14F-4D97-AF65-F5344CB8AC3E}">
        <p14:creationId xmlns:p14="http://schemas.microsoft.com/office/powerpoint/2010/main" val="818483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When TV is on air, digital channel performance is uplifted by 13.7%</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Why the Eff would you cut TV? GroupM, 2025</a:t>
            </a:r>
            <a:endParaRPr lang="en-GB" dirty="0"/>
          </a:p>
        </p:txBody>
      </p:sp>
      <p:pic>
        <p:nvPicPr>
          <p:cNvPr id="3" name="Picture 2">
            <a:extLst>
              <a:ext uri="{FF2B5EF4-FFF2-40B4-BE49-F238E27FC236}">
                <a16:creationId xmlns:a16="http://schemas.microsoft.com/office/drawing/2014/main" id="{8A7A6B6C-A2D3-A9F5-9E89-8BBFB51ECB6F}"/>
              </a:ext>
            </a:extLst>
          </p:cNvPr>
          <p:cNvPicPr>
            <a:picLocks noChangeAspect="1"/>
          </p:cNvPicPr>
          <p:nvPr/>
        </p:nvPicPr>
        <p:blipFill>
          <a:blip r:embed="rId3"/>
          <a:stretch>
            <a:fillRect/>
          </a:stretch>
        </p:blipFill>
        <p:spPr>
          <a:xfrm>
            <a:off x="1776110" y="1565569"/>
            <a:ext cx="8639779" cy="3437975"/>
          </a:xfrm>
          <a:prstGeom prst="rect">
            <a:avLst/>
          </a:prstGeom>
          <a:effectLst>
            <a:outerShdw blurRad="228600" dist="63500" dir="2700000" sx="101000" sy="101000" algn="ctr" rotWithShape="0">
              <a:srgbClr val="000000">
                <a:alpha val="40000"/>
              </a:srgbClr>
            </a:outerShdw>
          </a:effectLst>
        </p:spPr>
      </p:pic>
    </p:spTree>
    <p:extLst>
      <p:ext uri="{BB962C8B-B14F-4D97-AF65-F5344CB8AC3E}">
        <p14:creationId xmlns:p14="http://schemas.microsoft.com/office/powerpoint/2010/main" val="130227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BCAFA6-29C3-DFF2-62C5-3616CC19D59A}"/>
              </a:ext>
            </a:extLst>
          </p:cNvPr>
          <p:cNvSpPr/>
          <p:nvPr/>
        </p:nvSpPr>
        <p:spPr>
          <a:xfrm>
            <a:off x="2019300" y="1034856"/>
            <a:ext cx="842962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The percentage of advertising profit driven by channel in the same week of advertising exposure</a:t>
            </a:r>
          </a:p>
        </p:txBody>
      </p:sp>
      <p:sp>
        <p:nvSpPr>
          <p:cNvPr id="2" name="Title 1">
            <a:extLst>
              <a:ext uri="{FF2B5EF4-FFF2-40B4-BE49-F238E27FC236}">
                <a16:creationId xmlns:a16="http://schemas.microsoft.com/office/drawing/2014/main" id="{12E69C62-D80E-91B0-E0F7-0A61F6BC6476}"/>
              </a:ext>
            </a:extLst>
          </p:cNvPr>
          <p:cNvSpPr>
            <a:spLocks noGrp="1"/>
          </p:cNvSpPr>
          <p:nvPr>
            <p:ph type="title"/>
          </p:nvPr>
        </p:nvSpPr>
        <p:spPr>
          <a:xfrm>
            <a:off x="371475" y="359944"/>
            <a:ext cx="11642725" cy="1021181"/>
          </a:xfrm>
        </p:spPr>
        <p:txBody>
          <a:bodyPr>
            <a:normAutofit/>
          </a:bodyPr>
          <a:lstStyle/>
          <a:p>
            <a:r>
              <a:rPr lang="en-US" dirty="0"/>
              <a:t>Immediate payback not exclusive to ‘performance’ media</a:t>
            </a:r>
            <a:endParaRPr lang="en-GB" dirty="0"/>
          </a:p>
        </p:txBody>
      </p:sp>
      <p:sp>
        <p:nvSpPr>
          <p:cNvPr id="3" name="Text Placeholder 2">
            <a:extLst>
              <a:ext uri="{FF2B5EF4-FFF2-40B4-BE49-F238E27FC236}">
                <a16:creationId xmlns:a16="http://schemas.microsoft.com/office/drawing/2014/main" id="{C32A1A56-63F4-B564-FCD6-6E8E89F799A1}"/>
              </a:ext>
            </a:extLst>
          </p:cNvPr>
          <p:cNvSpPr>
            <a:spLocks noGrp="1"/>
          </p:cNvSpPr>
          <p:nvPr>
            <p:ph type="body" sz="quarter" idx="15"/>
          </p:nvPr>
        </p:nvSpPr>
        <p:spPr>
          <a:xfrm>
            <a:off x="377757" y="5365115"/>
            <a:ext cx="11334817" cy="304800"/>
          </a:xfrm>
        </p:spPr>
        <p:txBody>
          <a:bodyPr/>
          <a:lstStyle/>
          <a:p>
            <a:pPr>
              <a:spcBef>
                <a:spcPts val="0"/>
              </a:spcBef>
            </a:pPr>
            <a:r>
              <a:rPr lang="en-US" dirty="0"/>
              <a:t>Source: Profit Ability 2, April 2024 – Short term benchmarks: Ebiquity, EssenceMediacom, Gain Theory, Mindshare, Wavemaker UK.</a:t>
            </a:r>
          </a:p>
          <a:p>
            <a:pPr>
              <a:spcBef>
                <a:spcPts val="0"/>
              </a:spcBef>
            </a:pPr>
            <a:r>
              <a:rPr lang="en-US" dirty="0"/>
              <a:t>Immediate contribution = the same week of advertising exposure</a:t>
            </a:r>
          </a:p>
        </p:txBody>
      </p:sp>
      <p:graphicFrame>
        <p:nvGraphicFramePr>
          <p:cNvPr id="4" name="Chart 3">
            <a:extLst>
              <a:ext uri="{FF2B5EF4-FFF2-40B4-BE49-F238E27FC236}">
                <a16:creationId xmlns:a16="http://schemas.microsoft.com/office/drawing/2014/main" id="{2EB17024-5772-DCDF-33BB-B5EC2F387481}"/>
              </a:ext>
            </a:extLst>
          </p:cNvPr>
          <p:cNvGraphicFramePr/>
          <p:nvPr/>
        </p:nvGraphicFramePr>
        <p:xfrm>
          <a:off x="1080000" y="1382400"/>
          <a:ext cx="9928800" cy="364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280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847</Words>
  <Application>Microsoft Office PowerPoint</Application>
  <PresentationFormat>Widescreen</PresentationFormat>
  <Paragraphs>55</Paragraphs>
  <Slides>5</Slides>
  <Notes>5</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vt:i4>
      </vt:variant>
    </vt:vector>
  </HeadingPairs>
  <TitlesOfParts>
    <vt:vector size="15" baseType="lpstr">
      <vt:lpstr>Aptos</vt:lpstr>
      <vt:lpstr>Arial</vt:lpstr>
      <vt:lpstr>Calibri</vt:lpstr>
      <vt:lpstr>Century Gothic</vt:lpstr>
      <vt:lpstr>Poppins Light</vt:lpstr>
      <vt:lpstr>proxima-nova</vt:lpstr>
      <vt:lpstr>Thinkbox</vt:lpstr>
      <vt:lpstr>15_Thinkbox</vt:lpstr>
      <vt:lpstr>7_Thinkbox</vt:lpstr>
      <vt:lpstr>1_Thinkbox</vt:lpstr>
      <vt:lpstr>Online born business sector is the largest investor in TV</vt:lpstr>
      <vt:lpstr>TV is the biggest single source of website traffic</vt:lpstr>
      <vt:lpstr>TV drives (lower cost) brand search</vt:lpstr>
      <vt:lpstr>When TV is on air, digital channel performance is uplifted by 13.7%</vt:lpstr>
      <vt:lpstr>Immediate payback not exclusive to ‘performance’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12</cp:revision>
  <dcterms:created xsi:type="dcterms:W3CDTF">2022-09-07T13:35:48Z</dcterms:created>
  <dcterms:modified xsi:type="dcterms:W3CDTF">2026-04-15T15:40:35Z</dcterms:modified>
</cp:coreProperties>
</file>