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310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B7979A-A4D1-4CE2-B215-CDE149A615DC}" v="7" dt="2026-08-26T09:05:22.9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24818" autoAdjust="0"/>
  </p:normalViewPr>
  <p:slideViewPr>
    <p:cSldViewPr snapToGrid="0">
      <p:cViewPr varScale="1">
        <p:scale>
          <a:sx n="18" d="100"/>
          <a:sy n="18" d="100"/>
        </p:scale>
        <p:origin x="2536" y="32"/>
      </p:cViewPr>
      <p:guideLst/>
    </p:cSldViewPr>
  </p:slideViewPr>
  <p:notesTextViewPr>
    <p:cViewPr>
      <p:scale>
        <a:sx n="1" d="1"/>
        <a:sy n="1" d="1"/>
      </p:scale>
      <p:origin x="0" y="-1924"/>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y Ward Masters" userId="b1ac75e6-209b-402f-9966-b841aec315d0" providerId="ADAL" clId="{EA65B2F7-BA76-4458-8988-4059F4782835}"/>
    <pc:docChg chg="modSld">
      <pc:chgData name="Harry Ward Masters" userId="b1ac75e6-209b-402f-9966-b841aec315d0" providerId="ADAL" clId="{EA65B2F7-BA76-4458-8988-4059F4782835}" dt="2026-08-26T09:04:55.556" v="5"/>
      <pc:docMkLst>
        <pc:docMk/>
      </pc:docMkLst>
      <pc:sldChg chg="delSp modSp">
        <pc:chgData name="Harry Ward Masters" userId="b1ac75e6-209b-402f-9966-b841aec315d0" providerId="ADAL" clId="{EA65B2F7-BA76-4458-8988-4059F4782835}" dt="2026-08-26T09:04:55.556" v="5"/>
        <pc:sldMkLst>
          <pc:docMk/>
          <pc:sldMk cId="2889476718" sldId="3106"/>
        </pc:sldMkLst>
        <pc:spChg chg="mod">
          <ac:chgData name="Harry Ward Masters" userId="b1ac75e6-209b-402f-9966-b841aec315d0" providerId="ADAL" clId="{EA65B2F7-BA76-4458-8988-4059F4782835}" dt="2026-08-26T09:04:55.556" v="5"/>
          <ac:spMkLst>
            <pc:docMk/>
            <pc:sldMk cId="2889476718" sldId="3106"/>
            <ac:spMk id="11" creationId="{CF0BE58F-C5A2-63CF-5E9C-828548CC96BD}"/>
          </ac:spMkLst>
        </pc:spChg>
        <pc:picChg chg="del">
          <ac:chgData name="Harry Ward Masters" userId="b1ac75e6-209b-402f-9966-b841aec315d0" providerId="ADAL" clId="{EA65B2F7-BA76-4458-8988-4059F4782835}" dt="2026-08-26T09:00:27.049" v="0" actId="478"/>
          <ac:picMkLst>
            <pc:docMk/>
            <pc:sldMk cId="2889476718" sldId="3106"/>
            <ac:picMk id="4" creationId="{DB43A1C5-4955-77CA-C1F6-6330A3104733}"/>
          </ac:picMkLst>
        </pc:picChg>
        <pc:picChg chg="del">
          <ac:chgData name="Harry Ward Masters" userId="b1ac75e6-209b-402f-9966-b841aec315d0" providerId="ADAL" clId="{EA65B2F7-BA76-4458-8988-4059F4782835}" dt="2026-08-26T09:00:27.049" v="0" actId="478"/>
          <ac:picMkLst>
            <pc:docMk/>
            <pc:sldMk cId="2889476718" sldId="3106"/>
            <ac:picMk id="7" creationId="{822FBE5F-5726-259A-E3F5-B1FF941643D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5B6A22-EF1C-41DF-99AE-74E280B46008}" type="datetimeFigureOut">
              <a:rPr lang="en-GB" smtClean="0"/>
              <a:t>26/08/2026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4F2ED6-C14B-487E-8DB0-094FF79BFCED}" type="slidenum">
              <a:rPr lang="en-GB" smtClean="0"/>
              <a:t>‹#›</a:t>
            </a:fld>
            <a:endParaRPr lang="en-GB"/>
          </a:p>
        </p:txBody>
      </p:sp>
    </p:spTree>
    <p:extLst>
      <p:ext uri="{BB962C8B-B14F-4D97-AF65-F5344CB8AC3E}">
        <p14:creationId xmlns:p14="http://schemas.microsoft.com/office/powerpoint/2010/main" val="986111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Key Points</a:t>
            </a:r>
            <a:r>
              <a:rPr lang="en-GB" sz="1200" i="1" kern="1200" dirty="0">
                <a:solidFill>
                  <a:schemeClr val="tx1"/>
                </a:solidFill>
                <a:effectLst/>
                <a:latin typeface="+mn-lt"/>
                <a:ea typeface="+mn-ea"/>
                <a:cs typeface="+mn-cs"/>
              </a:rPr>
              <a:t>						</a:t>
            </a:r>
            <a:r>
              <a:rPr lang="en-GB" sz="1200" b="1" u="sng"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Chinese auto brand JAECOO were looking to launch in the UK market in early 2025. Parent company Chery Group are China’s biggest vehicle exporter, with 15 million sold globally, but JAECOO hadn’t sold a car in the UK yet. They tasked media agency, Wavemaker, with growing awareness, trust and consideration for the brand.</a:t>
            </a:r>
          </a:p>
          <a:p>
            <a:pPr lvl="0"/>
            <a:r>
              <a:rPr lang="en-GB" sz="1200" kern="1200" dirty="0">
                <a:solidFill>
                  <a:schemeClr val="tx1"/>
                </a:solidFill>
                <a:effectLst/>
                <a:latin typeface="+mn-lt"/>
                <a:ea typeface="+mn-ea"/>
                <a:cs typeface="+mn-cs"/>
              </a:rPr>
              <a:t>After leveraging Thinkbox research to highlight TV as the lead channel</a:t>
            </a:r>
            <a:r>
              <a:rPr lang="en-GB" sz="1200" strike="sngStrike"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 JAECOO engineered ubiquity and showed up in 7 of the top 10 programmes across 2 weeks, with live sport helping to reach 39% of all adults in the UK.</a:t>
            </a:r>
          </a:p>
          <a:p>
            <a:pPr lvl="0"/>
            <a:r>
              <a:rPr lang="en-GB" sz="1200" kern="1200" dirty="0">
                <a:solidFill>
                  <a:schemeClr val="tx1"/>
                </a:solidFill>
                <a:effectLst/>
                <a:latin typeface="+mn-lt"/>
                <a:ea typeface="+mn-ea"/>
                <a:cs typeface="+mn-cs"/>
              </a:rPr>
              <a:t>Awareness grew by 240% in just 5 months, delivered a 174% uplift in search activity and ultimately became the number 1 selling car brand in the UK in January 2026.</a:t>
            </a:r>
          </a:p>
          <a:p>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The Challenge</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Early in 2025, Chinese car maker Chery Group launched JAECOO, a cutting-edge hybrid SUV brand, into the UK’s challenging automotive market, a market littered with failed brands. Despite Chery Group being China’s biggest vehicle exporter with 15 million cars sold globally, JAECOO had no established presence in the UK market. With massive competitors dominating mental availability and share of voice, JAECOO were facing a formidable challenge.</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As a result, JAECOO tasked media agency Wavemaker with a clear set of objectives. The campaign would need to establish rapid credibility and trust, grow awareness to secure consideration and finally, make JAECOO feel like an established, trusted presence right from launch.</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The TV Solution</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In the eyes of Wavemaker, TV’s role in driving business results was so strong that it was always going to be the lead channel for the campaign. By leveraging ‘</a:t>
            </a:r>
            <a:r>
              <a:rPr lang="en-GB" sz="1200" b="0" kern="1200" dirty="0" err="1">
                <a:solidFill>
                  <a:schemeClr val="tx1"/>
                </a:solidFill>
                <a:effectLst/>
                <a:latin typeface="+mn-lt"/>
                <a:ea typeface="+mn-ea"/>
                <a:cs typeface="+mn-cs"/>
              </a:rPr>
              <a:t>Adnormal</a:t>
            </a:r>
            <a:r>
              <a:rPr lang="en-GB" sz="1200" b="0" kern="1200" dirty="0">
                <a:solidFill>
                  <a:schemeClr val="tx1"/>
                </a:solidFill>
                <a:effectLst/>
                <a:latin typeface="+mn-lt"/>
                <a:ea typeface="+mn-ea"/>
                <a:cs typeface="+mn-cs"/>
              </a:rPr>
              <a:t> Behaviour’ research from Thinkbox, Wavemaker were able to showcase that TV would build trust, a critical element for business success. </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Along with this, TV would drive a long-term ROI, as shown with Profitability 2. And ‘Staying Power’ showed that TV delivered the weakest decay in purchase intent, a key consideration as JAECOO didn’t have the budget for an always-on approach.</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With a lead channel firmly cemented, Wavemaker needed to overcome the fact that the key primer for the automotive market was ‘seeing the car on the road’, something that JAECOO wouldn’t be able to overcome as they hadn’t sold any cars yet. </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The brand couldn’t wait for JAECOO to be seen on the road; they needed to engineer a way for the car to be seen. That idea delivered the key strategic approach, making the brand ubiquitous and making the brand feel like it had always been there. </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They defined their bullseye audience as ‘Hunters’, a group likely to be in the market for a new car in the next two years, who were upmarket, young and risk-taking individuals. </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Delivering mass reach to the audience would be key to success. Wavemakers aimed to make JAECOO feel like it had always been there by making the communication simple and unmissable.</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The Plan</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With an approach in place, Wavemaker put its plan into action. This work started with Wavemaker spotting that they could reach a high level of the target ‘Hunters’ audience by focusing on the audience's favourite shows, which fell between Friday and Sunday. As a result of this, Wavemaker focused 96% of its linear airtime across two key long weekends. This ensured JAECOO showed up in 7 out of the 10 top-rated programmes for the target audience in February, showing up in big hitters like The 1% Club, Gogglebox, Love Island: All Stars and The Great Pottery Throw Down, presenting the challenger autos brand as a market leader across the two key weekends. </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To make the brand truly unmissable for the Hunters audience, JAECOO leveraged their held association with former England rugby captain, Chris Robshaw and global sponsorship of Investec Champions Cup Rugby by continuing their associations with live sport. This saw JAECOO capitalising on the Six Nations coinciding with the February launch. Wavemaker ensured they aligned active weekends with ITV’s coverage of the Six Nations. The link with live sport was extended into other sports as well, with spots in the Super Bowl, cricket and major football fixtures like the FA Cup. This immersive approach, which, coupled with the emotive creative, allowed viewers, in the eyes of Wavemaker, to feel the car within the adrenaline-fuelled nature of the live sport content.</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While linear TV drove national fame for JAECOO, Wavemaker leveraged BVOD to create a local impact and drive conversion. BVOD was deployed at a local level using geo-targeting. The bullseye Hunters</a:t>
            </a:r>
            <a:r>
              <a:rPr lang="en-GB" sz="1200" b="0" strike="sngStrike" kern="1200" dirty="0">
                <a:solidFill>
                  <a:schemeClr val="tx1"/>
                </a:solidFill>
                <a:effectLst/>
                <a:latin typeface="+mn-lt"/>
                <a:ea typeface="+mn-ea"/>
                <a:cs typeface="+mn-cs"/>
              </a:rPr>
              <a:t>' </a:t>
            </a:r>
            <a:r>
              <a:rPr lang="en-GB" sz="1200" b="0" kern="1200" dirty="0">
                <a:solidFill>
                  <a:schemeClr val="tx1"/>
                </a:solidFill>
                <a:effectLst/>
                <a:latin typeface="+mn-lt"/>
                <a:ea typeface="+mn-ea"/>
                <a:cs typeface="+mn-cs"/>
              </a:rPr>
              <a:t>audience was targeted within a 45-minute drive time of each of the dealerships. With only 71 national dealerships across the country at launch, Wavemaker continually tweaked its targets whenever a new dealership opened up, reaching 101 by the end of the year. This targeted BVOD approach further leaned into the engineered ubiquity that JAECOO were aiming for, ensuring increased exposure to the audiences most likely to convert in key locations.</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Results</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The campaign was a huge success for JAECOO. Across just 2 weekends, the campaign reached 39% of the target audience, and in just 5 months, awareness grew by a massive 240%, the highest in the category. </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This jump in awareness drove action in search, with the brand seeing a massive 177% increase in search activity on the days when the campaign was live. Search and awareness spikes, in turn, led to business results with  Chery Group’s market share hitting 4% in under 12 months, something that took competitor Hyundai 40 years to reach and Tesla 10 years. </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Ultimately, by January 2026, JAECOO became the number 1 selling retail car brand in the UK, making it the fastest growing car brand of the past decade. </a:t>
            </a:r>
            <a:r>
              <a:rPr lang="en-GB" sz="1200" b="0" kern="1200">
                <a:solidFill>
                  <a:schemeClr val="tx1"/>
                </a:solidFill>
                <a:effectLst/>
                <a:latin typeface="+mn-lt"/>
                <a:ea typeface="+mn-ea"/>
                <a:cs typeface="+mn-cs"/>
              </a:rPr>
              <a:t>The campaign won Best TV Newcomer at the TV Planning Awards 2026. </a:t>
            </a:r>
            <a:endParaRPr lang="en-GB" sz="1200" kern="120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DFD36-33EA-4DB4-B32D-6EBE0B1D449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61461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58588" y="1292694"/>
            <a:ext cx="5298141" cy="2411176"/>
          </a:xfrm>
        </p:spPr>
        <p:txBody>
          <a:bodyPr anchor="t">
            <a:normAutofit/>
          </a:bodyPr>
          <a:lstStyle>
            <a:lvl1pPr algn="l">
              <a:defRPr sz="4000" b="1">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26/08/2026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dirty="0"/>
              <a:t>EDIT MASTER TEXT STYLES</a:t>
            </a:r>
          </a:p>
        </p:txBody>
      </p:sp>
      <p:sp>
        <p:nvSpPr>
          <p:cNvPr id="7" name="Text Placeholder 6">
            <a:extLst>
              <a:ext uri="{FF2B5EF4-FFF2-40B4-BE49-F238E27FC236}">
                <a16:creationId xmlns:a16="http://schemas.microsoft.com/office/drawing/2014/main" id="{77FD7B46-C0E5-4A41-9337-30B99A971FC8}"/>
              </a:ext>
            </a:extLst>
          </p:cNvPr>
          <p:cNvSpPr>
            <a:spLocks noGrp="1"/>
          </p:cNvSpPr>
          <p:nvPr>
            <p:ph type="body" sz="quarter" idx="16"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a:t>
            </a:r>
            <a:endParaRPr lang="en-GB" dirty="0"/>
          </a:p>
        </p:txBody>
      </p:sp>
    </p:spTree>
    <p:custDataLst>
      <p:tags r:id="rId1"/>
    </p:custDataLst>
    <p:extLst>
      <p:ext uri="{BB962C8B-B14F-4D97-AF65-F5344CB8AC3E}">
        <p14:creationId xmlns:p14="http://schemas.microsoft.com/office/powerpoint/2010/main" val="154943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26/08/2026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434136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26/08/2026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2512923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475" y="359944"/>
            <a:ext cx="11341099" cy="1021181"/>
          </a:xfrm>
        </p:spPr>
        <p:txBody>
          <a:bodyPr/>
          <a:lstStyle>
            <a:lvl1pPr>
              <a:defRPr/>
            </a:lvl1pPr>
          </a:lstStyle>
          <a:p>
            <a:r>
              <a:rPr lang="en-US" dirty="0"/>
              <a:t>Click to edit </a:t>
            </a:r>
            <a:br>
              <a:rPr lang="en-US" dirty="0"/>
            </a:br>
            <a:r>
              <a:rPr lang="en-US" dirty="0"/>
              <a:t>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26/08/2026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614207"/>
            <a:ext cx="1129603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8" name="Straight Connector 7"/>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433723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26/08/2026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614207"/>
            <a:ext cx="556260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8" name="Straight Connector 7"/>
          <p:cNvCxnSpPr/>
          <p:nvPr userDrawn="1"/>
        </p:nvCxnSpPr>
        <p:spPr>
          <a:xfrm>
            <a:off x="479425"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a:spLocks noGrp="1"/>
          </p:cNvSpPr>
          <p:nvPr>
            <p:ph sz="quarter" idx="16"/>
          </p:nvPr>
        </p:nvSpPr>
        <p:spPr>
          <a:xfrm>
            <a:off x="6096000" y="1614207"/>
            <a:ext cx="556260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2" name="Straight Connector 11"/>
          <p:cNvCxnSpPr/>
          <p:nvPr userDrawn="1"/>
        </p:nvCxnSpPr>
        <p:spPr>
          <a:xfrm>
            <a:off x="6196283"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317001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graph">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272054" y="359945"/>
            <a:ext cx="5594826" cy="51975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26/08/2026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3"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4294679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26/08/2026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3093638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26/08/2026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6"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427335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22" name="Straight Connector 21"/>
          <p:cNvCxnSpPr/>
          <p:nvPr userDrawn="1"/>
        </p:nvCxnSpPr>
        <p:spPr>
          <a:xfrm>
            <a:off x="806728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8">
            <a:extLst>
              <a:ext uri="{FF2B5EF4-FFF2-40B4-BE49-F238E27FC236}">
                <a16:creationId xmlns:a16="http://schemas.microsoft.com/office/drawing/2014/main" id="{8DFCE19A-1050-41D6-952B-88D1EA6241CC}"/>
              </a:ext>
            </a:extLst>
          </p:cNvPr>
          <p:cNvSpPr>
            <a:spLocks noGrp="1"/>
          </p:cNvSpPr>
          <p:nvPr>
            <p:ph type="pic" sz="quarter" idx="14"/>
          </p:nvPr>
        </p:nvSpPr>
        <p:spPr>
          <a:xfrm>
            <a:off x="4273355" y="1428749"/>
            <a:ext cx="3645289" cy="2106775"/>
          </a:xfrm>
          <a:prstGeom prst="rect">
            <a:avLst/>
          </a:prstGeom>
          <a:solidFill>
            <a:schemeClr val="bg1">
              <a:lumMod val="85000"/>
            </a:schemeClr>
          </a:solidFill>
        </p:spPr>
        <p:txBody>
          <a:bodyPr/>
          <a:lstStyle/>
          <a:p>
            <a:endParaRPr lang="en-GB" dirty="0"/>
          </a:p>
        </p:txBody>
      </p:sp>
      <p:sp>
        <p:nvSpPr>
          <p:cNvPr id="28" name="Picture Placeholder 8">
            <a:extLst>
              <a:ext uri="{FF2B5EF4-FFF2-40B4-BE49-F238E27FC236}">
                <a16:creationId xmlns:a16="http://schemas.microsoft.com/office/drawing/2014/main" id="{474332AB-8E82-4D2C-A077-AD78447B3B65}"/>
              </a:ext>
            </a:extLst>
          </p:cNvPr>
          <p:cNvSpPr>
            <a:spLocks noGrp="1"/>
          </p:cNvSpPr>
          <p:nvPr>
            <p:ph type="pic" sz="quarter" idx="15"/>
          </p:nvPr>
        </p:nvSpPr>
        <p:spPr>
          <a:xfrm>
            <a:off x="8067285" y="1428749"/>
            <a:ext cx="3645289" cy="2106775"/>
          </a:xfrm>
          <a:prstGeom prst="rect">
            <a:avLst/>
          </a:prstGeom>
          <a:solidFill>
            <a:schemeClr val="bg1">
              <a:lumMod val="85000"/>
            </a:schemeClr>
          </a:solidFill>
        </p:spPr>
        <p:txBody>
          <a:bodyPr/>
          <a:lstStyle/>
          <a:p>
            <a:endParaRPr lang="en-GB" dirty="0"/>
          </a:p>
        </p:txBody>
      </p:sp>
      <p:sp>
        <p:nvSpPr>
          <p:cNvPr id="29" name="Picture Placeholder 8">
            <a:extLst>
              <a:ext uri="{FF2B5EF4-FFF2-40B4-BE49-F238E27FC236}">
                <a16:creationId xmlns:a16="http://schemas.microsoft.com/office/drawing/2014/main" id="{44395837-4037-4FBC-A80F-2DFA7942FF5A}"/>
              </a:ext>
            </a:extLst>
          </p:cNvPr>
          <p:cNvSpPr>
            <a:spLocks noGrp="1"/>
          </p:cNvSpPr>
          <p:nvPr>
            <p:ph type="pic" sz="quarter" idx="22"/>
          </p:nvPr>
        </p:nvSpPr>
        <p:spPr>
          <a:xfrm>
            <a:off x="479425" y="1428749"/>
            <a:ext cx="3645289" cy="2106775"/>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1157552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26/08/2026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2792238"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7"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3337118"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3330340"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6184644"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22" name="Straight Connector 21"/>
          <p:cNvCxnSpPr/>
          <p:nvPr userDrawn="1"/>
        </p:nvCxnSpPr>
        <p:spPr>
          <a:xfrm>
            <a:off x="6181255"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16">
            <a:extLst>
              <a:ext uri="{FF2B5EF4-FFF2-40B4-BE49-F238E27FC236}">
                <a16:creationId xmlns:a16="http://schemas.microsoft.com/office/drawing/2014/main" id="{CCB00622-CF55-4D6B-A1E3-FEDA9C507933}"/>
              </a:ext>
            </a:extLst>
          </p:cNvPr>
          <p:cNvSpPr>
            <a:spLocks noGrp="1"/>
          </p:cNvSpPr>
          <p:nvPr>
            <p:ph type="pic" sz="quarter" idx="23"/>
          </p:nvPr>
        </p:nvSpPr>
        <p:spPr>
          <a:xfrm>
            <a:off x="479425" y="1428750"/>
            <a:ext cx="2680405" cy="2106774"/>
          </a:xfrm>
          <a:solidFill>
            <a:schemeClr val="bg1">
              <a:lumMod val="85000"/>
            </a:schemeClr>
          </a:solidFill>
        </p:spPr>
        <p:txBody>
          <a:bodyPr/>
          <a:lstStyle/>
          <a:p>
            <a:endParaRPr lang="en-GB" dirty="0"/>
          </a:p>
        </p:txBody>
      </p:sp>
      <p:sp>
        <p:nvSpPr>
          <p:cNvPr id="28" name="Picture Placeholder 16">
            <a:extLst>
              <a:ext uri="{FF2B5EF4-FFF2-40B4-BE49-F238E27FC236}">
                <a16:creationId xmlns:a16="http://schemas.microsoft.com/office/drawing/2014/main" id="{2B88D738-52E2-4893-86C8-E779DC5CA1A3}"/>
              </a:ext>
            </a:extLst>
          </p:cNvPr>
          <p:cNvSpPr>
            <a:spLocks noGrp="1"/>
          </p:cNvSpPr>
          <p:nvPr>
            <p:ph type="pic" sz="quarter" idx="24"/>
          </p:nvPr>
        </p:nvSpPr>
        <p:spPr>
          <a:xfrm>
            <a:off x="3330340" y="1428750"/>
            <a:ext cx="2680405" cy="2106774"/>
          </a:xfrm>
          <a:solidFill>
            <a:schemeClr val="bg1">
              <a:lumMod val="85000"/>
            </a:schemeClr>
          </a:solidFill>
        </p:spPr>
        <p:txBody>
          <a:bodyPr/>
          <a:lstStyle/>
          <a:p>
            <a:endParaRPr lang="en-GB"/>
          </a:p>
        </p:txBody>
      </p:sp>
      <p:sp>
        <p:nvSpPr>
          <p:cNvPr id="29" name="Picture Placeholder 16">
            <a:extLst>
              <a:ext uri="{FF2B5EF4-FFF2-40B4-BE49-F238E27FC236}">
                <a16:creationId xmlns:a16="http://schemas.microsoft.com/office/drawing/2014/main" id="{796217F8-03C9-4D68-93B3-20FA2E83EE1B}"/>
              </a:ext>
            </a:extLst>
          </p:cNvPr>
          <p:cNvSpPr>
            <a:spLocks noGrp="1"/>
          </p:cNvSpPr>
          <p:nvPr>
            <p:ph type="pic" sz="quarter" idx="25"/>
          </p:nvPr>
        </p:nvSpPr>
        <p:spPr>
          <a:xfrm>
            <a:off x="6181255" y="1428750"/>
            <a:ext cx="2680405" cy="2106774"/>
          </a:xfrm>
          <a:solidFill>
            <a:schemeClr val="bg1">
              <a:lumMod val="85000"/>
            </a:schemeClr>
          </a:solidFill>
        </p:spPr>
        <p:txBody>
          <a:bodyPr/>
          <a:lstStyle/>
          <a:p>
            <a:endParaRPr lang="en-GB" dirty="0"/>
          </a:p>
        </p:txBody>
      </p:sp>
      <p:sp>
        <p:nvSpPr>
          <p:cNvPr id="30" name="Picture Placeholder 16">
            <a:extLst>
              <a:ext uri="{FF2B5EF4-FFF2-40B4-BE49-F238E27FC236}">
                <a16:creationId xmlns:a16="http://schemas.microsoft.com/office/drawing/2014/main" id="{2723B1CA-8DFB-497B-9F08-8CA0C90D7E3E}"/>
              </a:ext>
            </a:extLst>
          </p:cNvPr>
          <p:cNvSpPr>
            <a:spLocks noGrp="1"/>
          </p:cNvSpPr>
          <p:nvPr>
            <p:ph type="pic" sz="quarter" idx="26"/>
          </p:nvPr>
        </p:nvSpPr>
        <p:spPr>
          <a:xfrm>
            <a:off x="9032169" y="1428750"/>
            <a:ext cx="2680405" cy="2106774"/>
          </a:xfrm>
          <a:solidFill>
            <a:schemeClr val="bg1">
              <a:lumMod val="85000"/>
            </a:schemeClr>
          </a:solidFill>
        </p:spPr>
        <p:txBody>
          <a:bodyPr/>
          <a:lstStyle/>
          <a:p>
            <a:endParaRPr lang="en-GB" dirty="0"/>
          </a:p>
        </p:txBody>
      </p:sp>
      <p:cxnSp>
        <p:nvCxnSpPr>
          <p:cNvPr id="31" name="Straight Connector 30">
            <a:extLst>
              <a:ext uri="{FF2B5EF4-FFF2-40B4-BE49-F238E27FC236}">
                <a16:creationId xmlns:a16="http://schemas.microsoft.com/office/drawing/2014/main" id="{B54C563D-6383-41D0-9D47-C959095D88EA}"/>
              </a:ext>
            </a:extLst>
          </p:cNvPr>
          <p:cNvCxnSpPr/>
          <p:nvPr userDrawn="1"/>
        </p:nvCxnSpPr>
        <p:spPr>
          <a:xfrm>
            <a:off x="9030574"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2" name="Text Placeholder 6">
            <a:extLst>
              <a:ext uri="{FF2B5EF4-FFF2-40B4-BE49-F238E27FC236}">
                <a16:creationId xmlns:a16="http://schemas.microsoft.com/office/drawing/2014/main" id="{334F0F9F-7167-4551-BFAC-B216392DF765}"/>
              </a:ext>
            </a:extLst>
          </p:cNvPr>
          <p:cNvSpPr>
            <a:spLocks noGrp="1"/>
          </p:cNvSpPr>
          <p:nvPr>
            <p:ph type="body" sz="quarter" idx="27"/>
          </p:nvPr>
        </p:nvSpPr>
        <p:spPr>
          <a:xfrm>
            <a:off x="9032170"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custDataLst>
      <p:tags r:id="rId1"/>
    </p:custDataLst>
    <p:extLst>
      <p:ext uri="{BB962C8B-B14F-4D97-AF65-F5344CB8AC3E}">
        <p14:creationId xmlns:p14="http://schemas.microsoft.com/office/powerpoint/2010/main" val="582851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26/08/2026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17" name="Picture Placeholder 16"/>
          <p:cNvSpPr>
            <a:spLocks noGrp="1"/>
          </p:cNvSpPr>
          <p:nvPr>
            <p:ph type="pic" sz="quarter" idx="19"/>
          </p:nvPr>
        </p:nvSpPr>
        <p:spPr>
          <a:xfrm>
            <a:off x="479425" y="1428750"/>
            <a:ext cx="2680405" cy="3836988"/>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3330340" y="1428750"/>
            <a:ext cx="2680405" cy="3836988"/>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6181255" y="1428750"/>
            <a:ext cx="2680405" cy="3836988"/>
          </a:xfrm>
          <a:solidFill>
            <a:schemeClr val="bg1">
              <a:lumMod val="85000"/>
            </a:schemeClr>
          </a:solidFill>
        </p:spPr>
        <p:txBody>
          <a:bodyPr/>
          <a:lstStyle/>
          <a:p>
            <a:endParaRPr lang="en-GB" dirty="0"/>
          </a:p>
        </p:txBody>
      </p:sp>
      <p:sp>
        <p:nvSpPr>
          <p:cNvPr id="18" name="Picture Placeholder 16"/>
          <p:cNvSpPr>
            <a:spLocks noGrp="1"/>
          </p:cNvSpPr>
          <p:nvPr>
            <p:ph type="pic" sz="quarter" idx="22"/>
          </p:nvPr>
        </p:nvSpPr>
        <p:spPr>
          <a:xfrm>
            <a:off x="9032169" y="1428750"/>
            <a:ext cx="2680405" cy="3836988"/>
          </a:xfr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2861371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mp;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26/08/2026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5369668" y="1428750"/>
            <a:ext cx="6342907" cy="3836988"/>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967830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26/08/2026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5442018"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endParaRPr lang="en-GB" dirty="0"/>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3086203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mp; fou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26/08/2026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a:extLst>
              <a:ext uri="{FF2B5EF4-FFF2-40B4-BE49-F238E27FC236}">
                <a16:creationId xmlns:a16="http://schemas.microsoft.com/office/drawing/2014/main" id="{C83E0A7E-A4E1-41C3-86F6-B6D82D556557}"/>
              </a:ext>
            </a:extLst>
          </p:cNvPr>
          <p:cNvSpPr>
            <a:spLocks noGrp="1"/>
          </p:cNvSpPr>
          <p:nvPr>
            <p:ph type="pic" sz="quarter" idx="14"/>
          </p:nvPr>
        </p:nvSpPr>
        <p:spPr>
          <a:xfrm>
            <a:off x="4930580" y="1428750"/>
            <a:ext cx="3318069" cy="1853970"/>
          </a:xfrm>
          <a:prstGeom prst="rect">
            <a:avLst/>
          </a:prstGeom>
          <a:solidFill>
            <a:schemeClr val="bg1">
              <a:lumMod val="85000"/>
            </a:schemeClr>
          </a:solidFill>
        </p:spPr>
        <p:txBody>
          <a:bodyPr/>
          <a:lstStyle/>
          <a:p>
            <a:endParaRPr lang="en-GB" dirty="0"/>
          </a:p>
        </p:txBody>
      </p:sp>
      <p:sp>
        <p:nvSpPr>
          <p:cNvPr id="19" name="Picture Placeholder 8">
            <a:extLst>
              <a:ext uri="{FF2B5EF4-FFF2-40B4-BE49-F238E27FC236}">
                <a16:creationId xmlns:a16="http://schemas.microsoft.com/office/drawing/2014/main" id="{2E7303BD-8C87-4547-94CC-49DD3934C1D4}"/>
              </a:ext>
            </a:extLst>
          </p:cNvPr>
          <p:cNvSpPr>
            <a:spLocks noGrp="1"/>
          </p:cNvSpPr>
          <p:nvPr>
            <p:ph type="pic" sz="quarter" idx="15"/>
          </p:nvPr>
        </p:nvSpPr>
        <p:spPr>
          <a:xfrm>
            <a:off x="8394505" y="1428750"/>
            <a:ext cx="3318069" cy="1853970"/>
          </a:xfrm>
          <a:prstGeom prst="rect">
            <a:avLst/>
          </a:prstGeom>
          <a:solidFill>
            <a:schemeClr val="bg1">
              <a:lumMod val="85000"/>
            </a:schemeClr>
          </a:solidFill>
        </p:spPr>
        <p:txBody>
          <a:bodyPr/>
          <a:lstStyle/>
          <a:p>
            <a:endParaRPr lang="en-GB" dirty="0"/>
          </a:p>
        </p:txBody>
      </p:sp>
      <p:sp>
        <p:nvSpPr>
          <p:cNvPr id="20" name="Picture Placeholder 8">
            <a:extLst>
              <a:ext uri="{FF2B5EF4-FFF2-40B4-BE49-F238E27FC236}">
                <a16:creationId xmlns:a16="http://schemas.microsoft.com/office/drawing/2014/main" id="{3F505454-5599-4E41-93B7-601ECB120810}"/>
              </a:ext>
            </a:extLst>
          </p:cNvPr>
          <p:cNvSpPr>
            <a:spLocks noGrp="1"/>
          </p:cNvSpPr>
          <p:nvPr>
            <p:ph type="pic" sz="quarter" idx="16"/>
          </p:nvPr>
        </p:nvSpPr>
        <p:spPr>
          <a:xfrm>
            <a:off x="8394505" y="3411769"/>
            <a:ext cx="3318069" cy="1853970"/>
          </a:xfrm>
          <a:prstGeom prst="rect">
            <a:avLst/>
          </a:prstGeom>
          <a:solidFill>
            <a:schemeClr val="bg1">
              <a:lumMod val="85000"/>
            </a:schemeClr>
          </a:solidFill>
        </p:spPr>
        <p:txBody>
          <a:bodyPr/>
          <a:lstStyle/>
          <a:p>
            <a:endParaRPr lang="en-GB" dirty="0"/>
          </a:p>
        </p:txBody>
      </p:sp>
      <p:sp>
        <p:nvSpPr>
          <p:cNvPr id="21" name="Picture Placeholder 8">
            <a:extLst>
              <a:ext uri="{FF2B5EF4-FFF2-40B4-BE49-F238E27FC236}">
                <a16:creationId xmlns:a16="http://schemas.microsoft.com/office/drawing/2014/main" id="{3189B23B-90CA-44D3-94DB-D124B4FC4F69}"/>
              </a:ext>
            </a:extLst>
          </p:cNvPr>
          <p:cNvSpPr>
            <a:spLocks noGrp="1"/>
          </p:cNvSpPr>
          <p:nvPr>
            <p:ph type="pic" sz="quarter" idx="17"/>
          </p:nvPr>
        </p:nvSpPr>
        <p:spPr>
          <a:xfrm>
            <a:off x="4930580" y="3411769"/>
            <a:ext cx="3318069" cy="1853970"/>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872371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428750"/>
            <a:ext cx="3645289" cy="1853970"/>
          </a:xfrm>
          <a:prstGeom prst="rect">
            <a:avLst/>
          </a:prstGeom>
          <a:solidFill>
            <a:schemeClr val="bg1">
              <a:lumMod val="85000"/>
            </a:schemeClr>
          </a:solidFill>
        </p:spPr>
        <p:txBody>
          <a:bodyPr/>
          <a:lstStyle/>
          <a:p>
            <a:endParaRPr lang="en-GB" dirty="0"/>
          </a:p>
        </p:txBody>
      </p:sp>
      <p:sp>
        <p:nvSpPr>
          <p:cNvPr id="12" name="Picture Placeholder 8"/>
          <p:cNvSpPr>
            <a:spLocks noGrp="1"/>
          </p:cNvSpPr>
          <p:nvPr>
            <p:ph type="pic" sz="quarter" idx="15"/>
          </p:nvPr>
        </p:nvSpPr>
        <p:spPr>
          <a:xfrm>
            <a:off x="8067285" y="1428750"/>
            <a:ext cx="3645289" cy="1853970"/>
          </a:xfrm>
          <a:prstGeom prst="rect">
            <a:avLst/>
          </a:prstGeom>
          <a:solidFill>
            <a:schemeClr val="bg1">
              <a:lumMod val="85000"/>
            </a:schemeClr>
          </a:solidFill>
        </p:spPr>
        <p:txBody>
          <a:bodyPr/>
          <a:lstStyle/>
          <a:p>
            <a:endParaRPr lang="en-GB" dirty="0"/>
          </a:p>
        </p:txBody>
      </p:sp>
      <p:sp>
        <p:nvSpPr>
          <p:cNvPr id="17" name="Picture Placeholder 8"/>
          <p:cNvSpPr>
            <a:spLocks noGrp="1"/>
          </p:cNvSpPr>
          <p:nvPr>
            <p:ph type="pic" sz="quarter" idx="19"/>
          </p:nvPr>
        </p:nvSpPr>
        <p:spPr>
          <a:xfrm>
            <a:off x="479425" y="1428750"/>
            <a:ext cx="3645289" cy="1853970"/>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26/08/2026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13" name="Picture Placeholder 8"/>
          <p:cNvSpPr>
            <a:spLocks noGrp="1"/>
          </p:cNvSpPr>
          <p:nvPr>
            <p:ph type="pic" sz="quarter" idx="16"/>
          </p:nvPr>
        </p:nvSpPr>
        <p:spPr>
          <a:xfrm>
            <a:off x="8067285" y="3411769"/>
            <a:ext cx="3645289" cy="1853970"/>
          </a:xfrm>
          <a:prstGeom prst="rect">
            <a:avLst/>
          </a:prstGeom>
          <a:solidFill>
            <a:schemeClr val="bg1">
              <a:lumMod val="85000"/>
            </a:schemeClr>
          </a:solidFill>
        </p:spPr>
        <p:txBody>
          <a:bodyPr/>
          <a:lstStyle/>
          <a:p>
            <a:endParaRPr lang="en-GB" dirty="0"/>
          </a:p>
        </p:txBody>
      </p:sp>
      <p:sp>
        <p:nvSpPr>
          <p:cNvPr id="14" name="Picture Placeholder 8"/>
          <p:cNvSpPr>
            <a:spLocks noGrp="1"/>
          </p:cNvSpPr>
          <p:nvPr>
            <p:ph type="pic" sz="quarter" idx="17"/>
          </p:nvPr>
        </p:nvSpPr>
        <p:spPr>
          <a:xfrm>
            <a:off x="4273355" y="3411769"/>
            <a:ext cx="3645289" cy="1853970"/>
          </a:xfrm>
          <a:prstGeom prst="rect">
            <a:avLst/>
          </a:prstGeom>
          <a:solidFill>
            <a:schemeClr val="bg1">
              <a:lumMod val="85000"/>
            </a:schemeClr>
          </a:solidFill>
        </p:spPr>
        <p:txBody>
          <a:bodyPr/>
          <a:lstStyle/>
          <a:p>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p:cNvSpPr>
            <a:spLocks noGrp="1"/>
          </p:cNvSpPr>
          <p:nvPr>
            <p:ph type="pic" sz="quarter" idx="20"/>
          </p:nvPr>
        </p:nvSpPr>
        <p:spPr>
          <a:xfrm>
            <a:off x="479425" y="3411769"/>
            <a:ext cx="3645289" cy="1853970"/>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2836297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61420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26/08/2026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2680785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Long title 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46822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930399"/>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26/08/2026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765002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ext in bubble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621221" y="651774"/>
            <a:ext cx="371414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621221" y="1614207"/>
            <a:ext cx="3714140" cy="4051479"/>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26/08/2026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654201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ey statistic">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377758" y="2033529"/>
            <a:ext cx="4368867" cy="305911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hasCustomPrompt="1"/>
          </p:nvPr>
        </p:nvSpPr>
        <p:spPr>
          <a:xfrm>
            <a:off x="371476" y="182083"/>
            <a:ext cx="4459604" cy="1745777"/>
          </a:xfrm>
        </p:spPr>
        <p:txBody>
          <a:bodyPr bIns="0">
            <a:noAutofit/>
          </a:bodyPr>
          <a:lstStyle>
            <a:lvl1pPr>
              <a:defRPr sz="12600" kern="5000" spc="-700" baseline="0"/>
            </a:lvl1pPr>
          </a:lstStyle>
          <a:p>
            <a:r>
              <a:rPr lang="en-US" dirty="0"/>
              <a:t>XXX%</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26/08/2026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9" y="5365115"/>
            <a:ext cx="11334816"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11" name="Straight Connector 10"/>
          <p:cNvCxnSpPr/>
          <p:nvPr userDrawn="1"/>
        </p:nvCxnSpPr>
        <p:spPr>
          <a:xfrm>
            <a:off x="479425" y="1874892"/>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47623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15:clr>
            <a:srgbClr val="FBAE40"/>
          </p15:clr>
        </p15:guide>
        <p15:guide id="3"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Screen Video - Option 1">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26/08/2026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6" name="Picture Placeholder 5"/>
          <p:cNvSpPr>
            <a:spLocks noGrp="1"/>
          </p:cNvSpPr>
          <p:nvPr>
            <p:ph type="pic" sz="quarter" idx="13"/>
          </p:nvPr>
        </p:nvSpPr>
        <p:spPr>
          <a:xfrm>
            <a:off x="0" y="0"/>
            <a:ext cx="12192000" cy="5939790"/>
          </a:xfr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2097263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x Video - Option 1">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79425" y="447473"/>
            <a:ext cx="5535613" cy="2435428"/>
          </a:xfrm>
          <a:solidFill>
            <a:schemeClr val="bg1">
              <a:lumMod val="85000"/>
            </a:schemeClr>
          </a:solidFill>
        </p:spPr>
        <p:txBody>
          <a:bodyPr/>
          <a:lstStyle/>
          <a:p>
            <a:endParaRPr lang="en-GB" dirty="0"/>
          </a:p>
        </p:txBody>
      </p:sp>
      <p:sp>
        <p:nvSpPr>
          <p:cNvPr id="17" name="Picture Placeholder 5"/>
          <p:cNvSpPr>
            <a:spLocks noGrp="1"/>
          </p:cNvSpPr>
          <p:nvPr>
            <p:ph type="pic" sz="quarter" idx="14"/>
          </p:nvPr>
        </p:nvSpPr>
        <p:spPr>
          <a:xfrm>
            <a:off x="6176962" y="447472"/>
            <a:ext cx="5535613" cy="2435428"/>
          </a:xfrm>
          <a:solidFill>
            <a:schemeClr val="bg1">
              <a:lumMod val="85000"/>
            </a:schemeClr>
          </a:solidFill>
        </p:spPr>
        <p:txBody>
          <a:bodyPr/>
          <a:lstStyle/>
          <a:p>
            <a:endParaRPr lang="en-GB" dirty="0"/>
          </a:p>
        </p:txBody>
      </p:sp>
      <p:sp>
        <p:nvSpPr>
          <p:cNvPr id="18" name="Picture Placeholder 5"/>
          <p:cNvSpPr>
            <a:spLocks noGrp="1"/>
          </p:cNvSpPr>
          <p:nvPr>
            <p:ph type="pic" sz="quarter" idx="15"/>
          </p:nvPr>
        </p:nvSpPr>
        <p:spPr>
          <a:xfrm>
            <a:off x="6177278" y="3063315"/>
            <a:ext cx="5535613" cy="2435428"/>
          </a:xfrm>
          <a:solidFill>
            <a:schemeClr val="bg1">
              <a:lumMod val="85000"/>
            </a:schemeClr>
          </a:solidFill>
        </p:spPr>
        <p:txBody>
          <a:bodyPr/>
          <a:lstStyle/>
          <a:p>
            <a:endParaRPr lang="en-GB" dirty="0"/>
          </a:p>
        </p:txBody>
      </p:sp>
      <p:sp>
        <p:nvSpPr>
          <p:cNvPr id="19" name="Picture Placeholder 5"/>
          <p:cNvSpPr>
            <a:spLocks noGrp="1"/>
          </p:cNvSpPr>
          <p:nvPr>
            <p:ph type="pic" sz="quarter" idx="16"/>
          </p:nvPr>
        </p:nvSpPr>
        <p:spPr>
          <a:xfrm>
            <a:off x="479425" y="3058519"/>
            <a:ext cx="5535613" cy="2435428"/>
          </a:xfrm>
          <a:solidFill>
            <a:schemeClr val="bg1">
              <a:lumMod val="85000"/>
            </a:schemeClr>
          </a:solidFill>
        </p:spPr>
        <p:txBody>
          <a:bodyPr/>
          <a:lstStyle/>
          <a:p>
            <a:endParaRPr lang="en-GB" dirty="0"/>
          </a:p>
        </p:txBody>
      </p:sp>
      <p:sp>
        <p:nvSpPr>
          <p:cNvPr id="2" name="Date Placeholder 1"/>
          <p:cNvSpPr>
            <a:spLocks noGrp="1"/>
          </p:cNvSpPr>
          <p:nvPr>
            <p:ph type="dt" sz="half" idx="10"/>
          </p:nvPr>
        </p:nvSpPr>
        <p:spPr/>
        <p:txBody>
          <a:bodyPr/>
          <a:lstStyle/>
          <a:p>
            <a:fld id="{2E6EF22D-7DBE-4099-99F0-B83DD9779912}" type="datetimeFigureOut">
              <a:rPr lang="en-GB" smtClean="0"/>
              <a:t>26/08/2026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740633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ull screen video - Option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4DE1B2C-E2EB-4D98-843F-9CDD27271EB2}"/>
              </a:ext>
            </a:extLst>
          </p:cNvPr>
          <p:cNvSpPr>
            <a:spLocks noGrp="1"/>
          </p:cNvSpPr>
          <p:nvPr>
            <p:ph type="dt" sz="half" idx="10"/>
          </p:nvPr>
        </p:nvSpPr>
        <p:spPr/>
        <p:txBody>
          <a:bodyPr/>
          <a:lstStyle/>
          <a:p>
            <a:fld id="{2E6EF22D-7DBE-4099-99F0-B83DD9779912}" type="datetimeFigureOut">
              <a:rPr lang="en-GB" smtClean="0"/>
              <a:pPr/>
              <a:t>26/08/2026</a:t>
            </a:fld>
            <a:endParaRPr lang="en-GB" dirty="0"/>
          </a:p>
        </p:txBody>
      </p:sp>
      <p:sp>
        <p:nvSpPr>
          <p:cNvPr id="4" name="Footer Placeholder 3">
            <a:extLst>
              <a:ext uri="{FF2B5EF4-FFF2-40B4-BE49-F238E27FC236}">
                <a16:creationId xmlns:a16="http://schemas.microsoft.com/office/drawing/2014/main" id="{09B3BE8F-C639-42D5-B26C-D4093C446871}"/>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348228E9-593B-43BF-9FE7-6F9613A7A563}"/>
              </a:ext>
            </a:extLst>
          </p:cNvPr>
          <p:cNvSpPr>
            <a:spLocks noGrp="1"/>
          </p:cNvSpPr>
          <p:nvPr>
            <p:ph type="sldNum" sz="quarter" idx="12"/>
          </p:nvPr>
        </p:nvSpPr>
        <p:spPr/>
        <p:txBody>
          <a:bodyPr/>
          <a:lstStyle/>
          <a:p>
            <a:fld id="{6623F64F-6692-49A2-80FF-3D660AAAEE7A}" type="slidenum">
              <a:rPr lang="en-GB" smtClean="0"/>
              <a:pPr/>
              <a:t>‹#›</a:t>
            </a:fld>
            <a:endParaRPr lang="en-GB" dirty="0"/>
          </a:p>
        </p:txBody>
      </p:sp>
      <p:sp>
        <p:nvSpPr>
          <p:cNvPr id="7" name="Media Placeholder 6">
            <a:extLst>
              <a:ext uri="{FF2B5EF4-FFF2-40B4-BE49-F238E27FC236}">
                <a16:creationId xmlns:a16="http://schemas.microsoft.com/office/drawing/2014/main" id="{89F17558-6D60-4901-A0B6-C4274AAB5238}"/>
              </a:ext>
            </a:extLst>
          </p:cNvPr>
          <p:cNvSpPr>
            <a:spLocks noGrp="1"/>
          </p:cNvSpPr>
          <p:nvPr>
            <p:ph type="media" sz="quarter" idx="13"/>
          </p:nvPr>
        </p:nvSpPr>
        <p:spPr>
          <a:xfrm>
            <a:off x="0" y="0"/>
            <a:ext cx="12192000" cy="6858000"/>
          </a:xfrm>
        </p:spPr>
        <p:txBody>
          <a:bodyPr/>
          <a:lstStyle/>
          <a:p>
            <a:endParaRPr lang="en-GB"/>
          </a:p>
        </p:txBody>
      </p:sp>
    </p:spTree>
    <p:custDataLst>
      <p:tags r:id="rId1"/>
    </p:custDataLst>
    <p:extLst>
      <p:ext uri="{BB962C8B-B14F-4D97-AF65-F5344CB8AC3E}">
        <p14:creationId xmlns:p14="http://schemas.microsoft.com/office/powerpoint/2010/main" val="1252329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26/08/2026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8"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242480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26/08/2026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12" name="Picture Placeholder 8"/>
          <p:cNvSpPr>
            <a:spLocks noGrp="1"/>
          </p:cNvSpPr>
          <p:nvPr>
            <p:ph type="pic" sz="quarter" idx="16"/>
          </p:nvPr>
        </p:nvSpPr>
        <p:spPr>
          <a:xfrm>
            <a:off x="8313420" y="-9729"/>
            <a:ext cx="3878580" cy="5948364"/>
          </a:xfrm>
          <a:prstGeom prst="rect">
            <a:avLst/>
          </a:prstGeom>
          <a:solidFill>
            <a:schemeClr val="bg1">
              <a:lumMod val="85000"/>
            </a:schemeClr>
          </a:solidFill>
        </p:spPr>
        <p:txBody>
          <a:bodyPr/>
          <a:lstStyle>
            <a:lvl1pPr>
              <a:defRPr>
                <a:solidFill>
                  <a:schemeClr val="bg2"/>
                </a:solidFill>
              </a:defRPr>
            </a:lvl1pPr>
          </a:lstStyle>
          <a:p>
            <a:endParaRPr lang="en-GB" dirty="0"/>
          </a:p>
        </p:txBody>
      </p:sp>
      <p:sp>
        <p:nvSpPr>
          <p:cNvPr id="9"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2549933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26/08/2026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207213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Medium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26/08/2026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2858126"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312745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26/08/2026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1498190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s cuttings">
    <p:spTree>
      <p:nvGrpSpPr>
        <p:cNvPr id="1" name=""/>
        <p:cNvGrpSpPr/>
        <p:nvPr/>
      </p:nvGrpSpPr>
      <p:grpSpPr>
        <a:xfrm>
          <a:off x="0" y="0"/>
          <a:ext cx="0" cy="0"/>
          <a:chOff x="0" y="0"/>
          <a:chExt cx="0" cy="0"/>
        </a:xfrm>
      </p:grpSpPr>
      <p:sp>
        <p:nvSpPr>
          <p:cNvPr id="8" name="Rectangle 7"/>
          <p:cNvSpPr/>
          <p:nvPr userDrawn="1"/>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26/08/2026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2340882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26/08/2026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5"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970589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403766" y="759293"/>
            <a:ext cx="5633780" cy="1663867"/>
          </a:xfrm>
          <a:solidFill>
            <a:schemeClr val="bg1">
              <a:alpha val="0"/>
            </a:schemeClr>
          </a:solidFill>
          <a:effectLst/>
        </p:spPr>
        <p:txBody>
          <a:bodyPr anchor="t">
            <a:normAutofit/>
          </a:bodyPr>
          <a:lstStyle>
            <a:lvl1pPr algn="l">
              <a:defRPr sz="5400" b="1">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26/08/2026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0" name="Text Placeholder 9"/>
          <p:cNvSpPr>
            <a:spLocks noGrp="1"/>
          </p:cNvSpPr>
          <p:nvPr>
            <p:ph type="body" sz="quarter" idx="14"/>
          </p:nvPr>
        </p:nvSpPr>
        <p:spPr>
          <a:xfrm>
            <a:off x="552577" y="2627694"/>
            <a:ext cx="3757295" cy="365442"/>
          </a:xfrm>
        </p:spPr>
        <p:txBody>
          <a:bodyPr/>
          <a:lstStyle>
            <a:lvl1pPr>
              <a:defRPr b="1">
                <a:solidFill>
                  <a:schemeClr val="bg1"/>
                </a:solidFill>
              </a:defRPr>
            </a:lvl1pPr>
            <a:lvl2pPr marL="0" indent="0">
              <a:buNone/>
              <a:defRPr/>
            </a:lvl2pPr>
          </a:lstStyle>
          <a:p>
            <a:pPr lvl="0"/>
            <a:r>
              <a:rPr lang="en-US" dirty="0"/>
              <a:t>Edit Master text styles</a:t>
            </a:r>
          </a:p>
        </p:txBody>
      </p:sp>
    </p:spTree>
    <p:custDataLst>
      <p:tags r:id="rId1"/>
    </p:custDataLst>
    <p:extLst>
      <p:ext uri="{BB962C8B-B14F-4D97-AF65-F5344CB8AC3E}">
        <p14:creationId xmlns:p14="http://schemas.microsoft.com/office/powerpoint/2010/main" val="2458413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E5681-5495-7C97-86BA-04FE618A14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00686EB-F49C-7596-3630-EA9C73F6D5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FDE3583-63D3-B3B9-D3D8-A02EB9BE4BE5}"/>
              </a:ext>
            </a:extLst>
          </p:cNvPr>
          <p:cNvSpPr>
            <a:spLocks noGrp="1"/>
          </p:cNvSpPr>
          <p:nvPr>
            <p:ph type="dt" sz="half" idx="10"/>
          </p:nvPr>
        </p:nvSpPr>
        <p:spPr/>
        <p:txBody>
          <a:bodyPr/>
          <a:lstStyle/>
          <a:p>
            <a:fld id="{CE9F1112-95FC-48AC-9B8F-A58D72F711CA}" type="datetimeFigureOut">
              <a:rPr lang="en-GB" smtClean="0"/>
              <a:t>26/08/2026</a:t>
            </a:fld>
            <a:endParaRPr lang="en-GB"/>
          </a:p>
        </p:txBody>
      </p:sp>
      <p:sp>
        <p:nvSpPr>
          <p:cNvPr id="5" name="Footer Placeholder 4">
            <a:extLst>
              <a:ext uri="{FF2B5EF4-FFF2-40B4-BE49-F238E27FC236}">
                <a16:creationId xmlns:a16="http://schemas.microsoft.com/office/drawing/2014/main" id="{3728881C-BAC9-A3B5-716D-DA74A69618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98AD51-5FE7-7F24-8DCD-AE45926F6FAC}"/>
              </a:ext>
            </a:extLst>
          </p:cNvPr>
          <p:cNvSpPr>
            <a:spLocks noGrp="1"/>
          </p:cNvSpPr>
          <p:nvPr>
            <p:ph type="sldNum" sz="quarter" idx="12"/>
          </p:nvPr>
        </p:nvSpPr>
        <p:spPr/>
        <p:txBody>
          <a:bodyPr/>
          <a:lstStyle/>
          <a:p>
            <a:fld id="{315039D5-A155-437D-9C5B-4308CFA9D3E6}" type="slidenum">
              <a:rPr lang="en-GB" smtClean="0"/>
              <a:t>‹#›</a:t>
            </a:fld>
            <a:endParaRPr lang="en-GB"/>
          </a:p>
        </p:txBody>
      </p:sp>
    </p:spTree>
    <p:extLst>
      <p:ext uri="{BB962C8B-B14F-4D97-AF65-F5344CB8AC3E}">
        <p14:creationId xmlns:p14="http://schemas.microsoft.com/office/powerpoint/2010/main" val="167097751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ags" Target="../tags/tag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dirty="0"/>
              <a:t>Click to edit </a:t>
            </a:r>
            <a:br>
              <a:rPr lang="en-US" dirty="0"/>
            </a:br>
            <a:r>
              <a:rPr lang="en-US" dirty="0"/>
              <a:t>Master title style</a:t>
            </a:r>
            <a:endParaRPr lang="en-GB" dirty="0"/>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2E6EF22D-7DBE-4099-99F0-B83DD9779912}" type="datetimeFigureOut">
              <a:rPr lang="en-GB" smtClean="0"/>
              <a:pPr/>
              <a:t>26/08/2026</a:t>
            </a:fld>
            <a:endParaRPr lang="en-GB" dirty="0"/>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dirty="0"/>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6623F64F-6692-49A2-80FF-3D660AAAEE7A}" type="slidenum">
              <a:rPr lang="en-GB" smtClean="0"/>
              <a:pPr/>
              <a:t>‹#›</a:t>
            </a:fld>
            <a:endParaRPr lang="en-GB" dirty="0"/>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ustDataLst>
      <p:tags r:id="rId32"/>
    </p:custDataLst>
    <p:extLst>
      <p:ext uri="{BB962C8B-B14F-4D97-AF65-F5344CB8AC3E}">
        <p14:creationId xmlns:p14="http://schemas.microsoft.com/office/powerpoint/2010/main" val="28446295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02">
          <p15:clr>
            <a:srgbClr val="F26B43"/>
          </p15:clr>
        </p15:guide>
        <p15:guide id="3" pos="7378">
          <p15:clr>
            <a:srgbClr val="F26B43"/>
          </p15:clr>
        </p15:guide>
        <p15:guide id="4" orient="horz" pos="2160">
          <p15:clr>
            <a:srgbClr val="F26B43"/>
          </p15:clr>
        </p15:guide>
        <p15:guide id="5" orient="horz" pos="4165">
          <p15:clr>
            <a:srgbClr val="F26B43"/>
          </p15:clr>
        </p15:guide>
        <p15:guide id="6" orient="horz" pos="331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493839-1DE8-A23F-AA15-A4D42AEE07A2}"/>
              </a:ext>
            </a:extLst>
          </p:cNvPr>
          <p:cNvSpPr>
            <a:spLocks noGrp="1"/>
          </p:cNvSpPr>
          <p:nvPr>
            <p:ph type="title"/>
          </p:nvPr>
        </p:nvSpPr>
        <p:spPr/>
        <p:txBody>
          <a:bodyPr>
            <a:normAutofit fontScale="90000"/>
          </a:bodyPr>
          <a:lstStyle/>
          <a:p>
            <a:pPr>
              <a:lnSpc>
                <a:spcPct val="115000"/>
              </a:lnSpc>
              <a:spcAft>
                <a:spcPts val="1000"/>
              </a:spcAft>
            </a:pPr>
            <a:r>
              <a:rPr lang="en-GB" sz="3200" dirty="0">
                <a:effectLst/>
                <a:latin typeface="Calibri" panose="020F0502020204030204" pitchFamily="34" charset="0"/>
                <a:ea typeface="Calibri" panose="020F0502020204030204" pitchFamily="34" charset="0"/>
                <a:cs typeface="Times New Roman" panose="02020603050405020304" pitchFamily="18" charset="0"/>
              </a:rPr>
              <a:t>JAECOO: TV drives success at launch</a:t>
            </a:r>
            <a:br>
              <a:rPr lang="en-GB" sz="32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11" name="TextBox 10">
            <a:extLst>
              <a:ext uri="{FF2B5EF4-FFF2-40B4-BE49-F238E27FC236}">
                <a16:creationId xmlns:a16="http://schemas.microsoft.com/office/drawing/2014/main" id="{CF0BE58F-C5A2-63CF-5E9C-828548CC96BD}"/>
              </a:ext>
            </a:extLst>
          </p:cNvPr>
          <p:cNvSpPr txBox="1"/>
          <p:nvPr/>
        </p:nvSpPr>
        <p:spPr>
          <a:xfrm>
            <a:off x="274320" y="1381125"/>
            <a:ext cx="5594333" cy="4185761"/>
          </a:xfrm>
          <a:prstGeom prst="rect">
            <a:avLst/>
          </a:prstGeom>
          <a:noFill/>
        </p:spPr>
        <p:txBody>
          <a:bodyPr wrap="square" rtlCol="0">
            <a:spAutoFit/>
          </a:bodyPr>
          <a:lstStyle/>
          <a:p>
            <a:pPr lvl="0"/>
            <a:r>
              <a:rPr lang="en-GB" sz="1400" b="1" u="sng" dirty="0">
                <a:solidFill>
                  <a:schemeClr val="bg2"/>
                </a:solidFill>
              </a:rPr>
              <a:t>The Challenge:</a:t>
            </a:r>
          </a:p>
          <a:p>
            <a:pPr lvl="0"/>
            <a:r>
              <a:rPr lang="en-GB" sz="1600" dirty="0"/>
              <a:t>Chinese auto brand JAECOO were looking to launch in the UK market in early 2025. Parent company Chery Group are China’s biggest vehicle exporter, with 15 million sold globally, but JAECOO hadn’t sold a car in the UK yet. They tasked media agency, Wavemaker with growing awareness, trust and consideration for the brand.</a:t>
            </a:r>
          </a:p>
          <a:p>
            <a:pPr algn="l"/>
            <a:r>
              <a:rPr lang="en-GB" sz="1400" b="1" u="sng" dirty="0">
                <a:solidFill>
                  <a:schemeClr val="bg2"/>
                </a:solidFill>
              </a:rPr>
              <a:t>The Solution:</a:t>
            </a:r>
          </a:p>
          <a:p>
            <a:r>
              <a:rPr lang="en-GB" sz="1600" dirty="0"/>
              <a:t>After leveraging Thinkbox research to highlight TV as the lead channel, JAECOO engineered ubiquity and showed up in 7 of the top 10 programmes across 2 weeks, with live sport helping to reach 39% of all adults in the UK.</a:t>
            </a:r>
            <a:endParaRPr lang="en-GB" sz="1600" b="1" u="sng" dirty="0">
              <a:solidFill>
                <a:schemeClr val="bg2"/>
              </a:solidFill>
            </a:endParaRPr>
          </a:p>
          <a:p>
            <a:pPr algn="l"/>
            <a:r>
              <a:rPr lang="en-GB" sz="1400" b="1" u="sng" dirty="0">
                <a:solidFill>
                  <a:schemeClr val="bg2"/>
                </a:solidFill>
              </a:rPr>
              <a:t>The Results:</a:t>
            </a:r>
          </a:p>
          <a:p>
            <a:r>
              <a:rPr lang="en-GB" sz="1600" dirty="0"/>
              <a:t>Awareness grew by 240% in just 5 months, delivered a 174% uplift in search activity and ultimately became the number 1 selling car brand in the UK in January 2026.</a:t>
            </a:r>
          </a:p>
          <a:p>
            <a:pPr algn="l"/>
            <a:endParaRPr lang="en-GB" sz="1600" dirty="0">
              <a:solidFill>
                <a:schemeClr val="bg2"/>
              </a:solidFill>
            </a:endParaRPr>
          </a:p>
        </p:txBody>
      </p:sp>
      <p:pic>
        <p:nvPicPr>
          <p:cNvPr id="5" name="Picture 4">
            <a:extLst>
              <a:ext uri="{FF2B5EF4-FFF2-40B4-BE49-F238E27FC236}">
                <a16:creationId xmlns:a16="http://schemas.microsoft.com/office/drawing/2014/main" id="{3519649E-4DA1-6551-AE7F-3F87D0CF9C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1676" y="462348"/>
            <a:ext cx="3252158" cy="373198"/>
          </a:xfrm>
          <a:prstGeom prst="rect">
            <a:avLst/>
          </a:prstGeom>
        </p:spPr>
      </p:pic>
      <p:pic>
        <p:nvPicPr>
          <p:cNvPr id="8" name="Picture 7">
            <a:extLst>
              <a:ext uri="{FF2B5EF4-FFF2-40B4-BE49-F238E27FC236}">
                <a16:creationId xmlns:a16="http://schemas.microsoft.com/office/drawing/2014/main" id="{B95DA34E-6B55-7F9B-81C5-0D2692E5E1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8295" y="415556"/>
            <a:ext cx="2902083" cy="576482"/>
          </a:xfrm>
          <a:prstGeom prst="rect">
            <a:avLst/>
          </a:prstGeom>
        </p:spPr>
      </p:pic>
      <p:pic>
        <p:nvPicPr>
          <p:cNvPr id="12" name="Picture 11">
            <a:extLst>
              <a:ext uri="{FF2B5EF4-FFF2-40B4-BE49-F238E27FC236}">
                <a16:creationId xmlns:a16="http://schemas.microsoft.com/office/drawing/2014/main" id="{DF04B2AD-71BE-E443-2FA2-95094C2A3227}"/>
              </a:ext>
            </a:extLst>
          </p:cNvPr>
          <p:cNvPicPr>
            <a:picLocks noChangeAspect="1"/>
          </p:cNvPicPr>
          <p:nvPr/>
        </p:nvPicPr>
        <p:blipFill>
          <a:blip r:embed="rId5"/>
          <a:stretch>
            <a:fillRect/>
          </a:stretch>
        </p:blipFill>
        <p:spPr>
          <a:xfrm>
            <a:off x="6460369" y="1986338"/>
            <a:ext cx="5457311" cy="2579298"/>
          </a:xfrm>
          <a:prstGeom prst="rect">
            <a:avLst/>
          </a:prstGeom>
        </p:spPr>
      </p:pic>
    </p:spTree>
    <p:extLst>
      <p:ext uri="{BB962C8B-B14F-4D97-AF65-F5344CB8AC3E}">
        <p14:creationId xmlns:p14="http://schemas.microsoft.com/office/powerpoint/2010/main" val="2889476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3_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Office Theme" id="{87B111D4-E9AF-426D-8C9F-EE971196E37C}" vid="{A929D647-F1B9-49CF-A84B-43D843FFC86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1249</Words>
  <Application>Microsoft Office PowerPoint</Application>
  <PresentationFormat>Widescreen</PresentationFormat>
  <Paragraphs>48</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3_Thinkbox</vt:lpstr>
      <vt:lpstr>JAECOO: TV drives success at launch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Volvo: using premium TV content to build a premium brand</dc:title>
  <dc:creator>Harry Ward Masters</dc:creator>
  <cp:lastModifiedBy>Harry Ward Masters</cp:lastModifiedBy>
  <cp:revision>3</cp:revision>
  <dcterms:created xsi:type="dcterms:W3CDTF">2023-08-07T12:56:43Z</dcterms:created>
  <dcterms:modified xsi:type="dcterms:W3CDTF">2026-08-26T09:05:25Z</dcterms:modified>
</cp:coreProperties>
</file>