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0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Heavy-Rai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A new type of interactive movie, Heavy Rain did not sit in one of the traditional gaming ‘genres’. </a:t>
            </a:r>
          </a:p>
          <a:p>
            <a:r>
              <a:rPr lang="en-US" sz="1200" b="0" i="0" kern="1200" dirty="0">
                <a:solidFill>
                  <a:schemeClr val="tx1"/>
                </a:solidFill>
                <a:effectLst/>
                <a:latin typeface="+mn-lt"/>
                <a:ea typeface="+mn-ea"/>
                <a:cs typeface="+mn-cs"/>
              </a:rPr>
              <a:t>With accessible intuitive game play, an emotionally gripping storyline and cinematic visuals, Heavy Rain had the content to appeal to a broader 1634 audience and attract new players to the PS3. MGOMD needed to take a completely new approach to planning TV in order to get a broad 16-34 audience interested in Heavy Rain.</a:t>
            </a:r>
          </a:p>
          <a:p>
            <a:r>
              <a:rPr lang="en-US" sz="1200" b="0" i="0" kern="1200" dirty="0">
                <a:solidFill>
                  <a:schemeClr val="tx1"/>
                </a:solidFill>
                <a:effectLst/>
                <a:latin typeface="+mn-lt"/>
                <a:ea typeface="+mn-ea"/>
                <a:cs typeface="+mn-cs"/>
              </a:rPr>
              <a:t>The key was to get 16-34s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masse to experience Heavy Rain, by locking them into the story and then getting them to </a:t>
            </a:r>
            <a:r>
              <a:rPr lang="en-US" sz="1200" b="0" i="0" kern="1200" dirty="0" err="1">
                <a:solidFill>
                  <a:schemeClr val="tx1"/>
                </a:solidFill>
                <a:effectLst/>
                <a:latin typeface="+mn-lt"/>
                <a:ea typeface="+mn-ea"/>
                <a:cs typeface="+mn-cs"/>
              </a:rPr>
              <a:t>realise</a:t>
            </a:r>
            <a:r>
              <a:rPr lang="en-US" sz="1200" b="0" i="0" kern="1200" dirty="0">
                <a:solidFill>
                  <a:schemeClr val="tx1"/>
                </a:solidFill>
                <a:effectLst/>
                <a:latin typeface="+mn-lt"/>
                <a:ea typeface="+mn-ea"/>
                <a:cs typeface="+mn-cs"/>
              </a:rPr>
              <a:t> how easy the game play is.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MGOMD identified thriller movies as a key touchpoint for 16-34s. Aiming to appeal to men and women, their objective was to position Heavy Rain as a new form of cult entertainment. Creatively employing the codes and visual language of cinema to cultivate a sense of mystery, edginess, suspense and drama – in the most stylistic way possible!</a:t>
            </a:r>
          </a:p>
          <a:p>
            <a:r>
              <a:rPr lang="en-US" sz="1200" b="0" i="0" kern="1200" dirty="0">
                <a:solidFill>
                  <a:schemeClr val="tx1"/>
                </a:solidFill>
                <a:effectLst/>
                <a:latin typeface="+mn-lt"/>
                <a:ea typeface="+mn-ea"/>
                <a:cs typeface="+mn-cs"/>
              </a:rPr>
              <a:t>The central theme of Heavy Rain is ‘how far would you go to save a loved one?’ In scenes as realistic and emotionally gripping as a thriller movie, characters are trapped in hard dilemmas. For example, one scene is set in a corner shop. A robber runs in and holds up the shop keeper with a gun, threatening to kill him if he doesn’t open the till. You are down a side aisle and are presented with four different options – Run, Attack, Reason or Hide? What would you do? The game’s outcome changes depending on the path you take.</a:t>
            </a:r>
          </a:p>
          <a:p>
            <a:r>
              <a:rPr lang="en-US" sz="1200" b="0" i="0" kern="1200" dirty="0">
                <a:solidFill>
                  <a:schemeClr val="tx1"/>
                </a:solidFill>
                <a:effectLst/>
                <a:latin typeface="+mn-lt"/>
                <a:ea typeface="+mn-ea"/>
                <a:cs typeface="+mn-cs"/>
              </a:rPr>
              <a:t>MGOMD used multiple second lengths to present this situation and trigger a gut reaction. 60” and 30” painted the overall scene from different angles, whilst top and tail 20” and 10” (with 4 x different 10” on rotation) showed what happened depending on the option you took. TV was used as a signpost to a richer experience online. Viewers were challenged to think ‘what would you do’ by the TV spots, and then invited to finish the story via an interactive YouTube video online. This enabled viewers to experience the actual game play, and the never ending possibilities that the new interactive thriller Heavy Rain presented.</a:t>
            </a:r>
          </a:p>
          <a:p>
            <a:r>
              <a:rPr lang="en-US" sz="1200" b="0" i="0" kern="1200" dirty="0">
                <a:solidFill>
                  <a:schemeClr val="tx1"/>
                </a:solidFill>
                <a:effectLst/>
                <a:latin typeface="+mn-lt"/>
                <a:ea typeface="+mn-ea"/>
                <a:cs typeface="+mn-cs"/>
              </a:rPr>
              <a:t>To attract a wider audience, the campaign was built around targeting 1634Adults using channels which converted well for fans of thriller films. The launch of the game was phased like a film launch, the pre-release period was upweighted to </a:t>
            </a:r>
            <a:r>
              <a:rPr lang="en-US" sz="1200" b="0" i="0" kern="1200" dirty="0" err="1">
                <a:solidFill>
                  <a:schemeClr val="tx1"/>
                </a:solidFill>
                <a:effectLst/>
                <a:latin typeface="+mn-lt"/>
                <a:ea typeface="+mn-ea"/>
                <a:cs typeface="+mn-cs"/>
              </a:rPr>
              <a:t>maximise</a:t>
            </a:r>
            <a:r>
              <a:rPr lang="en-US" sz="1200" b="0" i="0" kern="1200" dirty="0">
                <a:solidFill>
                  <a:schemeClr val="tx1"/>
                </a:solidFill>
                <a:effectLst/>
                <a:latin typeface="+mn-lt"/>
                <a:ea typeface="+mn-ea"/>
                <a:cs typeface="+mn-cs"/>
              </a:rPr>
              <a:t> reach and impact using the longer 60” copy. </a:t>
            </a:r>
          </a:p>
          <a:p>
            <a:r>
              <a:rPr lang="en-US" sz="1200" b="0" i="0" kern="1200" dirty="0">
                <a:solidFill>
                  <a:schemeClr val="tx1"/>
                </a:solidFill>
                <a:effectLst/>
                <a:latin typeface="+mn-lt"/>
                <a:ea typeface="+mn-ea"/>
                <a:cs typeface="+mn-cs"/>
              </a:rPr>
              <a:t>Manning Gottlieb OMD liaised with TV stations to ensure that viewers saw at least three of the four possible top n tail endings. They did this by buying multiple spots across the three week period in sets of TV series – e.g. 24, Lost, The Wire, etc. They also bought back to back spots in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that appealed to thriller fans e.g. CSI and CSI Miami on Channel 5. By buying a tightly targeted TV campaign with spots in gritty dramas, psychological series and thriller movies they ensured that the advert would be seen by the right audience and positioned as a new form of cult entertainment.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In terms of sales, Heavy Rain was the no.1 computer game across all consoles in its first week.</a:t>
            </a:r>
          </a:p>
          <a:p>
            <a:r>
              <a:rPr lang="en-US" sz="1200" b="0" i="0" kern="1200" dirty="0">
                <a:solidFill>
                  <a:schemeClr val="tx1"/>
                </a:solidFill>
                <a:effectLst/>
                <a:latin typeface="+mn-lt"/>
                <a:ea typeface="+mn-ea"/>
                <a:cs typeface="+mn-cs"/>
              </a:rPr>
              <a:t>It sold 95,000 units in this first week – it was sold out in the UK.</a:t>
            </a:r>
          </a:p>
          <a:p>
            <a:r>
              <a:rPr lang="en-US" sz="1200" b="0" i="0" kern="1200" dirty="0">
                <a:solidFill>
                  <a:schemeClr val="tx1"/>
                </a:solidFill>
                <a:effectLst/>
                <a:latin typeface="+mn-lt"/>
                <a:ea typeface="+mn-ea"/>
                <a:cs typeface="+mn-cs"/>
              </a:rPr>
              <a:t>TV provided a high reach figure of 68% of 16-34 Adults with a frequency of 3.9 OTS.</a:t>
            </a:r>
          </a:p>
          <a:p>
            <a:r>
              <a:rPr lang="en-US" sz="1200" b="0" i="0" kern="1200" dirty="0">
                <a:solidFill>
                  <a:schemeClr val="tx1"/>
                </a:solidFill>
                <a:effectLst/>
                <a:latin typeface="+mn-lt"/>
                <a:ea typeface="+mn-ea"/>
                <a:cs typeface="+mn-cs"/>
              </a:rPr>
              <a:t>TV drove people to YouTube where there have been 296,000 views of game content on the dedicated channel.</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https://www.thinkbox.tv/Case-studies/Heavy-Rain</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4067908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11/09/2019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11/09/2019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3C14-6C51-446A-AD80-5A0CFAE55974}"/>
              </a:ext>
            </a:extLst>
          </p:cNvPr>
          <p:cNvSpPr>
            <a:spLocks noGrp="1"/>
          </p:cNvSpPr>
          <p:nvPr>
            <p:ph type="title"/>
          </p:nvPr>
        </p:nvSpPr>
        <p:spPr>
          <a:xfrm>
            <a:off x="371475" y="359944"/>
            <a:ext cx="5947437" cy="1021181"/>
          </a:xfrm>
        </p:spPr>
        <p:txBody>
          <a:bodyPr>
            <a:normAutofit fontScale="90000"/>
          </a:bodyPr>
          <a:lstStyle/>
          <a:p>
            <a:r>
              <a:rPr lang="en-US" dirty="0">
                <a:solidFill>
                  <a:schemeClr val="accent6"/>
                </a:solidFill>
              </a:rPr>
              <a:t>Heavy Rain’s creative TV campaign leads to a deluge of sales</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8C92AAC1-955E-4CC5-A6F2-3610FC855B93}"/>
              </a:ext>
            </a:extLst>
          </p:cNvPr>
          <p:cNvSpPr>
            <a:spLocks noGrp="1"/>
          </p:cNvSpPr>
          <p:nvPr>
            <p:ph type="body" sz="quarter" idx="13"/>
          </p:nvPr>
        </p:nvSpPr>
        <p:spPr>
          <a:xfrm>
            <a:off x="377758" y="1911236"/>
            <a:ext cx="4468562" cy="3875415"/>
          </a:xfrm>
        </p:spPr>
        <p:txBody>
          <a:bodyPr>
            <a:normAutofit fontScale="92500" lnSpcReduction="20000"/>
          </a:bodyPr>
          <a:lstStyle/>
          <a:p>
            <a:r>
              <a:rPr lang="en-GB" dirty="0"/>
              <a:t>Challenge</a:t>
            </a:r>
          </a:p>
          <a:p>
            <a:pPr marL="285750" indent="-285750">
              <a:buFont typeface="Arial" panose="020B0604020202020204" pitchFamily="34" charset="0"/>
              <a:buChar char="•"/>
            </a:pPr>
            <a:r>
              <a:rPr lang="en-GB" dirty="0"/>
              <a:t>Sony PlayStation wanted to attract a broader 16-34 audience for their new interactive game ‘Heavy Rain’.</a:t>
            </a:r>
          </a:p>
          <a:p>
            <a:r>
              <a:rPr lang="en-GB" dirty="0"/>
              <a:t>Solution</a:t>
            </a:r>
          </a:p>
          <a:p>
            <a:pPr marL="285750" indent="-285750">
              <a:buFont typeface="Arial" panose="020B0604020202020204" pitchFamily="34" charset="0"/>
              <a:buChar char="•"/>
            </a:pPr>
            <a:r>
              <a:rPr lang="en-GB" dirty="0"/>
              <a:t>Conveyed the game on TV as a cult classic, showcasing high octane events and then invited viewers to choose the ending</a:t>
            </a:r>
          </a:p>
          <a:p>
            <a:pPr marL="285750" indent="-285750">
              <a:buFont typeface="Arial" panose="020B0604020202020204" pitchFamily="34" charset="0"/>
              <a:buChar char="•"/>
            </a:pPr>
            <a:r>
              <a:rPr lang="en-GB" dirty="0"/>
              <a:t>Various executions were used to present the situations from different angles </a:t>
            </a:r>
          </a:p>
          <a:p>
            <a:pPr marL="285750" indent="-285750">
              <a:buFont typeface="Arial" panose="020B0604020202020204" pitchFamily="34" charset="0"/>
              <a:buChar char="•"/>
            </a:pPr>
            <a:r>
              <a:rPr lang="en-US" dirty="0"/>
              <a:t>Bought spots in gritty dramas, psychological series and thrillers to reach the right audience</a:t>
            </a:r>
            <a:endParaRPr lang="en-GB" dirty="0"/>
          </a:p>
          <a:p>
            <a:r>
              <a:rPr lang="en-GB" dirty="0"/>
              <a:t>Results</a:t>
            </a:r>
          </a:p>
          <a:p>
            <a:pPr marL="285750" indent="-285750">
              <a:buFont typeface="Arial" panose="020B0604020202020204" pitchFamily="34" charset="0"/>
              <a:buChar char="•"/>
            </a:pPr>
            <a:r>
              <a:rPr lang="en-GB" dirty="0"/>
              <a:t>95,000 units were sold in the first week meaning the game was sold out in the UK</a:t>
            </a:r>
          </a:p>
        </p:txBody>
      </p:sp>
      <p:pic>
        <p:nvPicPr>
          <p:cNvPr id="6" name="Picture Placeholder 5">
            <a:extLst>
              <a:ext uri="{FF2B5EF4-FFF2-40B4-BE49-F238E27FC236}">
                <a16:creationId xmlns:a16="http://schemas.microsoft.com/office/drawing/2014/main" id="{96D74A1F-72C2-4A2F-B861-C2DA92ED309D}"/>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2050" name="Picture 2" descr="Image result for playstation logo blue 2019">
            <a:extLst>
              <a:ext uri="{FF2B5EF4-FFF2-40B4-BE49-F238E27FC236}">
                <a16:creationId xmlns:a16="http://schemas.microsoft.com/office/drawing/2014/main" id="{48BC42C6-ACF1-461B-B598-D0112FCB2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504" y="359944"/>
            <a:ext cx="767071" cy="767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md logo">
            <a:extLst>
              <a:ext uri="{FF2B5EF4-FFF2-40B4-BE49-F238E27FC236}">
                <a16:creationId xmlns:a16="http://schemas.microsoft.com/office/drawing/2014/main" id="{AEE6491D-B738-4660-9287-75D3DA055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8433" y="359944"/>
            <a:ext cx="767071" cy="76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120</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Heavy Rain’s creative TV campaign leads to a deluge of sales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83</cp:revision>
  <dcterms:created xsi:type="dcterms:W3CDTF">2018-11-16T11:43:00Z</dcterms:created>
  <dcterms:modified xsi:type="dcterms:W3CDTF">2019-09-11T15:33:59Z</dcterms:modified>
</cp:coreProperties>
</file>